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371" r:id="rId3"/>
    <p:sldId id="372" r:id="rId4"/>
    <p:sldId id="452" r:id="rId5"/>
    <p:sldId id="454" r:id="rId6"/>
    <p:sldId id="455" r:id="rId7"/>
    <p:sldId id="45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gression vs Classification" id="{B20E1690-1EB2-EB4B-B6A0-56BF6FC9FCB5}">
          <p14:sldIdLst>
            <p14:sldId id="262"/>
            <p14:sldId id="371"/>
            <p14:sldId id="372"/>
          </p14:sldIdLst>
        </p14:section>
        <p14:section name="Metriken_Lossfunktionen" id="{37AA3117-F316-1343-8BBB-7C3B200BFCF9}">
          <p14:sldIdLst>
            <p14:sldId id="452"/>
            <p14:sldId id="454"/>
            <p14:sldId id="455"/>
            <p14:sldId id="4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2313"/>
  </p:normalViewPr>
  <p:slideViewPr>
    <p:cSldViewPr snapToGrid="0" snapToObjects="1">
      <p:cViewPr varScale="1">
        <p:scale>
          <a:sx n="90" d="100"/>
          <a:sy n="90" d="100"/>
        </p:scale>
        <p:origin x="19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39DF0-70E6-1544-A685-DAFB2F468182}" type="datetimeFigureOut">
              <a:rPr lang="de-DE" smtClean="0"/>
              <a:t>16.10.20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34311-99B8-404E-B0C8-16B05BD10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509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Informationstheori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Conditionally_independent" TargetMode="External"/><Relationship Id="rId4" Type="http://schemas.openxmlformats.org/officeDocument/2006/relationships/hyperlink" Target="https://de.wikipedia.org/wiki/Kodierun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34311-99B8-404E-B0C8-16B05BD10F2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82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Kullback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Leibler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-Divergenz gibt aus 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Informationstheorie"/>
              </a:rPr>
              <a:t>informationstheoretischer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Sicht an, wie viel Platz pro Zeichen im Mittel verschwendet wird, wenn eine auf Q basierende 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Kodierung"/>
              </a:rPr>
              <a:t>Kodierung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auf eine Informationsquelle angewendet wird, die der tatsächlichen Verteilung P folgt.</a:t>
            </a:r>
          </a:p>
          <a:p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cross-entropy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message-length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datum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wrong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p. </a:t>
            </a:r>
          </a:p>
          <a:p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maximizing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likelihood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minimizing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cross-entropy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probability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 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qi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empirical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probability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 in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 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nditionally independent"/>
              </a:rPr>
              <a:t>conditionally independent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likelihood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Produkt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qi^Npi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EINFACH AUFMULTIPLIZIERTE WAHRSCHEINLICHKEITEN ALLER BEOBACHTUNGEN</a:t>
            </a: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1/N log Produkt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qi^Npi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- Kreuzentropie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intended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±1 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classifier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score </a:t>
            </a:r>
            <a:r>
              <a:rPr lang="de-DE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hinge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meaning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|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|≥1,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hinge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ℓ(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)=0.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opposite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ℓ(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increases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linearly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similarly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|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|&lt;1,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not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enough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34311-99B8-404E-B0C8-16B05BD10F2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04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3A8E2-9FD8-E849-BA9F-06AD0B54A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6C883E-50D9-5541-8164-04EAF06A1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81ED3A-1A2C-F34A-A6DD-F775A733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EAA0-F7C1-A948-A42E-DB423FC45B29}" type="datetimeFigureOut">
              <a:rPr lang="de-DE" smtClean="0"/>
              <a:t>16.10.20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014993-FF41-1B40-9573-9454E055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1DD71F-6BC9-6F48-9CA9-82DC105A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13D4-F128-B14C-9D24-8C3B8194E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3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75E78-74AD-6747-B799-5ADF40F8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9B9A7D-AEB1-D141-8868-1821D3E90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1D7290-803A-5240-A41A-FE1D87741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EAA0-F7C1-A948-A42E-DB423FC45B29}" type="datetimeFigureOut">
              <a:rPr lang="de-DE" smtClean="0"/>
              <a:t>16.10.20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40CA5C-91B5-F546-A1D3-570268863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A67D18-5623-A342-8B3E-62E7DC5B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13D4-F128-B14C-9D24-8C3B8194E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41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14DD2A-C7AD-0648-89AE-67B114673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98F071-2E7A-4446-8DB6-6E3B7940A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388574-D225-1244-AB84-9EA116AB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EAA0-F7C1-A948-A42E-DB423FC45B29}" type="datetimeFigureOut">
              <a:rPr lang="de-DE" smtClean="0"/>
              <a:t>16.10.20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E1C535-BB7E-AB4B-9311-FDB359AF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DC45E2-AC5E-A04E-A7DD-D4773CE5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13D4-F128-B14C-9D24-8C3B8194E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999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xx1 –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476" y="1656000"/>
            <a:ext cx="11449050" cy="4509850"/>
          </a:xfrm>
        </p:spPr>
        <p:txBody>
          <a:bodyPr>
            <a:noAutofit/>
          </a:bodyPr>
          <a:lstStyle>
            <a:lvl1pPr marL="216000" indent="-215900">
              <a:lnSpc>
                <a:spcPct val="110000"/>
              </a:lnSpc>
              <a:tabLst>
                <a:tab pos="432000" algn="l"/>
              </a:tabLst>
              <a:defRPr/>
            </a:lvl1pPr>
            <a:lvl2pPr>
              <a:lnSpc>
                <a:spcPct val="110000"/>
              </a:lnSpc>
              <a:tabLst>
                <a:tab pos="432000" algn="l"/>
              </a:tabLst>
              <a:defRPr sz="1600"/>
            </a:lvl2pPr>
            <a:lvl3pPr>
              <a:lnSpc>
                <a:spcPct val="110000"/>
              </a:lnSpc>
              <a:tabLst>
                <a:tab pos="432000" algn="l"/>
              </a:tabLst>
              <a:defRPr sz="1600"/>
            </a:lvl3pPr>
            <a:lvl4pPr>
              <a:lnSpc>
                <a:spcPct val="110000"/>
              </a:lnSpc>
              <a:tabLst>
                <a:tab pos="432000" algn="l"/>
              </a:tabLst>
              <a:defRPr/>
            </a:lvl4pPr>
            <a:lvl5pPr>
              <a:lnSpc>
                <a:spcPct val="110000"/>
              </a:lnSpc>
              <a:tabLst>
                <a:tab pos="432000" algn="l"/>
              </a:tabLst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6" y="736134"/>
            <a:ext cx="11449050" cy="452061"/>
          </a:xfrm>
        </p:spPr>
        <p:txBody>
          <a:bodyPr>
            <a:noAutofit/>
          </a:bodyPr>
          <a:lstStyle>
            <a:lvl1pPr marL="0" indent="0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746CFFB-AA84-2E40-AB31-96AAC1A67541}" type="datetime4">
              <a:rPr lang="de-DE" smtClean="0"/>
              <a:t>16. Oktober 2020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Teste diese Fußzeile</a:t>
            </a: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57C3C3-FC1D-1049-A9A6-99071BD5D7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512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6F9E3-BB2B-CE49-AFA5-16A4ED4E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D1842-3B23-AE42-818A-6D0790C6F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E4A3B6-B8FB-AF44-ABA6-C44D977D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EAA0-F7C1-A948-A42E-DB423FC45B29}" type="datetimeFigureOut">
              <a:rPr lang="de-DE" smtClean="0"/>
              <a:t>16.10.20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B92BFD-B456-8B42-B02E-095B66F5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CBFF7E-46E5-5645-88E1-C2AD90B4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13D4-F128-B14C-9D24-8C3B8194E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41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325C3-653D-6B4C-9F2C-D57199127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CC40BA-DC76-BE42-BB27-86303E85A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12BAE-80FD-3F4E-9A58-F002C708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EAA0-F7C1-A948-A42E-DB423FC45B29}" type="datetimeFigureOut">
              <a:rPr lang="de-DE" smtClean="0"/>
              <a:t>16.10.20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C0B114-1E12-134D-985E-2A0A0F8E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6FA7C8-F3B4-FF40-9482-394EDA99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13D4-F128-B14C-9D24-8C3B8194E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0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1672A-EDFD-CC4B-AE43-27C37884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41CBA6-96D9-6F40-9691-2FA9C1287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FBC92F-EEE9-B24F-AC52-ACB5BCE7B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C5CC49-58C3-D64E-8A39-3CBDBEB0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EAA0-F7C1-A948-A42E-DB423FC45B29}" type="datetimeFigureOut">
              <a:rPr lang="de-DE" smtClean="0"/>
              <a:t>16.10.20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C0727A-71CD-8A44-BB79-15BFD554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0C44D5-6483-344C-821B-211582F3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13D4-F128-B14C-9D24-8C3B8194E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56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979F4-1AA2-0E4E-A39A-089BCEDE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F79459-D6C5-DE4F-848E-F4B42C6FD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C6217D-8714-D447-8D03-C40B883C7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F43FB9-A662-9247-9A80-A0CA82CD3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553F87B-C07A-794A-AC77-F6FED8D3C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BA3060F-E4DD-8F42-ABB2-124040859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EAA0-F7C1-A948-A42E-DB423FC45B29}" type="datetimeFigureOut">
              <a:rPr lang="de-DE" smtClean="0"/>
              <a:t>16.10.20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04CA09-0EB4-8347-8B48-415B7B8F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AD2F1EE-D708-5143-AB17-A065FF90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13D4-F128-B14C-9D24-8C3B8194E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67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A6213-777C-9245-88BD-6DC665DC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7FB430-0C94-3A4A-8FC8-BBB05263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EAA0-F7C1-A948-A42E-DB423FC45B29}" type="datetimeFigureOut">
              <a:rPr lang="de-DE" smtClean="0"/>
              <a:t>16.10.20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D47D92-15AB-0C47-9F84-7CB65DEB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22B3DA-404F-A74C-B5AE-12B8A90B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13D4-F128-B14C-9D24-8C3B8194E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75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D47024-347D-F04B-97E0-21086175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EAA0-F7C1-A948-A42E-DB423FC45B29}" type="datetimeFigureOut">
              <a:rPr lang="de-DE" smtClean="0"/>
              <a:t>16.10.20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666A0FF-32A1-6A49-BA59-6484E4C6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58AEE1-F2DC-154C-A59C-DEE9B489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13D4-F128-B14C-9D24-8C3B8194E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53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FD980-4DC4-1342-B1A0-2F019E0E2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49383-160B-2241-8C08-8BC2E7731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AE10C7-A443-2B46-8A5B-8D921A7FC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854B24-F2DE-D448-95A0-33E00E73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EAA0-F7C1-A948-A42E-DB423FC45B29}" type="datetimeFigureOut">
              <a:rPr lang="de-DE" smtClean="0"/>
              <a:t>16.10.20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6FD950-7025-5C45-B648-8D23ADA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DBB3FB-917E-FF46-9868-AA72729E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13D4-F128-B14C-9D24-8C3B8194E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12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4F84B-2A07-5148-BCF5-7943BD5E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74B574-1318-C744-A73D-B406637D1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E19E83-8433-DF43-B6FC-1FF961822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84E2A2-9842-BE4B-B442-BF3BC02F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EAA0-F7C1-A948-A42E-DB423FC45B29}" type="datetimeFigureOut">
              <a:rPr lang="de-DE" smtClean="0"/>
              <a:t>16.10.20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17AB50-B077-974A-AE5A-DBC9D8149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B8E9FC-DF1F-764D-B142-D9F28787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13D4-F128-B14C-9D24-8C3B8194E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16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5E4817-951A-CA45-B1E6-7BF0912B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0BF6AA-EA85-F141-9839-78AB26B88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924DA2-4121-5641-A396-0AE628298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7EAA0-F7C1-A948-A42E-DB423FC45B29}" type="datetimeFigureOut">
              <a:rPr lang="de-DE" smtClean="0"/>
              <a:t>16.10.20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E36640-EEB7-574A-8406-E98BF72E1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AB86E9-3856-374C-8DA6-755ACAB04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B13D4-F128-B14C-9D24-8C3B8194E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31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14105-1646-1047-B37F-BD46A3260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Regression </a:t>
            </a:r>
            <a:r>
              <a:rPr lang="de-DE" dirty="0" err="1"/>
              <a:t>vs</a:t>
            </a:r>
            <a:r>
              <a:rPr lang="de-DE" dirty="0"/>
              <a:t> Klassifizierung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1F8B34-CADC-C142-AE05-A4CB252D75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Klassen oder kontinuierliche Werte</a:t>
            </a:r>
          </a:p>
        </p:txBody>
      </p:sp>
    </p:spTree>
    <p:extLst>
      <p:ext uri="{BB962C8B-B14F-4D97-AF65-F5344CB8AC3E}">
        <p14:creationId xmlns:p14="http://schemas.microsoft.com/office/powerpoint/2010/main" val="388531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DC45E-234E-4A17-8054-4E1BD687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  <a:br>
              <a:rPr lang="en-US" dirty="0"/>
            </a:br>
            <a:endParaRPr lang="en-US" dirty="0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8E103FEC-8F21-4182-9547-94A24FD4F5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30" r="-1" b="20085"/>
          <a:stretch/>
        </p:blipFill>
        <p:spPr bwMode="auto">
          <a:xfrm>
            <a:off x="556591" y="1441728"/>
            <a:ext cx="8335434" cy="450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78ECAF58-230F-4840-AD8C-764C08922914}"/>
              </a:ext>
            </a:extLst>
          </p:cNvPr>
          <p:cNvSpPr/>
          <p:nvPr/>
        </p:nvSpPr>
        <p:spPr>
          <a:xfrm>
            <a:off x="8212389" y="4346380"/>
            <a:ext cx="1988472" cy="854801"/>
          </a:xfrm>
          <a:prstGeom prst="wedgeRectCallout">
            <a:avLst>
              <a:gd name="adj1" fmla="val -75818"/>
              <a:gd name="adj2" fmla="val -56904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dirty="0"/>
              <a:t>Model data – </a:t>
            </a:r>
          </a:p>
          <a:p>
            <a:r>
              <a:rPr lang="en-US" dirty="0"/>
              <a:t>fitting curve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589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DC45E-234E-4A17-8054-4E1BD687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Klassifizierung</a:t>
            </a:r>
            <a:br>
              <a:rPr lang="en-US" dirty="0"/>
            </a:br>
            <a:endParaRPr lang="en-US" dirty="0"/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7B598B00-02B7-4A79-BAF2-6424B581FE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547" b="18044"/>
          <a:stretch/>
        </p:blipFill>
        <p:spPr bwMode="auto">
          <a:xfrm>
            <a:off x="2524539" y="1690688"/>
            <a:ext cx="5641520" cy="369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EA6CEC5-5F3F-0543-A770-0B0CCB6C6F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55" b="18044"/>
          <a:stretch/>
        </p:blipFill>
        <p:spPr bwMode="auto">
          <a:xfrm>
            <a:off x="1987826" y="1690688"/>
            <a:ext cx="6247807" cy="369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78ECAF58-230F-4840-AD8C-764C08922914}"/>
              </a:ext>
            </a:extLst>
          </p:cNvPr>
          <p:cNvSpPr/>
          <p:nvPr/>
        </p:nvSpPr>
        <p:spPr>
          <a:xfrm>
            <a:off x="8593712" y="3768588"/>
            <a:ext cx="1988472" cy="854801"/>
          </a:xfrm>
          <a:prstGeom prst="wedgeRectCallout">
            <a:avLst>
              <a:gd name="adj1" fmla="val -132752"/>
              <a:gd name="adj2" fmla="val 44974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dirty="0"/>
              <a:t>Divide data –</a:t>
            </a:r>
          </a:p>
          <a:p>
            <a:r>
              <a:rPr lang="en-US" dirty="0">
                <a:effectLst/>
              </a:rPr>
              <a:t>Decision plane</a:t>
            </a:r>
          </a:p>
        </p:txBody>
      </p:sp>
    </p:spTree>
    <p:extLst>
      <p:ext uri="{BB962C8B-B14F-4D97-AF65-F5344CB8AC3E}">
        <p14:creationId xmlns:p14="http://schemas.microsoft.com/office/powerpoint/2010/main" val="98765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5AE6C-1D64-4F45-A066-2C05BA296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Metriken und </a:t>
            </a:r>
            <a:r>
              <a:rPr lang="de-DE" dirty="0" err="1"/>
              <a:t>Lossfunktionen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26B4DD-C862-CB40-BCDA-98273BC699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Verwirrende Details</a:t>
            </a:r>
          </a:p>
        </p:txBody>
      </p:sp>
    </p:spTree>
    <p:extLst>
      <p:ext uri="{BB962C8B-B14F-4D97-AF65-F5344CB8AC3E}">
        <p14:creationId xmlns:p14="http://schemas.microsoft.com/office/powerpoint/2010/main" val="237038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3C1775-B737-1A42-AE0B-C01B9748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/>
              <a:t>Lossfunktionen</a:t>
            </a:r>
            <a:endParaRPr lang="de-DE" u="sng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1BA8E15-A0EA-4A42-9BFA-3CC70280B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944" y="4546710"/>
            <a:ext cx="5531629" cy="119117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438F03C-0E94-044B-B102-4E96DBED2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448" y="2574235"/>
            <a:ext cx="2926631" cy="1057523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DAE56BCB-B0F1-5B45-8FD4-E411603B0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448" y="3676484"/>
            <a:ext cx="2984500" cy="8255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B64DCB-9AB6-D448-982C-FE1B43FD2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31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Für Regressionsaufgaben: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Squared</a:t>
            </a:r>
            <a:r>
              <a:rPr lang="de-DE" dirty="0"/>
              <a:t> Error =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Mean</a:t>
            </a:r>
            <a:r>
              <a:rPr lang="de-DE" dirty="0"/>
              <a:t> Absolute Error =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Huber Loss =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Squared</a:t>
            </a:r>
            <a:r>
              <a:rPr lang="de-DE" dirty="0"/>
              <a:t> </a:t>
            </a:r>
            <a:r>
              <a:rPr lang="de-DE" dirty="0" err="1"/>
              <a:t>Logarithmic</a:t>
            </a:r>
            <a:r>
              <a:rPr lang="de-DE" dirty="0"/>
              <a:t> Error = (log(</a:t>
            </a:r>
            <a:r>
              <a:rPr lang="de-DE" dirty="0" err="1"/>
              <a:t>y_true</a:t>
            </a:r>
            <a:r>
              <a:rPr lang="de-DE" dirty="0"/>
              <a:t> + 1.) - log(</a:t>
            </a:r>
            <a:r>
              <a:rPr lang="de-DE" dirty="0" err="1"/>
              <a:t>y</a:t>
            </a:r>
            <a:r>
              <a:rPr lang="de-DE" dirty="0"/>
              <a:t>‘ + 1.))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E7BF1D9-0134-FE4F-B376-456C0F74C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0819" y="866104"/>
            <a:ext cx="4751181" cy="354566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2ED16D34-5FEB-3A4C-8B01-3F40956B2BA7}"/>
              </a:ext>
            </a:extLst>
          </p:cNvPr>
          <p:cNvSpPr txBox="1"/>
          <p:nvPr/>
        </p:nvSpPr>
        <p:spPr>
          <a:xfrm>
            <a:off x="10098157" y="5779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9240971-4587-C040-B4A7-D5A50FC342B9}"/>
              </a:ext>
            </a:extLst>
          </p:cNvPr>
          <p:cNvSpPr txBox="1"/>
          <p:nvPr/>
        </p:nvSpPr>
        <p:spPr>
          <a:xfrm>
            <a:off x="593124" y="6561435"/>
            <a:ext cx="941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Source: https://</a:t>
            </a:r>
            <a:r>
              <a:rPr lang="de-DE" dirty="0" err="1">
                <a:solidFill>
                  <a:schemeClr val="bg2">
                    <a:lumMod val="90000"/>
                  </a:schemeClr>
                </a:solidFill>
              </a:rPr>
              <a:t>www.machinecurve.com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/</a:t>
            </a:r>
            <a:r>
              <a:rPr lang="de-DE" dirty="0" err="1">
                <a:solidFill>
                  <a:schemeClr val="bg2">
                    <a:lumMod val="90000"/>
                  </a:schemeClr>
                </a:solidFill>
              </a:rPr>
              <a:t>index.php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/2019/10/12/</a:t>
            </a:r>
            <a:r>
              <a:rPr lang="de-DE" dirty="0" err="1">
                <a:solidFill>
                  <a:schemeClr val="bg2">
                    <a:lumMod val="90000"/>
                  </a:schemeClr>
                </a:solidFill>
              </a:rPr>
              <a:t>using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-</a:t>
            </a:r>
            <a:r>
              <a:rPr lang="de-DE" dirty="0" err="1">
                <a:solidFill>
                  <a:schemeClr val="bg2">
                    <a:lumMod val="90000"/>
                  </a:schemeClr>
                </a:solidFill>
              </a:rPr>
              <a:t>huber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-</a:t>
            </a:r>
            <a:r>
              <a:rPr lang="de-DE" dirty="0" err="1">
                <a:solidFill>
                  <a:schemeClr val="bg2">
                    <a:lumMod val="90000"/>
                  </a:schemeClr>
                </a:solidFill>
              </a:rPr>
              <a:t>loss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-in-</a:t>
            </a:r>
            <a:r>
              <a:rPr lang="de-DE" dirty="0" err="1">
                <a:solidFill>
                  <a:schemeClr val="bg2">
                    <a:lumMod val="90000"/>
                  </a:schemeClr>
                </a:solidFill>
              </a:rPr>
              <a:t>keras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46637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B130DC0D-73A2-154B-945F-7B1A86437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025" y="4633458"/>
            <a:ext cx="5635563" cy="113138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F3C1775-B737-1A42-AE0B-C01B9748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/>
              <a:t>Lossfunktionen</a:t>
            </a:r>
            <a:endParaRPr lang="de-DE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B64DCB-9AB6-D448-982C-FE1B43FD2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5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Für Klassifikationsaufgaben: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KreuzEntropie</a:t>
            </a:r>
            <a:r>
              <a:rPr lang="de-DE" dirty="0"/>
              <a:t> =</a:t>
            </a:r>
          </a:p>
          <a:p>
            <a:endParaRPr lang="de-DE" dirty="0"/>
          </a:p>
          <a:p>
            <a:r>
              <a:rPr lang="de-DE" dirty="0" err="1"/>
              <a:t>Kullback-Leibler-Divergence</a:t>
            </a:r>
            <a:r>
              <a:rPr lang="de-DE" dirty="0"/>
              <a:t> =</a:t>
            </a:r>
          </a:p>
          <a:p>
            <a:endParaRPr lang="de-DE" dirty="0"/>
          </a:p>
          <a:p>
            <a:r>
              <a:rPr lang="de-DE" dirty="0"/>
              <a:t>Hinge Loss =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FBEC99D-7BA5-BB43-AA76-9B685B809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589" y="3572677"/>
            <a:ext cx="4679528" cy="1174543"/>
          </a:xfrm>
          <a:prstGeom prst="rect">
            <a:avLst/>
          </a:prstGeom>
        </p:spPr>
      </p:pic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5749F772-C9CE-5244-BD13-43BD3BA21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0418" y="2743200"/>
            <a:ext cx="6077281" cy="903619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D7A241E0-ABF4-034A-AFC4-7E706DC230D2}"/>
              </a:ext>
            </a:extLst>
          </p:cNvPr>
          <p:cNvSpPr txBox="1"/>
          <p:nvPr/>
        </p:nvSpPr>
        <p:spPr>
          <a:xfrm>
            <a:off x="971551" y="5733859"/>
            <a:ext cx="968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Warum gibt es so viele Versionen der Loss-Funktionen: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Binäre Klassifikation oder Multiklassifikation,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One</a:t>
            </a:r>
            <a:r>
              <a:rPr lang="de-DE" dirty="0"/>
              <a:t>-Hot-Encoding oder </a:t>
            </a:r>
            <a:r>
              <a:rPr lang="de-DE" dirty="0" err="1"/>
              <a:t>Scalarwertige</a:t>
            </a:r>
            <a:r>
              <a:rPr lang="de-DE" dirty="0"/>
              <a:t> Targets.</a:t>
            </a:r>
          </a:p>
        </p:txBody>
      </p:sp>
    </p:spTree>
    <p:extLst>
      <p:ext uri="{BB962C8B-B14F-4D97-AF65-F5344CB8AC3E}">
        <p14:creationId xmlns:p14="http://schemas.microsoft.com/office/powerpoint/2010/main" val="48262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9739A-9FF4-0B49-A50B-FDD6751F6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Metriken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5B503B-8B8C-0243-ACD7-ADADDEAF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78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Macintosh PowerPoint</Application>
  <PresentationFormat>Breitbild</PresentationFormat>
  <Paragraphs>50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Regression vs Klassifizierung</vt:lpstr>
      <vt:lpstr>Regression </vt:lpstr>
      <vt:lpstr>Klassifizierung </vt:lpstr>
      <vt:lpstr>Metriken und Lossfunktionen</vt:lpstr>
      <vt:lpstr>Lossfunktionen</vt:lpstr>
      <vt:lpstr>Lossfunktionen</vt:lpstr>
      <vt:lpstr>Metriken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Bongartz, Philipp</dc:creator>
  <cp:lastModifiedBy>Bongartz, Philipp</cp:lastModifiedBy>
  <cp:revision>28</cp:revision>
  <dcterms:created xsi:type="dcterms:W3CDTF">2020-10-12T17:30:16Z</dcterms:created>
  <dcterms:modified xsi:type="dcterms:W3CDTF">2020-10-16T15:30:13Z</dcterms:modified>
</cp:coreProperties>
</file>