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7" r:id="rId2"/>
    <p:sldId id="372" r:id="rId3"/>
    <p:sldId id="324" r:id="rId4"/>
    <p:sldId id="330" r:id="rId5"/>
    <p:sldId id="327" r:id="rId6"/>
    <p:sldId id="328" r:id="rId7"/>
    <p:sldId id="400" r:id="rId8"/>
    <p:sldId id="401" r:id="rId9"/>
    <p:sldId id="402" r:id="rId10"/>
    <p:sldId id="403" r:id="rId11"/>
    <p:sldId id="363" r:id="rId12"/>
    <p:sldId id="404" r:id="rId13"/>
    <p:sldId id="382" r:id="rId14"/>
    <p:sldId id="380" r:id="rId15"/>
    <p:sldId id="381" r:id="rId16"/>
    <p:sldId id="405" r:id="rId17"/>
    <p:sldId id="383" r:id="rId18"/>
    <p:sldId id="384" r:id="rId19"/>
    <p:sldId id="406" r:id="rId20"/>
    <p:sldId id="337" r:id="rId21"/>
    <p:sldId id="407" r:id="rId22"/>
    <p:sldId id="392" r:id="rId23"/>
    <p:sldId id="373" r:id="rId24"/>
    <p:sldId id="374" r:id="rId25"/>
    <p:sldId id="375" r:id="rId26"/>
    <p:sldId id="376" r:id="rId27"/>
    <p:sldId id="377" r:id="rId28"/>
    <p:sldId id="378" r:id="rId29"/>
    <p:sldId id="395" r:id="rId30"/>
    <p:sldId id="408" r:id="rId31"/>
    <p:sldId id="385" r:id="rId32"/>
    <p:sldId id="396" r:id="rId33"/>
    <p:sldId id="409" r:id="rId34"/>
    <p:sldId id="397" r:id="rId35"/>
    <p:sldId id="294" r:id="rId36"/>
    <p:sldId id="341" r:id="rId37"/>
    <p:sldId id="390" r:id="rId38"/>
    <p:sldId id="410" r:id="rId39"/>
    <p:sldId id="275" r:id="rId40"/>
    <p:sldId id="290" r:id="rId41"/>
    <p:sldId id="295" r:id="rId42"/>
    <p:sldId id="352" r:id="rId43"/>
    <p:sldId id="340" r:id="rId44"/>
    <p:sldId id="271" r:id="rId45"/>
    <p:sldId id="388" r:id="rId46"/>
    <p:sldId id="339" r:id="rId47"/>
    <p:sldId id="346" r:id="rId48"/>
    <p:sldId id="293" r:id="rId49"/>
    <p:sldId id="354" r:id="rId50"/>
    <p:sldId id="298" r:id="rId51"/>
    <p:sldId id="393" r:id="rId52"/>
    <p:sldId id="296" r:id="rId53"/>
    <p:sldId id="343" r:id="rId54"/>
    <p:sldId id="344" r:id="rId55"/>
    <p:sldId id="411" r:id="rId56"/>
    <p:sldId id="416" r:id="rId57"/>
    <p:sldId id="353" r:id="rId58"/>
    <p:sldId id="412" r:id="rId59"/>
    <p:sldId id="307" r:id="rId60"/>
    <p:sldId id="413" r:id="rId61"/>
    <p:sldId id="414" r:id="rId62"/>
    <p:sldId id="394" r:id="rId63"/>
    <p:sldId id="389" r:id="rId64"/>
    <p:sldId id="415" r:id="rId65"/>
    <p:sldId id="418" r:id="rId66"/>
    <p:sldId id="398" r:id="rId67"/>
    <p:sldId id="379" r:id="rId68"/>
    <p:sldId id="262" r:id="rId69"/>
    <p:sldId id="260" r:id="rId70"/>
    <p:sldId id="417" r:id="rId71"/>
    <p:sldId id="351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7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3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8AEAC-3E2C-4CF8-8360-D9398B988945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8E4B-9CC9-4997-98BB-38170633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8E4B-9CC9-4997-98BB-3817063315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74EF05-8BBC-449A-B2B3-394C8E1EBCD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DFFD34-57F2-48B2-8BEF-7CDF253995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2976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Re-thinking the Cultural Policy of Israel for the 21</a:t>
            </a:r>
            <a:r>
              <a:rPr lang="en-US" sz="40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Century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142999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Robert Palmer</a:t>
            </a:r>
          </a:p>
        </p:txBody>
      </p:sp>
    </p:spTree>
    <p:extLst>
      <p:ext uri="{BB962C8B-B14F-4D97-AF65-F5344CB8AC3E}">
        <p14:creationId xmlns:p14="http://schemas.microsoft.com/office/powerpoint/2010/main" val="24022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given</a:t>
            </a:r>
            <a:r>
              <a:rPr lang="fr-FR" dirty="0" smtClean="0"/>
              <a:t> one </a:t>
            </a:r>
            <a:r>
              <a:rPr lang="fr-FR" dirty="0" err="1" smtClean="0"/>
              <a:t>year</a:t>
            </a:r>
            <a:r>
              <a:rPr lang="fr-FR" dirty="0" smtClean="0"/>
              <a:t> to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plans </a:t>
            </a:r>
          </a:p>
          <a:p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organisation </a:t>
            </a:r>
            <a:r>
              <a:rPr lang="fr-FR" dirty="0" err="1" smtClean="0"/>
              <a:t>evaluated</a:t>
            </a:r>
            <a:endParaRPr lang="fr-FR" dirty="0" smtClean="0"/>
          </a:p>
          <a:p>
            <a:r>
              <a:rPr lang="fr-FR" dirty="0" smtClean="0"/>
              <a:t>New organisations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r>
              <a:rPr lang="fr-FR" dirty="0" err="1" smtClean="0"/>
              <a:t>Result</a:t>
            </a:r>
            <a:r>
              <a:rPr lang="fr-FR" dirty="0" smtClean="0"/>
              <a:t>: 1330 organisations </a:t>
            </a:r>
            <a:r>
              <a:rPr lang="fr-FR" dirty="0" err="1" smtClean="0"/>
              <a:t>applied</a:t>
            </a:r>
            <a:r>
              <a:rPr lang="fr-FR" dirty="0" smtClean="0"/>
              <a:t> for </a:t>
            </a:r>
            <a:r>
              <a:rPr lang="fr-FR" dirty="0" err="1" smtClean="0"/>
              <a:t>funding</a:t>
            </a:r>
            <a:endParaRPr lang="fr-FR" dirty="0" smtClean="0"/>
          </a:p>
          <a:p>
            <a:pPr marL="109728" indent="0">
              <a:buNone/>
            </a:pPr>
            <a:r>
              <a:rPr lang="fr-FR" dirty="0"/>
              <a:t>	</a:t>
            </a:r>
            <a:r>
              <a:rPr lang="fr-FR" dirty="0" smtClean="0"/>
              <a:t>      </a:t>
            </a:r>
            <a:r>
              <a:rPr lang="fr-FR" dirty="0" smtClean="0"/>
              <a:t>638 </a:t>
            </a:r>
            <a:r>
              <a:rPr lang="fr-FR" dirty="0" err="1" smtClean="0"/>
              <a:t>rejected</a:t>
            </a:r>
            <a:r>
              <a:rPr lang="fr-FR" dirty="0" smtClean="0"/>
              <a:t> (</a:t>
            </a:r>
            <a:r>
              <a:rPr lang="fr-FR" dirty="0" err="1" smtClean="0"/>
              <a:t>mostly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institutions)</a:t>
            </a:r>
            <a:endParaRPr lang="fr-FR" dirty="0" smtClean="0"/>
          </a:p>
          <a:p>
            <a:pPr marL="109728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110 new organisations </a:t>
            </a:r>
            <a:r>
              <a:rPr lang="fr-FR" dirty="0" err="1" smtClean="0"/>
              <a:t>supported</a:t>
            </a:r>
            <a:endParaRPr lang="fr-FR" dirty="0" smtClean="0"/>
          </a:p>
          <a:p>
            <a:pPr marL="109728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</a:t>
            </a:r>
            <a:r>
              <a:rPr lang="fr-FR" dirty="0" err="1" smtClean="0"/>
              <a:t>Fewer</a:t>
            </a:r>
            <a:r>
              <a:rPr lang="fr-FR" dirty="0" smtClean="0"/>
              <a:t> </a:t>
            </a:r>
            <a:r>
              <a:rPr lang="fr-FR" dirty="0" err="1" smtClean="0"/>
              <a:t>symphony</a:t>
            </a:r>
            <a:r>
              <a:rPr lang="fr-FR" dirty="0" smtClean="0"/>
              <a:t> </a:t>
            </a:r>
            <a:r>
              <a:rPr lang="fr-FR" dirty="0" smtClean="0"/>
              <a:t>orchestras and </a:t>
            </a:r>
            <a:r>
              <a:rPr lang="fr-FR" dirty="0" err="1" smtClean="0"/>
              <a:t>theatres</a:t>
            </a:r>
            <a:endParaRPr lang="fr-FR" dirty="0" smtClean="0"/>
          </a:p>
          <a:p>
            <a:pPr marL="109728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National </a:t>
            </a:r>
            <a:r>
              <a:rPr lang="fr-FR" dirty="0" err="1" smtClean="0"/>
              <a:t>Theatre</a:t>
            </a:r>
            <a:r>
              <a:rPr lang="fr-FR" dirty="0" smtClean="0"/>
              <a:t>, Royal </a:t>
            </a:r>
            <a:r>
              <a:rPr lang="fr-FR" dirty="0" err="1" smtClean="0"/>
              <a:t>Opera</a:t>
            </a:r>
            <a:r>
              <a:rPr lang="fr-FR" dirty="0" smtClean="0"/>
              <a:t> House, 	       </a:t>
            </a:r>
            <a:r>
              <a:rPr lang="fr-FR" dirty="0" smtClean="0"/>
              <a:t>	      Royal </a:t>
            </a:r>
            <a:r>
              <a:rPr lang="fr-FR" dirty="0" smtClean="0"/>
              <a:t>Shakespeare </a:t>
            </a:r>
            <a:r>
              <a:rPr lang="fr-FR" dirty="0" err="1" smtClean="0"/>
              <a:t>Company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cut</a:t>
            </a:r>
            <a:r>
              <a:rPr lang="fr-FR" dirty="0" smtClean="0"/>
              <a:t> </a:t>
            </a:r>
            <a:r>
              <a:rPr lang="fr-FR" dirty="0" smtClean="0"/>
              <a:t>by11</a:t>
            </a:r>
            <a:r>
              <a:rPr lang="fr-FR" dirty="0" smtClean="0"/>
              <a:t>%</a:t>
            </a:r>
          </a:p>
          <a:p>
            <a:pPr marL="109728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companies</a:t>
            </a:r>
            <a:r>
              <a:rPr lang="fr-FR" dirty="0" smtClean="0"/>
              <a:t> </a:t>
            </a:r>
            <a:r>
              <a:rPr lang="fr-FR" dirty="0" err="1" smtClean="0"/>
              <a:t>increased</a:t>
            </a:r>
            <a:r>
              <a:rPr lang="fr-FR" dirty="0" smtClean="0"/>
              <a:t> by </a:t>
            </a:r>
            <a:r>
              <a:rPr lang="fr-FR" dirty="0" smtClean="0"/>
              <a:t>60%-</a:t>
            </a:r>
            <a:r>
              <a:rPr lang="fr-FR" dirty="0" smtClean="0"/>
              <a:t>80%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Evaluated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single arts organisation </a:t>
            </a:r>
            <a:r>
              <a:rPr lang="fr-FR" dirty="0" err="1" smtClean="0"/>
              <a:t>against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goals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72361"/>
            <a:ext cx="2286000" cy="16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4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595628"/>
          </a:xfrm>
        </p:spPr>
        <p:txBody>
          <a:bodyPr>
            <a:noAutofit/>
          </a:bodyPr>
          <a:lstStyle/>
          <a:p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Israel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has not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suffered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of budget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cuts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European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countries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5943599" cy="3505200"/>
          </a:xfrm>
        </p:spPr>
      </p:pic>
    </p:spTree>
    <p:extLst>
      <p:ext uri="{BB962C8B-B14F-4D97-AF65-F5344CB8AC3E}">
        <p14:creationId xmlns:p14="http://schemas.microsoft.com/office/powerpoint/2010/main" val="7722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495800"/>
            <a:ext cx="2476500" cy="18478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Israel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wait</a:t>
            </a:r>
            <a:r>
              <a:rPr lang="fr-FR" dirty="0" smtClean="0"/>
              <a:t> for a </a:t>
            </a:r>
            <a:r>
              <a:rPr lang="fr-FR" dirty="0" err="1" smtClean="0"/>
              <a:t>crisis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changes cultural </a:t>
            </a:r>
            <a:r>
              <a:rPr lang="fr-FR" dirty="0" err="1" smtClean="0"/>
              <a:t>priorities</a:t>
            </a:r>
            <a:r>
              <a:rPr lang="fr-FR" dirty="0" smtClean="0"/>
              <a:t>?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7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1950’s – 60’s </a:t>
            </a:r>
            <a:r>
              <a:rPr lang="fr-FR" dirty="0" smtClean="0"/>
              <a:t>: post </a:t>
            </a:r>
            <a:r>
              <a:rPr lang="fr-FR" dirty="0" err="1" smtClean="0"/>
              <a:t>war</a:t>
            </a:r>
            <a:r>
              <a:rPr lang="fr-FR" dirty="0" smtClean="0"/>
              <a:t> reconstruction, </a:t>
            </a:r>
            <a:r>
              <a:rPr lang="fr-FR" dirty="0" err="1" smtClean="0"/>
              <a:t>rebuilding</a:t>
            </a:r>
            <a:r>
              <a:rPr lang="fr-FR" dirty="0" smtClean="0"/>
              <a:t> </a:t>
            </a:r>
            <a:r>
              <a:rPr lang="fr-FR" dirty="0" err="1" smtClean="0"/>
              <a:t>nationhood</a:t>
            </a:r>
            <a:r>
              <a:rPr lang="fr-FR" dirty="0" smtClean="0"/>
              <a:t> and national cultural </a:t>
            </a:r>
            <a:r>
              <a:rPr lang="fr-FR" dirty="0" err="1" smtClean="0"/>
              <a:t>symbols</a:t>
            </a:r>
            <a:r>
              <a:rPr lang="fr-FR" dirty="0" smtClean="0"/>
              <a:t>, </a:t>
            </a:r>
            <a:r>
              <a:rPr lang="fr-FR" dirty="0" err="1" smtClean="0"/>
              <a:t>reasserting</a:t>
            </a:r>
            <a:r>
              <a:rPr lang="fr-FR" dirty="0" smtClean="0"/>
              <a:t> </a:t>
            </a:r>
            <a:r>
              <a:rPr lang="fr-FR" dirty="0" err="1" smtClean="0"/>
              <a:t>identities</a:t>
            </a:r>
            <a:r>
              <a:rPr lang="fr-FR" dirty="0" smtClean="0"/>
              <a:t>, cultural </a:t>
            </a:r>
            <a:r>
              <a:rPr lang="fr-FR" dirty="0" err="1" smtClean="0"/>
              <a:t>diplomacy</a:t>
            </a:r>
            <a:r>
              <a:rPr lang="fr-FR" dirty="0" smtClean="0"/>
              <a:t> and exchange</a:t>
            </a:r>
          </a:p>
          <a:p>
            <a:pPr marL="109728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1960’s – 70’s </a:t>
            </a:r>
            <a:r>
              <a:rPr lang="fr-FR" dirty="0" smtClean="0"/>
              <a:t>: </a:t>
            </a:r>
            <a:r>
              <a:rPr lang="fr-FR" dirty="0" err="1" smtClean="0"/>
              <a:t>democratisation</a:t>
            </a:r>
            <a:r>
              <a:rPr lang="fr-FR" dirty="0" smtClean="0"/>
              <a:t> of culture, new </a:t>
            </a:r>
            <a:r>
              <a:rPr lang="fr-FR" dirty="0" err="1" smtClean="0"/>
              <a:t>movements</a:t>
            </a:r>
            <a:r>
              <a:rPr lang="fr-FR" dirty="0" smtClean="0"/>
              <a:t>, expansion of cultural infrastructure, </a:t>
            </a:r>
            <a:r>
              <a:rPr lang="fr-FR" dirty="0" err="1" smtClean="0"/>
              <a:t>welfare</a:t>
            </a:r>
            <a:r>
              <a:rPr lang="fr-FR" dirty="0" smtClean="0"/>
              <a:t> state </a:t>
            </a:r>
            <a:r>
              <a:rPr lang="fr-FR" dirty="0" err="1" smtClean="0"/>
              <a:t>mentality</a:t>
            </a:r>
            <a:endParaRPr lang="fr-FR" dirty="0" smtClean="0"/>
          </a:p>
          <a:p>
            <a:pPr marL="109728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1980’s – 90’s </a:t>
            </a:r>
            <a:r>
              <a:rPr lang="fr-FR" dirty="0" smtClean="0"/>
              <a:t>: </a:t>
            </a:r>
            <a:r>
              <a:rPr lang="fr-FR" dirty="0" err="1" smtClean="0"/>
              <a:t>neo-liberal</a:t>
            </a:r>
            <a:r>
              <a:rPr lang="fr-FR" dirty="0" smtClean="0"/>
              <a:t> </a:t>
            </a:r>
            <a:r>
              <a:rPr lang="fr-FR" dirty="0" err="1" smtClean="0"/>
              <a:t>policies</a:t>
            </a:r>
            <a:r>
              <a:rPr lang="fr-FR" dirty="0" smtClean="0"/>
              <a:t>, </a:t>
            </a:r>
            <a:r>
              <a:rPr lang="fr-FR" dirty="0" err="1" smtClean="0"/>
              <a:t>market</a:t>
            </a:r>
            <a:r>
              <a:rPr lang="fr-FR" dirty="0" smtClean="0"/>
              <a:t> value, </a:t>
            </a:r>
            <a:r>
              <a:rPr lang="fr-FR" dirty="0" err="1" smtClean="0"/>
              <a:t>economic</a:t>
            </a:r>
            <a:r>
              <a:rPr lang="fr-FR" dirty="0" smtClean="0"/>
              <a:t> impact of arts, arts as </a:t>
            </a:r>
            <a:r>
              <a:rPr lang="fr-FR" dirty="0" err="1" smtClean="0"/>
              <a:t>investment</a:t>
            </a:r>
            <a:r>
              <a:rPr lang="fr-FR" dirty="0" smtClean="0"/>
              <a:t>, cultural industries and the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economy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0516" y="338328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20th Century ( Western Europe)</a:t>
            </a:r>
            <a:b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1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7382" y="22098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fr-F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fr-FR" sz="4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fr-FR" sz="4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4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Culture?</a:t>
            </a:r>
            <a:endParaRPr lang="en-GB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fr-FR" sz="48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fr-FR" sz="4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Right to Cultural Life?</a:t>
            </a:r>
            <a:endParaRPr lang="en-GB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72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Expanded</a:t>
            </a:r>
            <a:r>
              <a:rPr lang="fr-FR" dirty="0" smtClean="0"/>
              <a:t> </a:t>
            </a:r>
            <a:r>
              <a:rPr lang="fr-FR" dirty="0" err="1" smtClean="0"/>
              <a:t>Meanings</a:t>
            </a:r>
            <a:r>
              <a:rPr lang="fr-FR" dirty="0" smtClean="0"/>
              <a:t> of Culture?</a:t>
            </a:r>
            <a:br>
              <a:rPr lang="fr-FR" dirty="0" smtClean="0"/>
            </a:br>
            <a:r>
              <a:rPr lang="fr-FR" dirty="0" smtClean="0"/>
              <a:t>Arts </a:t>
            </a:r>
            <a:r>
              <a:rPr lang="fr-FR" dirty="0" err="1" smtClean="0"/>
              <a:t>Policies</a:t>
            </a:r>
            <a:r>
              <a:rPr lang="fr-FR" dirty="0" smtClean="0"/>
              <a:t> are not Cultural </a:t>
            </a:r>
            <a:r>
              <a:rPr lang="fr-FR" dirty="0" err="1" smtClean="0"/>
              <a:t>Policies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fr-FR" sz="2400" dirty="0" smtClean="0"/>
          </a:p>
          <a:p>
            <a:pPr marL="109728" indent="0">
              <a:buNone/>
            </a:pPr>
            <a:r>
              <a:rPr lang="fr-FR" sz="2400" dirty="0" smtClean="0"/>
              <a:t>« The right of </a:t>
            </a:r>
            <a:r>
              <a:rPr lang="fr-FR" sz="2400" dirty="0" err="1" smtClean="0"/>
              <a:t>everyone</a:t>
            </a:r>
            <a:r>
              <a:rPr lang="fr-FR" sz="2400" dirty="0" smtClean="0"/>
              <a:t> to </a:t>
            </a:r>
            <a:r>
              <a:rPr lang="fr-FR" sz="2400" dirty="0" err="1" smtClean="0"/>
              <a:t>take</a:t>
            </a:r>
            <a:r>
              <a:rPr lang="fr-FR" sz="2400" dirty="0" smtClean="0"/>
              <a:t> part in cultural life »</a:t>
            </a:r>
          </a:p>
          <a:p>
            <a:pPr marL="109728" indent="0">
              <a:buNone/>
            </a:pPr>
            <a:endParaRPr lang="fr-FR" sz="2400" dirty="0"/>
          </a:p>
          <a:p>
            <a:pPr marL="109728" indent="0">
              <a:buNone/>
            </a:pPr>
            <a:r>
              <a:rPr lang="fr-FR" sz="2400" dirty="0" smtClean="0"/>
              <a:t>The expression « cultural life » </a:t>
            </a:r>
            <a:r>
              <a:rPr lang="fr-FR" sz="2400" dirty="0" err="1" smtClean="0"/>
              <a:t>is</a:t>
            </a:r>
            <a:r>
              <a:rPr lang="fr-FR" sz="2400" dirty="0" smtClean="0"/>
              <a:t> an explicit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to culture as a living </a:t>
            </a:r>
            <a:r>
              <a:rPr lang="fr-FR" sz="2400" dirty="0" err="1" smtClean="0"/>
              <a:t>process</a:t>
            </a:r>
            <a:r>
              <a:rPr lang="fr-FR" sz="2400" dirty="0" smtClean="0"/>
              <a:t>, </a:t>
            </a:r>
            <a:r>
              <a:rPr lang="fr-FR" sz="2400" dirty="0" err="1" smtClean="0"/>
              <a:t>historical</a:t>
            </a:r>
            <a:r>
              <a:rPr lang="fr-FR" sz="2400" dirty="0" smtClean="0"/>
              <a:t>. </a:t>
            </a:r>
            <a:r>
              <a:rPr lang="fr-FR" sz="2400" dirty="0" err="1"/>
              <a:t>d</a:t>
            </a:r>
            <a:r>
              <a:rPr lang="fr-FR" sz="2400" dirty="0" err="1" smtClean="0"/>
              <a:t>ynamic</a:t>
            </a:r>
            <a:r>
              <a:rPr lang="fr-FR" sz="2400" dirty="0" smtClean="0"/>
              <a:t> </a:t>
            </a:r>
            <a:r>
              <a:rPr lang="fr-FR" sz="2400" dirty="0" smtClean="0"/>
              <a:t>and </a:t>
            </a:r>
            <a:r>
              <a:rPr lang="fr-FR" sz="2400" dirty="0" err="1" smtClean="0"/>
              <a:t>evolving</a:t>
            </a:r>
            <a:r>
              <a:rPr lang="fr-FR" sz="2400" dirty="0" smtClean="0"/>
              <a:t>, </a:t>
            </a:r>
            <a:r>
              <a:rPr lang="fr-FR" sz="2400" dirty="0" err="1" smtClean="0"/>
              <a:t>with</a:t>
            </a:r>
            <a:r>
              <a:rPr lang="fr-FR" sz="2400" dirty="0" smtClean="0"/>
              <a:t> a </a:t>
            </a:r>
            <a:r>
              <a:rPr lang="fr-FR" sz="2400" dirty="0" err="1" smtClean="0"/>
              <a:t>past</a:t>
            </a:r>
            <a:r>
              <a:rPr lang="fr-FR" sz="2400" dirty="0" smtClean="0"/>
              <a:t>, a </a:t>
            </a:r>
            <a:r>
              <a:rPr lang="fr-FR" sz="2400" dirty="0" err="1" smtClean="0"/>
              <a:t>present</a:t>
            </a:r>
            <a:r>
              <a:rPr lang="fr-FR" sz="2400" dirty="0" smtClean="0"/>
              <a:t> and a future.</a:t>
            </a:r>
          </a:p>
          <a:p>
            <a:pPr marL="109728" indent="0">
              <a:buNone/>
            </a:pPr>
            <a:endParaRPr lang="fr-FR" sz="2400" dirty="0"/>
          </a:p>
          <a:p>
            <a:pPr marL="109728" indent="0">
              <a:buNone/>
            </a:pPr>
            <a:r>
              <a:rPr lang="fr-FR" sz="2400" dirty="0" smtClean="0"/>
              <a:t>Culture </a:t>
            </a:r>
            <a:r>
              <a:rPr lang="fr-FR" sz="2400" dirty="0" err="1" smtClean="0"/>
              <a:t>is</a:t>
            </a:r>
            <a:r>
              <a:rPr lang="fr-FR" sz="2400" dirty="0" smtClean="0"/>
              <a:t> an interactive </a:t>
            </a:r>
            <a:r>
              <a:rPr lang="fr-FR" sz="2400" dirty="0" err="1" smtClean="0"/>
              <a:t>process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Universal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r>
              <a:rPr lang="fr-FR" dirty="0" smtClean="0"/>
              <a:t> of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Rights</a:t>
            </a:r>
            <a:r>
              <a:rPr lang="fr-FR" dirty="0" smtClean="0"/>
              <a:t>: Article 15 (</a:t>
            </a:r>
            <a:r>
              <a:rPr lang="fr-FR" dirty="0" err="1" smtClean="0"/>
              <a:t>paragraph</a:t>
            </a:r>
            <a:r>
              <a:rPr lang="fr-FR" dirty="0" smtClean="0"/>
              <a:t>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1018"/>
            <a:ext cx="8229600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048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The right to </a:t>
            </a:r>
            <a:r>
              <a:rPr lang="fr-FR" dirty="0" err="1" smtClean="0"/>
              <a:t>take</a:t>
            </a:r>
            <a:r>
              <a:rPr lang="fr-FR" dirty="0" smtClean="0"/>
              <a:t> part in cultural life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The right </a:t>
            </a:r>
            <a:r>
              <a:rPr lang="fr-FR" u="sng" dirty="0" smtClean="0"/>
              <a:t>not</a:t>
            </a:r>
            <a:r>
              <a:rPr lang="fr-FR" dirty="0" smtClean="0"/>
              <a:t> to </a:t>
            </a:r>
            <a:r>
              <a:rPr lang="fr-FR" dirty="0" err="1" smtClean="0"/>
              <a:t>take</a:t>
            </a:r>
            <a:r>
              <a:rPr lang="fr-FR" dirty="0" smtClean="0"/>
              <a:t> part in cultural </a:t>
            </a:r>
            <a:r>
              <a:rPr lang="fr-FR" dirty="0" smtClean="0"/>
              <a:t>life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The right to </a:t>
            </a:r>
            <a:r>
              <a:rPr lang="fr-FR" dirty="0" err="1" smtClean="0"/>
              <a:t>define</a:t>
            </a:r>
            <a:r>
              <a:rPr lang="fr-FR" dirty="0" smtClean="0"/>
              <a:t> and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one’s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culture</a:t>
            </a:r>
            <a:r>
              <a:rPr lang="fr-FR" dirty="0" smtClean="0"/>
              <a:t/>
            </a:r>
            <a:br>
              <a:rPr lang="fr-FR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1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fr-FR" i="1" dirty="0" smtClean="0"/>
              <a:t>« Culture </a:t>
            </a:r>
            <a:r>
              <a:rPr lang="fr-FR" i="1" dirty="0" err="1" smtClean="0"/>
              <a:t>encompasses</a:t>
            </a:r>
            <a:r>
              <a:rPr lang="fr-FR" i="1" dirty="0" smtClean="0"/>
              <a:t>, inter alia, </a:t>
            </a:r>
            <a:r>
              <a:rPr lang="fr-FR" i="1" dirty="0" err="1" smtClean="0"/>
              <a:t>ways</a:t>
            </a:r>
            <a:r>
              <a:rPr lang="fr-FR" i="1" dirty="0" smtClean="0"/>
              <a:t> of life, </a:t>
            </a:r>
            <a:r>
              <a:rPr lang="fr-FR" i="1" dirty="0" err="1" smtClean="0"/>
              <a:t>language</a:t>
            </a:r>
            <a:r>
              <a:rPr lang="fr-FR" i="1" dirty="0" smtClean="0"/>
              <a:t>, oral and </a:t>
            </a:r>
            <a:r>
              <a:rPr lang="fr-FR" i="1" dirty="0" err="1" smtClean="0"/>
              <a:t>written</a:t>
            </a:r>
            <a:r>
              <a:rPr lang="fr-FR" i="1" dirty="0" smtClean="0"/>
              <a:t> </a:t>
            </a:r>
            <a:r>
              <a:rPr lang="fr-FR" i="1" dirty="0" err="1" smtClean="0"/>
              <a:t>literature</a:t>
            </a:r>
            <a:r>
              <a:rPr lang="fr-FR" i="1" dirty="0" smtClean="0"/>
              <a:t>, music and </a:t>
            </a:r>
            <a:r>
              <a:rPr lang="fr-FR" i="1" dirty="0" err="1" smtClean="0"/>
              <a:t>song</a:t>
            </a:r>
            <a:r>
              <a:rPr lang="fr-FR" i="1" dirty="0" smtClean="0"/>
              <a:t>, non-verbal communication, religion or </a:t>
            </a:r>
            <a:r>
              <a:rPr lang="fr-FR" i="1" dirty="0" err="1" smtClean="0"/>
              <a:t>belief</a:t>
            </a:r>
            <a:r>
              <a:rPr lang="fr-FR" i="1" dirty="0" smtClean="0"/>
              <a:t> </a:t>
            </a:r>
            <a:r>
              <a:rPr lang="fr-FR" i="1" dirty="0" err="1" smtClean="0"/>
              <a:t>systems</a:t>
            </a:r>
            <a:r>
              <a:rPr lang="fr-FR" i="1" dirty="0" smtClean="0"/>
              <a:t>, rites and </a:t>
            </a:r>
            <a:r>
              <a:rPr lang="fr-FR" i="1" dirty="0" err="1" smtClean="0"/>
              <a:t>ceremonies</a:t>
            </a:r>
            <a:r>
              <a:rPr lang="fr-FR" i="1" dirty="0" smtClean="0"/>
              <a:t>, sport and </a:t>
            </a:r>
            <a:r>
              <a:rPr lang="fr-FR" i="1" dirty="0" err="1" smtClean="0"/>
              <a:t>games</a:t>
            </a:r>
            <a:r>
              <a:rPr lang="fr-FR" i="1" dirty="0" smtClean="0"/>
              <a:t>, </a:t>
            </a:r>
            <a:r>
              <a:rPr lang="fr-FR" i="1" dirty="0" err="1" smtClean="0"/>
              <a:t>methods</a:t>
            </a:r>
            <a:r>
              <a:rPr lang="fr-FR" i="1" dirty="0" smtClean="0"/>
              <a:t> 0of production or </a:t>
            </a:r>
            <a:r>
              <a:rPr lang="fr-FR" i="1" dirty="0" err="1" smtClean="0"/>
              <a:t>technology</a:t>
            </a:r>
            <a:r>
              <a:rPr lang="fr-FR" i="1" dirty="0" smtClean="0"/>
              <a:t>, </a:t>
            </a:r>
            <a:r>
              <a:rPr lang="fr-FR" i="1" dirty="0" err="1" smtClean="0"/>
              <a:t>natural</a:t>
            </a:r>
            <a:r>
              <a:rPr lang="fr-FR" i="1" dirty="0" smtClean="0"/>
              <a:t> and man-made </a:t>
            </a:r>
            <a:r>
              <a:rPr lang="fr-FR" i="1" dirty="0" err="1" smtClean="0"/>
              <a:t>environments</a:t>
            </a:r>
            <a:r>
              <a:rPr lang="fr-FR" i="1" dirty="0" smtClean="0"/>
              <a:t>, </a:t>
            </a:r>
            <a:r>
              <a:rPr lang="fr-FR" i="1" dirty="0" err="1" smtClean="0"/>
              <a:t>food</a:t>
            </a:r>
            <a:r>
              <a:rPr lang="fr-FR" i="1" dirty="0" smtClean="0"/>
              <a:t>, </a:t>
            </a:r>
            <a:r>
              <a:rPr lang="fr-FR" i="1" dirty="0" err="1" smtClean="0"/>
              <a:t>clothing</a:t>
            </a:r>
            <a:r>
              <a:rPr lang="fr-FR" i="1" dirty="0" smtClean="0"/>
              <a:t> an </a:t>
            </a:r>
            <a:r>
              <a:rPr lang="fr-FR" i="1" dirty="0" err="1" smtClean="0"/>
              <a:t>shelter</a:t>
            </a:r>
            <a:r>
              <a:rPr lang="fr-FR" i="1" dirty="0" smtClean="0"/>
              <a:t>, and the arts, customs and traditions </a:t>
            </a:r>
            <a:r>
              <a:rPr lang="fr-FR" i="1" dirty="0" err="1" smtClean="0"/>
              <a:t>through</a:t>
            </a:r>
            <a:r>
              <a:rPr lang="fr-FR" i="1" dirty="0" smtClean="0"/>
              <a:t> </a:t>
            </a:r>
            <a:r>
              <a:rPr lang="fr-FR" i="1" dirty="0" err="1" smtClean="0"/>
              <a:t>which</a:t>
            </a:r>
            <a:r>
              <a:rPr lang="fr-FR" i="1" dirty="0" smtClean="0"/>
              <a:t> </a:t>
            </a:r>
            <a:r>
              <a:rPr lang="fr-FR" i="1" dirty="0" err="1" smtClean="0"/>
              <a:t>individuals</a:t>
            </a:r>
            <a:r>
              <a:rPr lang="fr-FR" i="1" dirty="0" smtClean="0"/>
              <a:t>, groups of </a:t>
            </a:r>
            <a:r>
              <a:rPr lang="fr-FR" i="1" dirty="0" err="1" smtClean="0"/>
              <a:t>individuals</a:t>
            </a:r>
            <a:r>
              <a:rPr lang="fr-FR" i="1" dirty="0" smtClean="0"/>
              <a:t> and </a:t>
            </a:r>
            <a:r>
              <a:rPr lang="fr-FR" i="1" dirty="0" err="1" smtClean="0"/>
              <a:t>communitiesexpress</a:t>
            </a:r>
            <a:r>
              <a:rPr lang="fr-FR" i="1" dirty="0" smtClean="0"/>
              <a:t> </a:t>
            </a:r>
            <a:r>
              <a:rPr lang="fr-FR" i="1" dirty="0" err="1" smtClean="0"/>
              <a:t>their</a:t>
            </a:r>
            <a:r>
              <a:rPr lang="fr-FR" i="1" dirty="0" smtClean="0"/>
              <a:t> </a:t>
            </a:r>
            <a:r>
              <a:rPr lang="fr-FR" i="1" dirty="0" err="1" smtClean="0"/>
              <a:t>humanity</a:t>
            </a:r>
            <a:r>
              <a:rPr lang="fr-FR" i="1" dirty="0" smtClean="0"/>
              <a:t> and the </a:t>
            </a:r>
            <a:r>
              <a:rPr lang="fr-FR" i="1" dirty="0" err="1" smtClean="0"/>
              <a:t>meaning</a:t>
            </a:r>
            <a:r>
              <a:rPr lang="fr-FR" i="1" dirty="0" smtClean="0"/>
              <a:t> </a:t>
            </a:r>
            <a:r>
              <a:rPr lang="fr-FR" i="1" dirty="0" err="1" smtClean="0"/>
              <a:t>they</a:t>
            </a:r>
            <a:r>
              <a:rPr lang="fr-FR" i="1" dirty="0" smtClean="0"/>
              <a:t> </a:t>
            </a:r>
            <a:r>
              <a:rPr lang="fr-FR" i="1" dirty="0" err="1" smtClean="0"/>
              <a:t>give</a:t>
            </a:r>
            <a:r>
              <a:rPr lang="fr-FR" i="1" dirty="0" smtClean="0"/>
              <a:t> to </a:t>
            </a:r>
            <a:r>
              <a:rPr lang="fr-FR" i="1" dirty="0" err="1" smtClean="0"/>
              <a:t>their</a:t>
            </a:r>
            <a:r>
              <a:rPr lang="fr-FR" i="1" dirty="0" smtClean="0"/>
              <a:t> existence, and </a:t>
            </a:r>
            <a:r>
              <a:rPr lang="fr-FR" i="1" dirty="0" err="1" smtClean="0"/>
              <a:t>build</a:t>
            </a:r>
            <a:r>
              <a:rPr lang="fr-FR" i="1" dirty="0" smtClean="0"/>
              <a:t> </a:t>
            </a:r>
            <a:r>
              <a:rPr lang="fr-FR" i="1" dirty="0" err="1" smtClean="0"/>
              <a:t>their</a:t>
            </a:r>
            <a:r>
              <a:rPr lang="fr-FR" i="1" dirty="0" smtClean="0"/>
              <a:t> world </a:t>
            </a:r>
            <a:r>
              <a:rPr lang="fr-FR" i="1" dirty="0" err="1" smtClean="0"/>
              <a:t>view</a:t>
            </a:r>
            <a:r>
              <a:rPr lang="fr-FR" i="1" dirty="0" smtClean="0"/>
              <a:t> </a:t>
            </a:r>
            <a:r>
              <a:rPr lang="fr-FR" i="1" dirty="0" err="1" smtClean="0"/>
              <a:t>representing</a:t>
            </a:r>
            <a:r>
              <a:rPr lang="fr-FR" i="1" dirty="0" smtClean="0"/>
              <a:t> </a:t>
            </a:r>
            <a:r>
              <a:rPr lang="fr-FR" i="1" dirty="0" err="1" smtClean="0"/>
              <a:t>their</a:t>
            </a:r>
            <a:r>
              <a:rPr lang="fr-FR" i="1" dirty="0" smtClean="0"/>
              <a:t> </a:t>
            </a:r>
            <a:r>
              <a:rPr lang="fr-FR" i="1" dirty="0" err="1" smtClean="0"/>
              <a:t>encounter</a:t>
            </a:r>
            <a:r>
              <a:rPr lang="fr-FR" i="1" dirty="0" smtClean="0"/>
              <a:t> </a:t>
            </a:r>
            <a:r>
              <a:rPr lang="fr-FR" i="1" dirty="0" err="1" smtClean="0"/>
              <a:t>wityh</a:t>
            </a:r>
            <a:r>
              <a:rPr lang="fr-FR" i="1" dirty="0" smtClean="0"/>
              <a:t> the </a:t>
            </a:r>
            <a:r>
              <a:rPr lang="fr-FR" i="1" dirty="0" err="1" smtClean="0"/>
              <a:t>external</a:t>
            </a:r>
            <a:r>
              <a:rPr lang="fr-FR" i="1" dirty="0" smtClean="0"/>
              <a:t> forces </a:t>
            </a:r>
            <a:r>
              <a:rPr lang="fr-FR" i="1" dirty="0" err="1" smtClean="0"/>
              <a:t>affecting</a:t>
            </a:r>
            <a:r>
              <a:rPr lang="fr-FR" i="1" dirty="0" smtClean="0"/>
              <a:t> </a:t>
            </a:r>
            <a:r>
              <a:rPr lang="fr-FR" i="1" dirty="0" err="1" smtClean="0"/>
              <a:t>their</a:t>
            </a:r>
            <a:r>
              <a:rPr lang="fr-FR" i="1" dirty="0" smtClean="0"/>
              <a:t> </a:t>
            </a:r>
            <a:r>
              <a:rPr lang="fr-FR" i="1" dirty="0" err="1" smtClean="0"/>
              <a:t>lives</a:t>
            </a:r>
            <a:r>
              <a:rPr lang="fr-FR" i="1" dirty="0" smtClean="0"/>
              <a:t> »</a:t>
            </a:r>
          </a:p>
          <a:p>
            <a:pPr marL="109728" indent="0">
              <a:buNone/>
            </a:pPr>
            <a:endParaRPr lang="fr-FR" i="1" dirty="0"/>
          </a:p>
          <a:p>
            <a:pPr marL="109728" indent="0">
              <a:buNone/>
            </a:pPr>
            <a:r>
              <a:rPr lang="fr-FR" i="1" dirty="0" smtClean="0"/>
              <a:t>                                      (United Nations)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Culture?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1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1763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of life, a system of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beliefs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a set of values</a:t>
            </a:r>
          </a:p>
          <a:p>
            <a:pPr marL="109728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 practice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arts,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arts,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literary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arts)</a:t>
            </a:r>
          </a:p>
          <a:p>
            <a:pPr marL="109728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(cultural industries)</a:t>
            </a:r>
          </a:p>
          <a:p>
            <a:pPr marL="109728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(the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creative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Culture: A Shift of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84860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Culture </a:t>
            </a:r>
            <a:r>
              <a:rPr lang="fr-FR" dirty="0" err="1" smtClean="0"/>
              <a:t>is</a:t>
            </a:r>
            <a:r>
              <a:rPr lang="fr-FR" dirty="0" smtClean="0"/>
              <a:t> a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8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1300" y="338328"/>
            <a:ext cx="4838700" cy="1143000"/>
          </a:xfrm>
        </p:spPr>
        <p:txBody>
          <a:bodyPr>
            <a:normAutofit/>
          </a:bodyPr>
          <a:lstStyle/>
          <a:p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Re-think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81329"/>
            <a:ext cx="57912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31837"/>
            <a:ext cx="8229600" cy="5135563"/>
          </a:xfrm>
        </p:spPr>
        <p:txBody>
          <a:bodyPr/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Culture is an Ecology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5181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7543800" cy="365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understand</a:t>
            </a:r>
            <a:r>
              <a:rPr lang="fr-FR" dirty="0" smtClean="0"/>
              <a:t> the system and the </a:t>
            </a:r>
            <a:r>
              <a:rPr lang="fr-FR" dirty="0" err="1" smtClean="0"/>
              <a:t>ecology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changes to </a:t>
            </a:r>
            <a:r>
              <a:rPr lang="fr-FR" dirty="0" err="1" smtClean="0"/>
              <a:t>it</a:t>
            </a:r>
            <a:r>
              <a:rPr lang="fr-FR" dirty="0" smtClean="0"/>
              <a:t/>
            </a:r>
            <a:br>
              <a:rPr lang="fr-FR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5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248400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Analysis</a:t>
            </a:r>
            <a:r>
              <a:rPr lang="fr-FR" dirty="0" smtClean="0"/>
              <a:t>: New </a:t>
            </a:r>
            <a:r>
              <a:rPr lang="fr-FR" dirty="0" err="1" smtClean="0"/>
              <a:t>Forms</a:t>
            </a:r>
            <a:r>
              <a:rPr lang="fr-FR" dirty="0" smtClean="0"/>
              <a:t> of Cultural  Resource </a:t>
            </a:r>
            <a:r>
              <a:rPr lang="fr-FR" dirty="0" err="1" smtClean="0"/>
              <a:t>Mapping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7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Liquid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Modernity</a:t>
            </a: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Culture of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Networked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Society</a:t>
            </a:r>
          </a:p>
          <a:p>
            <a:pPr marL="624078" indent="-514350">
              <a:buFont typeface="+mj-lt"/>
              <a:buAutoNum type="arabicPeriod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Macro Shifts in the Cultural System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68734"/>
            <a:ext cx="2890838" cy="53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Zygmut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Bauman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Scott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Lash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9728" indent="0">
              <a:buNone/>
            </a:pP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structures are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Distinctions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high culture and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culture are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blurring</a:t>
            </a: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deregulation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privatisation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Liquid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Modernity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74638"/>
            <a:ext cx="1714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(Ulrich Beck, Anthony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Giddens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9728" indent="0">
              <a:buNone/>
            </a:pP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cultural globalisation</a:t>
            </a:r>
          </a:p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of centres and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peripheries</a:t>
            </a: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Democratic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distribution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Culture of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57200"/>
            <a:ext cx="1714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(Manuel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Castells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Jan Van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Dijk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9728" indent="0">
              <a:buNone/>
            </a:pP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Networks are basic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societies</a:t>
            </a: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Goes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beyond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information</a:t>
            </a:r>
          </a:p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interlinked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networks and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communities</a:t>
            </a:r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 smtClean="0"/>
              <a:t>Networked</a:t>
            </a:r>
            <a:r>
              <a:rPr lang="fr-FR" b="0" dirty="0" smtClean="0"/>
              <a:t> Society</a:t>
            </a:r>
            <a:endParaRPr lang="en-GB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312738"/>
            <a:ext cx="1733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43534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7740" y="304800"/>
            <a:ext cx="7848600" cy="1143000"/>
          </a:xfrm>
        </p:spPr>
        <p:txBody>
          <a:bodyPr/>
          <a:lstStyle/>
          <a:p>
            <a:r>
              <a:rPr lang="fr-FR" dirty="0" err="1" smtClean="0"/>
              <a:t>Changing</a:t>
            </a:r>
            <a:r>
              <a:rPr lang="fr-FR" dirty="0" smtClean="0"/>
              <a:t> </a:t>
            </a:r>
            <a:r>
              <a:rPr lang="fr-FR" dirty="0" err="1" smtClean="0"/>
              <a:t>Role</a:t>
            </a:r>
            <a:r>
              <a:rPr lang="fr-FR" dirty="0" smtClean="0"/>
              <a:t> of the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4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State,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Civil Society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6400799" cy="4419600"/>
          </a:xfrm>
        </p:spPr>
      </p:pic>
    </p:spTree>
    <p:extLst>
      <p:ext uri="{BB962C8B-B14F-4D97-AF65-F5344CB8AC3E}">
        <p14:creationId xmlns:p14="http://schemas.microsoft.com/office/powerpoint/2010/main" val="39484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6" y="1481138"/>
            <a:ext cx="679318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73395"/>
            <a:ext cx="89154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    State moves </a:t>
            </a:r>
            <a:r>
              <a:rPr lang="fr-FR" sz="3200" dirty="0" err="1" smtClean="0"/>
              <a:t>from</a:t>
            </a:r>
            <a:r>
              <a:rPr lang="fr-FR" sz="3200" dirty="0" smtClean="0"/>
              <a:t> « Controller » to  « </a:t>
            </a:r>
            <a:r>
              <a:rPr lang="fr-FR" sz="3200" dirty="0" err="1" smtClean="0"/>
              <a:t>Mediator</a:t>
            </a:r>
            <a:r>
              <a:rPr lang="fr-FR" sz="3200" dirty="0" smtClean="0"/>
              <a:t> and </a:t>
            </a:r>
            <a:r>
              <a:rPr lang="fr-FR" sz="3200" dirty="0" err="1" smtClean="0"/>
              <a:t>Facilitator</a:t>
            </a:r>
            <a:r>
              <a:rPr lang="fr-FR" sz="3200" dirty="0" smtClean="0"/>
              <a:t> » of Culture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764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and Global Cultural Trends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31976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76516"/>
            <a:ext cx="6095999" cy="284718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257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State as a </a:t>
            </a:r>
            <a:r>
              <a:rPr lang="fr-FR" dirty="0" err="1" smtClean="0"/>
              <a:t>strategic</a:t>
            </a:r>
            <a:r>
              <a:rPr lang="fr-FR" dirty="0" smtClean="0"/>
              <a:t> </a:t>
            </a:r>
            <a:r>
              <a:rPr lang="fr-FR" dirty="0" err="1" smtClean="0"/>
              <a:t>partner</a:t>
            </a:r>
            <a:r>
              <a:rPr lang="fr-FR" dirty="0" smtClean="0"/>
              <a:t>,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cultural </a:t>
            </a:r>
            <a:r>
              <a:rPr lang="fr-FR" dirty="0" err="1" smtClean="0"/>
              <a:t>community</a:t>
            </a:r>
            <a:r>
              <a:rPr lang="fr-FR" dirty="0" smtClean="0"/>
              <a:t> and the </a:t>
            </a:r>
            <a:r>
              <a:rPr lang="fr-FR" dirty="0" err="1" smtClean="0"/>
              <a:t>market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</a:t>
            </a:r>
            <a:r>
              <a:rPr lang="fr-FR" dirty="0" err="1" smtClean="0"/>
              <a:t>entire</a:t>
            </a:r>
            <a:r>
              <a:rPr lang="fr-FR" dirty="0" smtClean="0"/>
              <a:t> cultural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7638"/>
            <a:ext cx="7315200" cy="43735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Another</a:t>
            </a:r>
            <a:r>
              <a:rPr lang="fr-FR" sz="3200" dirty="0" smtClean="0"/>
              <a:t> </a:t>
            </a:r>
            <a:r>
              <a:rPr lang="fr-FR" sz="3200" dirty="0" err="1" smtClean="0"/>
              <a:t>Trend:Decentralised</a:t>
            </a:r>
            <a:r>
              <a:rPr lang="fr-FR" sz="3200" dirty="0" smtClean="0"/>
              <a:t> Cultural Policy – </a:t>
            </a:r>
            <a:r>
              <a:rPr lang="fr-FR" sz="3200" dirty="0" err="1" smtClean="0"/>
              <a:t>Cities</a:t>
            </a:r>
            <a:r>
              <a:rPr lang="fr-FR" sz="3200" dirty="0" smtClean="0"/>
              <a:t> not States are the </a:t>
            </a:r>
            <a:r>
              <a:rPr lang="fr-FR" sz="3200" dirty="0"/>
              <a:t>M</a:t>
            </a:r>
            <a:r>
              <a:rPr lang="fr-FR" sz="3200" dirty="0" smtClean="0"/>
              <a:t>otors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680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7638"/>
            <a:ext cx="7115175" cy="44497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City Cultural </a:t>
            </a:r>
            <a:r>
              <a:rPr lang="fr-FR" sz="3200" dirty="0" err="1" smtClean="0"/>
              <a:t>Strategies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04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467600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Need</a:t>
            </a:r>
            <a:r>
              <a:rPr lang="fr-FR" dirty="0" smtClean="0"/>
              <a:t> for </a:t>
            </a:r>
            <a:r>
              <a:rPr lang="fr-FR" dirty="0" err="1" smtClean="0"/>
              <a:t>coherence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state and municipal cultural </a:t>
            </a:r>
            <a:r>
              <a:rPr lang="fr-FR" dirty="0" err="1" smtClean="0"/>
              <a:t>policies</a:t>
            </a:r>
            <a:r>
              <a:rPr lang="fr-FR" dirty="0" smtClean="0"/>
              <a:t> and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8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858000" cy="4144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fr-FR" sz="3200" dirty="0" err="1" smtClean="0"/>
              <a:t>Another</a:t>
            </a:r>
            <a:r>
              <a:rPr lang="fr-FR" sz="3200" dirty="0" smtClean="0"/>
              <a:t> Trend: Global Cultural Explosion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585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Technological Explosion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Growing up Digital</a:t>
            </a:r>
            <a:endParaRPr 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391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Mobile Devices</a:t>
            </a:r>
            <a:endParaRPr lang="en-US" sz="3200" dirty="0"/>
          </a:p>
        </p:txBody>
      </p:sp>
      <p:pic>
        <p:nvPicPr>
          <p:cNvPr id="1026" name="Picture 2" descr="https://encrypted-tbn0.gstatic.com/images?q=tbn:ANd9GcRgsknJuPxXCdKrUN6UT_S31jRW380Z5O4NxIUamUtZat0-HbTT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410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705600" cy="4648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New Patterns of Communication</a:t>
            </a:r>
            <a:br>
              <a:rPr lang="fr-FR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7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670560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Social Media</a:t>
            </a:r>
            <a:endParaRPr lang="en-US" sz="3600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3999" cy="5638800"/>
          </a:xfrm>
        </p:spPr>
      </p:pic>
    </p:spTree>
    <p:extLst>
      <p:ext uri="{BB962C8B-B14F-4D97-AF65-F5344CB8AC3E}">
        <p14:creationId xmlns:p14="http://schemas.microsoft.com/office/powerpoint/2010/main" val="19726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7820025" cy="46021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Economy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Economies Perform Differently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4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r>
              <a:rPr lang="en-US" dirty="0" err="1" smtClean="0"/>
              <a:t>Crowdfunding</a:t>
            </a:r>
            <a:r>
              <a:rPr lang="en-US" dirty="0" smtClean="0"/>
              <a:t> portals raise $3 billion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701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Another trend: New Patterns of Consumption</a:t>
            </a:r>
            <a:endParaRPr 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248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050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/>
              <a:t>Consumers are also producers</a:t>
            </a:r>
          </a:p>
          <a:p>
            <a:pPr marL="109728" indent="0">
              <a:buNone/>
            </a:pPr>
            <a:r>
              <a:rPr lang="en-US" sz="2000" dirty="0" smtClean="0"/>
              <a:t>Consumers are “co-creators”</a:t>
            </a:r>
          </a:p>
          <a:p>
            <a:pPr marL="109728" indent="0">
              <a:buNone/>
            </a:pPr>
            <a:r>
              <a:rPr lang="en-US" sz="2000" dirty="0" smtClean="0"/>
              <a:t>Consumers are active</a:t>
            </a:r>
          </a:p>
          <a:p>
            <a:pPr marL="109728" indent="0">
              <a:buNone/>
            </a:pPr>
            <a:r>
              <a:rPr lang="en-US" sz="2000" dirty="0" smtClean="0"/>
              <a:t>Producers consume what they themselves have created</a:t>
            </a:r>
          </a:p>
          <a:p>
            <a:pPr marL="109728" indent="0">
              <a:buNone/>
            </a:pPr>
            <a:r>
              <a:rPr lang="en-US" sz="2000" dirty="0" smtClean="0"/>
              <a:t>Harnessing the power of </a:t>
            </a:r>
            <a:r>
              <a:rPr lang="en-US" sz="2000" dirty="0" err="1" smtClean="0"/>
              <a:t>prosumer</a:t>
            </a:r>
            <a:r>
              <a:rPr lang="en-US" sz="2000" dirty="0" smtClean="0"/>
              <a:t> communities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Pro-</a:t>
            </a:r>
            <a:r>
              <a:rPr lang="en-US" sz="4000" dirty="0" err="1" smtClean="0"/>
              <a:t>sumption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1"/>
            <a:ext cx="2895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8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" y="762000"/>
            <a:ext cx="8229600" cy="577869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Music</a:t>
            </a:r>
            <a:endParaRPr lang="en-US" sz="4400" dirty="0"/>
          </a:p>
        </p:txBody>
      </p:sp>
      <p:pic>
        <p:nvPicPr>
          <p:cNvPr id="2050" name="Picture 2" descr="https://encrypted-tbn1.gstatic.com/images?q=tbn:ANd9GcTYmONsejNlMX6_Ot6-RbettMQRvNGriadWWW3kJD8YpCUxc4W4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086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1295400"/>
            <a:ext cx="9144000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Impact of Gaming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767071"/>
          </a:xfrm>
        </p:spPr>
        <p:txBody>
          <a:bodyPr>
            <a:normAutofit fontScale="700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Gaming in </a:t>
            </a:r>
            <a:r>
              <a:rPr lang="fr-F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Israel</a:t>
            </a:r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a $450 million business</a:t>
            </a:r>
          </a:p>
          <a:p>
            <a:r>
              <a:rPr lang="fr-F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global gaming </a:t>
            </a:r>
            <a:r>
              <a:rPr lang="fr-F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endParaRPr lang="fr-FR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 ( </a:t>
            </a:r>
            <a:r>
              <a:rPr lang="fr-F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Funtactix</a:t>
            </a:r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Plarium</a:t>
            </a:r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Nordau</a:t>
            </a:r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fr-F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-Kick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9728" indent="0">
              <a:buNone/>
            </a:pPr>
            <a:endParaRPr lang="fr-FR" sz="28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fr-FR" sz="29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9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Is </a:t>
            </a:r>
            <a:r>
              <a:rPr lang="fr-FR" sz="2900" b="1" i="1" dirty="0">
                <a:latin typeface="Arial" panose="020B0604020202020204" pitchFamily="34" charset="0"/>
                <a:cs typeface="Arial" panose="020B0604020202020204" pitchFamily="34" charset="0"/>
              </a:rPr>
              <a:t>Gaming a Cultural </a:t>
            </a:r>
            <a:r>
              <a:rPr lang="fr-FR" sz="29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fr-FR" sz="29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9728" indent="0">
              <a:buNone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798638"/>
          </a:xfrm>
        </p:spPr>
        <p:txBody>
          <a:bodyPr/>
          <a:lstStyle/>
          <a:p>
            <a:r>
              <a:rPr lang="fr-FR" dirty="0" smtClean="0"/>
              <a:t>       </a:t>
            </a:r>
            <a:r>
              <a:rPr lang="fr-FR" sz="3600" dirty="0" smtClean="0"/>
              <a:t>Gaming in </a:t>
            </a:r>
            <a:r>
              <a:rPr lang="fr-FR" sz="3600" dirty="0" err="1" smtClean="0"/>
              <a:t>Israel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86242"/>
            <a:ext cx="5181600" cy="29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2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Reading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60071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87908"/>
            <a:ext cx="7696200" cy="36465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 </a:t>
            </a:r>
            <a:r>
              <a:rPr lang="en-US" dirty="0" smtClean="0"/>
              <a:t>I billion </a:t>
            </a:r>
            <a:r>
              <a:rPr lang="en-US" dirty="0"/>
              <a:t>unique users visit YouTube each month</a:t>
            </a:r>
          </a:p>
          <a:p>
            <a:r>
              <a:rPr lang="en-US" dirty="0"/>
              <a:t>Over </a:t>
            </a:r>
            <a:r>
              <a:rPr lang="en-US" dirty="0" smtClean="0"/>
              <a:t>6 </a:t>
            </a:r>
            <a:r>
              <a:rPr lang="en-US" dirty="0"/>
              <a:t>billion hours of video are watched each month on YouTube</a:t>
            </a:r>
          </a:p>
          <a:p>
            <a:r>
              <a:rPr lang="en-US" dirty="0" smtClean="0"/>
              <a:t>100 </a:t>
            </a:r>
            <a:r>
              <a:rPr lang="en-US" dirty="0"/>
              <a:t>hours of video are uploaded to YouTube every minute</a:t>
            </a:r>
          </a:p>
          <a:p>
            <a:r>
              <a:rPr lang="en-US" dirty="0"/>
              <a:t>8</a:t>
            </a:r>
            <a:r>
              <a:rPr lang="en-US" dirty="0" smtClean="0"/>
              <a:t>0</a:t>
            </a:r>
            <a:r>
              <a:rPr lang="en-US" dirty="0"/>
              <a:t>% of YouTube traffic comes from outside the US</a:t>
            </a:r>
          </a:p>
          <a:p>
            <a:r>
              <a:rPr lang="en-US" dirty="0"/>
              <a:t>YouTube is localized in </a:t>
            </a:r>
            <a:r>
              <a:rPr lang="en-US" dirty="0" smtClean="0"/>
              <a:t>61 </a:t>
            </a:r>
            <a:r>
              <a:rPr lang="en-US" dirty="0"/>
              <a:t>countries and across </a:t>
            </a:r>
            <a:r>
              <a:rPr lang="en-US" dirty="0" smtClean="0"/>
              <a:t>61 </a:t>
            </a:r>
            <a:r>
              <a:rPr lang="en-US" dirty="0"/>
              <a:t>languages</a:t>
            </a:r>
          </a:p>
          <a:p>
            <a:r>
              <a:rPr lang="en-US" dirty="0"/>
              <a:t>In </a:t>
            </a:r>
            <a:r>
              <a:rPr lang="en-US" dirty="0" smtClean="0"/>
              <a:t>2012 YouTube </a:t>
            </a:r>
            <a:r>
              <a:rPr lang="en-US" dirty="0"/>
              <a:t>had more than 1 trillion views or around 140 views for every person on Earth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927"/>
            <a:ext cx="8229600" cy="11430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2800" dirty="0" smtClean="0"/>
              <a:t>Film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73718"/>
            <a:ext cx="2416968" cy="1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684" y="350519"/>
            <a:ext cx="8229600" cy="57024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9296400" cy="5334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Culture in its own terms is changing.</a:t>
            </a:r>
            <a:br>
              <a:rPr lang="en-US" sz="2800" dirty="0" smtClean="0"/>
            </a:br>
            <a:r>
              <a:rPr lang="en-US" sz="2800" dirty="0" smtClean="0"/>
              <a:t>Forms </a:t>
            </a:r>
            <a:r>
              <a:rPr lang="en-US" sz="2800" dirty="0" smtClean="0"/>
              <a:t>of </a:t>
            </a:r>
            <a:r>
              <a:rPr lang="en-US" sz="2800" dirty="0" smtClean="0"/>
              <a:t>artistic expression are changing.</a:t>
            </a:r>
            <a:endParaRPr 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30" y="1066800"/>
            <a:ext cx="9173029" cy="57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Twitter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15339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2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"/>
            <a:ext cx="8229600" cy="5778691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914400" y="228600"/>
            <a:ext cx="8915400" cy="1265238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Restructuring of Public Spending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599"/>
            <a:ext cx="518160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Twitterature</a:t>
            </a:r>
            <a:r>
              <a:rPr lang="en-US" sz="4000" dirty="0" smtClean="0"/>
              <a:t> (Literature)</a:t>
            </a:r>
            <a:endParaRPr lang="en-US" sz="4000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5715000" cy="5049982"/>
          </a:xfrm>
        </p:spPr>
      </p:pic>
    </p:spTree>
    <p:extLst>
      <p:ext uri="{BB962C8B-B14F-4D97-AF65-F5344CB8AC3E}">
        <p14:creationId xmlns:p14="http://schemas.microsoft.com/office/powerpoint/2010/main" val="246104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«</a:t>
            </a:r>
            <a:r>
              <a:rPr lang="fr-FR" sz="2800" dirty="0" smtClean="0"/>
              <a:t> </a:t>
            </a:r>
            <a:r>
              <a:rPr lang="fr-FR" sz="2800" i="1" dirty="0" err="1" smtClean="0"/>
              <a:t>History</a:t>
            </a:r>
            <a:r>
              <a:rPr lang="fr-FR" sz="2800" i="1" dirty="0" smtClean="0"/>
              <a:t>, </a:t>
            </a:r>
            <a:r>
              <a:rPr lang="fr-FR" sz="2800" i="1" dirty="0" err="1" smtClean="0"/>
              <a:t>despite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its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wrenching</a:t>
            </a:r>
            <a:r>
              <a:rPr lang="fr-FR" sz="2800" i="1" dirty="0" smtClean="0"/>
              <a:t> pain</a:t>
            </a:r>
          </a:p>
          <a:p>
            <a:pPr marL="109728" indent="0">
              <a:buNone/>
            </a:pPr>
            <a:r>
              <a:rPr lang="fr-FR" sz="2800" i="1" dirty="0" err="1" smtClean="0"/>
              <a:t>Cannot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be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unlived</a:t>
            </a:r>
            <a:r>
              <a:rPr lang="fr-FR" sz="2800" i="1" dirty="0" smtClean="0"/>
              <a:t>, and if </a:t>
            </a:r>
            <a:r>
              <a:rPr lang="fr-FR" sz="2800" i="1" dirty="0" err="1" smtClean="0"/>
              <a:t>faced</a:t>
            </a:r>
            <a:endParaRPr lang="fr-FR" sz="2800" i="1" dirty="0" smtClean="0"/>
          </a:p>
          <a:p>
            <a:pPr marL="109728" indent="0">
              <a:buNone/>
            </a:pPr>
            <a:r>
              <a:rPr lang="fr-FR" sz="2800" i="1" dirty="0" err="1" smtClean="0"/>
              <a:t>With</a:t>
            </a:r>
            <a:r>
              <a:rPr lang="fr-FR" sz="2800" i="1" dirty="0" smtClean="0"/>
              <a:t> courage, </a:t>
            </a:r>
            <a:r>
              <a:rPr lang="fr-FR" sz="2800" i="1" dirty="0" err="1" smtClean="0"/>
              <a:t>need</a:t>
            </a:r>
            <a:r>
              <a:rPr lang="fr-FR" sz="2800" i="1" dirty="0" smtClean="0"/>
              <a:t> not </a:t>
            </a:r>
            <a:r>
              <a:rPr lang="fr-FR" sz="2800" i="1" dirty="0" err="1" smtClean="0"/>
              <a:t>be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lived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again</a:t>
            </a:r>
            <a:r>
              <a:rPr lang="fr-FR" sz="2800" i="1" dirty="0" smtClean="0"/>
              <a:t> »</a:t>
            </a:r>
          </a:p>
          <a:p>
            <a:pPr marL="109728" indent="0">
              <a:buNone/>
            </a:pPr>
            <a:endParaRPr lang="fr-FR" sz="2800" i="1" dirty="0"/>
          </a:p>
          <a:p>
            <a:pPr marL="109728" indent="0">
              <a:buNone/>
            </a:pPr>
            <a:endParaRPr lang="fr-FR" sz="2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76600"/>
            <a:ext cx="6248400" cy="27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 marL="109728" indent="0">
              <a:buNone/>
            </a:pPr>
            <a:r>
              <a:rPr lang="en-US" sz="3600" dirty="0" smtClean="0"/>
              <a:t>Musical Genres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 smtClean="0"/>
              <a:t>Dubstyle</a:t>
            </a: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 err="1" smtClean="0"/>
              <a:t>Psychobilly</a:t>
            </a: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Drone Doom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err="1" smtClean="0"/>
              <a:t>Slowcore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066800"/>
            <a:ext cx="504825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Collaborating, Partnering, Sharing, Collective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500" y="274638"/>
            <a:ext cx="86233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3200" dirty="0" smtClean="0"/>
              <a:t>Another trend: New Processes of Creating</a:t>
            </a:r>
            <a:endParaRPr lang="en-US" sz="3200" dirty="0"/>
          </a:p>
        </p:txBody>
      </p:sp>
      <p:sp>
        <p:nvSpPr>
          <p:cNvPr id="4" name="AutoShape 2" descr="data:image/jpeg;base64,/9j/4AAQSkZJRgABAQAAAQABAAD/2wCEAAkGBxQSEhUUExQUFBUXFxgXFBUWFxQXFRcUHRYXFxcXGBcYHCggGholHBcVITEiJSkrLi4uFx8zODMsNygtLisBCgoKDg0OFw8PFCwcFBwsLCwsLCwtLCssLCwsLCwsLCwsLCwsLC0sLCwsLCwsLCwsLCw4LCwrLDc3LCssLCwsN//AABEIAKoBKQMBIgACEQEDEQH/xAAcAAABBQEBAQAAAAAAAAAAAAACAQMFBgcEAAj/xABYEAABAwICBAoEBwsHCQkAAAABAAIDBBEFIRIxQVEGBxMiYXGBkaHwMrHB0RRSYnKisuEjJCVCc4KSs8LS8RUzNFNjlMMWQ1SDk6PE0+IXNURFVWR0hKT/xAAZAQEBAAMBAAAAAAAAAAAAAAAAAQIEBQP/xAAgEQEBAAEFAQEBAQEAAAAAAAAAAQIDBBEhMUEyIkIS/9oADAMBAAIRAxEAPwDSSUi8lCzYlCIBIEQRDVWbN67Bcmj0DvzXRVi5A3JpzLZZLKJXRSOs3tCbqtZy9aWA5O3gAoax17W2gbtSo76V3NFkZGeS5sNdeMb8x42XW5qxUoN+lA4Im9y8R1eKBtrUduxK0ebJdLuQAQEoHnNEBfP+CQDqQetfb6vevMSgeCIBRQkL23cvakAIQGSl85rzNS8Le5ANl6yLLfmvAoAc3t89SHwT902fNlUesmzrTwHSgv5KABblb7Qwdl3H93wXCyTSqNH4rdI9ZOXq8V1h1nSHc1v7R9qheCchlM8+xzy1vzWjRHtPaqiZkGZXoiE4GoWBQFZIQjKEqKFExCUTUDrUabajRUYEQQhKgMIggSogXNuewrlt0eepd5GR/iuN+8LOIWkyNthuNi5WSXBbYXYSLm3YQuiM2IPTntXJM4Cpe34wDhkRnqOSIksLPN7d6kD2dn8FG4dJziLW7QpElSsoIDrXiF5h6u9K4KAGogLKp1HDZvKSRQ0lbO6N5Y8xRgsDgbHnaXm6Q8J6p2UeF1J6ZJIY/WSgtV/OeSc0utVEYpih1YdE3ofVsv8ARal/lTFRroIP70P3UFst29H2JL9Sq38pYs7VQ07Ol1RcfRCRsmMH/N4eOgvqD4gWRVsPnagvs8FVzHjLtbsPiG8Cdx+kuCWjr7/dMYp4vktp6fL9J10Rel5puqLHR1p9HG4H9Bp6Y59j13R0eK2/plERvMDhfuNkFtd1+9K1VM0uLjLl6A/6qb2L2hjI/wDT5Lf/ACGoq2kJonoVbFXi3+i0R6ppB6wk4PY7UTVU9NUxRRvhZG77m5zwdPPWei3ioizNGS9ZeASoIXH6gMgqSDzuTJH6IbfvKa4GMDaOLpF+snMlVzhrPoudE03lqJA05+jCHAADdmCew71eaSnEcTGNFg1oHYAAskONvZIz3ozkEkYUV5Ijff3WQXUAkLwRFCUBtRXTbUaKjgiCEBEgNK0ec0ATsI89SqPTbvIXE8XPnNdk5XI/Xu9SyQ24Z5rixkgS08m8ll89ouPFSGjrG/suo7hIL02kNbHNd1AOBv1IiUovT2DL1KSKhIJ7lhGo7c9vkKZDslKsEE47s8E24avsTodluUVmdNWSQQ4zJE7Reype5ps02PNGpwIO3WCqM/hxiB11UnY2Fv1WBXJ7fvXHNtp3n1e4rLCUol5OE9Y43NXUdkrx6ikj4T1n+l1H+1k96iW60qipd/COrcLGqqP9rJ6gVyuxKY655j0mSQ+1cwSlAc9U93pPe4fKc4+srliaM8h2JxyaiQHI3LUO5LC0bgvSal6EIHL9adbVyN9F8jepzh6imrLzwgm8Dxmo+EQfd57ctFccrJYjlG3BGlmCMlq1CbY3Vj41LC7uc1qxfDX2liO6Rh7nBbPFlj0vTQsOw6p7Kot4bl/BD2I7+diFzrAncCetQZfRn4ViZec2te4A7LNJHst2LTyNQCoHBumEVWyLW7ky952XuMtfmy0C/UsqkK9NsGWaJ+pBZRTnn+KAomoXAa1B4oSiukRSBLdIvIOOy8jIQlVHk/EAL9wTLHWKV9dG3IuA+ddviQgSboXK455270+59xkQQdo1dhGSYfl07r+9ZIch7UEsWkxzTqII7xZPRnLV560T23Hu1oKtgdSeTDXZlji2+dzono1myuMZuL39yo74zHUOZnzjpix2gG+StuGzaUbT0dHUlSO92xONHUmm6hmnIhfNYsmaaP3DHhukkP0XH2LJnFa4BzcfHz/1cnuWQlSqcZrStGaSJqJ2RugIJbpCvBADymozmnXhNx60DrxkvR6ksgySRoDDkpIQjJOIEhfZwO4g+IW3E/h7rw//AIhYg8ZHqK28f99wnVfD3frm+9VFw8VzV8obE9x1Bpv1WXT585KC4bz2o5ADbSLWg9bhfwBQVfgRKZ66onIyDQ1vVf7CtBuqTxbU+hE87XO9SurMyrUhxwyQPOpFIUBCxUWtevu89iRnkpZCgbAz1ndmiK9o+dqVAC8isvWRXKQgciKBxQeBSuAIsQCNx1IQiVRET4BFpFzNOF2+JzmfR9HwUbiGISUeg6R/Lsc7R9ENkGRN7jmu1bh1q0EKn8YxtHD+U/Yd71hqZWY2xlhjLlJU5h3CCCQCztE7njRt+dq8VKyuDm3BBG8ZjvBWZYQdSsLRzcsjvWpjvL/qNq7SfKdxOAaZOq4sNW8H2Lt4ITnk3M2tcRbK9jzh1ayqNjWJSseQ2R1rajZw+kCneLfHHvqpYpHX02BzcmjNhsdQ3P8ABbWG4xz6ka+ejcO2sw+jsCWLrQUpy2lHEcyF6PNnUPpY+Pku/VzLH3BbHQi9Rjzf7P8AwpljblKp2E5p1yYpzmnyg8EQQLwKBSEy05p125MbUHQ/UkiXn6ksSA7IkIKKyDz9RW0Qn8MUp+Nh7/rxn3rFnHJbK19sTw4j8aikH0Gu9iovbQqlxhyDko2bXvJtvDWm/T+M1W1uayXjoxJ0dTSaP4jZHEbDdzBbub4hE4WXglpNhsC0WJ3nIjLd61aaVh2m/gs64O8JoQANPXmBovv4DrV1pMYDhzWnrdYeAWGerhj7WWOnlfImnCw1LhxHEooQTI8D5IzcepozUbWV8h/G0R8nLx1qp4oMytTPeSdYxtYbS3vKtBw+obLGyRt7OFwDrHQV0KF4HSXpI+gvH03KZW3jeZK1cpxbCrwSJWrJC2XtFEEqgjSU24pSUBVQoKIFN3RXQGqXxlO5sA+U89wHvVzBVB4zZefANzXnvLR7F5634r00v3EfghVi08lW8DOSnjJkuRfXVniqcIvTPUq5wbxHkMRpn7DJoO6n8zuu4HsVgx9+blnuJSHTuDYjMHcb3HqC3dt609fx9U0DvO37U802dZQvBnEOXgilAvyjGPvuJaCR2XU3I7MFb7SUHC23rsbbvjb+qk96xZ2odS23BmXxPGBvji8YftWSHDmmh+EXdpiobDbLR0DC6TS1XvdttaVUdTldRU9htDQx/B4qls75J2RyOlje1rYWyn7mAwg6ZDbOdffkpOq4PQ0McklWx1Q74Q+CGNsjomlrAC6V7gNIawA0eOyCmWShWSnwumqq2GOlc8QyaLpWv9KGwLpm6epwDWkh3SFJw8HKZ2I07GBzqOpj5WLnODtDkXu0S4G9w9mfYE4FKsmBrTw1DqCZ2oH5BkkiRP8ARSRIFajugASuKBXFa2Jfv7BnfGpnjLX/AEdpWSXWqwyXqsCO+Bw//MxWDTNixfjszmhP5RvdyfvK2g6lh/GtLptpX7HOqHDtdHbwUvh9V3g67nM7VrmCHmrHOD8lnDrWt4FJzexczcTjJv6N5xStQ3JVvFxZWWR1wq3ja1vrZnix8BZLwOG6R3cQ0+9WJU3i8nvyzfmOH0gfUFcl19C86ccvVnGdeRNQpWlejzOBKhCVBDuKC684oLrJDgKW6bBR3QFdZtxlSffMbd0QI7XO9y0gFZpxjD78Z+Sb9d68df8AD10f3DeAlTNS+wUNg0YGu67sTlAbu87Vyr66fxV8enzcqHUuu4npVpx+ez3dLQR7VUlv6E4jR1r2+huLk6NDTA/1TSL9N1dHAWBKo3AN1qGkOf8ANNV51t8crLcaqmYIz8MYkPjQRO/3UQ39KyjCsSpxRvp6ltQQ6WOZroDFcFsbmWPKZfjbAtbw1tseqB8eiY7ukjZ7FmPAXChJO5zoeXZBC55isCJH5MYwh2VyXE5/EQN0WO0elDJLBO+WnAZEOUjbFLHG4mAz5aQc0EA6GR0d2S7IuErJmSR10b5WvmdUNdE8RyRyOycG6QILDlkdVu7vw3DTSNmjD6GNzK6SPlayNjy6ExROiDSWk3sdIi49I5qXw6s5LF5KOOONlOZJjyRiicQ4UznAg2JDS5ocBfIEDLUiq+3heGOe+CIQkQNp6UtdpGFmnpPe5xF3yO37OlLR8OH6dM+dhnlp5JHCVz9FzopIix0Z5p22cD0WttVexPFJKhwkl0S7RDeaxkYte+pgA2nNcTSoJTF6qmc1op6Z8JBzc6d0uk22qxaLZ2N1DHWn396YdrQdD/RQsOSI+ihjQEDmkIzXgc15Aq1GlznwH8i/u+DRrLiFp2F86XAfyL/CBllYNKxeq5OCV+Y0Y3HtDSQsU4y2kQ0I+RL/AIS1XjBqNChkt+MWM/Se0Hwusu41BaOhHyJf8JS+JPVPwp9jfcR7lqeB1Poje1ZZhzMnfNPqVy4P1uk9pOpsZJ8Fo7rHnit3b5fGgcrkoPGjkV109VcCwXDiTrg+K0K3cfD3F3J98PbvjPeHN95WhLN+AWVWemN/rafYtHXW2/4jmbj914pQUKUFe7xOgpUDSiQQTihCFxXgVUGCjBTYSgoHLrNuMU/fcf5IfXetGus64zhaeF29hHc77V5a0/ivTSv9xy4c42GR8E/XHmnq/iufCH3XfWRbO9ci9V1p4z3HRmM947NarqtuPU9r9Hs1qpvFietdLRvMc7WnFbzwEP4Npjuj9Tj7lf6MXZs6PtWfcXDtLDaf5rx3SPHsV5wl92Z7ty2vjW+q3ELY+D8bD/EVAWRcrM5stLDGX8tI0uaxjnSO5MktGX4oJvq2LY6qMDG6Y/GpJm90jXb1m+DNeYsTZBf4QQ3QDL8oYROeXDLZ30dHIZlKIKoFbUEUboJC+PRJYIniXmR8k1zydmhoi+QNmqTfW1vw105ic2qY1zntMbhZgi5Nz3MOzQOvVtXjDWfBHtcXmZ0cLmRgP+E/BGTzg6YtplvKPYRr5ttQCtuGskIpI5dI1X8nVoe11zLybiDTteDztLRDrA560Vm0FO54doNc7QYXu0QToxt9J53NFxmnMIwuapeWQRulcBpFrbXAuBfM7yO9WbglhE7H1LHwTMdJQVQja+N7XPNmCzARzjctGW8J7gThE0UlS2amn59FNoxaL45JQHxXaw2uDmBcDK4UEBinB2qp9DlYJGcodGMEXL3Zc1uiSScxkhruClZFoGSne0Pe2MZsI5Rxs1ri1x0CTYc62tXDB4Gw11M40s9GCZWMfUPe9pmdGRHYva2xB676Q3KufyFV08FU+dz6ZpDWvbILmqk07hjbnnW5ztMX1dJVA1XA2ujidI+nc1rWlziXxZNAuTk+57FGV+EzU4+7RlnOezMtI0mEB7bgnMXHfkpnEQP5JojbVNUjo9JpVqjpo6qtraWUhojrPhjb6ixpDKlvbHon81QVCl4G1j3PaIc2aGmDJC3R026Tb6T9ZGdu9R2KYXLTP5OZoa+wdYOY7IkgZsJGwq8YJUGtjxGQ03woyVEEggMhj5t5A06TSDzWgdyrONYHK2SQikFM1kbZHxcrymiwu0NO7nEm52DVbUgr8ps0rUMKitLgI/sH/qG+5ZdV+itZw4WnwLL/AMO/9QFYJfjYmIpYm/GqIx9F59gVI42ITej3cnJ33Zl4K48az7spGj8arj1/NkURxmU2lFCdrLHsNwfHR7kvifVEwWm36rZ9Se4OOvcn4ot571208OhBK/4sbj26JsuHAY7M67Ady1Nz42tv3VxoZL7c/Z5suiXMZ271zUEWojL3LsrchqXLvrpeQzwVdaujttDwf0XH2LSVmnBTOtjPS79W5aUuttvw5e4/ZSkXiUl1sPA4CiumwiQV9xXgUJK8CqhwFEmgUV0Dl1ReNGDmwSbnOb3gOH1SrxdQPDik5Wjk3stIPzdfhdYZznGxlheMpVIwGS5GtWWaM21bFTcGlsQrvTv0mrj6k7dbTvSnY/THbs8n2KhVcdnELVcagB1fxWd45T6MnX59i2trn8a+5w+tU4rpfwfELA2dIP8AeOPtV/wd2sZWv09fvWdcUktqMtte0r+zSAKv1A+0lt/R710p4599R2Ni2LYccs46pn0Gu9iolZxeYgJXSR6DTyj3Mc2XRcASbEGwINitQ4QcHYqzkzKZGujLuTfFIY3jSsHZjqCipeArLc2txEdAqj+6oMzk4C4qJeW0vuv9Z8I+6braRN7Ltp+AGKaWnkJDmX8vzzvu4G5VuqOAYvlX4mP/ALPs0F1UnAhx/wDMcROX9eB+wnByp8nATFNIEyc7MNd8JdcA2uAb3ANh3BNN4vsT0iS9lwNfLvv0i9shdXz/ACF/9/iX94H7qBvAJocbV2Jf3nL6iKpUvFxiLwA90Tuh0z3etpQS8WeJPtpPhdYWGlNK6w6LsNlfGcBGba3ETrz+E/8AQh/7P4TrqMQd0mpP7qIpA4rK/RtpU2X9pJb9UibxU13xqb9OX/lK9f5BQWt8IriN3wl1vqoxxfUtvTqur4RJ70FHj4paw63036Up/wAJPN4paga5qcdkmv8ARVwbxd0RObZndc0vvSji4w464XH/AFs37yCjVfFPUWzqIB02kPsVkbTiOuwiIOa4xQzNJadoi0b9F7LsrOLXDbZ05PQZJrfXUrgvBKjpdGSGnax7b6LgXki4IPpEjUT3oK9xjkunoW67zl36LftXPw+dYRg6iGhO8MnaWIULNduVee4BcfGvzYARstY9m9W+EQWPM5Ojdve5jB+kCfBpXFhMGTQNi6OFNQJIqQDVJeX6LQPrldmDQWXO3WXfDf2uPXKXoYzll4hFiosMrXtsXdTR5C3ntCjsaNrjtWjG7S8BY71V8+ax59TfatEVK4u4M5n/ADWjxJ/ZV0XX0JxhHJ17znSFeXkN17PEbUV0AS3RVeJXgUDivAqodBRXTQKIFA4CgqIw9rmnU4EHqIslBS3QY5TxmKR0Z/FcWnsJCumGv0mZKtcK6fk62QDIOs8doz8QVL4LNlnn27VydfHjKx1NDLnGOytbcKi8LKW1nDyRmtClbvVY4S012dS8tLL/AJyj01ceca6OKOr/AKVHe2iYnDtD2nLsC0uNw0mnZfZ0rE+K2qMeIOjJ/nGPbY7S2zx4NctnDho5axq7NS7eN5jj5erK3MIg7Jc9G+7QV0jUoI+oanKV2xJVH7LhJSP1rJHcB5+1NnpPuRtKbk85LFkcbmkc/YkY7oSg5bkDgKUFA0+c0oKAkouhD+nuXigYqjkiJsxNVeo7Os9SJ5s0KooVb91xho1iOId5NymuNtv3o8jYQe7YurB49PFJ3Zc0N2X2BLxnM0qKXoBPcUyJ6y7CawzNgB1RM5MdP3R7r9xaOxXbDcgFSeB8Fo2dIJ9ZV4pI8rdq5G4vOVdXb48YxN0zr3y6+pRGMu2DLtUzCLC/Z4KAxY3OR6xr9i8MXtVw4Ew6NK07XOcT36PqAU8o7g9Ho00I+QD3i/tUhddvCcYxxs7zlXiUJXikusmIgUSAFKiq04rwKFyQKodBRApoIwgdBS3TYSoKTxkUvOhl62H6w/aUbgs2Ss/Dwfejvns+sFS8Hcb9y5+6n9ct7bXrhdA7SHWo7EqfSY4dC7KQ60VR7CtK9VvTuMtwybkMUgdsMjAep3MPgVu9JtH8R5yWBY/lVxfOb9cLfKM3f2e5drRvOMcbWnGVTWEO5tjrBt3asupSDbqHwj0n9Y9Sl2jz3rOsHNVDJc9KV21vtXHC0X1BWIkW6tZTcje1FEhqPPcsVJGny3r8SuenOa6WeigFo82ReCHYUdkUlglB82TbdfZ7U6/ag5ap2VulDM7JvnwSzH0espZdf5qqKrwSgJqauQjLT0e4WTvDqm06KcfIJ8F0cFP8/wDlXetP8Lf6FUfkn/VKZGLI+ClPaNvQwexW+iZYA7vUq1wb9H8xvsVqpvR7lxNS85V2dPrGO6Q6I6/WqzXXc620mwGWsmytEn832BV2nb98w/lGfXCYTnKGV4laRCzRa1u4AdwsiuvJF2nGeJQkpShRRApUIXkH/9k="/>
          <p:cNvSpPr>
            <a:spLocks noChangeAspect="1" noChangeArrowheads="1"/>
          </p:cNvSpPr>
          <p:nvPr/>
        </p:nvSpPr>
        <p:spPr bwMode="auto">
          <a:xfrm>
            <a:off x="63500" y="-776288"/>
            <a:ext cx="28289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2667000"/>
            <a:ext cx="3733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4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Fab Labs, Learning Communities, Open Networks, Creative Clusters, Spider Groups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81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8490" y="228600"/>
            <a:ext cx="8229600" cy="536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Cultural Institutions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to </a:t>
            </a:r>
            <a:r>
              <a:rPr lang="fr-FR" dirty="0" err="1" smtClean="0"/>
              <a:t>collaborate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Departments</a:t>
            </a:r>
            <a:r>
              <a:rPr lang="fr-FR" dirty="0" smtClean="0"/>
              <a:t> in the </a:t>
            </a:r>
            <a:r>
              <a:rPr lang="fr-FR" dirty="0" err="1" smtClean="0"/>
              <a:t>Ministry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to </a:t>
            </a:r>
            <a:r>
              <a:rPr lang="fr-FR" dirty="0" err="1" smtClean="0"/>
              <a:t>collaborate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Ministries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to </a:t>
            </a:r>
            <a:r>
              <a:rPr lang="fr-FR" dirty="0" err="1" smtClean="0"/>
              <a:t>collaborate</a:t>
            </a:r>
            <a:r>
              <a:rPr lang="fr-FR" dirty="0" smtClean="0"/>
              <a:t/>
            </a:r>
            <a:br>
              <a:rPr lang="fr-FR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37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Culture </a:t>
            </a:r>
            <a:r>
              <a:rPr lang="fr-FR" dirty="0" err="1" smtClean="0"/>
              <a:t>is</a:t>
            </a:r>
            <a:r>
              <a:rPr lang="fr-FR" dirty="0" smtClean="0"/>
              <a:t> a cross-</a:t>
            </a:r>
            <a:r>
              <a:rPr lang="fr-FR" dirty="0" err="1" smtClean="0"/>
              <a:t>cutting</a:t>
            </a:r>
            <a:r>
              <a:rPr lang="fr-FR" dirty="0" smtClean="0"/>
              <a:t> issue </a:t>
            </a:r>
            <a:r>
              <a:rPr lang="fr-FR" dirty="0" err="1" smtClean="0"/>
              <a:t>combining</a:t>
            </a:r>
            <a:r>
              <a:rPr lang="fr-FR" dirty="0" smtClean="0"/>
              <a:t> </a:t>
            </a:r>
            <a:r>
              <a:rPr lang="fr-FR" dirty="0" err="1" smtClean="0"/>
              <a:t>interests</a:t>
            </a:r>
            <a:r>
              <a:rPr lang="fr-FR" dirty="0" smtClean="0"/>
              <a:t> of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government</a:t>
            </a:r>
            <a:r>
              <a:rPr lang="fr-FR" dirty="0" smtClean="0"/>
              <a:t> </a:t>
            </a:r>
            <a:r>
              <a:rPr lang="fr-FR" dirty="0" err="1" smtClean="0"/>
              <a:t>ministries</a:t>
            </a:r>
            <a:r>
              <a:rPr lang="fr-FR" dirty="0" smtClean="0"/>
              <a:t>: Culture, </a:t>
            </a:r>
            <a:r>
              <a:rPr lang="fr-FR" dirty="0"/>
              <a:t>E</a:t>
            </a:r>
            <a:r>
              <a:rPr lang="fr-FR" dirty="0" smtClean="0"/>
              <a:t>ducation, </a:t>
            </a:r>
            <a:r>
              <a:rPr lang="fr-FR" dirty="0" err="1" smtClean="0"/>
              <a:t>Tourism</a:t>
            </a:r>
            <a:r>
              <a:rPr lang="fr-FR" dirty="0" smtClean="0"/>
              <a:t>, </a:t>
            </a:r>
            <a:r>
              <a:rPr lang="fr-FR" dirty="0" err="1" smtClean="0"/>
              <a:t>Industry</a:t>
            </a:r>
            <a:r>
              <a:rPr lang="fr-FR" dirty="0" smtClean="0"/>
              <a:t>,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err="1" smtClean="0"/>
              <a:t>Affairs</a:t>
            </a:r>
            <a:r>
              <a:rPr lang="fr-FR" dirty="0" smtClean="0"/>
              <a:t>, Finance, Social </a:t>
            </a:r>
            <a:r>
              <a:rPr lang="fr-FR" dirty="0" err="1" smtClean="0"/>
              <a:t>Affairs</a:t>
            </a:r>
            <a:r>
              <a:rPr lang="fr-FR" dirty="0" smtClean="0"/>
              <a:t>…….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Trend: « </a:t>
            </a:r>
            <a:r>
              <a:rPr lang="fr-FR" dirty="0" err="1" smtClean="0"/>
              <a:t>Mainstreaming</a:t>
            </a:r>
            <a:r>
              <a:rPr lang="fr-FR" dirty="0" smtClean="0"/>
              <a:t> Culture » (EU)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429000"/>
            <a:ext cx="4724400" cy="27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 </a:t>
            </a:r>
            <a:r>
              <a:rPr lang="en-US" sz="4000" dirty="0" smtClean="0"/>
              <a:t>Another trend: Open Sourcing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7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Another</a:t>
            </a:r>
            <a:r>
              <a:rPr lang="fr-FR" sz="2800" dirty="0" smtClean="0"/>
              <a:t> trend: </a:t>
            </a:r>
            <a:r>
              <a:rPr lang="fr-FR" sz="2800" dirty="0" err="1" smtClean="0"/>
              <a:t>Re-thinking</a:t>
            </a:r>
            <a:r>
              <a:rPr lang="fr-FR" sz="2800" dirty="0" smtClean="0"/>
              <a:t> cultural institutions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5943600" cy="42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Impacts on many budgets 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– including culture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0140"/>
            <a:ext cx="5181600" cy="5105400"/>
          </a:xfrm>
        </p:spPr>
      </p:pic>
    </p:spTree>
    <p:extLst>
      <p:ext uri="{BB962C8B-B14F-4D97-AF65-F5344CB8AC3E}">
        <p14:creationId xmlns:p14="http://schemas.microsoft.com/office/powerpoint/2010/main" val="166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824"/>
            <a:ext cx="9143999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3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915400" cy="4525963"/>
          </a:xfrm>
        </p:spPr>
        <p:txBody>
          <a:bodyPr/>
          <a:lstStyle/>
          <a:p>
            <a:pPr marL="109728" indent="0">
              <a:buNone/>
            </a:pPr>
            <a:r>
              <a:rPr lang="fr-FR" i="1" dirty="0" err="1" smtClean="0"/>
              <a:t>Biodiversity</a:t>
            </a:r>
            <a:r>
              <a:rPr lang="fr-FR" i="1" dirty="0" smtClean="0"/>
              <a:t> and </a:t>
            </a:r>
            <a:r>
              <a:rPr lang="fr-FR" i="1" dirty="0" err="1" smtClean="0"/>
              <a:t>Climate</a:t>
            </a:r>
            <a:r>
              <a:rPr lang="fr-FR" i="1" dirty="0" smtClean="0"/>
              <a:t> Change are Cultural Issues</a:t>
            </a:r>
          </a:p>
          <a:p>
            <a:pPr marL="109728" indent="0">
              <a:buNone/>
            </a:pPr>
            <a:endParaRPr lang="fr-FR" i="1" dirty="0"/>
          </a:p>
          <a:p>
            <a:pPr marL="109728" indent="0">
              <a:buNone/>
            </a:pP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fr-FR" sz="3200" dirty="0" err="1" smtClean="0"/>
              <a:t>Another</a:t>
            </a:r>
            <a:r>
              <a:rPr lang="fr-FR" sz="3200" dirty="0" smtClean="0"/>
              <a:t> trend: Culture and Nature are </a:t>
            </a:r>
            <a:r>
              <a:rPr lang="fr-FR" sz="3200" dirty="0" err="1" smtClean="0"/>
              <a:t>connected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757"/>
            <a:ext cx="9144000" cy="47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Issues of multiple </a:t>
            </a:r>
            <a:r>
              <a:rPr lang="fr-FR" dirty="0" err="1" smtClean="0"/>
              <a:t>identities</a:t>
            </a:r>
            <a:endParaRPr lang="fr-FR" dirty="0" smtClean="0"/>
          </a:p>
          <a:p>
            <a:r>
              <a:rPr lang="fr-FR" dirty="0" smtClean="0"/>
              <a:t>Policy shift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i="1" dirty="0" err="1" smtClean="0"/>
              <a:t>multiculturalism</a:t>
            </a:r>
            <a:r>
              <a:rPr lang="fr-FR" dirty="0" smtClean="0"/>
              <a:t> </a:t>
            </a:r>
          </a:p>
          <a:p>
            <a:pPr marL="109728" indent="0">
              <a:buNone/>
            </a:pPr>
            <a:r>
              <a:rPr lang="fr-FR" dirty="0"/>
              <a:t> </a:t>
            </a:r>
            <a:r>
              <a:rPr lang="fr-FR" dirty="0" smtClean="0"/>
              <a:t>  to </a:t>
            </a:r>
            <a:r>
              <a:rPr lang="fr-FR" i="1" dirty="0" err="1" smtClean="0"/>
              <a:t>interculturalism</a:t>
            </a:r>
            <a:endParaRPr lang="fr-FR" i="1" dirty="0"/>
          </a:p>
          <a:p>
            <a:pPr marL="109728" indent="0">
              <a:buNone/>
            </a:pPr>
            <a:endParaRPr lang="fr-FR" i="1" dirty="0"/>
          </a:p>
          <a:p>
            <a:pPr marL="109728" indent="0">
              <a:buNone/>
            </a:pPr>
            <a:r>
              <a:rPr lang="fr-FR" i="1" dirty="0" smtClean="0"/>
              <a:t>« </a:t>
            </a:r>
            <a:r>
              <a:rPr lang="fr-FR" i="1" dirty="0" err="1" smtClean="0"/>
              <a:t>Multiculturalism</a:t>
            </a:r>
            <a:r>
              <a:rPr lang="fr-FR" i="1" dirty="0" smtClean="0"/>
              <a:t> </a:t>
            </a:r>
            <a:r>
              <a:rPr lang="fr-FR" i="1" dirty="0" err="1" smtClean="0"/>
              <a:t>reminds</a:t>
            </a:r>
            <a:r>
              <a:rPr lang="fr-FR" i="1" dirty="0" smtClean="0"/>
              <a:t> us </a:t>
            </a:r>
          </a:p>
          <a:p>
            <a:pPr marL="109728" indent="0">
              <a:buNone/>
            </a:pPr>
            <a:r>
              <a:rPr lang="fr-FR" i="1" dirty="0" smtClean="0"/>
              <a:t>of </a:t>
            </a:r>
            <a:r>
              <a:rPr lang="fr-FR" i="1" dirty="0" err="1" smtClean="0"/>
              <a:t>difference</a:t>
            </a:r>
            <a:r>
              <a:rPr lang="fr-FR" i="1" dirty="0" smtClean="0"/>
              <a:t>; </a:t>
            </a:r>
            <a:r>
              <a:rPr lang="fr-FR" i="1" dirty="0" err="1" smtClean="0"/>
              <a:t>Interculturalism</a:t>
            </a:r>
            <a:r>
              <a:rPr lang="fr-FR" i="1" dirty="0" smtClean="0"/>
              <a:t> </a:t>
            </a:r>
          </a:p>
          <a:p>
            <a:pPr marL="109728" indent="0">
              <a:buNone/>
            </a:pPr>
            <a:r>
              <a:rPr lang="fr-FR" i="1" dirty="0" err="1" smtClean="0"/>
              <a:t>focuses</a:t>
            </a:r>
            <a:r>
              <a:rPr lang="fr-FR" i="1" dirty="0" smtClean="0"/>
              <a:t> on exchange and </a:t>
            </a:r>
          </a:p>
          <a:p>
            <a:pPr marL="109728" indent="0">
              <a:buNone/>
            </a:pPr>
            <a:r>
              <a:rPr lang="fr-FR" i="1" dirty="0" err="1" smtClean="0"/>
              <a:t>encounter</a:t>
            </a:r>
            <a:r>
              <a:rPr lang="fr-FR" i="1" dirty="0" smtClean="0"/>
              <a:t> »</a:t>
            </a:r>
          </a:p>
          <a:p>
            <a:pPr marL="109728" indent="0">
              <a:buNone/>
            </a:pP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Challenges of </a:t>
            </a:r>
            <a:r>
              <a:rPr lang="fr-FR" sz="3600" dirty="0" err="1" smtClean="0"/>
              <a:t>multi-ethnic</a:t>
            </a:r>
            <a:r>
              <a:rPr lang="fr-FR" sz="3600" dirty="0" smtClean="0"/>
              <a:t> </a:t>
            </a:r>
            <a:r>
              <a:rPr lang="fr-FR" sz="3600" dirty="0" err="1" smtClean="0"/>
              <a:t>societies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417638"/>
            <a:ext cx="2209800" cy="36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/>
          <a:lstStyle/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Another</a:t>
            </a:r>
            <a:r>
              <a:rPr lang="fr-FR" sz="3600" dirty="0" smtClean="0"/>
              <a:t> Trend: </a:t>
            </a:r>
            <a:r>
              <a:rPr lang="fr-FR" sz="3600" dirty="0" err="1" smtClean="0"/>
              <a:t>Policies</a:t>
            </a:r>
            <a:r>
              <a:rPr lang="fr-FR" sz="3600" dirty="0" smtClean="0"/>
              <a:t> of Access, Participation, Shifts </a:t>
            </a:r>
            <a:r>
              <a:rPr lang="fr-FR" sz="3600" dirty="0" err="1" smtClean="0"/>
              <a:t>from</a:t>
            </a:r>
            <a:r>
              <a:rPr lang="fr-FR" sz="3600" dirty="0" smtClean="0"/>
              <a:t> Centres to </a:t>
            </a:r>
            <a:r>
              <a:rPr lang="fr-FR" sz="3600" dirty="0" err="1" smtClean="0"/>
              <a:t>Peripheries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38401"/>
            <a:ext cx="4038600" cy="36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 longer about ‘distribution’</a:t>
            </a:r>
          </a:p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communities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consultation and </a:t>
            </a:r>
            <a:r>
              <a:rPr lang="fr-FR" dirty="0" err="1" smtClean="0"/>
              <a:t>analysing</a:t>
            </a:r>
            <a:r>
              <a:rPr lang="fr-FR" dirty="0" smtClean="0"/>
              <a:t> </a:t>
            </a:r>
            <a:r>
              <a:rPr lang="fr-FR" dirty="0" err="1" smtClean="0"/>
              <a:t>barriers</a:t>
            </a:r>
            <a:endParaRPr lang="fr-FR" dirty="0" smtClean="0"/>
          </a:p>
          <a:p>
            <a:r>
              <a:rPr lang="fr-FR" dirty="0" smtClean="0"/>
              <a:t>More about engagement and new </a:t>
            </a:r>
            <a:r>
              <a:rPr lang="fr-FR" dirty="0" err="1" smtClean="0"/>
              <a:t>forms</a:t>
            </a:r>
            <a:r>
              <a:rPr lang="fr-FR" dirty="0" smtClean="0"/>
              <a:t> of participation </a:t>
            </a:r>
            <a:r>
              <a:rPr lang="fr-FR" dirty="0" err="1" smtClean="0"/>
              <a:t>than</a:t>
            </a:r>
            <a:r>
              <a:rPr lang="fr-FR" dirty="0" smtClean="0"/>
              <a:t> audience </a:t>
            </a:r>
            <a:r>
              <a:rPr lang="fr-FR" dirty="0" err="1" smtClean="0"/>
              <a:t>development</a:t>
            </a:r>
            <a:r>
              <a:rPr lang="fr-FR" dirty="0" smtClean="0"/>
              <a:t> for </a:t>
            </a:r>
            <a:r>
              <a:rPr lang="fr-FR" dirty="0" err="1" smtClean="0"/>
              <a:t>pre-determined</a:t>
            </a:r>
            <a:r>
              <a:rPr lang="fr-FR" dirty="0" smtClean="0"/>
              <a:t> cultural content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New </a:t>
            </a:r>
            <a:r>
              <a:rPr lang="fr-FR" sz="3600" dirty="0" err="1" smtClean="0"/>
              <a:t>Strategies</a:t>
            </a:r>
            <a:r>
              <a:rPr lang="fr-FR" sz="3600" dirty="0" smtClean="0"/>
              <a:t> for </a:t>
            </a:r>
            <a:r>
              <a:rPr lang="fr-FR" sz="3600" dirty="0" err="1" smtClean="0"/>
              <a:t>Peripheries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1148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4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8077200" cy="3810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Centres and </a:t>
            </a:r>
            <a:r>
              <a:rPr lang="fr-FR" dirty="0" err="1" smtClean="0"/>
              <a:t>Peripheries</a:t>
            </a:r>
            <a:r>
              <a:rPr lang="fr-FR" dirty="0" smtClean="0"/>
              <a:t> are part of the </a:t>
            </a:r>
            <a:r>
              <a:rPr lang="fr-FR" dirty="0" err="1" smtClean="0"/>
              <a:t>same</a:t>
            </a:r>
            <a:r>
              <a:rPr lang="fr-FR" dirty="0" smtClean="0"/>
              <a:t> cultural system and are </a:t>
            </a:r>
            <a:r>
              <a:rPr lang="fr-FR" dirty="0" err="1" smtClean="0"/>
              <a:t>mutually</a:t>
            </a:r>
            <a:r>
              <a:rPr lang="fr-FR" dirty="0" smtClean="0"/>
              <a:t> </a:t>
            </a:r>
            <a:r>
              <a:rPr lang="fr-FR" dirty="0" err="1" smtClean="0"/>
              <a:t>interdependent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9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Culture for All (</a:t>
            </a:r>
            <a:r>
              <a:rPr lang="fr-FR" dirty="0" err="1"/>
              <a:t>F</a:t>
            </a:r>
            <a:r>
              <a:rPr lang="fr-FR" dirty="0" err="1" smtClean="0"/>
              <a:t>inland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Participatory</a:t>
            </a:r>
            <a:r>
              <a:rPr lang="fr-FR" dirty="0" smtClean="0"/>
              <a:t> Arts (Ireland)</a:t>
            </a:r>
          </a:p>
          <a:p>
            <a:r>
              <a:rPr lang="fr-FR" dirty="0" err="1" smtClean="0"/>
              <a:t>Creative</a:t>
            </a:r>
            <a:r>
              <a:rPr lang="fr-FR" dirty="0" smtClean="0"/>
              <a:t> Nation (Canada)</a:t>
            </a:r>
          </a:p>
          <a:p>
            <a:r>
              <a:rPr lang="fr-FR" dirty="0" smtClean="0"/>
              <a:t>Access to </a:t>
            </a:r>
            <a:r>
              <a:rPr lang="fr-FR" dirty="0" err="1" smtClean="0"/>
              <a:t>One’s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smtClean="0"/>
              <a:t>Culture (</a:t>
            </a:r>
            <a:r>
              <a:rPr lang="fr-FR" dirty="0" err="1" smtClean="0"/>
              <a:t>Norway</a:t>
            </a:r>
            <a:r>
              <a:rPr lang="fr-FR" dirty="0" smtClean="0"/>
              <a:t>)</a:t>
            </a:r>
          </a:p>
          <a:p>
            <a:r>
              <a:rPr lang="fr-FR" dirty="0" smtClean="0"/>
              <a:t>Culture in </a:t>
            </a:r>
            <a:r>
              <a:rPr lang="fr-FR" dirty="0" err="1" smtClean="0"/>
              <a:t>Working</a:t>
            </a:r>
            <a:r>
              <a:rPr lang="fr-FR" dirty="0" smtClean="0"/>
              <a:t> Life (</a:t>
            </a:r>
            <a:r>
              <a:rPr lang="fr-FR" dirty="0" err="1" smtClean="0"/>
              <a:t>Sweden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Partnerships</a:t>
            </a:r>
            <a:r>
              <a:rPr lang="fr-FR" dirty="0" smtClean="0"/>
              <a:t> (United </a:t>
            </a:r>
            <a:r>
              <a:rPr lang="fr-FR" dirty="0" err="1" smtClean="0"/>
              <a:t>Kingdom</a:t>
            </a:r>
            <a:r>
              <a:rPr lang="fr-FR" dirty="0" smtClean="0"/>
              <a:t>)</a:t>
            </a:r>
          </a:p>
          <a:p>
            <a:r>
              <a:rPr lang="fr-FR" dirty="0" smtClean="0"/>
              <a:t>Museum Online (</a:t>
            </a:r>
            <a:r>
              <a:rPr lang="fr-FR" dirty="0" err="1" smtClean="0"/>
              <a:t>Austria</a:t>
            </a:r>
            <a:r>
              <a:rPr lang="fr-FR" dirty="0" smtClean="0"/>
              <a:t>)</a:t>
            </a:r>
          </a:p>
          <a:p>
            <a:r>
              <a:rPr lang="fr-FR" dirty="0" smtClean="0"/>
              <a:t>New </a:t>
            </a:r>
            <a:r>
              <a:rPr lang="fr-FR" dirty="0" err="1" smtClean="0"/>
              <a:t>Territories</a:t>
            </a:r>
            <a:r>
              <a:rPr lang="fr-FR" dirty="0" smtClean="0"/>
              <a:t> for Art (France)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Many</a:t>
            </a:r>
            <a:r>
              <a:rPr lang="fr-FR" sz="3600" dirty="0" smtClean="0"/>
              <a:t> </a:t>
            </a:r>
            <a:r>
              <a:rPr lang="fr-FR" sz="3600" dirty="0" err="1" smtClean="0"/>
              <a:t>models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22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738"/>
            <a:ext cx="9144000" cy="54022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Impacts on Cultural Policy for </a:t>
            </a:r>
            <a:r>
              <a:rPr lang="fr-FR" sz="3200" dirty="0" err="1" smtClean="0"/>
              <a:t>Israel</a:t>
            </a:r>
            <a:r>
              <a:rPr lang="fr-FR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240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784860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379" y="0"/>
            <a:ext cx="9296400" cy="68860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b="1" dirty="0" smtClean="0"/>
              <a:t>United </a:t>
            </a:r>
            <a:r>
              <a:rPr lang="fr-FR" b="1" dirty="0" err="1" smtClean="0"/>
              <a:t>Kingdom</a:t>
            </a:r>
            <a:r>
              <a:rPr lang="fr-FR" b="1" dirty="0" smtClean="0"/>
              <a:t> (Arts Council, </a:t>
            </a:r>
            <a:r>
              <a:rPr lang="fr-FR" b="1" dirty="0" err="1" smtClean="0"/>
              <a:t>England</a:t>
            </a:r>
            <a:r>
              <a:rPr lang="fr-FR" b="1" dirty="0" smtClean="0"/>
              <a:t>)</a:t>
            </a:r>
          </a:p>
          <a:p>
            <a:r>
              <a:rPr lang="fr-FR" dirty="0" smtClean="0"/>
              <a:t>New </a:t>
            </a:r>
            <a:r>
              <a:rPr lang="fr-FR" dirty="0" err="1" smtClean="0"/>
              <a:t>government</a:t>
            </a:r>
            <a:r>
              <a:rPr lang="fr-FR" dirty="0" smtClean="0"/>
              <a:t> </a:t>
            </a:r>
            <a:r>
              <a:rPr lang="fr-FR" dirty="0" err="1" smtClean="0"/>
              <a:t>priorities</a:t>
            </a:r>
            <a:endParaRPr lang="fr-FR" dirty="0" smtClean="0"/>
          </a:p>
          <a:p>
            <a:r>
              <a:rPr lang="fr-FR" dirty="0" smtClean="0"/>
              <a:t>25% </a:t>
            </a:r>
            <a:r>
              <a:rPr lang="fr-FR" dirty="0" err="1" smtClean="0"/>
              <a:t>cut</a:t>
            </a:r>
            <a:r>
              <a:rPr lang="fr-FR" dirty="0" smtClean="0"/>
              <a:t> in budget for culture</a:t>
            </a:r>
          </a:p>
          <a:p>
            <a:r>
              <a:rPr lang="fr-FR" dirty="0" smtClean="0"/>
              <a:t>No longer a </a:t>
            </a:r>
            <a:r>
              <a:rPr lang="fr-FR" dirty="0" err="1" smtClean="0"/>
              <a:t>policy</a:t>
            </a:r>
            <a:r>
              <a:rPr lang="fr-FR" dirty="0" smtClean="0"/>
              <a:t> of « </a:t>
            </a:r>
            <a:r>
              <a:rPr lang="fr-FR" i="1" dirty="0" err="1" smtClean="0"/>
              <a:t>equal</a:t>
            </a:r>
            <a:r>
              <a:rPr lang="fr-FR" i="1" dirty="0" smtClean="0"/>
              <a:t> </a:t>
            </a:r>
            <a:r>
              <a:rPr lang="fr-FR" i="1" dirty="0" err="1" smtClean="0"/>
              <a:t>misery</a:t>
            </a:r>
            <a:r>
              <a:rPr lang="fr-FR" i="1" dirty="0" smtClean="0"/>
              <a:t> for all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Shift in </a:t>
            </a:r>
            <a:r>
              <a:rPr lang="fr-FR" dirty="0" err="1" smtClean="0"/>
              <a:t>role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i="1" dirty="0" smtClean="0"/>
              <a:t>‘</a:t>
            </a:r>
            <a:r>
              <a:rPr lang="fr-FR" i="1" dirty="0" err="1" smtClean="0"/>
              <a:t>funder</a:t>
            </a:r>
            <a:r>
              <a:rPr lang="fr-FR" i="1" dirty="0" smtClean="0"/>
              <a:t>’ </a:t>
            </a:r>
            <a:r>
              <a:rPr lang="fr-FR" dirty="0" smtClean="0"/>
              <a:t>to </a:t>
            </a:r>
            <a:r>
              <a:rPr lang="fr-FR" i="1" dirty="0" smtClean="0"/>
              <a:t>‘</a:t>
            </a:r>
            <a:r>
              <a:rPr lang="fr-FR" i="1" dirty="0" err="1" smtClean="0"/>
              <a:t>developer</a:t>
            </a:r>
            <a:r>
              <a:rPr lang="fr-FR" i="1" dirty="0" smtClean="0"/>
              <a:t>, </a:t>
            </a:r>
            <a:r>
              <a:rPr lang="fr-FR" i="1" dirty="0" err="1" smtClean="0"/>
              <a:t>advocate</a:t>
            </a:r>
            <a:r>
              <a:rPr lang="fr-FR" i="1" dirty="0" smtClean="0"/>
              <a:t>, </a:t>
            </a:r>
            <a:r>
              <a:rPr lang="fr-FR" i="1" dirty="0" err="1" smtClean="0"/>
              <a:t>critical</a:t>
            </a:r>
            <a:r>
              <a:rPr lang="fr-FR" i="1" dirty="0" smtClean="0"/>
              <a:t> </a:t>
            </a:r>
            <a:r>
              <a:rPr lang="fr-FR" i="1" dirty="0" err="1" smtClean="0"/>
              <a:t>friend</a:t>
            </a:r>
            <a:r>
              <a:rPr lang="fr-FR" i="1" dirty="0" smtClean="0"/>
              <a:t> and </a:t>
            </a:r>
            <a:r>
              <a:rPr lang="fr-FR" i="1" dirty="0" err="1" smtClean="0"/>
              <a:t>advice</a:t>
            </a:r>
            <a:r>
              <a:rPr lang="fr-FR" i="1" dirty="0" smtClean="0"/>
              <a:t> service’</a:t>
            </a:r>
          </a:p>
          <a:p>
            <a:r>
              <a:rPr lang="fr-FR" dirty="0" err="1" smtClean="0"/>
              <a:t>Providing</a:t>
            </a:r>
            <a:r>
              <a:rPr lang="fr-FR" dirty="0" smtClean="0"/>
              <a:t> ‘sensitive support to</a:t>
            </a:r>
          </a:p>
          <a:p>
            <a:pPr marL="109728" indent="0">
              <a:buNone/>
            </a:pPr>
            <a:r>
              <a:rPr lang="fr-FR" dirty="0" smtClean="0"/>
              <a:t>  </a:t>
            </a:r>
            <a:r>
              <a:rPr lang="fr-FR" dirty="0" err="1" smtClean="0"/>
              <a:t>allow</a:t>
            </a:r>
            <a:r>
              <a:rPr lang="fr-FR" dirty="0" smtClean="0"/>
              <a:t> arts organisations and </a:t>
            </a:r>
          </a:p>
          <a:p>
            <a:pPr marL="109728" indent="0">
              <a:buNone/>
            </a:pPr>
            <a:r>
              <a:rPr lang="fr-FR" dirty="0" smtClean="0"/>
              <a:t>  </a:t>
            </a:r>
            <a:r>
              <a:rPr lang="fr-FR" dirty="0" err="1"/>
              <a:t>a</a:t>
            </a:r>
            <a:r>
              <a:rPr lang="fr-FR" dirty="0" err="1" smtClean="0"/>
              <a:t>rtists</a:t>
            </a:r>
            <a:r>
              <a:rPr lang="fr-FR" dirty="0" smtClean="0"/>
              <a:t> to </a:t>
            </a:r>
            <a:r>
              <a:rPr lang="fr-FR" dirty="0" err="1" smtClean="0"/>
              <a:t>fulfill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potential</a:t>
            </a:r>
            <a:r>
              <a:rPr lang="fr-FR" dirty="0" smtClean="0"/>
              <a:t>’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 err="1" smtClean="0"/>
              <a:t>Some</a:t>
            </a:r>
            <a:r>
              <a:rPr lang="fr-FR" sz="3200" dirty="0" smtClean="0"/>
              <a:t> countries have </a:t>
            </a:r>
            <a:r>
              <a:rPr lang="fr-FR" sz="3200" dirty="0" err="1" smtClean="0"/>
              <a:t>completely</a:t>
            </a:r>
            <a:r>
              <a:rPr lang="fr-FR" sz="3200" dirty="0" smtClean="0"/>
              <a:t> </a:t>
            </a:r>
            <a:r>
              <a:rPr lang="fr-FR" sz="3200" dirty="0" err="1" smtClean="0"/>
              <a:t>revised</a:t>
            </a:r>
            <a:r>
              <a:rPr lang="fr-FR" sz="3200" dirty="0" smtClean="0"/>
              <a:t> cultural </a:t>
            </a:r>
            <a:r>
              <a:rPr lang="fr-FR" sz="3200" dirty="0" err="1" smtClean="0"/>
              <a:t>policy</a:t>
            </a:r>
            <a:r>
              <a:rPr lang="fr-FR" sz="3200" dirty="0" smtClean="0"/>
              <a:t> </a:t>
            </a:r>
            <a:r>
              <a:rPr lang="fr-FR" sz="3200" dirty="0" err="1" smtClean="0"/>
              <a:t>stimulated</a:t>
            </a:r>
            <a:r>
              <a:rPr lang="fr-FR" sz="3200" dirty="0" smtClean="0"/>
              <a:t> by the </a:t>
            </a:r>
            <a:r>
              <a:rPr lang="fr-FR" sz="3200" dirty="0" err="1" smtClean="0"/>
              <a:t>financial</a:t>
            </a:r>
            <a:r>
              <a:rPr lang="fr-FR" sz="3200" dirty="0" smtClean="0"/>
              <a:t> </a:t>
            </a:r>
            <a:r>
              <a:rPr lang="fr-FR" sz="3200" dirty="0" err="1" smtClean="0"/>
              <a:t>cuts</a:t>
            </a:r>
            <a:r>
              <a:rPr lang="fr-FR" sz="3200" dirty="0" smtClean="0"/>
              <a:t> and changes to </a:t>
            </a:r>
            <a:r>
              <a:rPr lang="fr-FR" sz="3200" dirty="0" err="1" smtClean="0"/>
              <a:t>government</a:t>
            </a:r>
            <a:r>
              <a:rPr lang="fr-FR" sz="3200" dirty="0" smtClean="0"/>
              <a:t> </a:t>
            </a:r>
            <a:r>
              <a:rPr lang="fr-FR" sz="3200" dirty="0" err="1" smtClean="0"/>
              <a:t>policy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48200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fr-FR" i="1" dirty="0" smtClean="0"/>
              <a:t>« The </a:t>
            </a:r>
            <a:r>
              <a:rPr lang="fr-FR" i="1" dirty="0" err="1" smtClean="0"/>
              <a:t>making</a:t>
            </a:r>
            <a:r>
              <a:rPr lang="fr-FR" i="1" dirty="0" smtClean="0"/>
              <a:t> and </a:t>
            </a:r>
            <a:r>
              <a:rPr lang="fr-FR" i="1" dirty="0" err="1" smtClean="0"/>
              <a:t>re-making</a:t>
            </a:r>
            <a:r>
              <a:rPr lang="fr-FR" i="1" dirty="0" smtClean="0"/>
              <a:t> of culture in </a:t>
            </a:r>
            <a:r>
              <a:rPr lang="fr-FR" i="1" dirty="0" err="1" smtClean="0"/>
              <a:t>our</a:t>
            </a:r>
            <a:r>
              <a:rPr lang="fr-FR" i="1" dirty="0" smtClean="0"/>
              <a:t> society </a:t>
            </a:r>
            <a:r>
              <a:rPr lang="fr-FR" i="1" dirty="0" err="1" smtClean="0"/>
              <a:t>is</a:t>
            </a:r>
            <a:r>
              <a:rPr lang="fr-FR" i="1" dirty="0" smtClean="0"/>
              <a:t> a long conversation »</a:t>
            </a:r>
            <a:br>
              <a:rPr lang="fr-FR" i="1" dirty="0" smtClean="0"/>
            </a:br>
            <a:r>
              <a:rPr lang="fr-FR" i="1" dirty="0"/>
              <a:t/>
            </a:r>
            <a:br>
              <a:rPr lang="fr-FR" i="1" dirty="0"/>
            </a:b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065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441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Talent and </a:t>
            </a:r>
            <a:r>
              <a:rPr lang="fr-FR" dirty="0" err="1" smtClean="0">
                <a:solidFill>
                  <a:srgbClr val="FF0000"/>
                </a:solidFill>
              </a:rPr>
              <a:t>Artistic</a:t>
            </a:r>
            <a:r>
              <a:rPr lang="fr-FR" dirty="0" smtClean="0">
                <a:solidFill>
                  <a:srgbClr val="FF0000"/>
                </a:solidFill>
              </a:rPr>
              <a:t> Excellence</a:t>
            </a:r>
            <a:r>
              <a:rPr lang="fr-FR" dirty="0" smtClean="0"/>
              <a:t>: </a:t>
            </a:r>
            <a:r>
              <a:rPr lang="fr-FR" dirty="0" err="1" smtClean="0"/>
              <a:t>establish</a:t>
            </a:r>
            <a:r>
              <a:rPr lang="fr-FR" dirty="0" smtClean="0"/>
              <a:t> a </a:t>
            </a:r>
            <a:r>
              <a:rPr lang="fr-FR" dirty="0" err="1" smtClean="0"/>
              <a:t>coherent</a:t>
            </a:r>
            <a:r>
              <a:rPr lang="fr-FR" dirty="0" smtClean="0"/>
              <a:t> nation-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to the </a:t>
            </a:r>
            <a:r>
              <a:rPr lang="fr-FR" dirty="0" err="1" smtClean="0"/>
              <a:t>development</a:t>
            </a:r>
            <a:r>
              <a:rPr lang="fr-FR" dirty="0" smtClean="0"/>
              <a:t> of </a:t>
            </a:r>
            <a:r>
              <a:rPr lang="fr-FR" dirty="0" err="1" smtClean="0"/>
              <a:t>artistic</a:t>
            </a:r>
            <a:r>
              <a:rPr lang="fr-FR" dirty="0" smtClean="0"/>
              <a:t> talent, </a:t>
            </a:r>
            <a:r>
              <a:rPr lang="fr-FR" dirty="0" err="1" smtClean="0"/>
              <a:t>especially</a:t>
            </a:r>
            <a:r>
              <a:rPr lang="fr-FR" dirty="0" smtClean="0"/>
              <a:t> for </a:t>
            </a:r>
            <a:r>
              <a:rPr lang="fr-FR" dirty="0" err="1" smtClean="0"/>
              <a:t>emerging</a:t>
            </a:r>
            <a:r>
              <a:rPr lang="fr-FR" dirty="0" smtClean="0"/>
              <a:t> and </a:t>
            </a:r>
            <a:r>
              <a:rPr lang="fr-FR" dirty="0" err="1" smtClean="0"/>
              <a:t>mid-career</a:t>
            </a:r>
            <a:r>
              <a:rPr lang="fr-FR" dirty="0" smtClean="0"/>
              <a:t> </a:t>
            </a:r>
            <a:r>
              <a:rPr lang="fr-FR" dirty="0" err="1" smtClean="0"/>
              <a:t>artists</a:t>
            </a:r>
            <a:r>
              <a:rPr lang="fr-FR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More People </a:t>
            </a:r>
            <a:r>
              <a:rPr lang="fr-FR" dirty="0" err="1" smtClean="0">
                <a:solidFill>
                  <a:srgbClr val="FF0000"/>
                </a:solidFill>
              </a:rPr>
              <a:t>Inspired</a:t>
            </a:r>
            <a:r>
              <a:rPr lang="fr-FR" dirty="0" smtClean="0">
                <a:solidFill>
                  <a:srgbClr val="FF0000"/>
                </a:solidFill>
              </a:rPr>
              <a:t> by the Arts</a:t>
            </a:r>
            <a:r>
              <a:rPr lang="fr-FR" dirty="0" smtClean="0"/>
              <a:t>: more </a:t>
            </a:r>
            <a:r>
              <a:rPr lang="fr-FR" dirty="0" err="1" smtClean="0"/>
              <a:t>opportunities</a:t>
            </a:r>
            <a:r>
              <a:rPr lang="fr-FR" dirty="0" smtClean="0"/>
              <a:t> for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least engagement, </a:t>
            </a:r>
            <a:r>
              <a:rPr lang="fr-FR" dirty="0" err="1" smtClean="0"/>
              <a:t>strengthen</a:t>
            </a:r>
            <a:r>
              <a:rPr lang="fr-FR" dirty="0" smtClean="0"/>
              <a:t> distribution, </a:t>
            </a:r>
            <a:r>
              <a:rPr lang="fr-FR" dirty="0" err="1" smtClean="0"/>
              <a:t>attracting</a:t>
            </a:r>
            <a:r>
              <a:rPr lang="fr-FR" dirty="0" smtClean="0"/>
              <a:t> new audiences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err="1" smtClean="0">
                <a:solidFill>
                  <a:srgbClr val="FF0000"/>
                </a:solidFill>
              </a:rPr>
              <a:t>Sustainable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Resilient</a:t>
            </a:r>
            <a:r>
              <a:rPr lang="fr-FR" dirty="0" smtClean="0">
                <a:solidFill>
                  <a:srgbClr val="FF0000"/>
                </a:solidFill>
              </a:rPr>
              <a:t> and </a:t>
            </a:r>
            <a:r>
              <a:rPr lang="fr-FR" dirty="0" err="1" smtClean="0">
                <a:solidFill>
                  <a:srgbClr val="FF0000"/>
                </a:solidFill>
              </a:rPr>
              <a:t>Innovative</a:t>
            </a:r>
            <a:r>
              <a:rPr lang="fr-FR" dirty="0" smtClean="0">
                <a:solidFill>
                  <a:srgbClr val="FF0000"/>
                </a:solidFill>
              </a:rPr>
              <a:t> Arts</a:t>
            </a:r>
            <a:r>
              <a:rPr lang="fr-FR" dirty="0" smtClean="0"/>
              <a:t>: </a:t>
            </a:r>
            <a:r>
              <a:rPr lang="fr-FR" dirty="0" err="1" smtClean="0"/>
              <a:t>promoting</a:t>
            </a:r>
            <a:r>
              <a:rPr lang="fr-FR" dirty="0" smtClean="0"/>
              <a:t> collaboration, </a:t>
            </a:r>
            <a:r>
              <a:rPr lang="fr-FR" dirty="0" err="1" smtClean="0"/>
              <a:t>strengthening</a:t>
            </a:r>
            <a:r>
              <a:rPr lang="fr-FR" dirty="0" smtClean="0"/>
              <a:t> business and </a:t>
            </a:r>
            <a:r>
              <a:rPr lang="fr-FR" dirty="0" err="1" smtClean="0"/>
              <a:t>financial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624078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7526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Goals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4857762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395472"/>
          </a:xfrm>
        </p:spPr>
        <p:txBody>
          <a:bodyPr/>
          <a:lstStyle/>
          <a:p>
            <a:pPr marL="109728" indent="0">
              <a:buNone/>
            </a:pPr>
            <a:endParaRPr lang="fr-FR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109728" indent="0">
              <a:buNone/>
            </a:pPr>
            <a:r>
              <a:rPr lang="fr-FR" dirty="0" smtClean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fr-FR" dirty="0" smtClean="0">
                <a:solidFill>
                  <a:srgbClr val="FF0000"/>
                </a:solidFill>
              </a:rPr>
              <a:t>Arts Leadership</a:t>
            </a:r>
            <a:r>
              <a:rPr lang="fr-FR" dirty="0" smtClean="0"/>
              <a:t>: </a:t>
            </a:r>
            <a:r>
              <a:rPr lang="fr-FR" dirty="0" err="1" smtClean="0"/>
              <a:t>improve</a:t>
            </a:r>
            <a:r>
              <a:rPr lang="fr-FR" dirty="0" smtClean="0"/>
              <a:t> leadership </a:t>
            </a:r>
            <a:r>
              <a:rPr lang="fr-FR" dirty="0" err="1" smtClean="0"/>
              <a:t>skills</a:t>
            </a:r>
            <a:r>
              <a:rPr lang="fr-FR" dirty="0"/>
              <a:t> </a:t>
            </a:r>
            <a:r>
              <a:rPr lang="fr-FR" dirty="0" smtClean="0"/>
              <a:t>  and </a:t>
            </a:r>
            <a:r>
              <a:rPr lang="fr-FR" dirty="0" err="1" smtClean="0"/>
              <a:t>develop</a:t>
            </a:r>
            <a:r>
              <a:rPr lang="fr-FR" dirty="0" smtClean="0"/>
              <a:t> new leaders </a:t>
            </a:r>
            <a:endParaRPr lang="fr-FR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fr-FR" dirty="0" smtClean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fr-FR" dirty="0" err="1" smtClean="0">
                <a:solidFill>
                  <a:srgbClr val="FF0000"/>
                </a:solidFill>
              </a:rPr>
              <a:t>Children</a:t>
            </a:r>
            <a:r>
              <a:rPr lang="fr-FR" dirty="0" smtClean="0"/>
              <a:t>: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child</a:t>
            </a:r>
            <a:r>
              <a:rPr lang="fr-FR" dirty="0" smtClean="0"/>
              <a:t> has the </a:t>
            </a:r>
            <a:r>
              <a:rPr lang="fr-FR" dirty="0" err="1" smtClean="0"/>
              <a:t>opportunity</a:t>
            </a:r>
            <a:r>
              <a:rPr lang="fr-FR" dirty="0" smtClean="0"/>
              <a:t> to </a:t>
            </a:r>
            <a:r>
              <a:rPr lang="fr-FR" dirty="0" err="1" smtClean="0"/>
              <a:t>experience</a:t>
            </a:r>
            <a:r>
              <a:rPr lang="fr-FR" dirty="0" smtClean="0"/>
              <a:t> the arts, and </a:t>
            </a:r>
            <a:r>
              <a:rPr lang="fr-FR" dirty="0" err="1" smtClean="0"/>
              <a:t>raising</a:t>
            </a:r>
            <a:r>
              <a:rPr lang="fr-FR" dirty="0" smtClean="0"/>
              <a:t> standards of arts </a:t>
            </a:r>
            <a:r>
              <a:rPr lang="fr-FR" dirty="0" err="1" smtClean="0"/>
              <a:t>education</a:t>
            </a: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1" y="4648200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2409</TotalTime>
  <Words>941</Words>
  <Application>Microsoft Office PowerPoint</Application>
  <PresentationFormat>On-screen Show (4:3)</PresentationFormat>
  <Paragraphs>205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Re-thinking the Cultural Policy of Israel for the 21st Century</vt:lpstr>
      <vt:lpstr>Why Re-think?</vt:lpstr>
      <vt:lpstr> European and Global Cultural Trends</vt:lpstr>
      <vt:lpstr>The Economy Different Economies Perform Differently</vt:lpstr>
      <vt:lpstr>Restructuring of Public Spending</vt:lpstr>
      <vt:lpstr>Impacts on many budgets  – including culture</vt:lpstr>
      <vt:lpstr>Some countries have completely revised cultural policy stimulated by the financial cuts and changes to government policy</vt:lpstr>
      <vt:lpstr>Goals</vt:lpstr>
      <vt:lpstr>PowerPoint Presentation</vt:lpstr>
      <vt:lpstr>Evaluated every single arts organisation against these goals</vt:lpstr>
      <vt:lpstr>Israel has not suffered the extent of budget cuts as European countries</vt:lpstr>
      <vt:lpstr>   Does Israel need to wait for a crisis before it changes cultural priorities?  </vt:lpstr>
      <vt:lpstr>The 20th Century ( Western Europe) </vt:lpstr>
      <vt:lpstr>  Expanded Meanings of Culture? Arts Policies are not Cultural Policies  </vt:lpstr>
      <vt:lpstr>Universal Declaration of Human Rights: Article 15 (paragraph 1)</vt:lpstr>
      <vt:lpstr>The right to take part in cultural life  The right not to take part in cultural life  The right to define and decide one’s own culture </vt:lpstr>
      <vt:lpstr>What is Culture?</vt:lpstr>
      <vt:lpstr>Culture: A Shift of Meaning and Purpose</vt:lpstr>
      <vt:lpstr>Culture is a system</vt:lpstr>
      <vt:lpstr>Culture is an Ecology</vt:lpstr>
      <vt:lpstr> We should understand the system and the ecology before we start making changes to it </vt:lpstr>
      <vt:lpstr>Analysis: New Forms of Cultural  Resource Mapping</vt:lpstr>
      <vt:lpstr>Macro Shifts in the Cultural System</vt:lpstr>
      <vt:lpstr>Liquid Modernity</vt:lpstr>
      <vt:lpstr>Culture of Risk</vt:lpstr>
      <vt:lpstr>Networked Society</vt:lpstr>
      <vt:lpstr>Changing Role of the State</vt:lpstr>
      <vt:lpstr>New Relationships: State, Market, Civil Society</vt:lpstr>
      <vt:lpstr>    State moves from « Controller » to  « Mediator and Facilitator » of Culture</vt:lpstr>
      <vt:lpstr>State as a strategic partner, working with the cultural community and the market to strengthen the entire cultural system</vt:lpstr>
      <vt:lpstr>Another Trend:Decentralised Cultural Policy – Cities not States are the Motors</vt:lpstr>
      <vt:lpstr>City Cultural Strategies</vt:lpstr>
      <vt:lpstr> Need for coherence between state and municipal cultural policies and priorities </vt:lpstr>
      <vt:lpstr>Another Trend: Global Cultural Explosion</vt:lpstr>
      <vt:lpstr>Technological Explosion Growing up Digital</vt:lpstr>
      <vt:lpstr> Mobile Devices</vt:lpstr>
      <vt:lpstr>New Patterns of Communication </vt:lpstr>
      <vt:lpstr>PowerPoint Presentation</vt:lpstr>
      <vt:lpstr>Social Media</vt:lpstr>
      <vt:lpstr>PowerPoint Presentation</vt:lpstr>
      <vt:lpstr> Another trend: New Patterns of Consumption</vt:lpstr>
      <vt:lpstr>Pro-sumption </vt:lpstr>
      <vt:lpstr>Music</vt:lpstr>
      <vt:lpstr>Impact of Gaming</vt:lpstr>
      <vt:lpstr>       Gaming in Israel</vt:lpstr>
      <vt:lpstr>Reading</vt:lpstr>
      <vt:lpstr> Film</vt:lpstr>
      <vt:lpstr>Culture in its own terms is changing. Forms of artistic expression are changing.</vt:lpstr>
      <vt:lpstr>Twitter</vt:lpstr>
      <vt:lpstr>Twitterature (Literature)</vt:lpstr>
      <vt:lpstr>PowerPoint Presentation</vt:lpstr>
      <vt:lpstr>PowerPoint Presentation</vt:lpstr>
      <vt:lpstr> Another trend: New Processes of Creating</vt:lpstr>
      <vt:lpstr>Fab Labs, Learning Communities, Open Networks, Creative Clusters, Spider Groups</vt:lpstr>
      <vt:lpstr>  Cultural Institutions need to learn to collaborate  Departments in the Ministry need to learn to collaborate  Different Ministries need to learn to collaborate </vt:lpstr>
      <vt:lpstr>Trend: « Mainstreaming Culture » (EU)</vt:lpstr>
      <vt:lpstr> Another trend: Open Sourcing</vt:lpstr>
      <vt:lpstr>Another trend: Re-thinking cultural institutions</vt:lpstr>
      <vt:lpstr> </vt:lpstr>
      <vt:lpstr>PowerPoint Presentation</vt:lpstr>
      <vt:lpstr>Another trend: Culture and Nature are connected</vt:lpstr>
      <vt:lpstr>Challenges of multi-ethnic societies</vt:lpstr>
      <vt:lpstr>Another Trend: Policies of Access, Participation, Shifts from Centres to Peripheries</vt:lpstr>
      <vt:lpstr>New Strategies for Peripheries</vt:lpstr>
      <vt:lpstr>Centres and Peripheries are part of the same cultural system and are mutually interdependent</vt:lpstr>
      <vt:lpstr>Many models</vt:lpstr>
      <vt:lpstr>Impacts on Cultural Policy for Israel?</vt:lpstr>
      <vt:lpstr>PowerPoint Presentation</vt:lpstr>
      <vt:lpstr>PowerPoint Presentation</vt:lpstr>
      <vt:lpstr>« The making and re-making of culture in our society is a long conversation »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Re-thinking the Governance of Culture at a Local Level for the 21st Century</dc:title>
  <dc:creator>Owner</dc:creator>
  <cp:lastModifiedBy>Bob</cp:lastModifiedBy>
  <cp:revision>167</cp:revision>
  <dcterms:created xsi:type="dcterms:W3CDTF">2013-09-02T14:52:28Z</dcterms:created>
  <dcterms:modified xsi:type="dcterms:W3CDTF">2014-03-19T00:44:32Z</dcterms:modified>
</cp:coreProperties>
</file>