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66D9C-66FB-428E-9859-44595F977850}" v="3103" dt="2021-04-29T23:24:55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28662"/>
            <a:ext cx="3785513" cy="372885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>
                <a:cs typeface="Calibri Light"/>
              </a:rPr>
              <a:t>Classifying X-ray images using TensorFlow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629235"/>
            <a:ext cx="3785514" cy="168029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cs typeface="Calibri"/>
              </a:rPr>
              <a:t>By</a:t>
            </a:r>
          </a:p>
          <a:p>
            <a:pPr algn="l"/>
            <a:r>
              <a:rPr lang="en-US">
                <a:cs typeface="Calibri"/>
              </a:rPr>
              <a:t>Meghana Kruthiventi</a:t>
            </a:r>
          </a:p>
          <a:p>
            <a:pPr algn="l"/>
            <a:r>
              <a:rPr lang="en-US">
                <a:cs typeface="Calibri"/>
              </a:rPr>
              <a:t>David Cresap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CA9EACE2-F170-4F0B-BD4A-8DDA619A2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5" r="3816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C255D-F5B1-4B9D-A910-6CF3AAA6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2C2A-5E3D-45F4-9DDC-9A48CD18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Split up the images using Pandas and breaking out the groups of images into different data frames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Then read the image path into the </a:t>
            </a:r>
            <a:r>
              <a:rPr lang="en-US" dirty="0" err="1">
                <a:cs typeface="Calibri"/>
              </a:rPr>
              <a:t>Pydicom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Then split the images up into corresponding directories</a:t>
            </a:r>
          </a:p>
          <a:p>
            <a:pPr lvl="1"/>
            <a:r>
              <a:rPr lang="en-US" sz="2800" dirty="0">
                <a:cs typeface="Calibri"/>
              </a:rPr>
              <a:t>Necessary for Batch Size to work in TensorFlow</a:t>
            </a:r>
          </a:p>
        </p:txBody>
      </p:sp>
    </p:spTree>
    <p:extLst>
      <p:ext uri="{BB962C8B-B14F-4D97-AF65-F5344CB8AC3E}">
        <p14:creationId xmlns:p14="http://schemas.microsoft.com/office/powerpoint/2010/main" val="329735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lecular structure and periodic table on a desk">
            <a:extLst>
              <a:ext uri="{FF2B5EF4-FFF2-40B4-BE49-F238E27FC236}">
                <a16:creationId xmlns:a16="http://schemas.microsoft.com/office/drawing/2014/main" id="{C0EAE02F-7F03-4C47-836C-41977289E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A9B8-EFEC-4E9C-A75D-C1D2A75E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20E9-256B-4FC2-AE55-294138CF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3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F24CC-2389-4FB9-AEB7-6E7045D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0E89-C5F2-40CF-A7CE-42B2FAA8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cs typeface="Calibri"/>
              </a:rPr>
              <a:t>We used </a:t>
            </a:r>
            <a:r>
              <a:rPr lang="en-US" sz="2400" dirty="0" err="1">
                <a:ea typeface="+mn-lt"/>
                <a:cs typeface="+mn-lt"/>
              </a:rPr>
              <a:t>ImageDataGenerator</a:t>
            </a:r>
            <a:r>
              <a:rPr lang="en-US" sz="2400" dirty="0">
                <a:ea typeface="+mn-lt"/>
                <a:cs typeface="+mn-lt"/>
              </a:rPr>
              <a:t> to break out images into validation and train images</a:t>
            </a:r>
          </a:p>
          <a:p>
            <a:pPr lvl="1"/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tensorflow.keras.preprocessing.image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We used the Sequential() model with three hidden layers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Each layer had three parts</a:t>
            </a:r>
          </a:p>
          <a:p>
            <a:pPr lvl="1"/>
            <a:r>
              <a:rPr lang="en-US" dirty="0">
                <a:cs typeface="Calibri"/>
              </a:rPr>
              <a:t>Conv2D </a:t>
            </a:r>
          </a:p>
          <a:p>
            <a:pPr lvl="1"/>
            <a:r>
              <a:rPr lang="en-US" dirty="0" err="1">
                <a:cs typeface="Calibri"/>
              </a:rPr>
              <a:t>MaxPooling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Dropout (drops a portion of the nodes, to make the model slightly simpler)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04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CB420C7-1035-45B8-8EA3-F5ED0E79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" y="2260"/>
            <a:ext cx="12162147" cy="68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5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604A-21CC-4CC9-8DB7-BA3CB052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Model Loss and Accuracy from Validation data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CFB70DB-4D5A-4ADC-9487-74EDB4E44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" y="1630219"/>
            <a:ext cx="6168035" cy="433019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A742261-A32A-46BB-A55B-0DFFED39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58" y="1580294"/>
            <a:ext cx="6325147" cy="43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36E1E6B1-7DAA-4CED-8844-79A91D30E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16547-C223-45A4-8C7A-E7469EC6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Testing the Model on Test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AE2E9-F9E0-47DD-A306-DE1DF473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7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0E56B-B4DE-46CA-95BB-3EA0566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158C-4E96-4D23-B063-EC7924FC4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Out of the 3000 images, our model classified 44 images as having Pneumonia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were not able to get an official Kaggle approved accuracy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So, the accuracy is approximately 79%</a:t>
            </a:r>
          </a:p>
        </p:txBody>
      </p:sp>
    </p:spTree>
    <p:extLst>
      <p:ext uri="{BB962C8B-B14F-4D97-AF65-F5344CB8AC3E}">
        <p14:creationId xmlns:p14="http://schemas.microsoft.com/office/powerpoint/2010/main" val="382962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7F606290-E9DB-4AF2-8753-4833AC2D5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3194-8293-48C5-81F2-2F468A67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9859-52A7-420B-905E-5EE4D24C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8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D4C3DBA-6F59-4B77-8752-62434A63D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9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B03A-574D-4DD6-9160-3F18E7DA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47CF-032D-4FA1-8AEB-D94DE218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4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1E7DB-B523-43FC-8680-82CD9E18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Objective: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6249-3831-493A-9E96-010A2364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Follow the </a:t>
            </a:r>
            <a:r>
              <a:rPr lang="en-US" dirty="0"/>
              <a:t>RSNA Pneumonia Detection Challenge on Kaggle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Classify whether the chest x-ray had pneumonia or was normal</a:t>
            </a:r>
          </a:p>
          <a:p>
            <a:pPr lvl="1"/>
            <a:endParaRPr lang="en-US" sz="2800" dirty="0">
              <a:cs typeface="Calibri"/>
            </a:endParaRPr>
          </a:p>
          <a:p>
            <a:r>
              <a:rPr lang="en-US" dirty="0">
                <a:cs typeface="Calibri"/>
              </a:rPr>
              <a:t>Train dataset is 26,687 images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Test dataset is 3000 images</a:t>
            </a:r>
          </a:p>
          <a:p>
            <a:endParaRPr lang="en-US" sz="2000" b="1">
              <a:cs typeface="Calibri"/>
            </a:endParaRPr>
          </a:p>
          <a:p>
            <a:pPr marL="0" indent="0">
              <a:buNone/>
            </a:pPr>
            <a:endParaRPr lang="en-US" sz="2000" b="1">
              <a:cs typeface="Calibri"/>
            </a:endParaRPr>
          </a:p>
          <a:p>
            <a:endParaRPr lang="en-US" sz="2000" b="1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06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text, X-ray film&#10;&#10;Description automatically generated">
            <a:extLst>
              <a:ext uri="{FF2B5EF4-FFF2-40B4-BE49-F238E27FC236}">
                <a16:creationId xmlns:a16="http://schemas.microsoft.com/office/drawing/2014/main" id="{0FDFBE1D-3A7D-4DDA-8757-AB467A00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39813"/>
            <a:ext cx="1552575" cy="1552575"/>
          </a:xfrm>
          <a:prstGeom prst="rect">
            <a:avLst/>
          </a:prstGeom>
        </p:spPr>
      </p:pic>
      <p:pic>
        <p:nvPicPr>
          <p:cNvPr id="4" name="Picture 4" descr="A picture containing X-ray film, indoor&#10;&#10;Description automatically generated">
            <a:extLst>
              <a:ext uri="{FF2B5EF4-FFF2-40B4-BE49-F238E27FC236}">
                <a16:creationId xmlns:a16="http://schemas.microsoft.com/office/drawing/2014/main" id="{C1AD8232-B9AA-4DF9-8D01-F5BA20781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8325" y="1039813"/>
            <a:ext cx="1552575" cy="1552575"/>
          </a:xfrm>
        </p:spPr>
      </p:pic>
      <p:pic>
        <p:nvPicPr>
          <p:cNvPr id="7" name="Picture 7" descr="A picture containing X-ray film, blur&#10;&#10;Description automatically generated">
            <a:extLst>
              <a:ext uri="{FF2B5EF4-FFF2-40B4-BE49-F238E27FC236}">
                <a16:creationId xmlns:a16="http://schemas.microsoft.com/office/drawing/2014/main" id="{C902424F-D3B4-449D-B922-4ACD077C9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49538"/>
            <a:ext cx="3162300" cy="3162300"/>
          </a:xfrm>
          <a:prstGeom prst="rect">
            <a:avLst/>
          </a:prstGeom>
        </p:spPr>
      </p:pic>
      <p:pic>
        <p:nvPicPr>
          <p:cNvPr id="5" name="Picture 5" descr="A picture containing X-ray film, blur&#10;&#10;Description automatically generated">
            <a:extLst>
              <a:ext uri="{FF2B5EF4-FFF2-40B4-BE49-F238E27FC236}">
                <a16:creationId xmlns:a16="http://schemas.microsoft.com/office/drawing/2014/main" id="{E36493DB-1C7F-4D94-B7CE-4D216FF9F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050" y="1039813"/>
            <a:ext cx="1552575" cy="15525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87541BF-ED4C-4ACB-9114-DF5A080B4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2649538"/>
            <a:ext cx="1552575" cy="155257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4E6501D-2F71-40EA-8E07-574E15C0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4260850"/>
            <a:ext cx="1552575" cy="1552575"/>
          </a:xfrm>
          <a:prstGeom prst="rect">
            <a:avLst/>
          </a:prstGeom>
        </p:spPr>
      </p:pic>
      <p:pic>
        <p:nvPicPr>
          <p:cNvPr id="11" name="Picture 11" descr="A picture containing X-ray film&#10;&#10;Description automatically generated">
            <a:extLst>
              <a:ext uri="{FF2B5EF4-FFF2-40B4-BE49-F238E27FC236}">
                <a16:creationId xmlns:a16="http://schemas.microsoft.com/office/drawing/2014/main" id="{53285A5B-3598-4EF1-9D73-BED0B9007C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775" y="1039813"/>
            <a:ext cx="2357438" cy="2357438"/>
          </a:xfrm>
          <a:prstGeom prst="rect">
            <a:avLst/>
          </a:prstGeom>
        </p:spPr>
      </p:pic>
      <p:pic>
        <p:nvPicPr>
          <p:cNvPr id="10" name="Picture 10" descr="A picture containing text, X-ray film&#10;&#10;Description automatically generated">
            <a:extLst>
              <a:ext uri="{FF2B5EF4-FFF2-40B4-BE49-F238E27FC236}">
                <a16:creationId xmlns:a16="http://schemas.microsoft.com/office/drawing/2014/main" id="{ECA9486F-0654-47DB-B488-7CC9E37264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7775" y="3455988"/>
            <a:ext cx="2357438" cy="2357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997F4-7AA9-406E-B8C4-9D3F938B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of the images</a:t>
            </a:r>
          </a:p>
        </p:txBody>
      </p:sp>
    </p:spTree>
    <p:extLst>
      <p:ext uri="{BB962C8B-B14F-4D97-AF65-F5344CB8AC3E}">
        <p14:creationId xmlns:p14="http://schemas.microsoft.com/office/powerpoint/2010/main" val="5682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AC49C-9447-4123-A5F5-51B1FFE3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25" y="2920878"/>
            <a:ext cx="5853227" cy="2992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Cleaning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58F75-37E2-4810-9BF6-37600687D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364" y="1017038"/>
            <a:ext cx="5091282" cy="124827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A44393F-5872-4B6E-A73D-23CB719CC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7" r="28107" b="-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2219-0454-47FE-BD2A-5FFE76E5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5460-ED89-4F7E-9CAF-DB12ABB1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Calibri"/>
              </a:rPr>
              <a:t>The data started out at about 5GB of Dicom images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Using TensorFlow with Dicom images is not possible at the moment</a:t>
            </a:r>
          </a:p>
          <a:p>
            <a:pPr lvl="1"/>
            <a:r>
              <a:rPr lang="en-US" sz="2800" dirty="0">
                <a:cs typeface="Calibri"/>
              </a:rPr>
              <a:t>Dicom images used in the medical industry to hold the x-ray picture and embed other information about patients</a:t>
            </a:r>
          </a:p>
          <a:p>
            <a:pPr lvl="1"/>
            <a:r>
              <a:rPr lang="en-US" sz="2800" dirty="0">
                <a:cs typeface="Calibri"/>
              </a:rPr>
              <a:t>Our data only had images</a:t>
            </a: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6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6FBAB-7D86-489B-AF55-495CBAB1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6831-60BD-4825-9EE8-985B3B8A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We used the </a:t>
            </a:r>
            <a:r>
              <a:rPr lang="en-US" dirty="0" err="1">
                <a:cs typeface="Calibri"/>
              </a:rPr>
              <a:t>Pydicom</a:t>
            </a:r>
            <a:r>
              <a:rPr lang="en-US" dirty="0">
                <a:cs typeface="Calibri"/>
              </a:rPr>
              <a:t> Module to convert the images form Dicom to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Array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Then the PIL Module to resize the images from [1024 x 1024] to [256 x 256 pixels] then to PNG format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Then came a new difficulty...</a:t>
            </a:r>
          </a:p>
        </p:txBody>
      </p:sp>
    </p:spTree>
    <p:extLst>
      <p:ext uri="{BB962C8B-B14F-4D97-AF65-F5344CB8AC3E}">
        <p14:creationId xmlns:p14="http://schemas.microsoft.com/office/powerpoint/2010/main" val="195920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2D96-9D8F-4A5E-B86B-89D7DF45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29C8-9239-4C6B-9063-D9CDF518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We were not able to get the image's target value to sync up with the images themselves.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then turned everything into a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array with the target value, like in the class example of handwriting.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Turned out to be 15GB worth of data...</a:t>
            </a:r>
          </a:p>
        </p:txBody>
      </p:sp>
    </p:spTree>
    <p:extLst>
      <p:ext uri="{BB962C8B-B14F-4D97-AF65-F5344CB8AC3E}">
        <p14:creationId xmlns:p14="http://schemas.microsoft.com/office/powerpoint/2010/main" val="152074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078-8E50-4BF1-9CB5-52256B7F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Are you using TensorFlow for Images?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B05B-8CAB-4C03-A512-A11D8EC0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After research we found that you need to break images down into a directory corresponding to the values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monitor, computer, electronics&#10;&#10;Description automatically generated">
            <a:extLst>
              <a:ext uri="{FF2B5EF4-FFF2-40B4-BE49-F238E27FC236}">
                <a16:creationId xmlns:a16="http://schemas.microsoft.com/office/drawing/2014/main" id="{0FAAA724-FF9F-45AE-9B35-4DF534DE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26" y="3681230"/>
            <a:ext cx="2326850" cy="1600860"/>
          </a:xfrm>
          <a:prstGeom prst="rect">
            <a:avLst/>
          </a:prstGeom>
        </p:spPr>
      </p:pic>
      <p:pic>
        <p:nvPicPr>
          <p:cNvPr id="5" name="Picture 5" descr="A picture containing text, monitor, computer, electronics&#10;&#10;Description automatically generated">
            <a:extLst>
              <a:ext uri="{FF2B5EF4-FFF2-40B4-BE49-F238E27FC236}">
                <a16:creationId xmlns:a16="http://schemas.microsoft.com/office/drawing/2014/main" id="{5D92636A-0221-4403-AB74-65EAE4F3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369" y="2746405"/>
            <a:ext cx="1981200" cy="1365190"/>
          </a:xfrm>
          <a:prstGeom prst="rect">
            <a:avLst/>
          </a:prstGeom>
        </p:spPr>
      </p:pic>
      <p:pic>
        <p:nvPicPr>
          <p:cNvPr id="6" name="Picture 6" descr="A picture containing text, monitor, computer, electronics&#10;&#10;Description automatically generated">
            <a:extLst>
              <a:ext uri="{FF2B5EF4-FFF2-40B4-BE49-F238E27FC236}">
                <a16:creationId xmlns:a16="http://schemas.microsoft.com/office/drawing/2014/main" id="{43F15103-3A77-4A29-B5C9-71C4EE6A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090" y="4891003"/>
            <a:ext cx="2067613" cy="142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A2D89-579B-40A8-A3D7-6720389A85BE}"/>
              </a:ext>
            </a:extLst>
          </p:cNvPr>
          <p:cNvSpPr txBox="1"/>
          <p:nvPr/>
        </p:nvSpPr>
        <p:spPr>
          <a:xfrm>
            <a:off x="128833" y="4001678"/>
            <a:ext cx="299458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Python and TensorFlow access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73CD09-2B1F-4F0A-A2CA-D264A0F0AEDF}"/>
              </a:ext>
            </a:extLst>
          </p:cNvPr>
          <p:cNvSpPr/>
          <p:nvPr/>
        </p:nvSpPr>
        <p:spPr>
          <a:xfrm>
            <a:off x="3047320" y="4272239"/>
            <a:ext cx="981958" cy="48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6405FB1-FB11-4B8D-8E62-08AE1C76E72E}"/>
              </a:ext>
            </a:extLst>
          </p:cNvPr>
          <p:cNvSpPr/>
          <p:nvPr/>
        </p:nvSpPr>
        <p:spPr>
          <a:xfrm rot="-1260000">
            <a:off x="6775061" y="3644185"/>
            <a:ext cx="981958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5402E6E-2A6C-4648-9637-D693A4ED87FE}"/>
              </a:ext>
            </a:extLst>
          </p:cNvPr>
          <p:cNvSpPr/>
          <p:nvPr/>
        </p:nvSpPr>
        <p:spPr>
          <a:xfrm rot="1380000">
            <a:off x="6775061" y="5073916"/>
            <a:ext cx="981958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EBA51-7CCD-486E-A91C-CB5093FC48D9}"/>
              </a:ext>
            </a:extLst>
          </p:cNvPr>
          <p:cNvSpPr txBox="1"/>
          <p:nvPr/>
        </p:nvSpPr>
        <p:spPr>
          <a:xfrm>
            <a:off x="8232447" y="42339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Normal Lungs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7EE0F-FBDB-4B4A-AD39-894738E1A224}"/>
              </a:ext>
            </a:extLst>
          </p:cNvPr>
          <p:cNvSpPr txBox="1"/>
          <p:nvPr/>
        </p:nvSpPr>
        <p:spPr>
          <a:xfrm>
            <a:off x="4274663" y="544515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Train Directory</a:t>
            </a:r>
            <a:endParaRPr lang="en-US" sz="24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08023-783B-4837-B333-B0F8D72624AB}"/>
              </a:ext>
            </a:extLst>
          </p:cNvPr>
          <p:cNvSpPr txBox="1"/>
          <p:nvPr/>
        </p:nvSpPr>
        <p:spPr>
          <a:xfrm>
            <a:off x="8039002" y="63814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Pneumonia Lungs</a:t>
            </a:r>
          </a:p>
        </p:txBody>
      </p:sp>
    </p:spTree>
    <p:extLst>
      <p:ext uri="{BB962C8B-B14F-4D97-AF65-F5344CB8AC3E}">
        <p14:creationId xmlns:p14="http://schemas.microsoft.com/office/powerpoint/2010/main" val="213177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A5A93-92E5-4592-8C3A-CA6867BD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Why is this needed?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6A28-10AB-45C6-8FF8-F3353886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This breaking apart the pictures into different directories allows TensorFlow to give a categorical numerical value to the images</a:t>
            </a:r>
          </a:p>
        </p:txBody>
      </p:sp>
    </p:spTree>
    <p:extLst>
      <p:ext uri="{BB962C8B-B14F-4D97-AF65-F5344CB8AC3E}">
        <p14:creationId xmlns:p14="http://schemas.microsoft.com/office/powerpoint/2010/main" val="54389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Classifying X-ray images using TensorFlow</vt:lpstr>
      <vt:lpstr>Objective:</vt:lpstr>
      <vt:lpstr>Some of the images</vt:lpstr>
      <vt:lpstr>Cleaning the Data</vt:lpstr>
      <vt:lpstr>PowerPoint Presentation</vt:lpstr>
      <vt:lpstr>PowerPoint Presentation</vt:lpstr>
      <vt:lpstr>PowerPoint Presentation</vt:lpstr>
      <vt:lpstr>Are you using TensorFlow for Images?</vt:lpstr>
      <vt:lpstr>Why is this needed?</vt:lpstr>
      <vt:lpstr>PowerPoint Presentation</vt:lpstr>
      <vt:lpstr>Building the model</vt:lpstr>
      <vt:lpstr>PowerPoint Presentation</vt:lpstr>
      <vt:lpstr>PowerPoint Presentation</vt:lpstr>
      <vt:lpstr>Model Loss and Accuracy from Validation data</vt:lpstr>
      <vt:lpstr>Testing the Model on Test images</vt:lpstr>
      <vt:lpstr>PowerPoint Presentation</vt:lpstr>
      <vt:lpstr>The End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293</cp:revision>
  <dcterms:created xsi:type="dcterms:W3CDTF">2021-04-29T22:03:40Z</dcterms:created>
  <dcterms:modified xsi:type="dcterms:W3CDTF">2021-04-29T23:47:41Z</dcterms:modified>
</cp:coreProperties>
</file>