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FA9BF7C-8808-4590-BEC2-C38423F7F5C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EC4693-2738-4802-9AD4-ADEA38DC1D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Klasterizacija</a:t>
            </a:r>
            <a:r>
              <a:rPr lang="en-US" dirty="0" smtClean="0"/>
              <a:t> </a:t>
            </a:r>
            <a:r>
              <a:rPr lang="en-US" dirty="0" err="1" smtClean="0"/>
              <a:t>gena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Projektni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91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Daniela </a:t>
            </a:r>
            <a:r>
              <a:rPr lang="en-US" dirty="0" err="1" smtClean="0"/>
              <a:t>Kotur</a:t>
            </a:r>
            <a:r>
              <a:rPr lang="en-US" dirty="0" smtClean="0"/>
              <a:t> EE95/2014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rezultati (bar)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336872" cy="1477962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ü"/>
            </a:pPr>
            <a:r>
              <a:rPr lang="bs-Latn-BA" dirty="0" smtClean="0"/>
              <a:t>Kod 4. i 5. seta, najbolje Helingerovo rastojanje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bs-Latn-BA" dirty="0" smtClean="0"/>
              <a:t>Kod 1. i 3. seta podataka, male vrijednosti ARI indeksa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bs-Latn-BA" dirty="0" smtClean="0"/>
              <a:t>Kod 2. seta, najbolje Euklidsko sa range normalizovanim podacima po koloni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8261350" cy="3276600"/>
          </a:xfrm>
        </p:spPr>
      </p:pic>
    </p:spTree>
    <p:extLst>
      <p:ext uri="{BB962C8B-B14F-4D97-AF65-F5344CB8AC3E}">
        <p14:creationId xmlns:p14="http://schemas.microsoft.com/office/powerpoint/2010/main" val="42375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rezultati (bar)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8336872" cy="2011362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ü"/>
            </a:pPr>
            <a:r>
              <a:rPr lang="bs-Latn-BA" dirty="0" smtClean="0"/>
              <a:t>Kod 1.,3. i 4. seta najbolje Helingerovo rastojanje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bs-Latn-BA" dirty="0" smtClean="0"/>
              <a:t>Kod 2. seta podataka, male vrijednosti ARI indeksa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bs-Latn-BA" dirty="0" smtClean="0"/>
              <a:t>Kod 5. seta podataka, najbolje Euklidsko rastojanje sa z-normalizovanim podacima po vrsti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3429000"/>
            <a:ext cx="8261350" cy="3048000"/>
          </a:xfrm>
        </p:spPr>
      </p:pic>
    </p:spTree>
    <p:extLst>
      <p:ext uri="{BB962C8B-B14F-4D97-AF65-F5344CB8AC3E}">
        <p14:creationId xmlns:p14="http://schemas.microsoft.com/office/powerpoint/2010/main" val="5172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 ☺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Baza</a:t>
            </a:r>
            <a:r>
              <a:rPr lang="en-US" b="1" dirty="0" smtClean="0"/>
              <a:t> </a:t>
            </a:r>
            <a:r>
              <a:rPr lang="en-US" b="1" dirty="0" err="1" smtClean="0"/>
              <a:t>podataka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 set </a:t>
            </a:r>
            <a:r>
              <a:rPr lang="en-US" dirty="0" err="1" smtClean="0"/>
              <a:t>podataka</a:t>
            </a:r>
            <a:r>
              <a:rPr lang="en-US" dirty="0" smtClean="0"/>
              <a:t> o </a:t>
            </a:r>
            <a:r>
              <a:rPr lang="en-US" dirty="0" err="1" smtClean="0"/>
              <a:t>ekspresiji</a:t>
            </a:r>
            <a:r>
              <a:rPr lang="en-US" dirty="0" smtClean="0"/>
              <a:t> </a:t>
            </a:r>
            <a:r>
              <a:rPr lang="en-US" dirty="0" err="1" smtClean="0"/>
              <a:t>gena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bs-Latn-BA" dirty="0" smtClean="0"/>
              <a:t>čitih tipova raka</a:t>
            </a:r>
          </a:p>
          <a:p>
            <a:r>
              <a:rPr lang="bs-Latn-BA" dirty="0" smtClean="0"/>
              <a:t>čip Affymetrix</a:t>
            </a:r>
          </a:p>
          <a:p>
            <a:r>
              <a:rPr lang="bs-Latn-BA" dirty="0" smtClean="0"/>
              <a:t>labele – broj podtipova raka</a:t>
            </a:r>
          </a:p>
          <a:p>
            <a:r>
              <a:rPr lang="bs-Latn-BA" dirty="0" smtClean="0"/>
              <a:t>značaj istraživanja na ovoj bazi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53" y="4172446"/>
            <a:ext cx="4181475" cy="237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72446"/>
            <a:ext cx="3486150" cy="22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/>
              <a:t>Spektralno klasterovanje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3675551" cy="3810000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8200" y="2057400"/>
            <a:ext cx="4041775" cy="13716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bs-Latn-BA" dirty="0"/>
              <a:t>f</a:t>
            </a:r>
            <a:r>
              <a:rPr lang="bs-Latn-BA" dirty="0" smtClean="0"/>
              <a:t>orma neusmjerenog grafa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bs-Latn-BA" dirty="0"/>
              <a:t>k</a:t>
            </a:r>
            <a:r>
              <a:rPr lang="bs-Latn-BA" dirty="0" smtClean="0"/>
              <a:t>-means metoda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57600"/>
            <a:ext cx="2971800" cy="2159111"/>
          </a:xfrm>
        </p:spPr>
      </p:pic>
    </p:spTree>
    <p:extLst>
      <p:ext uri="{BB962C8B-B14F-4D97-AF65-F5344CB8AC3E}">
        <p14:creationId xmlns:p14="http://schemas.microsoft.com/office/powerpoint/2010/main" val="15876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Korišćene funkcije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67200" y="4572000"/>
            <a:ext cx="4040188" cy="63976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bs-Latn-BA" dirty="0" smtClean="0"/>
              <a:t>ADJUSTED RAND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s-Latn-BA" dirty="0" smtClean="0"/>
              <a:t> Mjere sličnosti: </a:t>
            </a:r>
          </a:p>
          <a:p>
            <a:pPr marL="571500" indent="-457200">
              <a:buFont typeface="+mj-lt"/>
              <a:buAutoNum type="alphaLcParenR"/>
            </a:pPr>
            <a:r>
              <a:rPr lang="bs-Latn-BA" dirty="0" smtClean="0"/>
              <a:t>Helingerovo rastojanje</a:t>
            </a:r>
          </a:p>
          <a:p>
            <a:pPr marL="571500" indent="-457200">
              <a:buFont typeface="+mj-lt"/>
              <a:buAutoNum type="alphaLcParenR"/>
            </a:pPr>
            <a:r>
              <a:rPr lang="bs-Latn-BA" dirty="0" smtClean="0"/>
              <a:t>Euklidsko rastojanje</a:t>
            </a:r>
          </a:p>
          <a:p>
            <a:pPr marL="571500" indent="-457200">
              <a:buFont typeface="+mj-lt"/>
              <a:buAutoNum type="alphaLcParenR"/>
            </a:pPr>
            <a:r>
              <a:rPr lang="bs-Latn-BA" dirty="0" smtClean="0"/>
              <a:t>Pirsonova korelacija</a:t>
            </a:r>
          </a:p>
          <a:p>
            <a:pPr marL="571500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81000" y="4953000"/>
            <a:ext cx="4041775" cy="63976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bs-Latn-BA" dirty="0" smtClean="0"/>
              <a:t>fmt_NG_spec_clust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s-Latn-BA" dirty="0" smtClean="0"/>
              <a:t> Normalizacija   podataka:</a:t>
            </a:r>
          </a:p>
          <a:p>
            <a:pPr marL="571500" indent="-457200">
              <a:buFont typeface="+mj-lt"/>
              <a:buAutoNum type="alphaLcParenR"/>
            </a:pPr>
            <a:r>
              <a:rPr lang="bs-Latn-BA" dirty="0" smtClean="0"/>
              <a:t>Z-normalizacija</a:t>
            </a:r>
          </a:p>
          <a:p>
            <a:pPr marL="571500" indent="-457200">
              <a:buFont typeface="+mj-lt"/>
              <a:buAutoNum type="alphaLcParenR"/>
            </a:pPr>
            <a:r>
              <a:rPr lang="bs-Latn-BA" dirty="0" smtClean="0"/>
              <a:t>Range normalizacija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/>
          <a:lstStyle/>
          <a:p>
            <a:r>
              <a:rPr lang="bs-Latn-BA" dirty="0" smtClean="0"/>
              <a:t>Helingerovo rastojanje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76400"/>
            <a:ext cx="4041775" cy="639762"/>
          </a:xfrm>
        </p:spPr>
        <p:txBody>
          <a:bodyPr/>
          <a:lstStyle/>
          <a:p>
            <a:r>
              <a:rPr lang="bs-Latn-BA" dirty="0" smtClean="0"/>
              <a:t>Pirsonova korelacija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2200"/>
            <a:ext cx="4041775" cy="36576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Rezultati (Boxplot)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4040188" cy="3657600"/>
          </a:xfrm>
        </p:spPr>
      </p:pic>
      <p:sp>
        <p:nvSpPr>
          <p:cNvPr id="19" name="TextBox 18"/>
          <p:cNvSpPr txBox="1"/>
          <p:nvPr/>
        </p:nvSpPr>
        <p:spPr>
          <a:xfrm>
            <a:off x="381000" y="61722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bs-Latn-BA" dirty="0" smtClean="0"/>
              <a:t>Bolje vrijednosti ARI indeksa kod Helingerovog rastojanja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Rezultati (boxplot)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dirty="0" smtClean="0"/>
              <a:t>Euklidsko </a:t>
            </a:r>
            <a:r>
              <a:rPr lang="bs-Latn-BA" sz="2400" dirty="0" smtClean="0"/>
              <a:t>rastojanje</a:t>
            </a:r>
            <a:r>
              <a:rPr lang="bs-Latn-BA" dirty="0" smtClean="0"/>
              <a:t>, Zscore po koloni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514600"/>
            <a:ext cx="4040188" cy="328217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s-Latn-BA" dirty="0" smtClean="0"/>
              <a:t>Euklidsko rastojanje, Zscore po vrsti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14600"/>
            <a:ext cx="4041775" cy="3282769"/>
          </a:xfrm>
        </p:spPr>
      </p:pic>
      <p:sp>
        <p:nvSpPr>
          <p:cNvPr id="14" name="TextBox 13"/>
          <p:cNvSpPr txBox="1"/>
          <p:nvPr/>
        </p:nvSpPr>
        <p:spPr>
          <a:xfrm>
            <a:off x="457200" y="6128266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s-Latn-BA" dirty="0" smtClean="0"/>
              <a:t>Bolje vrijednosti ARI indeksa kod z-normalizacije po vrsti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Rezultati (boxplot)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Euklidsko rastojanje, range normalizacija po vrsti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514600"/>
            <a:ext cx="4040188" cy="328217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s-Latn-BA" dirty="0" smtClean="0"/>
              <a:t>Euklidsko rastojanje, range normalizacija po koloni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14600"/>
            <a:ext cx="4041775" cy="3282769"/>
          </a:xfrm>
        </p:spPr>
      </p:pic>
      <p:sp>
        <p:nvSpPr>
          <p:cNvPr id="13" name="TextBox 12"/>
          <p:cNvSpPr txBox="1"/>
          <p:nvPr/>
        </p:nvSpPr>
        <p:spPr>
          <a:xfrm>
            <a:off x="457200" y="6096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bs-Latn-BA" dirty="0" smtClean="0"/>
              <a:t>Bolje vrijednosti ARI indeksa kod range normalizacije po vrsti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rezultati (bar)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8261350" cy="327659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" y="990600"/>
            <a:ext cx="8077200" cy="18288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bs-Latn-BA" dirty="0" smtClean="0"/>
              <a:t>Prvih 5 setova podataka 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bs-Latn-BA" dirty="0" smtClean="0"/>
              <a:t>Helingerovo rastojanje ima najveće vrijednosti ARI indeksa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rezultati (bar)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5400"/>
            <a:ext cx="8489272" cy="16764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bs-Latn-BA" dirty="0" smtClean="0"/>
              <a:t>Drugih 5 setova podataka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bs-Latn-BA" dirty="0" smtClean="0"/>
              <a:t>Kod prva 4 seta, najbolje Helingerovo rastojanje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bs-Latn-BA" dirty="0"/>
              <a:t>K</a:t>
            </a:r>
            <a:r>
              <a:rPr lang="bs-Latn-BA" dirty="0" smtClean="0"/>
              <a:t>od 5. seta, bolje Euklidsko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8261350" cy="3276600"/>
          </a:xfrm>
        </p:spPr>
      </p:pic>
    </p:spTree>
    <p:extLst>
      <p:ext uri="{BB962C8B-B14F-4D97-AF65-F5344CB8AC3E}">
        <p14:creationId xmlns:p14="http://schemas.microsoft.com/office/powerpoint/2010/main" val="37950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106</TotalTime>
  <Words>251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Projektni zadatak</vt:lpstr>
      <vt:lpstr>Baza podataka</vt:lpstr>
      <vt:lpstr>Spektralno klasterovanje</vt:lpstr>
      <vt:lpstr>Korišćene funkcije</vt:lpstr>
      <vt:lpstr>Rezultati (Boxplot)</vt:lpstr>
      <vt:lpstr>Rezultati (boxplot)</vt:lpstr>
      <vt:lpstr>Rezultati (boxplot)</vt:lpstr>
      <vt:lpstr>rezultati (bar)</vt:lpstr>
      <vt:lpstr>rezultati (bar)</vt:lpstr>
      <vt:lpstr>rezultati (bar)</vt:lpstr>
      <vt:lpstr>rezultati (bar)</vt:lpstr>
      <vt:lpstr>Hvala na pažnji! ☺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2018-07-11T16:59:35Z</dcterms:created>
  <dcterms:modified xsi:type="dcterms:W3CDTF">2018-07-11T18:45:48Z</dcterms:modified>
</cp:coreProperties>
</file>