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CCF9A-8025-4B78-A828-2EA456B0543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7FBB69-D8AB-4CCD-9AB5-CE8512B37DDA}">
      <dgm:prSet/>
      <dgm:spPr/>
      <dgm:t>
        <a:bodyPr/>
        <a:lstStyle/>
        <a:p>
          <a:r>
            <a:rPr lang="sr-Latn-RS"/>
            <a:t>Potrebno je da hiperravan razdvaja uzorke.</a:t>
          </a:r>
          <a:endParaRPr lang="en-US"/>
        </a:p>
      </dgm:t>
    </dgm:pt>
    <dgm:pt modelId="{0DBBB0AE-7822-4A7A-A080-D9D2BE9181A5}" type="parTrans" cxnId="{95ADE168-246C-4BAC-A63F-7DEFFC8A4FAE}">
      <dgm:prSet/>
      <dgm:spPr/>
      <dgm:t>
        <a:bodyPr/>
        <a:lstStyle/>
        <a:p>
          <a:endParaRPr lang="en-US"/>
        </a:p>
      </dgm:t>
    </dgm:pt>
    <dgm:pt modelId="{BC38EABC-49B1-4AE1-AD62-48ABFA118D5B}" type="sibTrans" cxnId="{95ADE168-246C-4BAC-A63F-7DEFFC8A4FAE}">
      <dgm:prSet/>
      <dgm:spPr/>
      <dgm:t>
        <a:bodyPr/>
        <a:lstStyle/>
        <a:p>
          <a:endParaRPr lang="en-US"/>
        </a:p>
      </dgm:t>
    </dgm:pt>
    <dgm:pt modelId="{4E631A72-49D1-447A-8D62-5A4E518B61AA}">
      <dgm:prSet/>
      <dgm:spPr/>
      <dgm:t>
        <a:bodyPr/>
        <a:lstStyle/>
        <a:p>
          <a:r>
            <a:rPr lang="sr-Latn-RS" dirty="0"/>
            <a:t>Traže se što veće margine koje su istih dužina.</a:t>
          </a:r>
          <a:endParaRPr lang="en-US" dirty="0"/>
        </a:p>
      </dgm:t>
    </dgm:pt>
    <dgm:pt modelId="{A40B68E8-2716-4A84-9A56-2CC860E23204}" type="parTrans" cxnId="{75223D15-18B9-4569-9228-2C1686EB6AB4}">
      <dgm:prSet/>
      <dgm:spPr/>
      <dgm:t>
        <a:bodyPr/>
        <a:lstStyle/>
        <a:p>
          <a:endParaRPr lang="en-US"/>
        </a:p>
      </dgm:t>
    </dgm:pt>
    <dgm:pt modelId="{3D719320-D99A-4E39-8491-8DEBB3CE3B57}" type="sibTrans" cxnId="{75223D15-18B9-4569-9228-2C1686EB6AB4}">
      <dgm:prSet/>
      <dgm:spPr/>
      <dgm:t>
        <a:bodyPr/>
        <a:lstStyle/>
        <a:p>
          <a:endParaRPr lang="en-US"/>
        </a:p>
      </dgm:t>
    </dgm:pt>
    <dgm:pt modelId="{3B78F062-3FCB-4E0E-8E71-64572318D7B9}">
      <dgm:prSet/>
      <dgm:spPr/>
      <dgm:t>
        <a:bodyPr/>
        <a:lstStyle/>
        <a:p>
          <a:r>
            <a:rPr lang="sr-Latn-RS" dirty="0"/>
            <a:t>MPV poseduje mehanizam kojim je u mogućnosti da zanemari izuzetke.</a:t>
          </a:r>
          <a:endParaRPr lang="en-US" dirty="0"/>
        </a:p>
      </dgm:t>
    </dgm:pt>
    <dgm:pt modelId="{5A8C5315-2180-47DC-AEC6-F21143D690AE}" type="parTrans" cxnId="{27AD684D-A34F-4A15-99A8-369F849475BE}">
      <dgm:prSet/>
      <dgm:spPr/>
      <dgm:t>
        <a:bodyPr/>
        <a:lstStyle/>
        <a:p>
          <a:endParaRPr lang="en-US"/>
        </a:p>
      </dgm:t>
    </dgm:pt>
    <dgm:pt modelId="{E64BE1FA-8E79-45D7-854A-92302F6E1B2E}" type="sibTrans" cxnId="{27AD684D-A34F-4A15-99A8-369F849475BE}">
      <dgm:prSet/>
      <dgm:spPr/>
      <dgm:t>
        <a:bodyPr/>
        <a:lstStyle/>
        <a:p>
          <a:endParaRPr lang="en-US"/>
        </a:p>
      </dgm:t>
    </dgm:pt>
    <dgm:pt modelId="{1506BB62-317A-4CD8-9890-25F9B7A86A96}">
      <dgm:prSet/>
      <dgm:spPr/>
      <dgm:t>
        <a:bodyPr/>
        <a:lstStyle/>
        <a:p>
          <a:r>
            <a:rPr lang="sr-Latn-RS" dirty="0"/>
            <a:t>Za nelinearni problem se koristi „trik jezgra“ kojim se dodaju nove dimenzije.</a:t>
          </a:r>
          <a:endParaRPr lang="en-US" dirty="0"/>
        </a:p>
      </dgm:t>
    </dgm:pt>
    <dgm:pt modelId="{90F977C2-4E8E-4324-80AE-E2788927129E}" type="parTrans" cxnId="{E50310B2-932C-4B15-8B56-13E023998D94}">
      <dgm:prSet/>
      <dgm:spPr/>
      <dgm:t>
        <a:bodyPr/>
        <a:lstStyle/>
        <a:p>
          <a:endParaRPr lang="en-US"/>
        </a:p>
      </dgm:t>
    </dgm:pt>
    <dgm:pt modelId="{08D035DB-4785-4EA2-B558-88297C7AF4B5}" type="sibTrans" cxnId="{E50310B2-932C-4B15-8B56-13E023998D94}">
      <dgm:prSet/>
      <dgm:spPr/>
      <dgm:t>
        <a:bodyPr/>
        <a:lstStyle/>
        <a:p>
          <a:endParaRPr lang="en-US"/>
        </a:p>
      </dgm:t>
    </dgm:pt>
    <dgm:pt modelId="{178648EB-453B-45AA-9FB9-7D6039E01836}" type="pres">
      <dgm:prSet presAssocID="{318CCF9A-8025-4B78-A828-2EA456B05435}" presName="matrix" presStyleCnt="0">
        <dgm:presLayoutVars>
          <dgm:chMax val="1"/>
          <dgm:dir/>
          <dgm:resizeHandles val="exact"/>
        </dgm:presLayoutVars>
      </dgm:prSet>
      <dgm:spPr/>
    </dgm:pt>
    <dgm:pt modelId="{4D59F40B-912F-4A74-AD52-E97284FD229B}" type="pres">
      <dgm:prSet presAssocID="{318CCF9A-8025-4B78-A828-2EA456B05435}" presName="diamond" presStyleLbl="bgShp" presStyleIdx="0" presStyleCnt="1"/>
      <dgm:spPr/>
    </dgm:pt>
    <dgm:pt modelId="{530DB390-2883-4493-A161-EF235F044BF2}" type="pres">
      <dgm:prSet presAssocID="{318CCF9A-8025-4B78-A828-2EA456B054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0C8D19-A279-481C-A989-DB6A5E68BA5F}" type="pres">
      <dgm:prSet presAssocID="{318CCF9A-8025-4B78-A828-2EA456B054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C10A9D-561B-4FB9-8A57-8CB5F9D38B25}" type="pres">
      <dgm:prSet presAssocID="{318CCF9A-8025-4B78-A828-2EA456B054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FDE1C78-3E73-409E-AA7D-BE01FE35A094}" type="pres">
      <dgm:prSet presAssocID="{318CCF9A-8025-4B78-A828-2EA456B054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223D15-18B9-4569-9228-2C1686EB6AB4}" srcId="{318CCF9A-8025-4B78-A828-2EA456B05435}" destId="{4E631A72-49D1-447A-8D62-5A4E518B61AA}" srcOrd="1" destOrd="0" parTransId="{A40B68E8-2716-4A84-9A56-2CC860E23204}" sibTransId="{3D719320-D99A-4E39-8491-8DEBB3CE3B57}"/>
    <dgm:cxn modelId="{5D5D4545-F7B5-4997-A404-563AD2ED1768}" type="presOf" srcId="{4E631A72-49D1-447A-8D62-5A4E518B61AA}" destId="{E60C8D19-A279-481C-A989-DB6A5E68BA5F}" srcOrd="0" destOrd="0" presId="urn:microsoft.com/office/officeart/2005/8/layout/matrix3"/>
    <dgm:cxn modelId="{95ADE168-246C-4BAC-A63F-7DEFFC8A4FAE}" srcId="{318CCF9A-8025-4B78-A828-2EA456B05435}" destId="{FA7FBB69-D8AB-4CCD-9AB5-CE8512B37DDA}" srcOrd="0" destOrd="0" parTransId="{0DBBB0AE-7822-4A7A-A080-D9D2BE9181A5}" sibTransId="{BC38EABC-49B1-4AE1-AD62-48ABFA118D5B}"/>
    <dgm:cxn modelId="{27AD684D-A34F-4A15-99A8-369F849475BE}" srcId="{318CCF9A-8025-4B78-A828-2EA456B05435}" destId="{3B78F062-3FCB-4E0E-8E71-64572318D7B9}" srcOrd="2" destOrd="0" parTransId="{5A8C5315-2180-47DC-AEC6-F21143D690AE}" sibTransId="{E64BE1FA-8E79-45D7-854A-92302F6E1B2E}"/>
    <dgm:cxn modelId="{1D6AFF8F-7ED1-491B-9880-FE02E0247308}" type="presOf" srcId="{FA7FBB69-D8AB-4CCD-9AB5-CE8512B37DDA}" destId="{530DB390-2883-4493-A161-EF235F044BF2}" srcOrd="0" destOrd="0" presId="urn:microsoft.com/office/officeart/2005/8/layout/matrix3"/>
    <dgm:cxn modelId="{BEAE8D9F-28B8-41B0-8233-FD0790A7BF94}" type="presOf" srcId="{318CCF9A-8025-4B78-A828-2EA456B05435}" destId="{178648EB-453B-45AA-9FB9-7D6039E01836}" srcOrd="0" destOrd="0" presId="urn:microsoft.com/office/officeart/2005/8/layout/matrix3"/>
    <dgm:cxn modelId="{E50310B2-932C-4B15-8B56-13E023998D94}" srcId="{318CCF9A-8025-4B78-A828-2EA456B05435}" destId="{1506BB62-317A-4CD8-9890-25F9B7A86A96}" srcOrd="3" destOrd="0" parTransId="{90F977C2-4E8E-4324-80AE-E2788927129E}" sibTransId="{08D035DB-4785-4EA2-B558-88297C7AF4B5}"/>
    <dgm:cxn modelId="{4AEB28B3-D5E0-4077-9759-F645059EAB7A}" type="presOf" srcId="{1506BB62-317A-4CD8-9890-25F9B7A86A96}" destId="{EFDE1C78-3E73-409E-AA7D-BE01FE35A094}" srcOrd="0" destOrd="0" presId="urn:microsoft.com/office/officeart/2005/8/layout/matrix3"/>
    <dgm:cxn modelId="{3E8E36C5-BCC3-496F-A48C-2C637F39DE07}" type="presOf" srcId="{3B78F062-3FCB-4E0E-8E71-64572318D7B9}" destId="{29C10A9D-561B-4FB9-8A57-8CB5F9D38B25}" srcOrd="0" destOrd="0" presId="urn:microsoft.com/office/officeart/2005/8/layout/matrix3"/>
    <dgm:cxn modelId="{5A10516B-A86D-447B-9233-30AB2AE19F29}" type="presParOf" srcId="{178648EB-453B-45AA-9FB9-7D6039E01836}" destId="{4D59F40B-912F-4A74-AD52-E97284FD229B}" srcOrd="0" destOrd="0" presId="urn:microsoft.com/office/officeart/2005/8/layout/matrix3"/>
    <dgm:cxn modelId="{E2FC8760-731A-4432-9A3D-E6A65045663A}" type="presParOf" srcId="{178648EB-453B-45AA-9FB9-7D6039E01836}" destId="{530DB390-2883-4493-A161-EF235F044BF2}" srcOrd="1" destOrd="0" presId="urn:microsoft.com/office/officeart/2005/8/layout/matrix3"/>
    <dgm:cxn modelId="{E91D5526-E6F3-43E3-BDE6-E8926B2E95B2}" type="presParOf" srcId="{178648EB-453B-45AA-9FB9-7D6039E01836}" destId="{E60C8D19-A279-481C-A989-DB6A5E68BA5F}" srcOrd="2" destOrd="0" presId="urn:microsoft.com/office/officeart/2005/8/layout/matrix3"/>
    <dgm:cxn modelId="{D4DFE366-707A-42F8-AE12-DCC74F23A49B}" type="presParOf" srcId="{178648EB-453B-45AA-9FB9-7D6039E01836}" destId="{29C10A9D-561B-4FB9-8A57-8CB5F9D38B25}" srcOrd="3" destOrd="0" presId="urn:microsoft.com/office/officeart/2005/8/layout/matrix3"/>
    <dgm:cxn modelId="{4EE4B209-4601-484F-AC2B-B122D30CACDE}" type="presParOf" srcId="{178648EB-453B-45AA-9FB9-7D6039E01836}" destId="{EFDE1C78-3E73-409E-AA7D-BE01FE35A09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6916E-CF7A-4190-91F0-03FFB0A4241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3A257-B35F-41A5-A7EF-DAE457B30DCD}">
      <dgm:prSet/>
      <dgm:spPr/>
      <dgm:t>
        <a:bodyPr/>
        <a:lstStyle/>
        <a:p>
          <a:r>
            <a:rPr lang="sr-Latn-RS" dirty="0"/>
            <a:t>Linearna</a:t>
          </a:r>
          <a:endParaRPr lang="en-US" dirty="0"/>
        </a:p>
      </dgm:t>
    </dgm:pt>
    <dgm:pt modelId="{B6983C6D-2DEA-4D60-A575-376D677DE2F1}" type="parTrans" cxnId="{CCAEC8AD-D486-4958-A576-FCCDA7424C4D}">
      <dgm:prSet/>
      <dgm:spPr/>
      <dgm:t>
        <a:bodyPr/>
        <a:lstStyle/>
        <a:p>
          <a:endParaRPr lang="en-US"/>
        </a:p>
      </dgm:t>
    </dgm:pt>
    <dgm:pt modelId="{93083C33-62A7-46A4-ADCF-0F732BA17DC1}" type="sibTrans" cxnId="{CCAEC8AD-D486-4958-A576-FCCDA7424C4D}">
      <dgm:prSet/>
      <dgm:spPr/>
      <dgm:t>
        <a:bodyPr/>
        <a:lstStyle/>
        <a:p>
          <a:endParaRPr lang="en-US"/>
        </a:p>
      </dgm:t>
    </dgm:pt>
    <dgm:pt modelId="{FE446D69-6958-404B-824D-7ACCB888A0E6}">
      <dgm:prSet/>
      <dgm:spPr/>
      <dgm:t>
        <a:bodyPr/>
        <a:lstStyle/>
        <a:p>
          <a:r>
            <a:rPr lang="sr-Latn-RS"/>
            <a:t>Sigmoidna</a:t>
          </a:r>
          <a:endParaRPr lang="en-US"/>
        </a:p>
      </dgm:t>
    </dgm:pt>
    <dgm:pt modelId="{2D5617B8-06B1-4683-B197-DBD20C956648}" type="parTrans" cxnId="{09E9ED61-C7BB-484D-A6AD-1E7C6A0FCEB2}">
      <dgm:prSet/>
      <dgm:spPr/>
      <dgm:t>
        <a:bodyPr/>
        <a:lstStyle/>
        <a:p>
          <a:endParaRPr lang="en-US"/>
        </a:p>
      </dgm:t>
    </dgm:pt>
    <dgm:pt modelId="{12DEC5D6-D002-47CF-BA4D-0840BE80F5D4}" type="sibTrans" cxnId="{09E9ED61-C7BB-484D-A6AD-1E7C6A0FCEB2}">
      <dgm:prSet/>
      <dgm:spPr/>
      <dgm:t>
        <a:bodyPr/>
        <a:lstStyle/>
        <a:p>
          <a:endParaRPr lang="en-US"/>
        </a:p>
      </dgm:t>
    </dgm:pt>
    <dgm:pt modelId="{B3D238B0-868E-46D6-991A-562140F02C01}">
      <dgm:prSet/>
      <dgm:spPr/>
      <dgm:t>
        <a:bodyPr/>
        <a:lstStyle/>
        <a:p>
          <a:r>
            <a:rPr lang="sr-Latn-RS" noProof="1"/>
            <a:t>ReLU (engl. </a:t>
          </a:r>
          <a:r>
            <a:rPr lang="sr-Latn-RS" i="1" noProof="1"/>
            <a:t>Rectified Linear Unit</a:t>
          </a:r>
          <a:r>
            <a:rPr lang="sr-Latn-RS" noProof="1"/>
            <a:t>)</a:t>
          </a:r>
        </a:p>
      </dgm:t>
    </dgm:pt>
    <dgm:pt modelId="{2E1EF0C8-A4E6-4151-A913-3D1C91D48A91}" type="parTrans" cxnId="{AC84AE72-E323-45EE-9D61-6A52A44E9E87}">
      <dgm:prSet/>
      <dgm:spPr/>
      <dgm:t>
        <a:bodyPr/>
        <a:lstStyle/>
        <a:p>
          <a:endParaRPr lang="en-US"/>
        </a:p>
      </dgm:t>
    </dgm:pt>
    <dgm:pt modelId="{774CEAE1-6122-475C-B533-698F160FB525}" type="sibTrans" cxnId="{AC84AE72-E323-45EE-9D61-6A52A44E9E87}">
      <dgm:prSet/>
      <dgm:spPr/>
      <dgm:t>
        <a:bodyPr/>
        <a:lstStyle/>
        <a:p>
          <a:endParaRPr lang="en-US"/>
        </a:p>
      </dgm:t>
    </dgm:pt>
    <dgm:pt modelId="{B632FF74-A6F1-4820-B2E5-8A8FA570A0B3}">
      <dgm:prSet/>
      <dgm:spPr/>
      <dgm:t>
        <a:bodyPr/>
        <a:lstStyle/>
        <a:p>
          <a:r>
            <a:rPr lang="sr-Latn-RS" i="1" noProof="1"/>
            <a:t>Leaky </a:t>
          </a:r>
          <a:r>
            <a:rPr lang="sr-Latn-RS" noProof="1"/>
            <a:t>ReLU</a:t>
          </a:r>
        </a:p>
      </dgm:t>
    </dgm:pt>
    <dgm:pt modelId="{05F0FAFB-4F4E-45C4-B550-F47BEFE159C3}" type="parTrans" cxnId="{E3A6879F-2133-4209-8E8D-6DBCD636D962}">
      <dgm:prSet/>
      <dgm:spPr/>
      <dgm:t>
        <a:bodyPr/>
        <a:lstStyle/>
        <a:p>
          <a:endParaRPr lang="en-US"/>
        </a:p>
      </dgm:t>
    </dgm:pt>
    <dgm:pt modelId="{DBFA7142-9237-43D4-8C38-95079291B3EB}" type="sibTrans" cxnId="{E3A6879F-2133-4209-8E8D-6DBCD636D962}">
      <dgm:prSet/>
      <dgm:spPr/>
      <dgm:t>
        <a:bodyPr/>
        <a:lstStyle/>
        <a:p>
          <a:endParaRPr lang="en-US"/>
        </a:p>
      </dgm:t>
    </dgm:pt>
    <dgm:pt modelId="{88F5F570-80D3-435C-A639-D7987D66AAA2}" type="pres">
      <dgm:prSet presAssocID="{1136916E-CF7A-4190-91F0-03FFB0A4241C}" presName="matrix" presStyleCnt="0">
        <dgm:presLayoutVars>
          <dgm:chMax val="1"/>
          <dgm:dir/>
          <dgm:resizeHandles val="exact"/>
        </dgm:presLayoutVars>
      </dgm:prSet>
      <dgm:spPr/>
    </dgm:pt>
    <dgm:pt modelId="{28A62306-7A46-48E3-85EB-7B9FC693AEC1}" type="pres">
      <dgm:prSet presAssocID="{1136916E-CF7A-4190-91F0-03FFB0A4241C}" presName="diamond" presStyleLbl="bgShp" presStyleIdx="0" presStyleCnt="1" custScaleX="63105" custScaleY="62464"/>
      <dgm:spPr/>
    </dgm:pt>
    <dgm:pt modelId="{2707E8C7-9B2E-41D9-A3C8-366E358B7272}" type="pres">
      <dgm:prSet presAssocID="{1136916E-CF7A-4190-91F0-03FFB0A4241C}" presName="quad1" presStyleLbl="node1" presStyleIdx="0" presStyleCnt="4" custScaleX="68902" custScaleY="72410">
        <dgm:presLayoutVars>
          <dgm:chMax val="0"/>
          <dgm:chPref val="0"/>
          <dgm:bulletEnabled val="1"/>
        </dgm:presLayoutVars>
      </dgm:prSet>
      <dgm:spPr/>
    </dgm:pt>
    <dgm:pt modelId="{D00B0F54-3FD7-4245-A7F5-F6A481B2114E}" type="pres">
      <dgm:prSet presAssocID="{1136916E-CF7A-4190-91F0-03FFB0A4241C}" presName="quad2" presStyleLbl="node1" presStyleIdx="1" presStyleCnt="4" custScaleX="68469" custScaleY="71693">
        <dgm:presLayoutVars>
          <dgm:chMax val="0"/>
          <dgm:chPref val="0"/>
          <dgm:bulletEnabled val="1"/>
        </dgm:presLayoutVars>
      </dgm:prSet>
      <dgm:spPr/>
    </dgm:pt>
    <dgm:pt modelId="{5501B919-954B-48B4-B41E-6052D962DDE3}" type="pres">
      <dgm:prSet presAssocID="{1136916E-CF7A-4190-91F0-03FFB0A4241C}" presName="quad3" presStyleLbl="node1" presStyleIdx="2" presStyleCnt="4" custScaleX="79667" custScaleY="67027">
        <dgm:presLayoutVars>
          <dgm:chMax val="0"/>
          <dgm:chPref val="0"/>
          <dgm:bulletEnabled val="1"/>
        </dgm:presLayoutVars>
      </dgm:prSet>
      <dgm:spPr/>
    </dgm:pt>
    <dgm:pt modelId="{A544B46C-655F-48F7-97A2-560661E582A1}" type="pres">
      <dgm:prSet presAssocID="{1136916E-CF7A-4190-91F0-03FFB0A4241C}" presName="quad4" presStyleLbl="node1" presStyleIdx="3" presStyleCnt="4" custScaleX="68027" custScaleY="69309" custLinFactNeighborX="180" custLinFactNeighborY="732">
        <dgm:presLayoutVars>
          <dgm:chMax val="0"/>
          <dgm:chPref val="0"/>
          <dgm:bulletEnabled val="1"/>
        </dgm:presLayoutVars>
      </dgm:prSet>
      <dgm:spPr/>
    </dgm:pt>
  </dgm:ptLst>
  <dgm:cxnLst>
    <dgm:cxn modelId="{9FEC3C26-A673-4708-B632-16BF7FB6D0D4}" type="presOf" srcId="{78A3A257-B35F-41A5-A7EF-DAE457B30DCD}" destId="{2707E8C7-9B2E-41D9-A3C8-366E358B7272}" srcOrd="0" destOrd="0" presId="urn:microsoft.com/office/officeart/2005/8/layout/matrix3"/>
    <dgm:cxn modelId="{09E9ED61-C7BB-484D-A6AD-1E7C6A0FCEB2}" srcId="{1136916E-CF7A-4190-91F0-03FFB0A4241C}" destId="{FE446D69-6958-404B-824D-7ACCB888A0E6}" srcOrd="1" destOrd="0" parTransId="{2D5617B8-06B1-4683-B197-DBD20C956648}" sibTransId="{12DEC5D6-D002-47CF-BA4D-0840BE80F5D4}"/>
    <dgm:cxn modelId="{8D7E846A-3AE4-4BDE-9B22-3661441F16F4}" type="presOf" srcId="{B632FF74-A6F1-4820-B2E5-8A8FA570A0B3}" destId="{A544B46C-655F-48F7-97A2-560661E582A1}" srcOrd="0" destOrd="0" presId="urn:microsoft.com/office/officeart/2005/8/layout/matrix3"/>
    <dgm:cxn modelId="{34374A51-0C93-4D5E-889A-D86ABBB64183}" type="presOf" srcId="{B3D238B0-868E-46D6-991A-562140F02C01}" destId="{5501B919-954B-48B4-B41E-6052D962DDE3}" srcOrd="0" destOrd="0" presId="urn:microsoft.com/office/officeart/2005/8/layout/matrix3"/>
    <dgm:cxn modelId="{AC84AE72-E323-45EE-9D61-6A52A44E9E87}" srcId="{1136916E-CF7A-4190-91F0-03FFB0A4241C}" destId="{B3D238B0-868E-46D6-991A-562140F02C01}" srcOrd="2" destOrd="0" parTransId="{2E1EF0C8-A4E6-4151-A913-3D1C91D48A91}" sibTransId="{774CEAE1-6122-475C-B533-698F160FB525}"/>
    <dgm:cxn modelId="{E3A6879F-2133-4209-8E8D-6DBCD636D962}" srcId="{1136916E-CF7A-4190-91F0-03FFB0A4241C}" destId="{B632FF74-A6F1-4820-B2E5-8A8FA570A0B3}" srcOrd="3" destOrd="0" parTransId="{05F0FAFB-4F4E-45C4-B550-F47BEFE159C3}" sibTransId="{DBFA7142-9237-43D4-8C38-95079291B3EB}"/>
    <dgm:cxn modelId="{12A81BAC-1544-4598-996C-FFF2B79E48E2}" type="presOf" srcId="{FE446D69-6958-404B-824D-7ACCB888A0E6}" destId="{D00B0F54-3FD7-4245-A7F5-F6A481B2114E}" srcOrd="0" destOrd="0" presId="urn:microsoft.com/office/officeart/2005/8/layout/matrix3"/>
    <dgm:cxn modelId="{CCAEC8AD-D486-4958-A576-FCCDA7424C4D}" srcId="{1136916E-CF7A-4190-91F0-03FFB0A4241C}" destId="{78A3A257-B35F-41A5-A7EF-DAE457B30DCD}" srcOrd="0" destOrd="0" parTransId="{B6983C6D-2DEA-4D60-A575-376D677DE2F1}" sibTransId="{93083C33-62A7-46A4-ADCF-0F732BA17DC1}"/>
    <dgm:cxn modelId="{31C7F0E3-0E24-4E8E-9DF3-2EC53B4D0ABE}" type="presOf" srcId="{1136916E-CF7A-4190-91F0-03FFB0A4241C}" destId="{88F5F570-80D3-435C-A639-D7987D66AAA2}" srcOrd="0" destOrd="0" presId="urn:microsoft.com/office/officeart/2005/8/layout/matrix3"/>
    <dgm:cxn modelId="{F8471341-51B8-4843-A996-D0DE694D7856}" type="presParOf" srcId="{88F5F570-80D3-435C-A639-D7987D66AAA2}" destId="{28A62306-7A46-48E3-85EB-7B9FC693AEC1}" srcOrd="0" destOrd="0" presId="urn:microsoft.com/office/officeart/2005/8/layout/matrix3"/>
    <dgm:cxn modelId="{FCADAB82-A2EB-498E-B983-071073942A2B}" type="presParOf" srcId="{88F5F570-80D3-435C-A639-D7987D66AAA2}" destId="{2707E8C7-9B2E-41D9-A3C8-366E358B7272}" srcOrd="1" destOrd="0" presId="urn:microsoft.com/office/officeart/2005/8/layout/matrix3"/>
    <dgm:cxn modelId="{A495D1F7-AEDC-49CF-9DAD-6EB73CDA6ED5}" type="presParOf" srcId="{88F5F570-80D3-435C-A639-D7987D66AAA2}" destId="{D00B0F54-3FD7-4245-A7F5-F6A481B2114E}" srcOrd="2" destOrd="0" presId="urn:microsoft.com/office/officeart/2005/8/layout/matrix3"/>
    <dgm:cxn modelId="{31A17859-477F-4508-AFE6-61DD74BC4A79}" type="presParOf" srcId="{88F5F570-80D3-435C-A639-D7987D66AAA2}" destId="{5501B919-954B-48B4-B41E-6052D962DDE3}" srcOrd="3" destOrd="0" presId="urn:microsoft.com/office/officeart/2005/8/layout/matrix3"/>
    <dgm:cxn modelId="{209ECA29-B161-4386-8209-317CC4F935A7}" type="presParOf" srcId="{88F5F570-80D3-435C-A639-D7987D66AAA2}" destId="{A544B46C-655F-48F7-97A2-560661E582A1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F40B-912F-4A74-AD52-E97284FD229B}">
      <dsp:nvSpPr>
        <dsp:cNvPr id="0" name=""/>
        <dsp:cNvSpPr/>
      </dsp:nvSpPr>
      <dsp:spPr>
        <a:xfrm>
          <a:off x="2357947" y="0"/>
          <a:ext cx="3880773" cy="388077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DB390-2883-4493-A161-EF235F044BF2}">
      <dsp:nvSpPr>
        <dsp:cNvPr id="0" name=""/>
        <dsp:cNvSpPr/>
      </dsp:nvSpPr>
      <dsp:spPr>
        <a:xfrm>
          <a:off x="2726620" y="368673"/>
          <a:ext cx="1513501" cy="151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Potrebno je da hiperravan razdvaja uzorke.</a:t>
          </a:r>
          <a:endParaRPr lang="en-US" sz="1400" kern="1200"/>
        </a:p>
      </dsp:txBody>
      <dsp:txXfrm>
        <a:off x="2800503" y="442556"/>
        <a:ext cx="1365735" cy="1365735"/>
      </dsp:txXfrm>
    </dsp:sp>
    <dsp:sp modelId="{E60C8D19-A279-481C-A989-DB6A5E68BA5F}">
      <dsp:nvSpPr>
        <dsp:cNvPr id="0" name=""/>
        <dsp:cNvSpPr/>
      </dsp:nvSpPr>
      <dsp:spPr>
        <a:xfrm>
          <a:off x="4356545" y="368673"/>
          <a:ext cx="1513501" cy="151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Traže se što veće margine koje su istih dužina.</a:t>
          </a:r>
          <a:endParaRPr lang="en-US" sz="1400" kern="1200" dirty="0"/>
        </a:p>
      </dsp:txBody>
      <dsp:txXfrm>
        <a:off x="4430428" y="442556"/>
        <a:ext cx="1365735" cy="1365735"/>
      </dsp:txXfrm>
    </dsp:sp>
    <dsp:sp modelId="{29C10A9D-561B-4FB9-8A57-8CB5F9D38B25}">
      <dsp:nvSpPr>
        <dsp:cNvPr id="0" name=""/>
        <dsp:cNvSpPr/>
      </dsp:nvSpPr>
      <dsp:spPr>
        <a:xfrm>
          <a:off x="2726620" y="1998598"/>
          <a:ext cx="1513501" cy="151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MPV poseduje mehanizam kojim je u mogućnosti da zanemari izuzetke.</a:t>
          </a:r>
          <a:endParaRPr lang="en-US" sz="1400" kern="1200" dirty="0"/>
        </a:p>
      </dsp:txBody>
      <dsp:txXfrm>
        <a:off x="2800503" y="2072481"/>
        <a:ext cx="1365735" cy="1365735"/>
      </dsp:txXfrm>
    </dsp:sp>
    <dsp:sp modelId="{EFDE1C78-3E73-409E-AA7D-BE01FE35A094}">
      <dsp:nvSpPr>
        <dsp:cNvPr id="0" name=""/>
        <dsp:cNvSpPr/>
      </dsp:nvSpPr>
      <dsp:spPr>
        <a:xfrm>
          <a:off x="4356545" y="1998598"/>
          <a:ext cx="1513501" cy="151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Za nelinearni problem se koristi „trik jezgra“ kojim se dodaju nove dimenzije.</a:t>
          </a:r>
          <a:endParaRPr lang="en-US" sz="1400" kern="1200" dirty="0"/>
        </a:p>
      </dsp:txBody>
      <dsp:txXfrm>
        <a:off x="4430428" y="2072481"/>
        <a:ext cx="1365735" cy="136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2306-7A46-48E3-85EB-7B9FC693AEC1}">
      <dsp:nvSpPr>
        <dsp:cNvPr id="0" name=""/>
        <dsp:cNvSpPr/>
      </dsp:nvSpPr>
      <dsp:spPr>
        <a:xfrm>
          <a:off x="3031436" y="793159"/>
          <a:ext cx="2624614" cy="259795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7E8C7-9B2E-41D9-A3C8-366E358B7272}">
      <dsp:nvSpPr>
        <dsp:cNvPr id="0" name=""/>
        <dsp:cNvSpPr/>
      </dsp:nvSpPr>
      <dsp:spPr>
        <a:xfrm>
          <a:off x="2911512" y="631454"/>
          <a:ext cx="1117630" cy="1174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Linearna</a:t>
          </a:r>
          <a:endParaRPr lang="en-US" sz="1500" kern="1200" dirty="0"/>
        </a:p>
      </dsp:txBody>
      <dsp:txXfrm>
        <a:off x="2966070" y="686012"/>
        <a:ext cx="1008514" cy="1065416"/>
      </dsp:txXfrm>
    </dsp:sp>
    <dsp:sp modelId="{D00B0F54-3FD7-4245-A7F5-F6A481B2114E}">
      <dsp:nvSpPr>
        <dsp:cNvPr id="0" name=""/>
        <dsp:cNvSpPr/>
      </dsp:nvSpPr>
      <dsp:spPr>
        <a:xfrm>
          <a:off x="4661855" y="637269"/>
          <a:ext cx="1110606" cy="1162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Sigmoidna</a:t>
          </a:r>
          <a:endParaRPr lang="en-US" sz="1500" kern="1200"/>
        </a:p>
      </dsp:txBody>
      <dsp:txXfrm>
        <a:off x="4716070" y="691484"/>
        <a:ext cx="1002176" cy="1054472"/>
      </dsp:txXfrm>
    </dsp:sp>
    <dsp:sp modelId="{5501B919-954B-48B4-B41E-6052D962DDE3}">
      <dsp:nvSpPr>
        <dsp:cNvPr id="0" name=""/>
        <dsp:cNvSpPr/>
      </dsp:nvSpPr>
      <dsp:spPr>
        <a:xfrm>
          <a:off x="2824205" y="2421943"/>
          <a:ext cx="1292244" cy="1087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noProof="1"/>
            <a:t>ReLU (engl. </a:t>
          </a:r>
          <a:r>
            <a:rPr lang="sr-Latn-RS" sz="1500" i="1" kern="1200" noProof="1"/>
            <a:t>Rectified Linear Unit</a:t>
          </a:r>
          <a:r>
            <a:rPr lang="sr-Latn-RS" sz="1500" kern="1200" noProof="1"/>
            <a:t>)</a:t>
          </a:r>
        </a:p>
      </dsp:txBody>
      <dsp:txXfrm>
        <a:off x="2877279" y="2475017"/>
        <a:ext cx="1186096" cy="981068"/>
      </dsp:txXfrm>
    </dsp:sp>
    <dsp:sp modelId="{A544B46C-655F-48F7-97A2-560661E582A1}">
      <dsp:nvSpPr>
        <dsp:cNvPr id="0" name=""/>
        <dsp:cNvSpPr/>
      </dsp:nvSpPr>
      <dsp:spPr>
        <a:xfrm>
          <a:off x="4668360" y="2415309"/>
          <a:ext cx="1103437" cy="11242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i="1" kern="1200" noProof="1"/>
            <a:t>Leaky </a:t>
          </a:r>
          <a:r>
            <a:rPr lang="sr-Latn-RS" sz="1500" kern="1200" noProof="1"/>
            <a:t>ReLU</a:t>
          </a:r>
        </a:p>
      </dsp:txBody>
      <dsp:txXfrm>
        <a:off x="4722225" y="2469174"/>
        <a:ext cx="995707" cy="101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550E6-6051-4053-A70E-90D018E1E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70C2D-7B61-4B69-9828-64E5843B1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79EC-15E0-439B-BFA0-2BDD5701AC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57F05-5BA4-4128-BDDB-76980F3324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85B5-46C3-4F98-A150-2B2BE6C410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0B31-6C6A-4225-A935-609F60E8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8C1B4-98CD-4E53-B9E0-D1BBE953EC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6B59-73B0-48CB-8518-B2F6488C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7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919-53C5-47E7-98DC-97115A92DDE1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591F-4AEF-4F8E-8B88-CF2CB0235D7C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635-720E-4CEF-A873-19812E1BEF8C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1F6B-3E60-4C77-95BE-F39D1F630C99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18A1-D928-45DB-99E2-9DB9A3F69AF9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48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841A-5799-4F1F-87C9-BDFE31FE7B23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8FA8-80C8-467A-A2F9-3F3171A18B56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272F-DB96-47C6-969C-1EE341292152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ABB-BB91-47E8-88C2-014732A968C8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A9D-A0C3-4302-B6BB-6F6D36C21C4A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40CC-288C-43EA-B725-417C7794A4E3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25-6C8B-4C79-9260-F4F8A8926268}" type="datetime1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6E32-7A5C-412A-A5DB-49C895177B51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39DB-3A2D-4166-A6F7-6EEA8C66D3E6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5482-9C75-4EA2-816B-7CFB83704ECE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F6BC-9321-4608-BFB7-251D33F4999D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68D4-448A-4E67-9A28-ABE98D6FEB5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7B09E7-6919-433C-A0FB-F008E4C3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signsdirect.co.uk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orstock.com/royalty-free-vector/traffic-sign-speed-limit-70-vector-2490331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3/the-architecture-of-lenet-5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njoffe.com/code/tools/functions3d/exampl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histogram-of-oriented-gradients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~vgg/practicals/category-detection/index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DB4E-A682-43DF-852E-1875797F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986" y="2814451"/>
            <a:ext cx="8683941" cy="1033153"/>
          </a:xfrm>
        </p:spPr>
        <p:txBody>
          <a:bodyPr/>
          <a:lstStyle/>
          <a:p>
            <a:r>
              <a:rPr lang="sr-Latn-RS" sz="2400" dirty="0"/>
              <a:t>Razvoj softverskog sistema za prepoznavanje saobraćajnih znakova primenom tehnika mašinskog učenja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6954-EABA-4DF5-9E2C-A8D8C6AEB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60" y="4804918"/>
            <a:ext cx="3693226" cy="396476"/>
          </a:xfrm>
        </p:spPr>
        <p:txBody>
          <a:bodyPr/>
          <a:lstStyle/>
          <a:p>
            <a:r>
              <a:rPr lang="sr-Latn-RS" dirty="0"/>
              <a:t>Mentor: Doc. dr Dražen Drašković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59190-6248-4290-9040-BFBA348B9766}"/>
              </a:ext>
            </a:extLst>
          </p:cNvPr>
          <p:cNvSpPr txBox="1"/>
          <p:nvPr/>
        </p:nvSpPr>
        <p:spPr>
          <a:xfrm>
            <a:off x="1507067" y="611888"/>
            <a:ext cx="334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</a:t>
            </a:r>
            <a:r>
              <a:rPr lang="sr-Latn-RS" dirty="0"/>
              <a:t>zitet u Beogradu</a:t>
            </a:r>
            <a:br>
              <a:rPr lang="sr-Latn-RS" dirty="0"/>
            </a:br>
            <a:r>
              <a:rPr lang="sr-Latn-RS" dirty="0"/>
              <a:t>Elektrotehnički fakultet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82D1E-54F0-45C7-87BA-861FA7DDFDB7}"/>
              </a:ext>
            </a:extLst>
          </p:cNvPr>
          <p:cNvSpPr txBox="1"/>
          <p:nvPr/>
        </p:nvSpPr>
        <p:spPr>
          <a:xfrm>
            <a:off x="6096000" y="480491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Kandidat: Danilo Lalić 0501/2017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proba">
            <a:extLst>
              <a:ext uri="{FF2B5EF4-FFF2-40B4-BE49-F238E27FC236}">
                <a16:creationId xmlns:a16="http://schemas.microsoft.com/office/drawing/2014/main" id="{C01EA1FD-0A16-46C6-929E-034A9979B7B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351" y="340127"/>
            <a:ext cx="1077822" cy="118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3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F6F9-A463-4091-8FBC-88D6C09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Mašina podržavajućih vektora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AE48-F216-4DFC-9FBC-35919A3A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MPV spada u skup algoritama nadgledanog učenja.</a:t>
            </a:r>
          </a:p>
          <a:p>
            <a:r>
              <a:rPr lang="sr-Latn-RS" dirty="0"/>
              <a:t>Može se primeniti nad problemima sa 2 ili više klasa.</a:t>
            </a:r>
          </a:p>
          <a:p>
            <a:r>
              <a:rPr lang="sr-Latn-RS" dirty="0"/>
              <a:t>Moguće je rešavanje linearnih i nelinearnih problema.</a:t>
            </a:r>
          </a:p>
          <a:p>
            <a:r>
              <a:rPr lang="sr-Latn-RS" dirty="0"/>
              <a:t>Uzorke za obučavanje modela je potrebno podeliti na klase kojima pripadaju i označiti ih.</a:t>
            </a:r>
          </a:p>
          <a:p>
            <a:r>
              <a:rPr lang="sr-Latn-RS" dirty="0"/>
              <a:t>Kada se rešava problem u kome se želi reći da li slika predstavlja neki objekat ili ne tada se uzorci podele na pozitive (predstavljaju</a:t>
            </a:r>
            <a:r>
              <a:rPr lang="en-US" dirty="0"/>
              <a:t> </a:t>
            </a:r>
            <a:r>
              <a:rPr lang="sr-Latn-RS" dirty="0"/>
              <a:t>traženi objekat) i negative (predstavljaju bilo koji drugi objekat).</a:t>
            </a:r>
          </a:p>
          <a:p>
            <a:r>
              <a:rPr lang="sr-Latn-RS" dirty="0"/>
              <a:t>Teži se pronalaženju hiperravni koja dati prostor deli tako da na što bolji način razdvaja uzorke.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39EF-0649-4746-B9BF-6CAC3AA7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574A-77A1-4623-A4F0-5F8C659A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Mašina podržavajućih vektora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31C0D8-4F22-465C-BAD8-97A427BF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764192"/>
              </p:ext>
            </p:extLst>
          </p:nvPr>
        </p:nvGraphicFramePr>
        <p:xfrm>
          <a:off x="-129490" y="1860585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AF282-DB3D-4AFD-8D0E-D85B9A1E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448BD4-F7CF-4FDF-8845-2C0B3AB13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1876987"/>
            <a:ext cx="1990164" cy="155201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0DE55E3-0CDE-4299-94C7-F2920D1A3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11" y="1930400"/>
            <a:ext cx="1990165" cy="152509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BBE9018-680E-42B0-BA8E-09B971C61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4252669"/>
            <a:ext cx="1990163" cy="159597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C35F81A-377F-40EF-9DDE-2AE1035F7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05" y="4140561"/>
            <a:ext cx="1724603" cy="170808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5676325-FD65-471E-BC77-09422A61C8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99" y="4140561"/>
            <a:ext cx="1237896" cy="17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7A00-C49A-4C87-A0EF-05775054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317"/>
          </a:xfrm>
        </p:spPr>
        <p:txBody>
          <a:bodyPr/>
          <a:lstStyle/>
          <a:p>
            <a:r>
              <a:rPr lang="sr-Latn-RS" dirty="0"/>
              <a:t>„Klizeći prozor“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1578-3E73-4095-B9FA-DC862119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298"/>
            <a:ext cx="8596668" cy="1389412"/>
          </a:xfrm>
        </p:spPr>
        <p:txBody>
          <a:bodyPr/>
          <a:lstStyle/>
          <a:p>
            <a:r>
              <a:rPr lang="sr-Latn-RS" dirty="0"/>
              <a:t>Traženi objekti se mogu nalaziti na različitim pozicijama na slici i može ih biti više.</a:t>
            </a:r>
          </a:p>
          <a:p>
            <a:r>
              <a:rPr lang="sr-Latn-RS" dirty="0"/>
              <a:t>Tehnika „klizećeg prozora“ pruža mogućnost da analiziramo pojedinačne delove slike i da kažemo da li se objekat nalazi na njima ili ne.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4EB99-0891-490D-8356-309BB9A4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road with a sign on it&#10;&#10;Description automatically generated with low confidence">
            <a:extLst>
              <a:ext uri="{FF2B5EF4-FFF2-40B4-BE49-F238E27FC236}">
                <a16:creationId xmlns:a16="http://schemas.microsoft.com/office/drawing/2014/main" id="{8216EA00-663D-43C8-998D-947DE289A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12" y="3075710"/>
            <a:ext cx="4746812" cy="2373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87367-E1D8-482D-A34D-CBC7D5B84593}"/>
              </a:ext>
            </a:extLst>
          </p:cNvPr>
          <p:cNvSpPr txBox="1"/>
          <p:nvPr/>
        </p:nvSpPr>
        <p:spPr>
          <a:xfrm>
            <a:off x="3524764" y="5509535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100" dirty="0"/>
              <a:t>Slika preuzeta sa </a:t>
            </a:r>
          </a:p>
          <a:p>
            <a:pPr algn="ctr"/>
            <a:r>
              <a:rPr lang="sr-Latn-R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https://roadsignsdirect.co.uk/</a:t>
            </a:r>
            <a:r>
              <a:rPr lang="sr-Latn-R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02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35E8-6F7B-41E7-BE48-4C09F1FF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r-Latn-RS" dirty="0"/>
              <a:t>Piramidalno skaliranje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9759-8CAE-4822-8CD3-2348CF31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7265"/>
            <a:ext cx="5313331" cy="3589753"/>
          </a:xfrm>
        </p:spPr>
        <p:txBody>
          <a:bodyPr>
            <a:normAutofit/>
          </a:bodyPr>
          <a:lstStyle/>
          <a:p>
            <a:r>
              <a:rPr lang="sr-Latn-RS" noProof="1"/>
              <a:t>Objekat se na slici može naći u različitim veličinama, pa je sliku potrebno analizirati u različitim dimenzijama.</a:t>
            </a:r>
          </a:p>
          <a:p>
            <a:r>
              <a:rPr lang="sr-Latn-RS" noProof="1"/>
              <a:t>Piramidalnim skaliranjem je moguće smanjiti dimenzije slike za određeni faktor uz minimalan gubitak informacija.</a:t>
            </a:r>
          </a:p>
          <a:p>
            <a:r>
              <a:rPr lang="sr-Latn-RS" noProof="1"/>
              <a:t>Slika se skalira primenom Gausovog filtera nad svakim pikselom, nakon čega se određeni broj redova i vrsta briše.</a:t>
            </a:r>
          </a:p>
          <a:p>
            <a:r>
              <a:rPr lang="sr-Latn-RS" noProof="1"/>
              <a:t>Iteriranjem prethodnog koraka se dobija piramida slika.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95E3D-CCA3-41F5-A522-EC3EF7FE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64" y="1302781"/>
            <a:ext cx="3145536" cy="16652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2029-AF41-43B1-95AF-DCE66397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Picture 7" descr="Circle&#10;&#10;Description automatically generated">
            <a:extLst>
              <a:ext uri="{FF2B5EF4-FFF2-40B4-BE49-F238E27FC236}">
                <a16:creationId xmlns:a16="http://schemas.microsoft.com/office/drawing/2014/main" id="{5AD4A4F4-E5BF-473D-B77D-F05D131D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58" y="2968065"/>
            <a:ext cx="2389301" cy="2383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93D98-1801-4621-9425-20DBADE8D25E}"/>
              </a:ext>
            </a:extLst>
          </p:cNvPr>
          <p:cNvSpPr txBox="1"/>
          <p:nvPr/>
        </p:nvSpPr>
        <p:spPr>
          <a:xfrm>
            <a:off x="3460898" y="5351363"/>
            <a:ext cx="5471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RS" sz="1100" dirty="0"/>
              <a:t>Slika preuzeta sa </a:t>
            </a:r>
          </a:p>
          <a:p>
            <a:pPr algn="r"/>
            <a:r>
              <a:rPr lang="sr-Latn-R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https://www.vectorstock.com/royalty‑free‑vector/traffic‑sign‑speed‑limit‑70‑vector‑24903314</a:t>
            </a:r>
            <a:r>
              <a:rPr lang="sr-Latn-R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04B4-D0F4-40D2-A919-BB139677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39" cy="1320800"/>
          </a:xfrm>
        </p:spPr>
        <p:txBody>
          <a:bodyPr>
            <a:normAutofit/>
          </a:bodyPr>
          <a:lstStyle/>
          <a:p>
            <a:r>
              <a:rPr lang="sr-Latn-RS" dirty="0"/>
              <a:t>Algoritam NMS</a:t>
            </a:r>
            <a:endParaRPr lang="en-US" dirty="0"/>
          </a:p>
        </p:txBody>
      </p:sp>
      <p:pic>
        <p:nvPicPr>
          <p:cNvPr id="6" name="Picture 5" descr="A sign on the side of the road&#10;&#10;Description automatically generated with medium confidence">
            <a:extLst>
              <a:ext uri="{FF2B5EF4-FFF2-40B4-BE49-F238E27FC236}">
                <a16:creationId xmlns:a16="http://schemas.microsoft.com/office/drawing/2014/main" id="{04BA917B-14A0-4DB5-92EB-72F3519C8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r="4" b="4"/>
          <a:stretch/>
        </p:blipFill>
        <p:spPr>
          <a:xfrm>
            <a:off x="1" y="10"/>
            <a:ext cx="2204759" cy="3433854"/>
          </a:xfrm>
          <a:custGeom>
            <a:avLst/>
            <a:gdLst/>
            <a:ahLst/>
            <a:cxnLst/>
            <a:rect l="l" t="t" r="r" b="b"/>
            <a:pathLst>
              <a:path w="2204759" h="3433864">
                <a:moveTo>
                  <a:pt x="0" y="0"/>
                </a:moveTo>
                <a:lnTo>
                  <a:pt x="1674254" y="0"/>
                </a:lnTo>
                <a:lnTo>
                  <a:pt x="2204759" y="3433864"/>
                </a:lnTo>
                <a:lnTo>
                  <a:pt x="0" y="3433864"/>
                </a:lnTo>
                <a:close/>
              </a:path>
            </a:pathLst>
          </a:custGeom>
        </p:spPr>
      </p:pic>
      <p:pic>
        <p:nvPicPr>
          <p:cNvPr id="8" name="Picture 7" descr="A sign on the side of a road&#10;&#10;Description automatically generated with medium confidence">
            <a:extLst>
              <a:ext uri="{FF2B5EF4-FFF2-40B4-BE49-F238E27FC236}">
                <a16:creationId xmlns:a16="http://schemas.microsoft.com/office/drawing/2014/main" id="{939B8FC7-7B23-4CB7-BB10-8D360C332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568"/>
          <a:stretch/>
        </p:blipFill>
        <p:spPr>
          <a:xfrm>
            <a:off x="20" y="3433864"/>
            <a:ext cx="2734036" cy="3433865"/>
          </a:xfrm>
          <a:custGeom>
            <a:avLst/>
            <a:gdLst/>
            <a:ahLst/>
            <a:cxnLst/>
            <a:rect l="l" t="t" r="r" b="b"/>
            <a:pathLst>
              <a:path w="2734056" h="3433865">
                <a:moveTo>
                  <a:pt x="0" y="0"/>
                </a:moveTo>
                <a:lnTo>
                  <a:pt x="2204758" y="0"/>
                </a:lnTo>
                <a:lnTo>
                  <a:pt x="2734056" y="3426053"/>
                </a:lnTo>
                <a:lnTo>
                  <a:pt x="2734056" y="3433865"/>
                </a:lnTo>
                <a:lnTo>
                  <a:pt x="461457" y="3433865"/>
                </a:lnTo>
                <a:lnTo>
                  <a:pt x="0" y="706119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F4D647-BB10-471B-85B2-D920AB377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33864"/>
            <a:ext cx="2226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5492A6E7-4E36-4CFA-B4B1-961FCDDA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6FC9-1ABE-4C9C-8F69-D3A8A61B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39" cy="3880773"/>
          </a:xfrm>
        </p:spPr>
        <p:txBody>
          <a:bodyPr>
            <a:normAutofit/>
          </a:bodyPr>
          <a:lstStyle/>
          <a:p>
            <a:r>
              <a:rPr lang="sr-Latn-RS" dirty="0"/>
              <a:t>Zbog preklapanja „klizećeg prozora“ i piramidalnog skaliranja moguće je da jedan isti objekat bude detektovan više puta.</a:t>
            </a:r>
          </a:p>
          <a:p>
            <a:r>
              <a:rPr lang="sr-Latn-RS" dirty="0"/>
              <a:t>NMS algoritam neutrališe redundantne segmente.</a:t>
            </a:r>
          </a:p>
          <a:p>
            <a:r>
              <a:rPr lang="sr-Latn-RS" dirty="0"/>
              <a:t>Koordinate svih segmenata se nalaze u sortiranom nizu.</a:t>
            </a:r>
          </a:p>
          <a:p>
            <a:r>
              <a:rPr lang="sr-Latn-RS" dirty="0"/>
              <a:t>Računanjem preklapanja površina između segmenata se određuje da li je neki segment suvišan i ako jeste njegove koordinate se brišu iz niza.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907B-3E90-4B6D-9939-A8960E7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35B2-F7A2-407F-8E10-F817D0BD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chemeClr val="bg1"/>
                </a:solidFill>
              </a:rPr>
              <a:t>Klasifikacija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03E1-B756-4B57-AF12-6F7050DB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sr-Latn-RS" noProof="1">
                <a:solidFill>
                  <a:schemeClr val="bg1"/>
                </a:solidFill>
              </a:rPr>
              <a:t>Nakon što je saobraćajni znak detektovan potrebno je odrediti kojoj klasi pripada.</a:t>
            </a:r>
          </a:p>
          <a:p>
            <a:r>
              <a:rPr lang="sr-Latn-RS" noProof="1">
                <a:solidFill>
                  <a:schemeClr val="bg1"/>
                </a:solidFill>
              </a:rPr>
              <a:t>Za klasifikaciju je korišćena konvolucijska neuronska mreža zasnovana na </a:t>
            </a:r>
            <a:r>
              <a:rPr lang="sr-Latn-RS" i="1" noProof="1">
                <a:solidFill>
                  <a:schemeClr val="bg1"/>
                </a:solidFill>
              </a:rPr>
              <a:t>LeNet5</a:t>
            </a:r>
            <a:r>
              <a:rPr lang="sr-Latn-RS" noProof="1">
                <a:solidFill>
                  <a:schemeClr val="bg1"/>
                </a:solidFill>
              </a:rPr>
              <a:t> arhitekturi.</a:t>
            </a:r>
          </a:p>
          <a:p>
            <a:r>
              <a:rPr lang="sr-Latn-RS" noProof="1">
                <a:solidFill>
                  <a:schemeClr val="bg1"/>
                </a:solidFill>
              </a:rPr>
              <a:t>Slojevi ove mreže su: konvolucijski sloj, sloj sažimanja, sloj aktivacione funkcije, potpuno povezan sloj i </a:t>
            </a:r>
            <a:r>
              <a:rPr lang="sr-Latn-RS" i="1" noProof="1">
                <a:solidFill>
                  <a:schemeClr val="bg1"/>
                </a:solidFill>
              </a:rPr>
              <a:t>softmax</a:t>
            </a:r>
            <a:r>
              <a:rPr lang="sr-Latn-RS" noProof="1">
                <a:solidFill>
                  <a:schemeClr val="bg1"/>
                </a:solidFill>
              </a:rPr>
              <a:t> sloj.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17F9B40-B255-4FDE-AD21-3F27EE76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1210"/>
            <a:ext cx="5474848" cy="22994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BA854-1734-4182-8F5A-A865E617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E86A-8AEF-4437-A9E6-AD1E4ED59498}"/>
              </a:ext>
            </a:extLst>
          </p:cNvPr>
          <p:cNvSpPr txBox="1"/>
          <p:nvPr/>
        </p:nvSpPr>
        <p:spPr>
          <a:xfrm>
            <a:off x="5797297" y="4045471"/>
            <a:ext cx="6276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100" dirty="0"/>
              <a:t>Slika preuzeta sa </a:t>
            </a:r>
            <a:r>
              <a:rPr lang="sr-Latn-RS" sz="1100" dirty="0">
                <a:hlinkClick r:id="rId3"/>
              </a:rPr>
              <a:t>https://www.analyticsvidhya.com/blog/2021/03/the-architecture-of-lenet-5/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466A2-0D9C-4561-8BD4-2BA21B3472D0}"/>
              </a:ext>
            </a:extLst>
          </p:cNvPr>
          <p:cNvSpPr/>
          <p:nvPr/>
        </p:nvSpPr>
        <p:spPr>
          <a:xfrm>
            <a:off x="10652166" y="3699164"/>
            <a:ext cx="96190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17F51-215C-4A9A-A102-98B89515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232647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Konvolucijski sloj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67FFBF3-6D0B-46A6-8D9F-AA9D9BCCE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2" y="1842247"/>
            <a:ext cx="4589168" cy="28108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474-9C97-48CD-AA41-E68F7844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842247"/>
            <a:ext cx="4512988" cy="35433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>
                <a:solidFill>
                  <a:srgbClr val="FFFFFF"/>
                </a:solidFill>
              </a:rPr>
              <a:t>Konvolucijski sloj sadrži filtere čija je uloga da izdvoje određene karakteristike date slike.</a:t>
            </a:r>
          </a:p>
          <a:p>
            <a:pPr>
              <a:lnSpc>
                <a:spcPct val="90000"/>
              </a:lnSpc>
            </a:pPr>
            <a:r>
              <a:rPr lang="sr-Latn-RS" dirty="0">
                <a:solidFill>
                  <a:srgbClr val="FFFFFF"/>
                </a:solidFill>
              </a:rPr>
              <a:t>Filteri koji se nalaze u početnim slojevima obično izdvajaju jednostavna svojstva kao što su ivice ili jednostavni oblici poput kruga ili kvadrata, dok filteri u dubljim slojevima izvlače kompleksnije strukture.</a:t>
            </a:r>
          </a:p>
          <a:p>
            <a:pPr>
              <a:lnSpc>
                <a:spcPct val="90000"/>
              </a:lnSpc>
            </a:pPr>
            <a:r>
              <a:rPr lang="sr-Latn-RS" dirty="0">
                <a:solidFill>
                  <a:srgbClr val="FFFFFF"/>
                </a:solidFill>
              </a:rPr>
              <a:t>Prava moć ovog sloja je u tome što može samostalno da podešava filtere.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1D35A-E781-414E-B39C-E7666064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62DDA-2FAF-4717-A2D3-DB203840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72135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Sloj sažimanja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04202B8C-89A7-44D6-8D07-6B1DD43E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2" y="2325370"/>
            <a:ext cx="4796580" cy="1930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A15A-9F1F-47A8-81E5-B4A40409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943101"/>
            <a:ext cx="4512988" cy="3489512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Odabiranje koje se vrši u ovom sloju predstavlja operaciju koja smanjuje veličinu podataka koja se propagira dalje kroz mrežu.</a:t>
            </a:r>
          </a:p>
          <a:p>
            <a:r>
              <a:rPr lang="sr-Latn-RS" dirty="0">
                <a:solidFill>
                  <a:srgbClr val="FFFFFF"/>
                </a:solidFill>
              </a:rPr>
              <a:t>Moguće je vršiti sažimanje maksimumom ili sažimanje usrednjavanjem.</a:t>
            </a:r>
          </a:p>
          <a:p>
            <a:r>
              <a:rPr lang="sr-Latn-RS" dirty="0">
                <a:solidFill>
                  <a:srgbClr val="FFFFFF"/>
                </a:solidFill>
              </a:rPr>
              <a:t>Favorizuju se svojstva koja nisu pod uticajem rotacije ili položaja objekata na slici.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5B79-F0CB-4C09-95D6-8505FDE7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8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AE7B-244E-4253-9C9C-F4A5A8D8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753"/>
          </a:xfrm>
        </p:spPr>
        <p:txBody>
          <a:bodyPr/>
          <a:lstStyle/>
          <a:p>
            <a:r>
              <a:rPr lang="sr-Latn-RS" dirty="0"/>
              <a:t>Aktivaciona funkcija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BF5ACC8-69AE-4685-9B87-84030D4D3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1903"/>
              </p:ext>
            </p:extLst>
          </p:nvPr>
        </p:nvGraphicFramePr>
        <p:xfrm>
          <a:off x="582331" y="1686296"/>
          <a:ext cx="8596668" cy="415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80983-4CC3-49BD-990B-2A5E4FAD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4E354-CFBE-4738-89ED-05731BF6B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55593" y="2026810"/>
            <a:ext cx="2400299" cy="1402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B4A4D-C870-4EFF-BC57-84C68C28F5A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387354" y="2026810"/>
            <a:ext cx="2541494" cy="140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35EFC-176F-4BBA-94BD-67EB396D948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55593" y="3961097"/>
            <a:ext cx="2346513" cy="1321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20A92-4070-488C-8215-16411519061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389597" y="3883860"/>
            <a:ext cx="2539251" cy="14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416D-0BB0-45B5-AA13-202384D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Potpuno povezan sloj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561-0707-4A6A-8E9B-115B4B9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noProof="1"/>
              <a:t>Kao što i samo ime kaže u ovom sloju je svaki neuron povezan sa svakim neuronom u narednom sloju.</a:t>
            </a:r>
          </a:p>
          <a:p>
            <a:r>
              <a:rPr lang="sr-Latn-RS" noProof="1"/>
              <a:t>Parametri ovog sloja treba da budu podešeni tako da na pravilan način mapiraju prethodno pronađena svojstva u određene klase.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7528-CB23-4631-97AD-AC4A954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C09-0DF1-4D04-A964-F73102B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6A92-9C5D-474A-95AD-21204BA8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Budućnost je u mašinama koje, pored izvršavanja direktnih naredbi koje dolaze od čoveka, samostalno donose odluke.</a:t>
            </a:r>
          </a:p>
          <a:p>
            <a:r>
              <a:rPr lang="sr-Latn-RS" dirty="0"/>
              <a:t>Da bi donele odluku neophodno je da mašine budu svesne situacije u kojoj se nalaze, potrebno je da primaju i obrađuju spoljašnje nadražaje.</a:t>
            </a:r>
          </a:p>
          <a:p>
            <a:r>
              <a:rPr lang="sr-Latn-RS" dirty="0"/>
              <a:t>Jedna od bitnijih oblasti veštačke inteligencije je kompjuterski vid.</a:t>
            </a:r>
          </a:p>
          <a:p>
            <a:r>
              <a:rPr lang="sr-Latn-RS" dirty="0"/>
              <a:t>Mašinsko učenje je u prednosti u odnosu na standardno programiranje kada je reč o problemima koji ne mogu u potpunosti biti predvidljivi.</a:t>
            </a:r>
          </a:p>
          <a:p>
            <a:r>
              <a:rPr lang="sr-Latn-RS" dirty="0"/>
              <a:t>Ovde će biti objašnjen način za implementaciju sistema koji prepoznaje saobraćajne znakove na slikama i video snimcima.</a:t>
            </a:r>
          </a:p>
          <a:p>
            <a:r>
              <a:rPr lang="sr-Latn-RS" dirty="0"/>
              <a:t>Sistem se sastoji od dela za detekciju i dela za klasifikaciju.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A873-8D2F-44F8-998F-684903C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687A-4C99-4D4E-9899-9E95BEB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Softmax</a:t>
            </a:r>
            <a:r>
              <a:rPr lang="sr-Latn-RS" dirty="0"/>
              <a:t> sloj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314ED-798E-4752-9E06-86A395E97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Na izlazu daje raspodelu verovatnoća između različitih klasa.</a:t>
                </a:r>
              </a:p>
              <a:p>
                <a:r>
                  <a:rPr lang="sr-Latn-RS" dirty="0"/>
                  <a:t>Predstavlja generalizaciju logičke regresije.</a:t>
                </a:r>
              </a:p>
              <a:p>
                <a:r>
                  <a:rPr lang="sr-Latn-RS" dirty="0"/>
                  <a:t>Njena formula 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sr-Latn-R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𝑍𝑖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314ED-798E-4752-9E06-86A395E97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C511-68FD-451E-8D2E-6AED441F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CCF7-07C9-4395-B9FB-7ECFE70D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Preobučavanje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3DB5-85A8-4E13-B9E6-FB15071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Pojava koja se manifestuje kada model „nauči“ šumove i nepravilnosti u skupu podataka za treniranje.</a:t>
            </a:r>
          </a:p>
          <a:p>
            <a:r>
              <a:rPr lang="sr-Latn-RS" dirty="0"/>
              <a:t>Model ima odličnu preciznost nad skupom podataka za treniranje, ali je ta preciznost je jako loša kada su uzorci van tog skupa.</a:t>
            </a:r>
          </a:p>
          <a:p>
            <a:r>
              <a:rPr lang="sr-Latn-RS" dirty="0"/>
              <a:t>Model nije robustan.</a:t>
            </a:r>
          </a:p>
          <a:p>
            <a:r>
              <a:rPr lang="sr-Latn-RS" dirty="0"/>
              <a:t>Uzroci su mali ili loše izabran skup podataka, predugo treniranje, prevelika kompleksnost modela za date podatke…</a:t>
            </a:r>
          </a:p>
          <a:p>
            <a:r>
              <a:rPr lang="sr-Latn-RS" dirty="0"/>
              <a:t>Preventive su: rano zaustavljanje, korišćenje većeg skupa podataka, korišćenje veštački proširenih podataka…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7719-174F-4747-9FFA-D7376AF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9ABA9-3CB2-46C9-A6BE-AA1EF049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5071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Sloj odbacivanja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742B24A2-4D9F-4F8F-8455-761814EA6B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8" y="1560449"/>
            <a:ext cx="4443966" cy="3361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709A-F02F-4AC3-8B76-3502B893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734671"/>
            <a:ext cx="4512988" cy="44205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noProof="1">
                <a:solidFill>
                  <a:srgbClr val="FFFFFF"/>
                </a:solidFill>
              </a:rPr>
              <a:t>Kada bismo imali neograničenu računarsku snagu mogli bismo da istreniramo neograničen broj modela neuronskih mreža sa različitim arhitekturama i da njihove izlaze aproksimiramo.</a:t>
            </a:r>
          </a:p>
          <a:p>
            <a:pPr>
              <a:lnSpc>
                <a:spcPct val="90000"/>
              </a:lnSpc>
            </a:pPr>
            <a:r>
              <a:rPr lang="sr-Latn-RS" noProof="1">
                <a:solidFill>
                  <a:srgbClr val="FFFFFF"/>
                </a:solidFill>
              </a:rPr>
              <a:t>Slična stvar se može postići i nasumičnim gašenjem neurona tokom obučavanja.</a:t>
            </a:r>
          </a:p>
          <a:p>
            <a:pPr>
              <a:lnSpc>
                <a:spcPct val="90000"/>
              </a:lnSpc>
            </a:pPr>
            <a:r>
              <a:rPr lang="sr-Latn-RS" noProof="1">
                <a:solidFill>
                  <a:srgbClr val="FFFFFF"/>
                </a:solidFill>
              </a:rPr>
              <a:t>Sloj odbacivanja nasumično gasi neurone u sloju ispred koga se nalazi sa određenom verovatnoćom.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84BCA-C4A0-4D07-8EB0-EFAD0FA5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9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4E89-C8C3-4AE4-BEC4-8579E23C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748"/>
          </a:xfrm>
        </p:spPr>
        <p:txBody>
          <a:bodyPr/>
          <a:lstStyle/>
          <a:p>
            <a:r>
              <a:rPr lang="sr-Latn-RS" dirty="0"/>
              <a:t>Obučavanje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CDF6B-894F-4313-82B3-E886EDEED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4727"/>
                <a:ext cx="8596668" cy="4586635"/>
              </a:xfrm>
            </p:spPr>
            <p:txBody>
              <a:bodyPr/>
              <a:lstStyle/>
              <a:p>
                <a:r>
                  <a:rPr lang="en-US" noProof="1"/>
                  <a:t>Cilj obučavanje je naći minimum funkcije čiji su ulaz parametri koje je moguće podešavati (težine grana, bajasi (engl. </a:t>
                </a:r>
                <a:r>
                  <a:rPr lang="en-US" i="1" noProof="1"/>
                  <a:t>bias</a:t>
                </a:r>
                <a:r>
                  <a:rPr lang="en-US" noProof="1"/>
                  <a:t>)</a:t>
                </a:r>
                <a:r>
                  <a:rPr lang="sr-Latn-RS" noProof="1"/>
                  <a:t>…</a:t>
                </a:r>
                <a:r>
                  <a:rPr lang="en-US" noProof="1"/>
                  <a:t>),</a:t>
                </a:r>
                <a:r>
                  <a:rPr lang="sr-Latn-RS" noProof="1"/>
                  <a:t> a</a:t>
                </a:r>
                <a:r>
                  <a:rPr lang="en-US" noProof="1"/>
                  <a:t> izlaz je greška neuronske mreže koja se računa po sledećoj funkciji: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800" i="1" noProof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noProof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i="1" noProof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noProof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noProof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noProof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noProof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noProof="1"/>
              </a:p>
              <a:p>
                <a:r>
                  <a:rPr lang="en-US" noProof="1"/>
                  <a:t>Računanje tačke za koju gradijent ima vrednost 0 nije računarski moguće kod velikih modela.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CDF6B-894F-4313-82B3-E886EDEED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4727"/>
                <a:ext cx="8596668" cy="4586635"/>
              </a:xfrm>
              <a:blipFill>
                <a:blip r:embed="rId2"/>
                <a:stretch>
                  <a:fillRect l="-142" t="-931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BFA1-E6E7-4FEF-AD51-2AE5332C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188B-0795-496C-9819-6B7347E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Gradijentalni spust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4D10-1A36-4506-8CDC-243CF5B3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351"/>
            <a:ext cx="8596668" cy="4646011"/>
          </a:xfrm>
        </p:spPr>
        <p:txBody>
          <a:bodyPr/>
          <a:lstStyle/>
          <a:p>
            <a:r>
              <a:rPr lang="sr-Latn-RS" dirty="0"/>
              <a:t>Nasumično se izabere jedna tačka.</a:t>
            </a:r>
          </a:p>
          <a:p>
            <a:r>
              <a:rPr lang="sr-Latn-RS" dirty="0"/>
              <a:t>Izračuna se gradijent u toj tački i njegove vrednosti se pomnože sa -1 i dodatno sa brzinom učenja.</a:t>
            </a:r>
          </a:p>
          <a:p>
            <a:r>
              <a:rPr lang="sr-Latn-RS" dirty="0"/>
              <a:t>Tako dobijeni vektor se sabira sa početnim ulaznim vektorom i dobija se tačka koja je bliža minimumu.</a:t>
            </a:r>
          </a:p>
          <a:p>
            <a:r>
              <a:rPr lang="sr-Latn-RS" dirty="0"/>
              <a:t>Radi bržeg obučavanja obično se koristi podskup podataka nakon čijeg propuštanja kroz mrežu se traži nova tačka. Ovakav metod se naziva stohastički gradijentalni spust.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E5CBA-1492-4DA1-9BC7-1B8FA117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7A758659-754A-4118-A67C-83FFB8D582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90" y="4215670"/>
            <a:ext cx="2541215" cy="18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ACE35-B3F8-415A-BF37-98AC2FE9F3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27" y="4215670"/>
            <a:ext cx="2650378" cy="1825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8E363-E30B-4AD9-B233-25F6259B7A0A}"/>
              </a:ext>
            </a:extLst>
          </p:cNvPr>
          <p:cNvSpPr txBox="1"/>
          <p:nvPr/>
        </p:nvSpPr>
        <p:spPr>
          <a:xfrm>
            <a:off x="1990159" y="6144877"/>
            <a:ext cx="5275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100" dirty="0"/>
              <a:t>Slika preuzeta sa </a:t>
            </a:r>
            <a:r>
              <a:rPr lang="sr-Latn-RS" sz="1100" dirty="0">
                <a:hlinkClick r:id="rId4"/>
              </a:rPr>
              <a:t>https://www.benjoffe.com/code/tools/functions3d/examples</a:t>
            </a:r>
            <a:r>
              <a:rPr lang="sr-Latn-RS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219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348D-9B4C-4385-8692-2996C9ED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285009"/>
            <a:ext cx="4203045" cy="1489636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Algoritam propagacije unazad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C35E-AC27-4A6F-A9CB-1D881F34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89"/>
                <a:ext cx="3973943" cy="43114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sr-Latn-RS" sz="1700" dirty="0">
                    <a:solidFill>
                      <a:schemeClr val="bg1"/>
                    </a:solidFill>
                  </a:rPr>
                  <a:t>Ovaj algoritam se zasniva na gradijentalnom spustu.</a:t>
                </a:r>
              </a:p>
              <a:p>
                <a:pPr>
                  <a:lnSpc>
                    <a:spcPct val="90000"/>
                  </a:lnSpc>
                </a:pPr>
                <a:r>
                  <a:rPr lang="sr-Latn-RS" sz="1700" dirty="0">
                    <a:solidFill>
                      <a:schemeClr val="bg1"/>
                    </a:solidFill>
                  </a:rPr>
                  <a:t>Greška se propagira unazad kroz mrežu.</a:t>
                </a:r>
              </a:p>
              <a:p>
                <a:pPr>
                  <a:lnSpc>
                    <a:spcPct val="90000"/>
                  </a:lnSpc>
                </a:pPr>
                <a:r>
                  <a:rPr lang="sr-Latn-RS" sz="1700" dirty="0">
                    <a:solidFill>
                      <a:schemeClr val="bg1"/>
                    </a:solidFill>
                  </a:rPr>
                  <a:t>Pravilo lanca.</a:t>
                </a:r>
              </a:p>
              <a:p>
                <a:pPr>
                  <a:lnSpc>
                    <a:spcPct val="90000"/>
                  </a:lnSpc>
                </a:pPr>
                <a:r>
                  <a:rPr lang="sr-Latn-RS" sz="1700" dirty="0">
                    <a:solidFill>
                      <a:schemeClr val="bg1"/>
                    </a:solidFill>
                  </a:rPr>
                  <a:t>Primer računanja gradijenta težine jedne grane: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sr-Latn-RS" sz="17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r-Latn-RS" sz="17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sr-Latn-RS" sz="17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7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r-Latn-RS" sz="17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r-Latn-RS" sz="17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sr-Latn-RS" sz="17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sr-Latn-RS" sz="17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sr-Latn-RS" sz="17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sr-Latn-RS" sz="17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  <m:r>
                        <a:rPr lang="sr-Latn-RS" sz="1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nary>
                      <m:r>
                        <a:rPr lang="sr-Latn-RS" sz="1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sr-Latn-RS" sz="1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sr-Latn-RS" sz="17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sr-Latn-RS" sz="17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sr-Latn-RS" sz="17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7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r-Latn-RS" sz="17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7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sr-Latn-RS" sz="17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r-Latn-RS" sz="17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sr-Latn-RS" sz="1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sr-Latn-RS" sz="17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sr-Latn-RS" sz="17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sr-Latn-RS" sz="1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sr-Latn-RS" sz="17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7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sz="17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7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r-Latn-RS" sz="17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7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r-Latn-RS" sz="17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C35E-AC27-4A6F-A9CB-1D881F34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89"/>
                <a:ext cx="3973943" cy="4311463"/>
              </a:xfrm>
              <a:blipFill>
                <a:blip r:embed="rId2"/>
                <a:stretch>
                  <a:fillRect l="-307" t="-1554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67DE66-4717-4825-93E2-C096ADF006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65455"/>
            <a:ext cx="5143500" cy="23145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ACAA9-B5B4-4BEC-A48C-DBE62285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0086-7295-4E04-A498-F60EEC8C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96"/>
            <a:ext cx="8596668" cy="700643"/>
          </a:xfrm>
        </p:spPr>
        <p:txBody>
          <a:bodyPr>
            <a:normAutofit/>
          </a:bodyPr>
          <a:lstStyle/>
          <a:p>
            <a:r>
              <a:rPr lang="sr-Latn-RS" dirty="0"/>
              <a:t>Konkretni 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FF9D-23E7-4A2E-8D71-91CFA843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3906"/>
            <a:ext cx="8596668" cy="2715398"/>
          </a:xfrm>
        </p:spPr>
        <p:txBody>
          <a:bodyPr>
            <a:normAutofit/>
          </a:bodyPr>
          <a:lstStyle/>
          <a:p>
            <a:r>
              <a:rPr lang="sr-Latn-RS" noProof="1"/>
              <a:t>Analiziraju se segmenti od 64*64 piskela.</a:t>
            </a:r>
          </a:p>
          <a:p>
            <a:r>
              <a:rPr lang="sr-Latn-RS" noProof="1"/>
              <a:t>HOG parametri: ćelija je 8*8 piskela, veličina bloka 2*2 ćelije, pomeraj bloka je 1 ćelija, 9 klasa histograma.</a:t>
            </a:r>
          </a:p>
          <a:p>
            <a:r>
              <a:rPr lang="sr-Latn-RS" noProof="1"/>
              <a:t>MPV funkcija jezgra je linearna. Parametar </a:t>
            </a:r>
            <a:r>
              <a:rPr lang="sr-Latn-RS" i="1" noProof="1"/>
              <a:t>c</a:t>
            </a:r>
            <a:r>
              <a:rPr lang="sr-Latn-RS" noProof="1"/>
              <a:t> je 0.</a:t>
            </a:r>
            <a:endParaRPr lang="en-US" noProof="1"/>
          </a:p>
          <a:p>
            <a:r>
              <a:rPr lang="en-US" noProof="1"/>
              <a:t>Treniranje je ura</a:t>
            </a:r>
            <a:r>
              <a:rPr lang="sr-Latn-RS" noProof="1"/>
              <a:t>đeno u </a:t>
            </a:r>
            <a:r>
              <a:rPr lang="sr-Latn-RS" i="1" noProof="1"/>
              <a:t>Python</a:t>
            </a:r>
            <a:r>
              <a:rPr lang="sr-Latn-RS" noProof="1"/>
              <a:t>-u, dok je implementacija urađena u </a:t>
            </a:r>
            <a:r>
              <a:rPr lang="sr-Latn-RS" i="1" noProof="1"/>
              <a:t>C++</a:t>
            </a:r>
            <a:r>
              <a:rPr lang="sr-Latn-RS" noProof="1"/>
              <a:t>.</a:t>
            </a:r>
          </a:p>
          <a:p>
            <a:r>
              <a:rPr lang="sr-Latn-RS" noProof="1"/>
              <a:t>Korišćene biblioteke su </a:t>
            </a:r>
            <a:r>
              <a:rPr lang="sr-Latn-RS" i="1" noProof="1"/>
              <a:t>OpenCV</a:t>
            </a:r>
            <a:r>
              <a:rPr lang="sr-Latn-RS" noProof="1"/>
              <a:t> i </a:t>
            </a:r>
            <a:r>
              <a:rPr lang="sr-Latn-RS" i="1" noProof="1"/>
              <a:t>TensorFlow</a:t>
            </a:r>
            <a:r>
              <a:rPr lang="sr-Latn-RS" noProof="1"/>
              <a:t>.</a:t>
            </a:r>
          </a:p>
          <a:p>
            <a:r>
              <a:rPr lang="sr-Latn-RS" noProof="1"/>
              <a:t>Konstruktor konvolucijske neuronske mreže: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307F-8131-42B2-9E93-78E8666E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CFE72-409B-41F8-BBA0-854530B3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58" y="3829304"/>
            <a:ext cx="6079559" cy="24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BB98-84C0-4CB8-A231-97C493AC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4BB3-5BAD-46F0-A68E-4422C55F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670"/>
            <a:ext cx="8596668" cy="1068779"/>
          </a:xfrm>
        </p:spPr>
        <p:txBody>
          <a:bodyPr/>
          <a:lstStyle/>
          <a:p>
            <a:r>
              <a:rPr lang="sr-Latn-RS" dirty="0"/>
              <a:t>Tačnost detekcije je 96,66%.</a:t>
            </a:r>
          </a:p>
          <a:p>
            <a:r>
              <a:rPr lang="sr-Latn-RS" dirty="0"/>
              <a:t>Tačnost klasifikacije je 95,93%.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F823-3201-471A-B040-653D5D3F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C94A2D-1990-44A2-BAB9-1D17D766C9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17" y="609600"/>
            <a:ext cx="3302995" cy="220840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B9F2F5-721A-4844-8CF2-30A856898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79815"/>
              </p:ext>
            </p:extLst>
          </p:nvPr>
        </p:nvGraphicFramePr>
        <p:xfrm>
          <a:off x="677334" y="2950869"/>
          <a:ext cx="8204446" cy="2851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783">
                  <a:extLst>
                    <a:ext uri="{9D8B030D-6E8A-4147-A177-3AD203B41FA5}">
                      <a16:colId xmlns:a16="http://schemas.microsoft.com/office/drawing/2014/main" val="2229265147"/>
                    </a:ext>
                  </a:extLst>
                </a:gridCol>
                <a:gridCol w="678989">
                  <a:extLst>
                    <a:ext uri="{9D8B030D-6E8A-4147-A177-3AD203B41FA5}">
                      <a16:colId xmlns:a16="http://schemas.microsoft.com/office/drawing/2014/main" val="2569917367"/>
                    </a:ext>
                  </a:extLst>
                </a:gridCol>
                <a:gridCol w="746889">
                  <a:extLst>
                    <a:ext uri="{9D8B030D-6E8A-4147-A177-3AD203B41FA5}">
                      <a16:colId xmlns:a16="http://schemas.microsoft.com/office/drawing/2014/main" val="2320283975"/>
                    </a:ext>
                  </a:extLst>
                </a:gridCol>
                <a:gridCol w="1088646">
                  <a:extLst>
                    <a:ext uri="{9D8B030D-6E8A-4147-A177-3AD203B41FA5}">
                      <a16:colId xmlns:a16="http://schemas.microsoft.com/office/drawing/2014/main" val="131981806"/>
                    </a:ext>
                  </a:extLst>
                </a:gridCol>
                <a:gridCol w="1967561">
                  <a:extLst>
                    <a:ext uri="{9D8B030D-6E8A-4147-A177-3AD203B41FA5}">
                      <a16:colId xmlns:a16="http://schemas.microsoft.com/office/drawing/2014/main" val="2311433735"/>
                    </a:ext>
                  </a:extLst>
                </a:gridCol>
                <a:gridCol w="746889">
                  <a:extLst>
                    <a:ext uri="{9D8B030D-6E8A-4147-A177-3AD203B41FA5}">
                      <a16:colId xmlns:a16="http://schemas.microsoft.com/office/drawing/2014/main" val="1879677427"/>
                    </a:ext>
                  </a:extLst>
                </a:gridCol>
                <a:gridCol w="746889">
                  <a:extLst>
                    <a:ext uri="{9D8B030D-6E8A-4147-A177-3AD203B41FA5}">
                      <a16:colId xmlns:a16="http://schemas.microsoft.com/office/drawing/2014/main" val="1215983723"/>
                    </a:ext>
                  </a:extLst>
                </a:gridCol>
                <a:gridCol w="1499800">
                  <a:extLst>
                    <a:ext uri="{9D8B030D-6E8A-4147-A177-3AD203B41FA5}">
                      <a16:colId xmlns:a16="http://schemas.microsoft.com/office/drawing/2014/main" val="3467780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 dirty="0">
                          <a:effectLst/>
                        </a:rPr>
                        <a:t>Redni br.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Beč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Brzina učenja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Verovatnoća odbacivanja za kovolucijski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Verovatnoća odbacivanja za potpuno povezani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Br. epoha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Trening tačnost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Test tačnost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96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0,5 (samo prvi)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95.32%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90.01%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58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0,4 (oba)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0,4 (samo prvi)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97,98%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90,21%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71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0.5 (prvi) i 0.2 (drugi)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96,26%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91,65%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300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0,45 (prvi) i 0.3 (drugi)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96,91%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92,52%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389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0,45 (prvi) i 0,35 (drugi)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99,59%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94,42%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22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0,2 (oba)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0,5 (prvi i 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 dirty="0">
                          <a:effectLst/>
                        </a:rPr>
                        <a:t>99,34%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94,27%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03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7)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0,5 (oba)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0,65 (prvi i 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97,77%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95,45%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582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0,6 (oba)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0,7 (prvi i 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95,51%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95,29%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815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0,0005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0,65 (oba)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0,67 (prvi i drugi)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>
                          <a:effectLst/>
                        </a:rPr>
                        <a:t>96,58%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sr-Latn-RS" sz="1200" dirty="0">
                          <a:effectLst/>
                        </a:rPr>
                        <a:t>95,86%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2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77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32ED-84AC-4658-AE61-62A7BDD4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439"/>
          </a:xfrm>
        </p:spPr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F5F6-A748-40ED-854C-08E5C9F2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5687"/>
            <a:ext cx="8596668" cy="3725675"/>
          </a:xfrm>
        </p:spPr>
        <p:txBody>
          <a:bodyPr/>
          <a:lstStyle/>
          <a:p>
            <a:r>
              <a:rPr lang="sr-Latn-RS" noProof="1"/>
              <a:t>Cilj je bio sistem koji može da detektuje i klasifikuje saobraćajne znakove na video snimcima u realnom vremenu.</a:t>
            </a:r>
            <a:endParaRPr lang="en-US" noProof="1"/>
          </a:p>
          <a:p>
            <a:r>
              <a:rPr lang="sr-Latn-RS" noProof="1"/>
              <a:t>Sistem se ne može koristiti za komercijalnu upotrebu. Snimci imaju dosta šumova i nepravilnosti kome sistem ne može da podnese.</a:t>
            </a:r>
          </a:p>
          <a:p>
            <a:r>
              <a:rPr lang="sr-Latn-RS" noProof="1"/>
              <a:t>Koristiti savremenije metode kao što su YOLO </a:t>
            </a:r>
            <a:r>
              <a:rPr lang="sr-Latn-RS" i="1" noProof="1"/>
              <a:t>(You only look once)</a:t>
            </a:r>
            <a:r>
              <a:rPr lang="sr-Latn-RS" noProof="1"/>
              <a:t> i rezidualne neuronske mreže.</a:t>
            </a:r>
          </a:p>
          <a:p>
            <a:r>
              <a:rPr lang="sr-Latn-RS" noProof="1"/>
              <a:t>Posvetiti više pažnje obradi slike i video snimka</a:t>
            </a:r>
            <a:r>
              <a:rPr lang="en-US" noProof="1"/>
              <a:t>.</a:t>
            </a:r>
            <a:endParaRPr lang="sr-Latn-R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2A41C-A3F9-4E10-AA1F-2531516F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728A-A29B-4DC6-A928-28E9089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DBDA-3F51-44BF-B817-8937E77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noProof="1"/>
              <a:t>U delu za detekciju je korišćen HOG (Histogram orijentisanih gradijenata) i MPV (Mašina podržavajućih vektora).</a:t>
            </a:r>
          </a:p>
          <a:p>
            <a:r>
              <a:rPr lang="sr-Latn-RS" noProof="1"/>
              <a:t>HOG je zadužen za izvlačenje karakteristika određene slike, dok je MPV zadužen za određivanje da li se na datoj slici nalazi znak ili ne.</a:t>
            </a:r>
          </a:p>
          <a:p>
            <a:r>
              <a:rPr lang="sr-Latn-RS" noProof="1"/>
              <a:t>Analiza se vrši nad segmentima neke slike, koji su obično manji od same slike, korišćenjem tehnike „klizećeg prozora“.</a:t>
            </a:r>
          </a:p>
          <a:p>
            <a:r>
              <a:rPr lang="sr-Latn-RS" noProof="1"/>
              <a:t>Da bi bilo moguće prepoznavanje znakova različitih dimenzija potrebno je koristiti piramidalno skaliranje slike.</a:t>
            </a:r>
          </a:p>
          <a:p>
            <a:r>
              <a:rPr lang="sr-Latn-RS" i="1" noProof="1"/>
              <a:t>Non-maximum suppression </a:t>
            </a:r>
            <a:r>
              <a:rPr lang="sr-Latn-RS" noProof="1"/>
              <a:t>(NMS) - algoritam za uklanjanje redundantnih detekcija.</a:t>
            </a:r>
            <a:endParaRPr lang="sr-Latn-RS" i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112D-7419-4291-A8A0-07338627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D269-BFFF-4845-ACBA-50413CC0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sr-Latn-RS" dirty="0"/>
              <a:t>Histogram orijentisanih gradijenata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C960-B583-44E9-A7A9-4A3A49BD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059"/>
            <a:ext cx="8596668" cy="4024303"/>
          </a:xfrm>
        </p:spPr>
        <p:txBody>
          <a:bodyPr/>
          <a:lstStyle/>
          <a:p>
            <a:r>
              <a:rPr lang="sr-Latn-RS" dirty="0"/>
              <a:t>Slika se podeli na uniformne ćelije.</a:t>
            </a:r>
          </a:p>
          <a:p>
            <a:r>
              <a:rPr lang="sr-Latn-RS" dirty="0"/>
              <a:t>Traže se ivice i oblici na slici računanjem gradijenata piksela.</a:t>
            </a:r>
          </a:p>
          <a:p>
            <a:r>
              <a:rPr lang="sr-Latn-RS" dirty="0"/>
              <a:t>Informacije o gradijentima se kompaktno prikazuju kao histogram na nivou jedne ćelije.</a:t>
            </a:r>
          </a:p>
          <a:p>
            <a:r>
              <a:rPr lang="sr-Latn-RS" dirty="0"/>
              <a:t>Na kraju se vrši normalizacija nad histogramima ćelija.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174D4-DA9D-4901-9F75-5BE1839A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E0A01-9A17-4A50-B2BB-3E5440D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chemeClr val="bg1"/>
                </a:solidFill>
              </a:rPr>
              <a:t>Računanje gradijenta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33F5-3D40-4305-888A-26E73B502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160" y="2160590"/>
                <a:ext cx="4116538" cy="3440110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bg1"/>
                    </a:solidFill>
                  </a:rPr>
                  <a:t>Koordinate gradijenta se računaju primenom filtera </a:t>
                </a:r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:r>
                  <a:rPr lang="sr-Latn-RS" dirty="0">
                    <a:solidFill>
                      <a:schemeClr val="bg1"/>
                    </a:solidFill>
                  </a:rPr>
                  <a:t>-1 0 1</a:t>
                </a:r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r>
                  <a:rPr lang="sr-Latn-RS" dirty="0">
                    <a:solidFill>
                      <a:schemeClr val="bg1"/>
                    </a:solidFill>
                  </a:rPr>
                  <a:t> i njegove transponovane verzije.</a:t>
                </a:r>
              </a:p>
              <a:p>
                <a:r>
                  <a:rPr lang="sr-Latn-RS" dirty="0">
                    <a:solidFill>
                      <a:schemeClr val="bg1"/>
                    </a:solidFill>
                  </a:rPr>
                  <a:t>Intenzitet i ugao gradijenta se računaju sledećim formulama: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sr-Latn-RS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r-Latn-RS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sr-Latn-R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sr-Latn-RS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r-Latn-RS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sr-Latn-R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sr-Latn-RS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r-Latn-RS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sr-Latn-R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sr-Latn-RS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sr-Latn-RS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𝑎𝑟𝑐𝑡𝑎𝑛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sr-Latn-R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33F5-3D40-4305-888A-26E73B502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60" y="2160590"/>
                <a:ext cx="4116538" cy="3440110"/>
              </a:xfrm>
              <a:blipFill>
                <a:blip r:embed="rId2"/>
                <a:stretch>
                  <a:fillRect l="-296" t="-106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18CA2F8-5FA2-4F9F-BDD7-3DCDFA36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10220"/>
            <a:ext cx="5143500" cy="30250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68ED-BB1B-4F76-B76E-D62837A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EE78-840E-4039-A5BF-712EE1B6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940"/>
          </a:xfrm>
        </p:spPr>
        <p:txBody>
          <a:bodyPr/>
          <a:lstStyle/>
          <a:p>
            <a:r>
              <a:rPr lang="sr-Latn-RS" dirty="0"/>
              <a:t>Kreiranje histograma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56DB-DCA6-4A28-A5D8-FC217F00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481"/>
            <a:ext cx="8596668" cy="1472540"/>
          </a:xfrm>
        </p:spPr>
        <p:txBody>
          <a:bodyPr/>
          <a:lstStyle/>
          <a:p>
            <a:r>
              <a:rPr lang="sr-Latn-RS" dirty="0"/>
              <a:t>Nakon što su magnitude i uglovi gradijenata piksela izračunati prelazi se na kreiranje histograma.</a:t>
            </a:r>
          </a:p>
          <a:p>
            <a:r>
              <a:rPr lang="sr-Latn-RS" dirty="0"/>
              <a:t>U zavisnosti od ugla koji gradijent ima njegova magnituda se dodaje određenoj klasi histograma.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3F0F5-84C5-4F26-A00B-DF1C938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34B19E-30E8-47CE-945E-CF98A28B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77" y="2918012"/>
            <a:ext cx="8472425" cy="2468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697DA-7D9C-4427-89AC-CA44E44E4CD9}"/>
              </a:ext>
            </a:extLst>
          </p:cNvPr>
          <p:cNvSpPr txBox="1"/>
          <p:nvPr/>
        </p:nvSpPr>
        <p:spPr>
          <a:xfrm>
            <a:off x="6629401" y="43905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BCD5-694F-4607-9296-D888287D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Normalizacija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83FB-F1CE-4BFB-AA2D-2626D468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5683"/>
            <a:ext cx="8596668" cy="1303317"/>
          </a:xfrm>
        </p:spPr>
        <p:txBody>
          <a:bodyPr/>
          <a:lstStyle/>
          <a:p>
            <a:r>
              <a:rPr lang="sr-Latn-RS" dirty="0"/>
              <a:t>Slike i video snimci mogu biti uslikani u različitim vremenskim uslovima i različitim periodima dana.</a:t>
            </a:r>
          </a:p>
          <a:p>
            <a:r>
              <a:rPr lang="sr-Latn-RS" dirty="0"/>
              <a:t>Gradijent je veoma osetljiv na osvetljenost slike.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A172-BF69-4F83-85A1-4F1F5D62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09E7-6919-433C-A0FB-F008E4C3FC6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E8A82DD-D876-4A2A-963B-4217D914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29" y="3687431"/>
            <a:ext cx="1533739" cy="1047896"/>
          </a:xfrm>
          <a:prstGeom prst="rect">
            <a:avLst/>
          </a:prstGeom>
        </p:spPr>
      </p:pic>
      <p:pic>
        <p:nvPicPr>
          <p:cNvPr id="8" name="Picture 7" descr="A picture containing text, sign, outdoor, street&#10;&#10;Description automatically generated">
            <a:extLst>
              <a:ext uri="{FF2B5EF4-FFF2-40B4-BE49-F238E27FC236}">
                <a16:creationId xmlns:a16="http://schemas.microsoft.com/office/drawing/2014/main" id="{3964D5FF-CD97-46C6-820C-488DDAE1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687431"/>
            <a:ext cx="1533525" cy="104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1350F-273D-453C-8792-CB34B8DE57CA}"/>
              </a:ext>
            </a:extLst>
          </p:cNvPr>
          <p:cNvSpPr txBox="1"/>
          <p:nvPr/>
        </p:nvSpPr>
        <p:spPr>
          <a:xfrm>
            <a:off x="3015836" y="4855112"/>
            <a:ext cx="3629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100" dirty="0"/>
              <a:t>Originalna slika i slika čiji su svi pikseli podeljeni sa 2.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61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CC063-7ED8-44B2-A5DA-E1340D7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Normalizacija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C3C1-C00F-4595-A3DE-C1F0136C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019075"/>
            <a:ext cx="4336676" cy="3581625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Da bi se problem prevazišao potrebno je izvršiti normalizaciju histograma koji se posmatraju kao vektori.</a:t>
            </a:r>
          </a:p>
          <a:p>
            <a:r>
              <a:rPr lang="sr-Latn-RS" dirty="0">
                <a:solidFill>
                  <a:schemeClr val="bg1"/>
                </a:solidFill>
              </a:rPr>
              <a:t>Normalizacija se vrši nad blokovima koji obuhvataju nekoliko ćelija i međusobno se preklapaju.</a:t>
            </a:r>
          </a:p>
          <a:p>
            <a:r>
              <a:rPr lang="sr-Latn-RS" dirty="0">
                <a:solidFill>
                  <a:schemeClr val="bg1"/>
                </a:solidFill>
              </a:rPr>
              <a:t>Za normalizaciju je korišćena L2 norma.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net&#10;&#10;Description automatically generated">
            <a:extLst>
              <a:ext uri="{FF2B5EF4-FFF2-40B4-BE49-F238E27FC236}">
                <a16:creationId xmlns:a16="http://schemas.microsoft.com/office/drawing/2014/main" id="{4D2A3A1A-AD10-4FC1-AB7A-A935EC79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20" y="592028"/>
            <a:ext cx="2294379" cy="4489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5BF5D-CDB3-44F8-A81B-7AA14841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34CA6-3120-44B5-A8E2-DDBE4E18D42B}"/>
              </a:ext>
            </a:extLst>
          </p:cNvPr>
          <p:cNvSpPr txBox="1"/>
          <p:nvPr/>
        </p:nvSpPr>
        <p:spPr>
          <a:xfrm>
            <a:off x="6321386" y="5150234"/>
            <a:ext cx="4017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100" dirty="0"/>
              <a:t>Slika preuzeta sa </a:t>
            </a:r>
          </a:p>
          <a:p>
            <a:pPr algn="ctr"/>
            <a:r>
              <a:rPr lang="sr-Latn-RS" sz="1100" dirty="0">
                <a:hlinkClick r:id="rId3"/>
              </a:rPr>
              <a:t>https://learnopencv.com/histogram-of-oriented-gradients/</a:t>
            </a:r>
            <a:r>
              <a:rPr lang="sr-Latn-RS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299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46CA-B709-40BC-A956-C6F512E4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r-Latn-RS" dirty="0"/>
              <a:t>Konačni histogram (finalni vektor)</a:t>
            </a:r>
            <a:endParaRPr lang="en-US" dirty="0"/>
          </a:p>
        </p:txBody>
      </p:sp>
      <p:pic>
        <p:nvPicPr>
          <p:cNvPr id="8" name="Picture 7" descr="A building with a sign on it&#10;&#10;Description automatically generated with low confidence">
            <a:extLst>
              <a:ext uri="{FF2B5EF4-FFF2-40B4-BE49-F238E27FC236}">
                <a16:creationId xmlns:a16="http://schemas.microsoft.com/office/drawing/2014/main" id="{91D4B391-B07C-49E7-B451-81B71C84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1" y="2198034"/>
            <a:ext cx="5283289" cy="21001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D817-D735-4A8A-B420-69EF0BCD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83" y="2160589"/>
            <a:ext cx="2927185" cy="3880773"/>
          </a:xfrm>
        </p:spPr>
        <p:txBody>
          <a:bodyPr>
            <a:normAutofit/>
          </a:bodyPr>
          <a:lstStyle/>
          <a:p>
            <a:r>
              <a:rPr lang="sr-Latn-RS" sz="1500" dirty="0"/>
              <a:t>Rezultat metode histograma orijentisanih gradijenata je vektor koji je nastao nadovezivanjem vektora koji su kreirani u procesu normalizacije.</a:t>
            </a:r>
          </a:p>
          <a:p>
            <a:r>
              <a:rPr lang="sr-Latn-RS" sz="1500" dirty="0"/>
              <a:t>Finalni vektor predstavlja sažetak karakteristika jedne slike.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AD9FE-C6AB-47EA-858B-B71969AF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B09E7-6919-433C-A0FB-F008E4C3FC6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AB195-2FFC-4882-96FB-FAD2D3981194}"/>
              </a:ext>
            </a:extLst>
          </p:cNvPr>
          <p:cNvSpPr txBox="1"/>
          <p:nvPr/>
        </p:nvSpPr>
        <p:spPr>
          <a:xfrm>
            <a:off x="321926" y="4434970"/>
            <a:ext cx="6264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100" dirty="0"/>
              <a:t>Slika preuzeta sa </a:t>
            </a:r>
            <a:r>
              <a:rPr lang="sr-Latn-RS" sz="1100" dirty="0">
                <a:hlinkClick r:id="rId3"/>
              </a:rPr>
              <a:t>https://www.robots.ox.ac.uk/~vgg/practicals/category-detection/index.html</a:t>
            </a:r>
            <a:r>
              <a:rPr lang="sr-Latn-RS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8147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1798</Words>
  <Application>Microsoft Office PowerPoint</Application>
  <PresentationFormat>Widescreen</PresentationFormat>
  <Paragraphs>252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Razvoj softverskog sistema za prepoznavanje saobraćajnih znakova primenom tehnika mašinskog učenja</vt:lpstr>
      <vt:lpstr>Uvod</vt:lpstr>
      <vt:lpstr>Detekcija</vt:lpstr>
      <vt:lpstr>Histogram orijentisanih gradijenata</vt:lpstr>
      <vt:lpstr>Računanje gradijenta</vt:lpstr>
      <vt:lpstr>Kreiranje histograma</vt:lpstr>
      <vt:lpstr>Normalizacija</vt:lpstr>
      <vt:lpstr>Normalizacija</vt:lpstr>
      <vt:lpstr>Konačni histogram (finalni vektor)</vt:lpstr>
      <vt:lpstr>Mašina podržavajućih vektora</vt:lpstr>
      <vt:lpstr>Mašina podržavajućih vektora</vt:lpstr>
      <vt:lpstr>„Klizeći prozor“</vt:lpstr>
      <vt:lpstr>Piramidalno skaliranje</vt:lpstr>
      <vt:lpstr>Algoritam NMS</vt:lpstr>
      <vt:lpstr>Klasifikacija</vt:lpstr>
      <vt:lpstr>Konvolucijski sloj</vt:lpstr>
      <vt:lpstr>Sloj sažimanja</vt:lpstr>
      <vt:lpstr>Aktivaciona funkcija</vt:lpstr>
      <vt:lpstr>Potpuno povezan sloj</vt:lpstr>
      <vt:lpstr>Softmax sloj</vt:lpstr>
      <vt:lpstr>Preobučavanje</vt:lpstr>
      <vt:lpstr>Sloj odbacivanja</vt:lpstr>
      <vt:lpstr>Obučavanje</vt:lpstr>
      <vt:lpstr>Gradijentalni spust</vt:lpstr>
      <vt:lpstr>Algoritam propagacije unazad</vt:lpstr>
      <vt:lpstr>Konkretni sistem</vt:lpstr>
      <vt:lpstr>Rezultati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softverskog sistema za prepoznavanje saobraćajnih znakova primenom tehnika mašinskog učenja</dc:title>
  <dc:creator>Danilo</dc:creator>
  <cp:lastModifiedBy>Danilo</cp:lastModifiedBy>
  <cp:revision>81</cp:revision>
  <dcterms:created xsi:type="dcterms:W3CDTF">2021-09-27T13:43:22Z</dcterms:created>
  <dcterms:modified xsi:type="dcterms:W3CDTF">2021-09-30T21:36:25Z</dcterms:modified>
</cp:coreProperties>
</file>