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Nunito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722c8bf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722c8bf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722c8bf4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722c8bf4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722c8bf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722c8bf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ac0b4326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ac0b4326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722c8bf42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722c8bf42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ac0b432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ac0b432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722c8bf42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722c8bf42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722c8bf42_0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f722c8bf42_0_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de Proyecto APT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6476575" y="3695325"/>
            <a:ext cx="2461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779"/>
              <a:t>Daniel Campos</a:t>
            </a:r>
            <a:endParaRPr sz="1779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779"/>
              <a:t>Ignacio Aguirre</a:t>
            </a:r>
            <a:endParaRPr sz="177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 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4066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just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300" dirty="0">
                <a:solidFill>
                  <a:srgbClr val="000000"/>
                </a:solidFill>
              </a:rPr>
              <a:t>La Farmacia San Sebastián es una pequeña farmacia ubicada en la comuna de Cartagena, V Región. Actualmente gestiona la mayoría de sus procesos en papel y excel. Esta práctica limita su eficiencia, especialmente en el registro y control de los distintos productos en bodega.</a:t>
            </a:r>
            <a:endParaRPr sz="63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b="1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b="1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b="1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b="1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3333"/>
              <a:buFont typeface="Arial"/>
              <a:buNone/>
            </a:pPr>
            <a:endParaRPr sz="1500" b="1" dirty="0">
              <a:solidFill>
                <a:srgbClr val="000000"/>
              </a:solidFill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175" y="2782250"/>
            <a:ext cx="3715650" cy="18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Solución Propuesta </a:t>
            </a:r>
            <a:endParaRPr dirty="0"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just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6200" dirty="0"/>
              <a:t>Implementar un sistema informático que permita optimizar la gestión de inventarios y mejorar la precisión en el registro de ventas.</a:t>
            </a:r>
            <a:endParaRPr sz="6200" dirty="0"/>
          </a:p>
          <a:p>
            <a:pPr marL="0" lvl="0" indent="0" algn="just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6200" dirty="0"/>
              <a:t>Este avance incrementará la eficiencia operativa mejorando la experiencia tanto para empleados como para clientes. Facilitando el trabajo diario y elevando el nivel de servicio del ofrecido, la transición a un sistema informático contribuirá significativamente a la modernización y al crecimiento de la farmacia.</a:t>
            </a:r>
            <a:endParaRPr sz="6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200" dirty="0"/>
              <a:t>Esta inversión no solo impulsará la eficiencia, sino también el crecimiento sostenible y la competitividad de la farmacia en el mercado.</a:t>
            </a:r>
            <a:endParaRPr sz="6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688520" y="831422"/>
            <a:ext cx="2852964" cy="5332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Objetivo General</a:t>
            </a:r>
            <a:endParaRPr dirty="0"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819149" y="1112228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just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000" dirty="0">
                <a:solidFill>
                  <a:srgbClr val="000000"/>
                </a:solidFill>
              </a:rPr>
              <a:t>Desarrollar una solución de escritorio que optimice la gestión de inventarios y ventas de la farmacia San Sebastian mejorando la eficiencia operativa y el servicio entregado.</a:t>
            </a:r>
          </a:p>
          <a:p>
            <a:pPr marL="0" lvl="0" indent="0" algn="just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s" sz="60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6000" dirty="0">
              <a:solidFill>
                <a:srgbClr val="000000"/>
              </a:solidFill>
            </a:endParaRPr>
          </a:p>
          <a:p>
            <a:pPr marL="457200" lvl="0" indent="-323850" algn="just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s" sz="6000" dirty="0">
                <a:solidFill>
                  <a:srgbClr val="000000"/>
                </a:solidFill>
              </a:rPr>
              <a:t>Optimizar el control y seguimiento del inventario farmacéutico.</a:t>
            </a:r>
            <a:endParaRPr sz="6000" dirty="0">
              <a:solidFill>
                <a:srgbClr val="000000"/>
              </a:solidFill>
            </a:endParaRPr>
          </a:p>
          <a:p>
            <a:pPr marL="457200" lvl="0" indent="-32385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s" sz="6000" dirty="0">
                <a:solidFill>
                  <a:srgbClr val="000000"/>
                </a:solidFill>
              </a:rPr>
              <a:t>Agilizar el proceso de registro y gestión de ventas.</a:t>
            </a:r>
            <a:endParaRPr sz="6000" dirty="0">
              <a:solidFill>
                <a:srgbClr val="000000"/>
              </a:solidFill>
            </a:endParaRPr>
          </a:p>
          <a:p>
            <a:pPr marL="457200" lvl="0" indent="-32385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s" sz="6000" dirty="0">
                <a:solidFill>
                  <a:srgbClr val="000000"/>
                </a:solidFill>
              </a:rPr>
              <a:t>Mejorar la precisión en el manejo de datos de productos y transacciones</a:t>
            </a:r>
            <a:endParaRPr sz="6000" dirty="0">
              <a:solidFill>
                <a:srgbClr val="000000"/>
              </a:solidFill>
            </a:endParaRPr>
          </a:p>
          <a:p>
            <a:pPr marL="457200" lvl="0" indent="-32385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s" sz="6000" dirty="0">
                <a:solidFill>
                  <a:srgbClr val="000000"/>
                </a:solidFill>
              </a:rPr>
              <a:t>Facilitar el acceso y análisis de información para la toma de decisiones.</a:t>
            </a:r>
            <a:endParaRPr sz="6000" dirty="0">
              <a:solidFill>
                <a:srgbClr val="000000"/>
              </a:solidFill>
            </a:endParaRPr>
          </a:p>
          <a:p>
            <a:pPr marL="457200" lvl="0" indent="-32385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s" sz="6000" dirty="0">
                <a:solidFill>
                  <a:srgbClr val="000000"/>
                </a:solidFill>
              </a:rPr>
              <a:t>Incrementar la eficiencia operativa del personal de la farmacia.</a:t>
            </a:r>
            <a:endParaRPr sz="6000" dirty="0">
              <a:solidFill>
                <a:srgbClr val="000000"/>
              </a:solidFill>
            </a:endParaRPr>
          </a:p>
          <a:p>
            <a:pPr marL="457200" lvl="0" indent="-32385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s" sz="6000" dirty="0">
                <a:solidFill>
                  <a:srgbClr val="000000"/>
                </a:solidFill>
              </a:rPr>
              <a:t>Asegurar la transición efectiva del sistema basado en papel al digital.</a:t>
            </a:r>
            <a:endParaRPr sz="6000" dirty="0">
              <a:solidFill>
                <a:srgbClr val="000000"/>
              </a:solidFill>
            </a:endParaRPr>
          </a:p>
          <a:p>
            <a:pPr marL="457200" lvl="0" indent="-32385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s" sz="6000" dirty="0">
                <a:solidFill>
                  <a:srgbClr val="000000"/>
                </a:solidFill>
              </a:rPr>
              <a:t>Proporcionar una interfaz intuitiva y fácil de usar para los empleados.</a:t>
            </a:r>
            <a:endParaRPr sz="6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Google Shape;147;p16">
            <a:extLst>
              <a:ext uri="{FF2B5EF4-FFF2-40B4-BE49-F238E27FC236}">
                <a16:creationId xmlns:a16="http://schemas.microsoft.com/office/drawing/2014/main" id="{E36AB7E5-4C4B-4893-5E08-993766CB8B9E}"/>
              </a:ext>
            </a:extLst>
          </p:cNvPr>
          <p:cNvSpPr txBox="1">
            <a:spLocks/>
          </p:cNvSpPr>
          <p:nvPr/>
        </p:nvSpPr>
        <p:spPr>
          <a:xfrm>
            <a:off x="688520" y="2038493"/>
            <a:ext cx="3883479" cy="533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s-CL" dirty="0"/>
              <a:t>Objetivos Específicos</a:t>
            </a:r>
          </a:p>
        </p:txBody>
      </p:sp>
      <p:pic>
        <p:nvPicPr>
          <p:cNvPr id="2050" name="Picture 2" descr="Imágenes de Objetivo - Descarga gratuita en Freepik">
            <a:extLst>
              <a:ext uri="{FF2B5EF4-FFF2-40B4-BE49-F238E27FC236}">
                <a16:creationId xmlns:a16="http://schemas.microsoft.com/office/drawing/2014/main" id="{1A3B0F4E-92A9-24FF-45E9-B5D0ED9E0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629" y="2886412"/>
            <a:ext cx="1879600" cy="188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 Seleccionado</a:t>
            </a: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819150" y="16377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el desarrollo de la aplicación se usará Java. Algunas de las principales razones: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 b="1"/>
              <a:t>Amplia  biblioteca de APIs y frameworks: </a:t>
            </a:r>
            <a:r>
              <a:rPr lang="es"/>
              <a:t>Facilita la creación de aplicaciones complejas y seguras, cruciales en el manejo de datos sensibles como los registros de ventas y medicamentos.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b="1"/>
              <a:t>Escalabilidad de Java:</a:t>
            </a:r>
            <a:r>
              <a:rPr lang="es"/>
              <a:t> Permite que el sistema crezca junto con las necesidades de la farmacia, mientras que su compatibilidad multiplataforma garantiza que la aplicación pueda ejecutarse en diferentes entornos sin requerir modificaciones significativas.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b="1"/>
              <a:t>Seguridad Integrada: </a:t>
            </a:r>
            <a:r>
              <a:rPr lang="es"/>
              <a:t>Java tiene características de seguridad integradas, como la gestión de memoria automática y un modelo de seguridad robusto, que protegen la aplicación contra vulnerabilidades y ataque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5975" y="810925"/>
            <a:ext cx="550650" cy="10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 </a:t>
            </a:r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819150" y="144814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 dirty="0">
                <a:solidFill>
                  <a:srgbClr val="000000"/>
                </a:solidFill>
              </a:rPr>
              <a:t>Para el desarrollo del sistema informático de la Farmacia San Sebastián, se utilizará la metodología ágil Scrum. Esta metodología permitirá abordar el proyecto de manera iterativa e incremental, asegurando una alta adaptabilidad a los cambios y una entrega continua de valor al cliente.</a:t>
            </a:r>
            <a:endParaRPr sz="1700" dirty="0"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025" y="2723000"/>
            <a:ext cx="4698501" cy="20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/>
          <p:nvPr/>
        </p:nvSpPr>
        <p:spPr>
          <a:xfrm>
            <a:off x="4056975" y="4595775"/>
            <a:ext cx="1378200" cy="151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 de los Sprints</a:t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388488" y="2197250"/>
            <a:ext cx="1378200" cy="1899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Sprint 0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Planificación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2135700" y="2197250"/>
            <a:ext cx="1378200" cy="1899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      Sprint 1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Modulo de Login</a:t>
            </a:r>
            <a:endParaRPr sz="1200"/>
          </a:p>
        </p:txBody>
      </p:sp>
      <p:sp>
        <p:nvSpPr>
          <p:cNvPr id="171" name="Google Shape;171;p19"/>
          <p:cNvSpPr/>
          <p:nvPr/>
        </p:nvSpPr>
        <p:spPr>
          <a:xfrm>
            <a:off x="3882900" y="2197250"/>
            <a:ext cx="1378200" cy="1899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Sprint 2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Administración de Productos</a:t>
            </a:r>
            <a:endParaRPr sz="1000"/>
          </a:p>
        </p:txBody>
      </p:sp>
      <p:sp>
        <p:nvSpPr>
          <p:cNvPr id="172" name="Google Shape;172;p19"/>
          <p:cNvSpPr/>
          <p:nvPr/>
        </p:nvSpPr>
        <p:spPr>
          <a:xfrm>
            <a:off x="5630088" y="2197250"/>
            <a:ext cx="1378200" cy="1899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Sprint 3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Modulo de Ventas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3" name="Google Shape;173;p19"/>
          <p:cNvSpPr/>
          <p:nvPr/>
        </p:nvSpPr>
        <p:spPr>
          <a:xfrm>
            <a:off x="7377288" y="2197250"/>
            <a:ext cx="1378200" cy="1899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Sprint 4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Informe de Ventas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4" name="Google Shape;174;p19"/>
          <p:cNvSpPr/>
          <p:nvPr/>
        </p:nvSpPr>
        <p:spPr>
          <a:xfrm>
            <a:off x="1766700" y="2869600"/>
            <a:ext cx="369000" cy="33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3513900" y="2869600"/>
            <a:ext cx="369000" cy="33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5261100" y="2869600"/>
            <a:ext cx="369000" cy="33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7008300" y="2869600"/>
            <a:ext cx="369000" cy="33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1EA60755-E3C3-AD2B-FA7F-9AD02D33AFA6}"/>
              </a:ext>
            </a:extLst>
          </p:cNvPr>
          <p:cNvCxnSpPr>
            <a:cxnSpLocks/>
          </p:cNvCxnSpPr>
          <p:nvPr/>
        </p:nvCxnSpPr>
        <p:spPr>
          <a:xfrm>
            <a:off x="508000" y="4267200"/>
            <a:ext cx="1200631" cy="0"/>
          </a:xfrm>
          <a:prstGeom prst="straightConnector1">
            <a:avLst/>
          </a:prstGeom>
          <a:ln w="19050" cap="flat" cmpd="sng" algn="ctr">
            <a:solidFill>
              <a:srgbClr val="38546F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C0CBB2D-D4EA-51CD-4B70-B37C13CA0EDE}"/>
              </a:ext>
            </a:extLst>
          </p:cNvPr>
          <p:cNvSpPr txBox="1"/>
          <p:nvPr/>
        </p:nvSpPr>
        <p:spPr>
          <a:xfrm>
            <a:off x="705090" y="4321100"/>
            <a:ext cx="806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2 Semanas</a:t>
            </a:r>
            <a:endParaRPr lang="es-CL" sz="900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0F2AA93-B4F7-B081-FAD5-DA7E20578CDE}"/>
              </a:ext>
            </a:extLst>
          </p:cNvPr>
          <p:cNvCxnSpPr>
            <a:cxnSpLocks/>
          </p:cNvCxnSpPr>
          <p:nvPr/>
        </p:nvCxnSpPr>
        <p:spPr>
          <a:xfrm>
            <a:off x="2235200" y="4269602"/>
            <a:ext cx="1200631" cy="0"/>
          </a:xfrm>
          <a:prstGeom prst="straightConnector1">
            <a:avLst/>
          </a:prstGeom>
          <a:ln w="19050" cap="flat" cmpd="sng" algn="ctr">
            <a:solidFill>
              <a:srgbClr val="38546F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F3FAF66E-160E-1DF7-7150-A175B6F3C602}"/>
              </a:ext>
            </a:extLst>
          </p:cNvPr>
          <p:cNvSpPr txBox="1"/>
          <p:nvPr/>
        </p:nvSpPr>
        <p:spPr>
          <a:xfrm>
            <a:off x="2432290" y="4323502"/>
            <a:ext cx="806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2 Semanas</a:t>
            </a:r>
            <a:endParaRPr lang="es-CL" sz="900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258F616-7113-DF08-6AEA-C3C97C0F11EB}"/>
              </a:ext>
            </a:extLst>
          </p:cNvPr>
          <p:cNvCxnSpPr>
            <a:cxnSpLocks/>
          </p:cNvCxnSpPr>
          <p:nvPr/>
        </p:nvCxnSpPr>
        <p:spPr>
          <a:xfrm>
            <a:off x="3962400" y="4275886"/>
            <a:ext cx="1200631" cy="0"/>
          </a:xfrm>
          <a:prstGeom prst="straightConnector1">
            <a:avLst/>
          </a:prstGeom>
          <a:ln w="19050" cap="flat" cmpd="sng" algn="ctr">
            <a:solidFill>
              <a:srgbClr val="38546F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01EA496-34C8-AE59-4A86-0DB8434882B6}"/>
              </a:ext>
            </a:extLst>
          </p:cNvPr>
          <p:cNvSpPr txBox="1"/>
          <p:nvPr/>
        </p:nvSpPr>
        <p:spPr>
          <a:xfrm>
            <a:off x="4159490" y="4329786"/>
            <a:ext cx="806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2 Semanas</a:t>
            </a:r>
            <a:endParaRPr lang="es-CL" sz="900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E03BEAA-6654-5EAE-2BC0-338F3A151A84}"/>
              </a:ext>
            </a:extLst>
          </p:cNvPr>
          <p:cNvCxnSpPr>
            <a:cxnSpLocks/>
          </p:cNvCxnSpPr>
          <p:nvPr/>
        </p:nvCxnSpPr>
        <p:spPr>
          <a:xfrm>
            <a:off x="5708172" y="4275886"/>
            <a:ext cx="1200631" cy="0"/>
          </a:xfrm>
          <a:prstGeom prst="straightConnector1">
            <a:avLst/>
          </a:prstGeom>
          <a:ln w="19050" cap="flat" cmpd="sng" algn="ctr">
            <a:solidFill>
              <a:srgbClr val="38546F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2B77C59-1D35-153B-1DED-B773C5DE0409}"/>
              </a:ext>
            </a:extLst>
          </p:cNvPr>
          <p:cNvSpPr txBox="1"/>
          <p:nvPr/>
        </p:nvSpPr>
        <p:spPr>
          <a:xfrm>
            <a:off x="5905262" y="4329786"/>
            <a:ext cx="806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2 Semanas</a:t>
            </a:r>
            <a:endParaRPr lang="es-CL" sz="900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4E5511A-ECE5-CE95-FBF8-274B07BEC27B}"/>
              </a:ext>
            </a:extLst>
          </p:cNvPr>
          <p:cNvCxnSpPr>
            <a:cxnSpLocks/>
          </p:cNvCxnSpPr>
          <p:nvPr/>
        </p:nvCxnSpPr>
        <p:spPr>
          <a:xfrm>
            <a:off x="7453944" y="4261371"/>
            <a:ext cx="1200631" cy="0"/>
          </a:xfrm>
          <a:prstGeom prst="straightConnector1">
            <a:avLst/>
          </a:prstGeom>
          <a:ln w="19050" cap="flat" cmpd="sng" algn="ctr">
            <a:solidFill>
              <a:srgbClr val="38546F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6F8EF9D-EB6A-7194-DF14-3AF33839AD0F}"/>
              </a:ext>
            </a:extLst>
          </p:cNvPr>
          <p:cNvSpPr txBox="1"/>
          <p:nvPr/>
        </p:nvSpPr>
        <p:spPr>
          <a:xfrm>
            <a:off x="7651034" y="4315271"/>
            <a:ext cx="806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2 Semanas</a:t>
            </a:r>
            <a:endParaRPr lang="es-CL" sz="9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D828171-2B39-F4DA-AD32-6FA2508B4FC3}"/>
              </a:ext>
            </a:extLst>
          </p:cNvPr>
          <p:cNvSpPr txBox="1"/>
          <p:nvPr/>
        </p:nvSpPr>
        <p:spPr>
          <a:xfrm>
            <a:off x="3876756" y="4653484"/>
            <a:ext cx="1623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TOTAL = 10 SEMANAS</a:t>
            </a:r>
            <a:endParaRPr lang="es-CL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C74438-43A2-DD4E-3E6E-A90629107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88" y="1595664"/>
            <a:ext cx="4815354" cy="321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7200"/>
              <a:t>FIN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Presentación en pantalla (16:9)</PresentationFormat>
  <Paragraphs>56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Calibri</vt:lpstr>
      <vt:lpstr>Nunito</vt:lpstr>
      <vt:lpstr>Arial</vt:lpstr>
      <vt:lpstr>Shift</vt:lpstr>
      <vt:lpstr>Definición de Proyecto APT</vt:lpstr>
      <vt:lpstr>Problemática </vt:lpstr>
      <vt:lpstr>Solución Propuesta </vt:lpstr>
      <vt:lpstr>Objetivo General</vt:lpstr>
      <vt:lpstr>Lenguaje Seleccionado</vt:lpstr>
      <vt:lpstr>Metodología </vt:lpstr>
      <vt:lpstr>Planificación de los Sprints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Daniel</dc:creator>
  <cp:lastModifiedBy>DANIEL . CAMPOS KIRKMAN</cp:lastModifiedBy>
  <cp:revision>1</cp:revision>
  <dcterms:modified xsi:type="dcterms:W3CDTF">2024-09-02T23:08:37Z</dcterms:modified>
</cp:coreProperties>
</file>