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isl9jFPlsJXylU+GX7Nks7KXJ+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90B646-61FD-4723-AA45-A184CE3E07D3}">
  <a:tblStyle styleId="{EC90B646-61FD-4723-AA45-A184CE3E07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nacho</a:t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nacho</a:t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nacho</a:t>
            </a:r>
            <a:endParaRPr/>
          </a:p>
        </p:txBody>
      </p:sp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nacho</a:t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nacho</a:t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nacho</a:t>
            </a:r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el desarrollo del sistema informático de la Farmacia San Sebastián, se adoptó la metodología ágil Scrum. Esta metodología permitió abordar el proyecto de forma iterativa e incremental, garantizando una alta adaptabilidad ante los cambios y una entrega continua de valor al cliente.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proceso se estructuró en 5 sprints, comenzando con la creación y priorización del Product Backlog. Durante el desarrollo, el equipo sostuvo reuniones semanales para sincronizarse y resolver cualquier impedimento, asegurando un avance constante.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término de cada sprint, se realizó una revisión del producto para evaluar el progreso y recopilar retroalimentación, lo que permitió realizar ajustes según las necesidades del proyecto. Se utilizaron herramientas como Trello para gestionar el flujo de trabajo y técnicas cómo Planning Poker para estimar el esfuerzo requerido en cada historia de usuario.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nacho</a:t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1ce8f5a0ab_0_149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31ce8f5a0ab_0_149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31ce8f5a0ab_0_14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1ce8f5a0ab_0_184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31ce8f5a0ab_0_184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g31ce8f5a0ab_0_18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1ce8f5a0ab_0_18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1ce8f5a0ab_0_15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g31ce8f5a0ab_0_15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31ce8f5a0ab_0_15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g31ce8f5a0ab_0_15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g31ce8f5a0ab_0_15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1ce8f5a0ab_0_16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31ce8f5a0ab_0_160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g31ce8f5a0ab_0_160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31ce8f5a0ab_0_16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1ce8f5a0ab_0_16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31ce8f5a0ab_0_16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1ce8f5a0ab_0_168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g31ce8f5a0ab_0_168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31ce8f5a0ab_0_16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1ce8f5a0ab_0_172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g31ce8f5a0ab_0_17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1ce8f5a0ab_0_175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31ce8f5a0ab_0_175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g31ce8f5a0ab_0_175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g31ce8f5a0ab_0_175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g31ce8f5a0ab_0_17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1ce8f5a0ab_0_181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g31ce8f5a0ab_0_18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1ce8f5a0ab_0_14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31ce8f5a0ab_0_14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g31ce8f5a0ab_0_14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2"/>
                </a:solidFill>
              </a:defRPr>
            </a:lvl1pPr>
            <a:lvl2pPr lvl="1" algn="r">
              <a:buNone/>
              <a:defRPr sz="1300">
                <a:solidFill>
                  <a:schemeClr val="lt2"/>
                </a:solidFill>
              </a:defRPr>
            </a:lvl2pPr>
            <a:lvl3pPr lvl="2" algn="r">
              <a:buNone/>
              <a:defRPr sz="1300">
                <a:solidFill>
                  <a:schemeClr val="lt2"/>
                </a:solidFill>
              </a:defRPr>
            </a:lvl3pPr>
            <a:lvl4pPr lvl="3" algn="r">
              <a:buNone/>
              <a:defRPr sz="1300">
                <a:solidFill>
                  <a:schemeClr val="lt2"/>
                </a:solidFill>
              </a:defRPr>
            </a:lvl4pPr>
            <a:lvl5pPr lvl="4" algn="r">
              <a:buNone/>
              <a:defRPr sz="1300">
                <a:solidFill>
                  <a:schemeClr val="lt2"/>
                </a:solidFill>
              </a:defRPr>
            </a:lvl5pPr>
            <a:lvl6pPr lvl="5" algn="r">
              <a:buNone/>
              <a:defRPr sz="1300">
                <a:solidFill>
                  <a:schemeClr val="lt2"/>
                </a:solidFill>
              </a:defRPr>
            </a:lvl6pPr>
            <a:lvl7pPr lvl="6" algn="r">
              <a:buNone/>
              <a:defRPr sz="1300">
                <a:solidFill>
                  <a:schemeClr val="lt2"/>
                </a:solidFill>
              </a:defRPr>
            </a:lvl7pPr>
            <a:lvl8pPr lvl="7" algn="r">
              <a:buNone/>
              <a:defRPr sz="1300">
                <a:solidFill>
                  <a:schemeClr val="lt2"/>
                </a:solidFill>
              </a:defRPr>
            </a:lvl8pPr>
            <a:lvl9pPr lvl="8" algn="r">
              <a:buNone/>
              <a:defRPr sz="13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9.jpg"/><Relationship Id="rId5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FARMACIA SAN 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SEBASTIÁN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</a:t>
            </a:r>
            <a:r>
              <a:rPr lang="es-C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339250" y="-385850"/>
            <a:ext cx="86817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FARMACIA SAN SEBASTIÁN”</a:t>
            </a:r>
            <a:endParaRPr/>
          </a:p>
        </p:txBody>
      </p:sp>
      <p:sp>
        <p:nvSpPr>
          <p:cNvPr id="146" name="Google Shape;146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47" name="Google Shape;147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8" name="Google Shape;14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2625" y="2475850"/>
            <a:ext cx="1597101" cy="296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0"/>
          <p:cNvSpPr txBox="1"/>
          <p:nvPr/>
        </p:nvSpPr>
        <p:spPr>
          <a:xfrm>
            <a:off x="456050" y="2753600"/>
            <a:ext cx="2762700" cy="24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-Portabilidad y compatibilidad multiplataforma.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-Amplio soporte para desarrollo de interfaces gráficas con Swing y JavaFX.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-Fiabilidad y seguridad para manejar datos sensibles.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0"/>
          <p:cNvSpPr txBox="1"/>
          <p:nvPr/>
        </p:nvSpPr>
        <p:spPr>
          <a:xfrm>
            <a:off x="9204700" y="2753600"/>
            <a:ext cx="2762700" cy="24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-Facilidad de uso e interfaz gráfica intuitiva.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-Rendimiento óptimo para bases de datos relacionales de tamaño medio.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-Rendimiento ligero y eficiencia en recursos.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3625" y="2753600"/>
            <a:ext cx="2568275" cy="256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1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2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3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"/>
          <p:cNvSpPr txBox="1"/>
          <p:nvPr/>
        </p:nvSpPr>
        <p:spPr>
          <a:xfrm>
            <a:off x="136196" y="368925"/>
            <a:ext cx="8234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FARMACIA SAN SEBASTIAN”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" name="Google Shape;64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65" name="Google Shape;65;p2"/>
          <p:cNvGrpSpPr/>
          <p:nvPr/>
        </p:nvGrpSpPr>
        <p:grpSpPr>
          <a:xfrm>
            <a:off x="4402852" y="2510197"/>
            <a:ext cx="7633553" cy="3034689"/>
            <a:chOff x="4121026" y="3206321"/>
            <a:chExt cx="7633553" cy="2855103"/>
          </a:xfrm>
        </p:grpSpPr>
        <p:sp>
          <p:nvSpPr>
            <p:cNvPr id="66" name="Google Shape;66;p2"/>
            <p:cNvSpPr/>
            <p:nvPr/>
          </p:nvSpPr>
          <p:spPr>
            <a:xfrm>
              <a:off x="4121026" y="3206321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9EAFB8"/>
                </a:gs>
                <a:gs pos="100000">
                  <a:srgbClr val="616D7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 txBox="1"/>
            <p:nvPr/>
          </p:nvSpPr>
          <p:spPr>
            <a:xfrm>
              <a:off x="5783674" y="3206324"/>
              <a:ext cx="5970900" cy="149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Ignacio Aguirre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Cargo: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Scrum Master, 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Developer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Coordinación del equipo y Desarrollo de Funcionalidades.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121026" y="4701824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9EAFB8"/>
                </a:gs>
                <a:gs pos="100000">
                  <a:srgbClr val="616D73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 txBox="1"/>
            <p:nvPr/>
          </p:nvSpPr>
          <p:spPr>
            <a:xfrm>
              <a:off x="5783679" y="4701824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Daniel Campos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 Product Owner, Developer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Visión del Proyecto y Desarrollo 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 Funcionalidades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0" name="Google Shape;7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225" y="2608224"/>
            <a:ext cx="1135214" cy="1200325"/>
          </a:xfrm>
          <a:prstGeom prst="rect">
            <a:avLst/>
          </a:prstGeom>
          <a:solidFill>
            <a:srgbClr val="BFBFBF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</p:pic>
      <p:pic>
        <p:nvPicPr>
          <p:cNvPr id="71" name="Google Shape;71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5875" y="4169200"/>
            <a:ext cx="953921" cy="120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FARMACIA SAN SEBASTIÁN”</a:t>
            </a:r>
            <a:endParaRPr/>
          </a:p>
        </p:txBody>
      </p:sp>
      <p:sp>
        <p:nvSpPr>
          <p:cNvPr id="78" name="Google Shape;78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" name="Google Shape;79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0" name="Google Shape;80;p3"/>
          <p:cNvSpPr/>
          <p:nvPr/>
        </p:nvSpPr>
        <p:spPr>
          <a:xfrm>
            <a:off x="714909" y="2169769"/>
            <a:ext cx="43488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Farmacia San Sebastián, una pequeña farmacia localizada en Cartagena, V Región, gestiona actualmente todos sus procesos de manera manual y en papel. Esta metodología resulta ineficiente y propensa a errores humanos, afectando tanto el control de inventarios como el registro de ventas. Estas limitaciones dificultan la capacidad de respuesta ágil y precisa ante las necesidades de los clientes y la organización interna.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6912079" y="2177325"/>
            <a:ext cx="43488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e implementar un sistema informático que transforme y optimice las operaciones diarias de la Farmacia San Sebastián. La solución permitirá un control riguroso y en tiempo real de los inventarios, minimizando errores en el registro de ventas y automatizando diversas tareas administrativas. Esto facilitará la mejora en la eficiencia y la capacidad de respuesta de la farmacia.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FARMACIA SAN SEBASTIÁN”</a:t>
            </a:r>
            <a:endParaRPr/>
          </a:p>
        </p:txBody>
      </p:sp>
      <p:sp>
        <p:nvSpPr>
          <p:cNvPr id="89" name="Google Shape;89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4"/>
          <p:cNvSpPr txBox="1"/>
          <p:nvPr/>
        </p:nvSpPr>
        <p:spPr>
          <a:xfrm>
            <a:off x="1" y="3625746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sistema informático de escritorio para la Farmacia San Sebastián, que optimice la gestión de inventarios y ventas, mejorando tanto la eficiencia operativa como la experiencia de usuario.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614525" y="4272250"/>
            <a:ext cx="10962900" cy="2425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Optimizar el control y seguimiento del inventario farmacéutico.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Agilizar el proceso de registro y gestión de ventas.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Mejorar la precisión en el manejo de datos de productos y transacciones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Facilitar el acceso y análisis de información para la toma de decisiones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Incrementar la eficiencia operativa del personal de la farmacia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Asegurar la transición efectiva del sistema basado en papel a la digital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Proporcionar una interfaz intuitiva y fácil de usar para los empleados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FARMACIA SAN SEBASTIÁN”</a:t>
            </a:r>
            <a:endParaRPr/>
          </a:p>
        </p:txBody>
      </p:sp>
      <p:sp>
        <p:nvSpPr>
          <p:cNvPr id="100" name="Google Shape;100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01" name="Google Shape;101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p5"/>
          <p:cNvSpPr txBox="1"/>
          <p:nvPr/>
        </p:nvSpPr>
        <p:spPr>
          <a:xfrm>
            <a:off x="566675" y="2405550"/>
            <a:ext cx="11331000" cy="24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Automatización de procesos: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sistema que gestione eficientemente el inventario y las ventas en la Farmacia San Sebastián.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de inventarios en tiempo real: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sistema permitirá un seguimiento detallado del stock de productos, evitando faltantes y mejorando la reposición.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ventas: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Facilitar el registro de transacciones, emisión de comprobantes y reportes de ventas, agilizando la atención al cliente.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702900" y="4863450"/>
            <a:ext cx="10866300" cy="13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 local: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sistema está diseñado específicamente para la Farmacia San Sebastián y puede necesitar ajustes si se implementa en otros establecimientos.</a:t>
            </a:r>
            <a:endParaRPr sz="2400"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“FARMACIA SAN SEBASTIÁN”</a:t>
            </a:r>
            <a:endParaRPr/>
          </a:p>
        </p:txBody>
      </p:sp>
      <p:sp>
        <p:nvSpPr>
          <p:cNvPr id="110" name="Google Shape;110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2" name="Google Shape;112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3300" y="2753611"/>
            <a:ext cx="5715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“FARMACIA SAN SEBASTIÁN”</a:t>
            </a:r>
            <a:endParaRPr/>
          </a:p>
        </p:txBody>
      </p:sp>
      <p:sp>
        <p:nvSpPr>
          <p:cNvPr id="119" name="Google Shape;119;p7"/>
          <p:cNvSpPr txBox="1"/>
          <p:nvPr/>
        </p:nvSpPr>
        <p:spPr>
          <a:xfrm>
            <a:off x="1" y="1155656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21" name="Google Shape;121;p7"/>
          <p:cNvGraphicFramePr/>
          <p:nvPr/>
        </p:nvGraphicFramePr>
        <p:xfrm>
          <a:off x="1547200" y="195605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{EC90B646-61FD-4723-AA45-A184CE3E07D3}</a:tableStyleId>
              </a:tblPr>
              <a:tblGrid>
                <a:gridCol w="997800"/>
                <a:gridCol w="443450"/>
                <a:gridCol w="418925"/>
                <a:gridCol w="418925"/>
                <a:gridCol w="418925"/>
                <a:gridCol w="388050"/>
                <a:gridCol w="418925"/>
                <a:gridCol w="418925"/>
                <a:gridCol w="418925"/>
                <a:gridCol w="418925"/>
                <a:gridCol w="418925"/>
                <a:gridCol w="418925"/>
                <a:gridCol w="418925"/>
                <a:gridCol w="418925"/>
                <a:gridCol w="418925"/>
                <a:gridCol w="418925"/>
                <a:gridCol w="382850"/>
                <a:gridCol w="455000"/>
                <a:gridCol w="418925"/>
                <a:gridCol w="418925"/>
                <a:gridCol w="418925"/>
              </a:tblGrid>
              <a:tr h="298275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</a:t>
                      </a:r>
                      <a:endParaRPr b="1"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1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548DD4"/>
                    </a:solidFill>
                  </a:tcPr>
                </a:tc>
                <a:tc hMerge="1"/>
                <a:tc hMerge="1"/>
                <a:tc hMerge="1"/>
                <a:tc gridSpan="1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2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00FF0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3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9900"/>
                    </a:solidFill>
                  </a:tcPr>
                </a:tc>
                <a:tc hMerge="1"/>
                <a:tc hMerge="1"/>
                <a:tc hMerge="1"/>
              </a:tr>
              <a:tr h="3764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</a:t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2</a:t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3</a:t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4</a:t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5</a:t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6</a:t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7</a:t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8</a:t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9</a:t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10</a:t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11</a:t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12</a:t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13</a:t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14</a:t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15</a:t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16</a:t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17</a:t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18</a:t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6475">
                <a:tc>
                  <a:txBody>
                    <a:bodyPr/>
                    <a:lstStyle/>
                    <a:p>
                      <a:pPr indent="0" lvl="0" marL="161290" rtl="0" algn="l"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Análisis</a:t>
                      </a: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</a:t>
                      </a:r>
                      <a:r>
                        <a:rPr b="1" i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</a:t>
                      </a:r>
                      <a:endParaRPr b="1" i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61290" rtl="0" algn="l">
                        <a:spcBef>
                          <a:spcPts val="4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Caso</a:t>
                      </a:r>
                      <a:endParaRPr b="1" i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2000">
                <a:tc>
                  <a:txBody>
                    <a:bodyPr/>
                    <a:lstStyle/>
                    <a:p>
                      <a:pPr indent="0" lvl="0" marL="161290" rtl="0" algn="l">
                        <a:spcBef>
                          <a:spcPts val="1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0:</a:t>
                      </a:r>
                      <a:endParaRPr b="1" i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61290" rtl="0" algn="l">
                        <a:spcBef>
                          <a:spcPts val="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Planificación</a:t>
                      </a:r>
                      <a:endParaRPr b="1" i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6475">
                <a:tc>
                  <a:txBody>
                    <a:bodyPr/>
                    <a:lstStyle/>
                    <a:p>
                      <a:pPr indent="0" lvl="0" marL="161290" rtl="0" algn="l">
                        <a:spcBef>
                          <a:spcPts val="1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1:</a:t>
                      </a:r>
                      <a:endParaRPr b="1" i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61290" rtl="0" algn="l">
                        <a:spcBef>
                          <a:spcPts val="1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Modulo Login</a:t>
                      </a:r>
                      <a:endParaRPr b="1" i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16425">
                <a:tc>
                  <a:txBody>
                    <a:bodyPr/>
                    <a:lstStyle/>
                    <a:p>
                      <a:pPr indent="0" lvl="0" marL="161290" rtl="0" algn="l">
                        <a:spcBef>
                          <a:spcPts val="1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2:</a:t>
                      </a: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i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Administración de Productos</a:t>
                      </a:r>
                      <a:endParaRPr b="1" i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07650">
                <a:tc>
                  <a:txBody>
                    <a:bodyPr/>
                    <a:lstStyle/>
                    <a:p>
                      <a:pPr indent="0" lvl="0" marL="161290" rtl="0" algn="l">
                        <a:spcBef>
                          <a:spcPts val="1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3:</a:t>
                      </a: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61290" rtl="0" algn="l">
                        <a:spcBef>
                          <a:spcPts val="1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Módulo</a:t>
                      </a:r>
                      <a:r>
                        <a:rPr b="1" i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Ventas</a:t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36900">
                <a:tc>
                  <a:txBody>
                    <a:bodyPr/>
                    <a:lstStyle/>
                    <a:p>
                      <a:pPr indent="0" lvl="0" marL="161290" rtl="0" algn="l">
                        <a:spcBef>
                          <a:spcPts val="1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4:</a:t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61290" rtl="0" algn="l">
                        <a:spcBef>
                          <a:spcPts val="1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Módulo</a:t>
                      </a:r>
                      <a:r>
                        <a:rPr b="1" i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Reportes</a:t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7825">
                <a:tc>
                  <a:txBody>
                    <a:bodyPr/>
                    <a:lstStyle/>
                    <a:p>
                      <a:pPr indent="0" lvl="0" marL="161290" rtl="0" algn="l">
                        <a:spcBef>
                          <a:spcPts val="195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i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Validación y verificación</a:t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9900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21075">
                <a:tc>
                  <a:txBody>
                    <a:bodyPr/>
                    <a:lstStyle/>
                    <a:p>
                      <a:pPr indent="0" lvl="0" marL="161290" rtl="0" algn="l">
                        <a:spcBef>
                          <a:spcPts val="195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i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Presentación final de la solución global</a:t>
                      </a:r>
                      <a:endParaRPr b="1" i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7825">
                <a:tc>
                  <a:txBody>
                    <a:bodyPr/>
                    <a:lstStyle/>
                    <a:p>
                      <a:pPr indent="0" lvl="0" marL="161290" rtl="0" algn="l">
                        <a:spcBef>
                          <a:spcPts val="195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i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Retrospectiva del proyecto</a:t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FARMACIA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SEBASTIÁN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28" name="Google Shape;128;p8"/>
          <p:cNvSpPr txBox="1"/>
          <p:nvPr/>
        </p:nvSpPr>
        <p:spPr>
          <a:xfrm>
            <a:off x="0" y="1432655"/>
            <a:ext cx="1219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" name="Google Shape;129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0" name="Google Shape;13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5913" y="2294555"/>
            <a:ext cx="8972550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FARMACIA SAN SEBASTIÁN”</a:t>
            </a:r>
            <a:endParaRPr/>
          </a:p>
        </p:txBody>
      </p:sp>
      <p:sp>
        <p:nvSpPr>
          <p:cNvPr id="137" name="Google Shape;137;p9"/>
          <p:cNvSpPr txBox="1"/>
          <p:nvPr/>
        </p:nvSpPr>
        <p:spPr>
          <a:xfrm>
            <a:off x="0" y="10622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38" name="Google Shape;138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9" name="Google Shape;13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0850" y="1623225"/>
            <a:ext cx="7619973" cy="508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