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jQZQplMPRnNcDkPF9NSB6CRAYT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A7F66C-D451-42E4-A966-E9C451E4A60C}">
  <a:tblStyle styleId="{57A7F66C-D451-42E4-A966-E9C451E4A6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nacho</a:t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nacho</a:t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nacho</a:t>
            </a:r>
            <a:endParaRPr/>
          </a:p>
        </p:txBody>
      </p:sp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nacho</a:t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nacho</a:t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nacho</a:t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nacho</a:t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FARMACIA SAN 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SEBASTIAN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</a:t>
            </a:r>
            <a:r>
              <a:rPr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2339250" y="-385850"/>
            <a:ext cx="86817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3" name="Google Shape;17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FARMACIA SAN SEBASTIAN”</a:t>
            </a:r>
            <a:endParaRPr/>
          </a:p>
        </p:txBody>
      </p:sp>
      <p:sp>
        <p:nvSpPr>
          <p:cNvPr id="175" name="Google Shape;175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76" name="Google Shape;176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7" name="Google Shape;17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8750" y="2703773"/>
            <a:ext cx="1875224" cy="348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0"/>
          <p:cNvPicPr preferRelativeResize="0"/>
          <p:nvPr/>
        </p:nvPicPr>
        <p:blipFill rotWithShape="1">
          <a:blip r:embed="rId5">
            <a:alphaModFix/>
          </a:blip>
          <a:srcRect b="3397" l="3780" r="1942" t="2236"/>
          <a:stretch/>
        </p:blipFill>
        <p:spPr>
          <a:xfrm>
            <a:off x="5449475" y="2908875"/>
            <a:ext cx="5096499" cy="286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0"/>
          <p:cNvSpPr txBox="1"/>
          <p:nvPr/>
        </p:nvSpPr>
        <p:spPr>
          <a:xfrm>
            <a:off x="456050" y="2753600"/>
            <a:ext cx="2762700" cy="24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-Portabilidad y compatibilidad multiplataforma.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-Amplio soporte para desarrollo de interfaces gráficas con Swing y JavaFX.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-Fiabilidad y seguridad para manejar datos sensibles.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0"/>
          <p:cNvSpPr txBox="1"/>
          <p:nvPr/>
        </p:nvSpPr>
        <p:spPr>
          <a:xfrm>
            <a:off x="9204700" y="2753600"/>
            <a:ext cx="2762700" cy="24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-Facilidad de uso e interfaz gráfica intuitiva.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-Rendimiento óptimo para bases de datos relacionales de tamaño medio.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-Rendimiento ligero y eficiencia en recursos.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5" name="Google Shape;18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1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1" name="Google Shape;19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2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7" name="Google Shape;19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3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3" name="Google Shape;2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FARMACIA SAN SEBASTIAN”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5" name="Google Shape;95;p2"/>
          <p:cNvGrpSpPr/>
          <p:nvPr/>
        </p:nvGrpSpPr>
        <p:grpSpPr>
          <a:xfrm>
            <a:off x="4402852" y="2510197"/>
            <a:ext cx="7633553" cy="3034689"/>
            <a:chOff x="4121026" y="3206321"/>
            <a:chExt cx="7633553" cy="2855103"/>
          </a:xfrm>
        </p:grpSpPr>
        <p:sp>
          <p:nvSpPr>
            <p:cNvPr id="96" name="Google Shape;96;p2"/>
            <p:cNvSpPr/>
            <p:nvPr/>
          </p:nvSpPr>
          <p:spPr>
            <a:xfrm>
              <a:off x="4121026" y="3206321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5783674" y="3206324"/>
              <a:ext cx="5970900" cy="149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Ignacio Aguirre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Cargo: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Scrum Master,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Developer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Coordinación del equipo y Desarrollo de Funcionalidades.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4256980" y="3342276"/>
              <a:ext cx="1526700" cy="10875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121026" y="4701824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5783679" y="4701824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Daniel Campos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 Product Owner, Developer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Visión del Proyecto y Desarrollo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 Funcionalidades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256980" y="4837779"/>
              <a:ext cx="1526700" cy="10875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FARMACIA SAN SEBASTIAN”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3"/>
          <p:cNvSpPr/>
          <p:nvPr/>
        </p:nvSpPr>
        <p:spPr>
          <a:xfrm>
            <a:off x="714909" y="2169769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Farmacia San Sebastián, una pequeña farmacia localizada en Cartagena, V Región, gestiona actualmente todos sus procesos de manera manual y en papel. Esta metodología resulta ineficiente y propensa a errores humanos, afectando tanto el control de inventarios como el registro de ventas. Estas limitaciones dificultan la capacidad de respuesta ágil y precisa ante las necesidades de los clientes y la organización interna.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6912079" y="2177325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e implementar un sistema informático que transforme y optimice las operaciones diarias de la Farmacia San Sebastián. La solución permitirá un control riguroso y en tiempo real de los inventarios, minimizando errores en el registro de ventas y automatizando diversas tareas administrativas. Esto facilitará la mejora en la eficiencia y la capacidad de respuesta de la farmacia.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7" name="Google Shape;1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FARMACIA SAN SEBASTIAN”</a:t>
            </a:r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4"/>
          <p:cNvSpPr txBox="1"/>
          <p:nvPr/>
        </p:nvSpPr>
        <p:spPr>
          <a:xfrm>
            <a:off x="1" y="362574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sistema informático de escritorio para la Farmacia San Sebastián, que optimice la gestión de inventarios y ventas, mejorando tanto la eficiencia operativa como la experiencia de usuario.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614525" y="4272250"/>
            <a:ext cx="10962900" cy="2425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Optimizar el control y seguimiento del inventario farmacéutico.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Agilizar el proceso de registro y gestión de ventas.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Mejorar la precisión en el manejo de datos de productos y transacciones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Facilitar el acceso y análisis de información para la toma de decisiones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Incrementar la eficiencia operativa del personal de la farmacia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Asegurar la transición efectiva del sistema basado en papel a la digital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Proporcionar una interfaz intuitiva y fácil de usar para los empleados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8" name="Google Shape;1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FARMACIA SAN SEBASTIAN”</a:t>
            </a:r>
            <a:endParaRPr/>
          </a:p>
        </p:txBody>
      </p:sp>
      <p:sp>
        <p:nvSpPr>
          <p:cNvPr id="130" name="Google Shape;130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31" name="Google Shape;131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" name="Google Shape;132;p5"/>
          <p:cNvSpPr txBox="1"/>
          <p:nvPr/>
        </p:nvSpPr>
        <p:spPr>
          <a:xfrm>
            <a:off x="566675" y="2405550"/>
            <a:ext cx="11331000" cy="3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Automatización de procesos: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sistema que gestione eficientemente el inventario y las ventas en la Farmacia San Sebastián.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de inventarios en tiempo real: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sistema permitirá un seguimiento detallado del stock de productos, evitando faltantes y mejorando la reposición.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ventas: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Facilitar el registro de transacciones, emisión de comprobantes y reportes de ventas, agilizando la atención al cliente.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local: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sistema está diseñado específicamente para la Farmacia San Sebastián y puede necesitar ajustes si se implementa en otros establecimientos.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“FARMACIA SAN SEBASTIAN”</a:t>
            </a:r>
            <a:endParaRPr/>
          </a:p>
        </p:txBody>
      </p:sp>
      <p:sp>
        <p:nvSpPr>
          <p:cNvPr id="139" name="Google Shape;139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p6"/>
          <p:cNvSpPr txBox="1"/>
          <p:nvPr/>
        </p:nvSpPr>
        <p:spPr>
          <a:xfrm>
            <a:off x="563500" y="2510125"/>
            <a:ext cx="11199600" cy="4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el desarrollo del sistema informático de la Farmacia San Sebastián, se adoptó la metodología ágil Scrum. Esta metodología permitió abordar el proyecto de forma iterativa e incremental, garantizando una alta adaptabilidad ante los cambios y una entrega continua de valor al cliente.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proceso se estructuró en 5 sprints, comenzando con la creación y priorización del Product Backlog. Durante el desarrollo, el equipo sostuvo reuniones semanales para sincronizarse y resolver cualquier impedimento, asegurando un avance constante.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término de cada sprint, se realizó una revisión del producto para evaluar el progreso y recopilar retroalimentación, lo que permitió realizar ajustes según las necesidades del proyecto. Se utilizaron herramientas como Trello para gestionar el flujo de trabajo y técnicas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cómo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Planning Poker para estimar el esfuerzo requerido en cada historia de usuario.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6" name="Google Shape;1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“FARMACIA SAN SEBASTIAN”</a:t>
            </a:r>
            <a:endParaRPr/>
          </a:p>
        </p:txBody>
      </p:sp>
      <p:sp>
        <p:nvSpPr>
          <p:cNvPr id="148" name="Google Shape;148;p7"/>
          <p:cNvSpPr txBox="1"/>
          <p:nvPr/>
        </p:nvSpPr>
        <p:spPr>
          <a:xfrm>
            <a:off x="1" y="1155656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50" name="Google Shape;150;p7"/>
          <p:cNvGraphicFramePr/>
          <p:nvPr/>
        </p:nvGraphicFramePr>
        <p:xfrm>
          <a:off x="1547200" y="19560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{57A7F66C-D451-42E4-A966-E9C451E4A60C}</a:tableStyleId>
              </a:tblPr>
              <a:tblGrid>
                <a:gridCol w="997800"/>
                <a:gridCol w="443450"/>
                <a:gridCol w="418925"/>
                <a:gridCol w="418925"/>
                <a:gridCol w="418925"/>
                <a:gridCol w="388050"/>
                <a:gridCol w="418925"/>
                <a:gridCol w="418925"/>
                <a:gridCol w="418925"/>
                <a:gridCol w="418925"/>
                <a:gridCol w="418925"/>
                <a:gridCol w="418925"/>
                <a:gridCol w="418925"/>
                <a:gridCol w="418925"/>
                <a:gridCol w="418925"/>
                <a:gridCol w="418925"/>
                <a:gridCol w="418925"/>
                <a:gridCol w="418925"/>
                <a:gridCol w="418925"/>
                <a:gridCol w="418925"/>
                <a:gridCol w="418925"/>
              </a:tblGrid>
              <a:tr h="298275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2EFD9"/>
                    </a:solidFill>
                  </a:tcPr>
                </a:tc>
                <a:tc hMerge="1"/>
                <a:tc hMerge="1"/>
                <a:tc hMerge="1"/>
                <a:tc gridSpan="1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BE5D5"/>
                    </a:solidFill>
                  </a:tcPr>
                </a:tc>
                <a:tc hMerge="1"/>
                <a:tc hMerge="1"/>
                <a:tc hMerge="1"/>
              </a:tr>
              <a:tr h="3764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4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11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12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13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14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15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16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17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18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6475">
                <a:tc>
                  <a:txBody>
                    <a:bodyPr/>
                    <a:lstStyle/>
                    <a:p>
                      <a:pPr indent="0" lvl="0" marL="161290" rtl="0" algn="l"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CL" sz="8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Análisis</a:t>
                      </a:r>
                      <a:r>
                        <a:rPr lang="es-CL" sz="800">
                          <a:solidFill>
                            <a:srgbClr val="548DD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i="1" lang="es-CL" sz="8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</a:t>
                      </a:r>
                      <a:endParaRPr i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61290" rtl="0" algn="l">
                        <a:spcBef>
                          <a:spcPts val="4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CL" sz="8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Caso</a:t>
                      </a:r>
                      <a:endParaRPr i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2000">
                <a:tc>
                  <a:txBody>
                    <a:bodyPr/>
                    <a:lstStyle/>
                    <a:p>
                      <a:pPr indent="0" lvl="0" marL="161290" rtl="0" algn="l">
                        <a:spcBef>
                          <a:spcPts val="1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CL" sz="8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0;</a:t>
                      </a:r>
                      <a:endParaRPr i="1" sz="800">
                        <a:solidFill>
                          <a:srgbClr val="548DD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61290" rtl="0" algn="l">
                        <a:spcBef>
                          <a:spcPts val="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CL" sz="8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Planificación</a:t>
                      </a:r>
                      <a:endParaRPr i="1" sz="800">
                        <a:solidFill>
                          <a:srgbClr val="548DD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6475">
                <a:tc>
                  <a:txBody>
                    <a:bodyPr/>
                    <a:lstStyle/>
                    <a:p>
                      <a:pPr indent="0" lvl="0" marL="161290" rtl="0" algn="l">
                        <a:spcBef>
                          <a:spcPts val="1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CL" sz="8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1</a:t>
                      </a:r>
                      <a:endParaRPr i="1" sz="800">
                        <a:solidFill>
                          <a:srgbClr val="548DD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61290" rtl="0" algn="l">
                        <a:spcBef>
                          <a:spcPts val="1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CL" sz="8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</a:t>
                      </a:r>
                      <a:r>
                        <a:rPr lang="es-CL" sz="800">
                          <a:solidFill>
                            <a:srgbClr val="548DD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Modulo Login</a:t>
                      </a:r>
                      <a:endParaRPr i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16425">
                <a:tc>
                  <a:txBody>
                    <a:bodyPr/>
                    <a:lstStyle/>
                    <a:p>
                      <a:pPr indent="0" lvl="0" marL="161290" rtl="0" algn="l">
                        <a:spcBef>
                          <a:spcPts val="1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CL" sz="8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2;</a:t>
                      </a:r>
                      <a:r>
                        <a:rPr lang="es-CL" sz="800">
                          <a:solidFill>
                            <a:srgbClr val="548DD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s-CL" sz="8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Administración de Productos</a:t>
                      </a:r>
                      <a:endParaRPr i="1" sz="800">
                        <a:solidFill>
                          <a:srgbClr val="548DD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7650">
                <a:tc>
                  <a:txBody>
                    <a:bodyPr/>
                    <a:lstStyle/>
                    <a:p>
                      <a:pPr indent="0" lvl="0" marL="161290" rtl="0" algn="l">
                        <a:spcBef>
                          <a:spcPts val="1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CL" sz="8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3:</a:t>
                      </a:r>
                      <a:r>
                        <a:rPr lang="es-CL" sz="800">
                          <a:solidFill>
                            <a:srgbClr val="548DD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800">
                        <a:solidFill>
                          <a:srgbClr val="548DD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61290" rtl="0" algn="l">
                        <a:spcBef>
                          <a:spcPts val="1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CL" sz="8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Módulo</a:t>
                      </a:r>
                      <a:r>
                        <a:rPr i="1" lang="es-CL" sz="8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Ventas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36900">
                <a:tc>
                  <a:txBody>
                    <a:bodyPr/>
                    <a:lstStyle/>
                    <a:p>
                      <a:pPr indent="0" lvl="0" marL="161290" rtl="0" algn="l">
                        <a:spcBef>
                          <a:spcPts val="1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CL" sz="8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4:</a:t>
                      </a:r>
                      <a:endParaRPr sz="800">
                        <a:solidFill>
                          <a:srgbClr val="548DD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61290" rtl="0" algn="l">
                        <a:spcBef>
                          <a:spcPts val="1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CL" sz="8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Módulo</a:t>
                      </a:r>
                      <a:r>
                        <a:rPr i="1" lang="es-CL" sz="8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Reportes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7825">
                <a:tc>
                  <a:txBody>
                    <a:bodyPr/>
                    <a:lstStyle/>
                    <a:p>
                      <a:pPr indent="0" lvl="0" marL="161290" rtl="0" algn="l">
                        <a:spcBef>
                          <a:spcPts val="195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8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Validación y verificación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CE5CD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21075">
                <a:tc>
                  <a:txBody>
                    <a:bodyPr/>
                    <a:lstStyle/>
                    <a:p>
                      <a:pPr indent="0" lvl="0" marL="161290" rtl="0" algn="l">
                        <a:spcBef>
                          <a:spcPts val="195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8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Presentación final de la solución global</a:t>
                      </a:r>
                      <a:endParaRPr i="1" sz="800">
                        <a:solidFill>
                          <a:srgbClr val="548DD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7825">
                <a:tc>
                  <a:txBody>
                    <a:bodyPr/>
                    <a:lstStyle/>
                    <a:p>
                      <a:pPr indent="0" lvl="0" marL="161290" rtl="0" algn="l">
                        <a:spcBef>
                          <a:spcPts val="195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8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Retrospectiva del proyecto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5" name="Google Shape;1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FARMACIA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SEBASTIAN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57" name="Google Shape;157;p8"/>
          <p:cNvSpPr txBox="1"/>
          <p:nvPr/>
        </p:nvSpPr>
        <p:spPr>
          <a:xfrm>
            <a:off x="0" y="1432655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Google Shape;158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9" name="Google Shape;15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5913" y="2294555"/>
            <a:ext cx="897255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4" name="Google Shape;1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FARMACIA SAN SEBASTIAN”</a:t>
            </a:r>
            <a:endParaRPr/>
          </a:p>
        </p:txBody>
      </p:sp>
      <p:sp>
        <p:nvSpPr>
          <p:cNvPr id="166" name="Google Shape;166;p9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67" name="Google Shape;167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8" name="Google Shape;16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8275" y="2078975"/>
            <a:ext cx="6887075" cy="47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