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1DF848-94A9-4524-B6CB-CA5BCA5B7630}">
  <a:tblStyle styleId="{721DF848-94A9-4524-B6CB-CA5BCA5B76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722c8bf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722c8bf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722c8bf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722c8bf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722c8bf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722c8bf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722c8bf42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722c8bf42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722c8bf42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722c8bf42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722c8bf42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722c8bf42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722c8bf42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722c8bf4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Proyecto ATP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476575" y="3695325"/>
            <a:ext cx="246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779"/>
              <a:t>Daniel Campos</a:t>
            </a:r>
            <a:endParaRPr sz="17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779"/>
              <a:t>Ignacio Aguirre</a:t>
            </a:r>
            <a:endParaRPr sz="17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r>
              <a:rPr lang="es"/>
              <a:t>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8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300">
                <a:solidFill>
                  <a:srgbClr val="000000"/>
                </a:solidFill>
              </a:rPr>
              <a:t>La Farmacia San Sebastián, una pequeña farmacia ubicada en la comuna de Cartagena, V Región, actualmente gestiona la </a:t>
            </a:r>
            <a:r>
              <a:rPr b="1" lang="es" sz="6300">
                <a:solidFill>
                  <a:srgbClr val="000000"/>
                </a:solidFill>
              </a:rPr>
              <a:t>mayoría</a:t>
            </a:r>
            <a:r>
              <a:rPr b="1" lang="es" sz="6300">
                <a:solidFill>
                  <a:srgbClr val="000000"/>
                </a:solidFill>
              </a:rPr>
              <a:t> de sus procesos en papel. Esta práctica limita su eficiencia, especialmente en el registro y control de los distintos productos en bodega.</a:t>
            </a:r>
            <a:endParaRPr b="1" sz="6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75" y="2782250"/>
            <a:ext cx="3715650" cy="18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latin typeface="Calibri"/>
                <a:ea typeface="Calibri"/>
                <a:cs typeface="Calibri"/>
                <a:sym typeface="Calibri"/>
              </a:rPr>
              <a:t>Implementar un sistema informático que permita optimizar la gestión de inventarios y mejorar la precisión en el registro de ventas.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latin typeface="Calibri"/>
                <a:ea typeface="Calibri"/>
                <a:cs typeface="Calibri"/>
                <a:sym typeface="Calibri"/>
              </a:rPr>
              <a:t>Este avance no solo incrementará la eficiencia operativa, sino que también mejorará la </a:t>
            </a:r>
            <a:r>
              <a:rPr b="1" lang="es" sz="1400">
                <a:latin typeface="Calibri"/>
                <a:ea typeface="Calibri"/>
                <a:cs typeface="Calibri"/>
                <a:sym typeface="Calibri"/>
              </a:rPr>
              <a:t>experiencia tanto para empleados como para clientes.</a:t>
            </a:r>
            <a:r>
              <a:rPr b="1" lang="es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" sz="14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s" sz="1400">
                <a:latin typeface="Calibri"/>
                <a:ea typeface="Calibri"/>
                <a:cs typeface="Calibri"/>
                <a:sym typeface="Calibri"/>
              </a:rPr>
              <a:t>acilitando el trabajo diario y elevando el nivel de servicio ofrecido, la transición a un sistema informático contribuirá significativamente a la modernización y al crecimiento de la farmacia.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Generales y </a:t>
            </a:r>
            <a:r>
              <a:rPr lang="es"/>
              <a:t>Específicos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617">
                <a:solidFill>
                  <a:srgbClr val="000000"/>
                </a:solidFill>
              </a:rPr>
              <a:t>Desarrollar un sistema informático de escritorio para la Farmacia San Sebastián que optimice la gestión de inventarios y ventas mejorando la eficiencia operativa y la experiencia del usuario</a:t>
            </a:r>
            <a:endParaRPr b="1" sz="2617">
              <a:solidFill>
                <a:srgbClr val="000000"/>
              </a:solidFill>
            </a:endParaRPr>
          </a:p>
          <a:p>
            <a:pPr indent="-320002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s" sz="2617">
                <a:solidFill>
                  <a:srgbClr val="000000"/>
                </a:solidFill>
              </a:rPr>
              <a:t>Optimizar el control y seguimiento del inventario farmacéutico.</a:t>
            </a:r>
            <a:endParaRPr b="1" sz="2617">
              <a:solidFill>
                <a:srgbClr val="000000"/>
              </a:solidFill>
            </a:endParaRPr>
          </a:p>
          <a:p>
            <a:pPr indent="-320002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s" sz="2617">
                <a:solidFill>
                  <a:srgbClr val="000000"/>
                </a:solidFill>
              </a:rPr>
              <a:t>Agilizar el proceso de registro y gestión de ventas.</a:t>
            </a:r>
            <a:endParaRPr b="1" sz="2617">
              <a:solidFill>
                <a:srgbClr val="000000"/>
              </a:solidFill>
            </a:endParaRPr>
          </a:p>
          <a:p>
            <a:pPr indent="-320002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s" sz="2617">
                <a:solidFill>
                  <a:srgbClr val="000000"/>
                </a:solidFill>
              </a:rPr>
              <a:t>Mejorar la precisión en el manejo de datos de productos y transacciones</a:t>
            </a:r>
            <a:endParaRPr b="1" sz="2617">
              <a:solidFill>
                <a:srgbClr val="000000"/>
              </a:solidFill>
            </a:endParaRPr>
          </a:p>
          <a:p>
            <a:pPr indent="-320002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s" sz="2617">
                <a:solidFill>
                  <a:srgbClr val="000000"/>
                </a:solidFill>
              </a:rPr>
              <a:t>Facilitar el acceso y análisis de información para la toma de decisiones</a:t>
            </a:r>
            <a:endParaRPr b="1" sz="2617">
              <a:solidFill>
                <a:srgbClr val="000000"/>
              </a:solidFill>
            </a:endParaRPr>
          </a:p>
          <a:p>
            <a:pPr indent="-320002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s" sz="2617">
                <a:solidFill>
                  <a:srgbClr val="000000"/>
                </a:solidFill>
              </a:rPr>
              <a:t>Incrementar la eficiencia operativa del personal de la farmacia</a:t>
            </a:r>
            <a:endParaRPr b="1" sz="2617">
              <a:solidFill>
                <a:srgbClr val="000000"/>
              </a:solidFill>
            </a:endParaRPr>
          </a:p>
          <a:p>
            <a:pPr indent="-320002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s" sz="2617">
                <a:solidFill>
                  <a:srgbClr val="000000"/>
                </a:solidFill>
              </a:rPr>
              <a:t>Asegurar la transición efectiva del sistema basado en papel al digital</a:t>
            </a:r>
            <a:endParaRPr b="1" sz="2617">
              <a:solidFill>
                <a:srgbClr val="000000"/>
              </a:solidFill>
            </a:endParaRPr>
          </a:p>
          <a:p>
            <a:pPr indent="-320002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s" sz="2617">
                <a:solidFill>
                  <a:srgbClr val="000000"/>
                </a:solidFill>
              </a:rPr>
              <a:t>Proporcionar una interfaz intuitiva y fácil de usar para los empleados</a:t>
            </a:r>
            <a:endParaRPr b="1" sz="261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636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solidFill>
                  <a:srgbClr val="000000"/>
                </a:solidFill>
              </a:rPr>
              <a:t>Para el desarrollo del sistema informático de la Farmacia San Sebastián, se utilizará la metodología ágil Scrum. Esta metodología permitirá abordar el proyecto de manera iterativa e incremental, asegurando una alta adaptabilidad a los cambios y una entrega continua de valor al cliente.</a:t>
            </a:r>
            <a:endParaRPr sz="17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550" y="2420475"/>
            <a:ext cx="24480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de los Sprints</a:t>
            </a:r>
            <a:endParaRPr/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466175" y="16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{721DF848-94A9-4524-B6CB-CA5BCA5B7630}</a:tableStyleId>
              </a:tblPr>
              <a:tblGrid>
                <a:gridCol w="1417550"/>
              </a:tblGrid>
              <a:tr h="28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Sprint 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Creación de Épicas y Historias de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Usuario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Product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Backlog Priorizado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18"/>
          <p:cNvGraphicFramePr/>
          <p:nvPr/>
        </p:nvGraphicFramePr>
        <p:xfrm>
          <a:off x="2181800" y="16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{721DF848-94A9-4524-B6CB-CA5BCA5B7630}</a:tableStyleId>
              </a:tblPr>
              <a:tblGrid>
                <a:gridCol w="1417550"/>
              </a:tblGrid>
              <a:tr h="28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Sprint 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Modulo de Login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18"/>
          <p:cNvGraphicFramePr/>
          <p:nvPr/>
        </p:nvGraphicFramePr>
        <p:xfrm>
          <a:off x="3964688" y="16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{721DF848-94A9-4524-B6CB-CA5BCA5B7630}</a:tableStyleId>
              </a:tblPr>
              <a:tblGrid>
                <a:gridCol w="1417550"/>
              </a:tblGrid>
              <a:tr h="28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Sprint 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Administración de Productos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18"/>
          <p:cNvGraphicFramePr/>
          <p:nvPr/>
        </p:nvGraphicFramePr>
        <p:xfrm>
          <a:off x="5747575" y="16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{721DF848-94A9-4524-B6CB-CA5BCA5B7630}</a:tableStyleId>
              </a:tblPr>
              <a:tblGrid>
                <a:gridCol w="1417550"/>
              </a:tblGrid>
              <a:tr h="28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Sprint 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Modulo de Ventas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18"/>
          <p:cNvGraphicFramePr/>
          <p:nvPr/>
        </p:nvGraphicFramePr>
        <p:xfrm>
          <a:off x="7383625" y="16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{721DF848-94A9-4524-B6CB-CA5BCA5B7630}</a:tableStyleId>
              </a:tblPr>
              <a:tblGrid>
                <a:gridCol w="1417550"/>
              </a:tblGrid>
              <a:tr h="28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Sprint 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Informe de Ventas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200"/>
              <a:t>FIN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