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134804432" r:id="rId2"/>
    <p:sldId id="2134804377" r:id="rId3"/>
    <p:sldId id="2134804433" r:id="rId4"/>
    <p:sldId id="2134804405" r:id="rId5"/>
    <p:sldId id="2134804434" r:id="rId6"/>
    <p:sldId id="2134804435" r:id="rId7"/>
    <p:sldId id="2134804436" r:id="rId8"/>
    <p:sldId id="2134804437" r:id="rId9"/>
    <p:sldId id="2134804440" r:id="rId10"/>
    <p:sldId id="2134804439" r:id="rId11"/>
    <p:sldId id="513" r:id="rId12"/>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7440" autoAdjust="0"/>
  </p:normalViewPr>
  <p:slideViewPr>
    <p:cSldViewPr snapToGrid="0" snapToObjects="1" showGuides="1">
      <p:cViewPr varScale="1">
        <p:scale>
          <a:sx n="95" d="100"/>
          <a:sy n="95" d="100"/>
        </p:scale>
        <p:origin x="408" y="102"/>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3" d="2"/>
        <a:sy n="3" d="2"/>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2/24/2023</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pic>
        <p:nvPicPr>
          <p:cNvPr id="48" name="Grafika 47">
            <a:extLst>
              <a:ext uri="{FF2B5EF4-FFF2-40B4-BE49-F238E27FC236}">
                <a16:creationId xmlns:a16="http://schemas.microsoft.com/office/drawing/2014/main" id="{426382BD-D0B5-4E34-AEDB-0744408429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grpSp>
        <p:nvGrpSpPr>
          <p:cNvPr id="51" name="Group 50">
            <a:extLst>
              <a:ext uri="{FF2B5EF4-FFF2-40B4-BE49-F238E27FC236}">
                <a16:creationId xmlns:a16="http://schemas.microsoft.com/office/drawing/2014/main" id="{87F04F5A-D7FF-B24A-BC25-E2B2701B29ED}"/>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855797C-D0C3-7E44-BDCD-0719D1FC2D74}"/>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7426D0C8-860A-8C45-8DE3-525A13DBAAC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16914312-5555-4747-BBA3-9AC5ADB0814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February 24, 2023</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2" name="Grafika 41">
            <a:extLst>
              <a:ext uri="{FF2B5EF4-FFF2-40B4-BE49-F238E27FC236}">
                <a16:creationId xmlns:a16="http://schemas.microsoft.com/office/drawing/2014/main" id="{2D9B1AFA-4ECA-499E-9388-DDD8AEBAE9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4" name="Group 43">
            <a:extLst>
              <a:ext uri="{FF2B5EF4-FFF2-40B4-BE49-F238E27FC236}">
                <a16:creationId xmlns:a16="http://schemas.microsoft.com/office/drawing/2014/main" id="{F04DD4A2-218D-FB44-86B1-C4C89F587AE7}"/>
              </a:ext>
            </a:extLst>
          </p:cNvPr>
          <p:cNvGrpSpPr/>
          <p:nvPr userDrawn="1"/>
        </p:nvGrpSpPr>
        <p:grpSpPr>
          <a:xfrm>
            <a:off x="2979965" y="7580833"/>
            <a:ext cx="4266251" cy="275663"/>
            <a:chOff x="574692" y="7700178"/>
            <a:chExt cx="4266251" cy="275663"/>
          </a:xfrm>
        </p:grpSpPr>
        <p:sp>
          <p:nvSpPr>
            <p:cNvPr id="45" name="Footer Placeholder 4">
              <a:extLst>
                <a:ext uri="{FF2B5EF4-FFF2-40B4-BE49-F238E27FC236}">
                  <a16:creationId xmlns:a16="http://schemas.microsoft.com/office/drawing/2014/main" id="{C313637D-0509-5849-BD7A-CB4E809BB4A7}"/>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6" name="Footer Placeholder 4">
              <a:extLst>
                <a:ext uri="{FF2B5EF4-FFF2-40B4-BE49-F238E27FC236}">
                  <a16:creationId xmlns:a16="http://schemas.microsoft.com/office/drawing/2014/main" id="{E9B3178B-78B5-0347-BB9D-24AF05F7057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7" name="Footer Placeholder 4">
              <a:extLst>
                <a:ext uri="{FF2B5EF4-FFF2-40B4-BE49-F238E27FC236}">
                  <a16:creationId xmlns:a16="http://schemas.microsoft.com/office/drawing/2014/main" id="{23872086-A2B8-E645-B7AC-12BBF8EE246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24,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February 24,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24FF0877-16C7-4070-A249-FEEFF5129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9" name="Group 48">
            <a:extLst>
              <a:ext uri="{FF2B5EF4-FFF2-40B4-BE49-F238E27FC236}">
                <a16:creationId xmlns:a16="http://schemas.microsoft.com/office/drawing/2014/main" id="{0FEF9C94-2E6B-AF4F-B81C-60169FB7DC42}"/>
              </a:ext>
            </a:extLst>
          </p:cNvPr>
          <p:cNvGrpSpPr/>
          <p:nvPr userDrawn="1"/>
        </p:nvGrpSpPr>
        <p:grpSpPr>
          <a:xfrm>
            <a:off x="5180309" y="7580771"/>
            <a:ext cx="4266251" cy="275663"/>
            <a:chOff x="5180309" y="7580771"/>
            <a:chExt cx="4266251" cy="275663"/>
          </a:xfrm>
        </p:grpSpPr>
        <p:sp>
          <p:nvSpPr>
            <p:cNvPr id="50" name="Footer Placeholder 4">
              <a:extLst>
                <a:ext uri="{FF2B5EF4-FFF2-40B4-BE49-F238E27FC236}">
                  <a16:creationId xmlns:a16="http://schemas.microsoft.com/office/drawing/2014/main" id="{C64525B7-550F-F745-A712-A4BCD3DA139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1C8EB43-E0E4-F845-AEAF-66C04C9F4DEC}"/>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997A607E-B67D-A947-8D23-B26360B92AB1}"/>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24, 2023</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February 24, 2023</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45" name="Grafika 44">
            <a:extLst>
              <a:ext uri="{FF2B5EF4-FFF2-40B4-BE49-F238E27FC236}">
                <a16:creationId xmlns:a16="http://schemas.microsoft.com/office/drawing/2014/main" id="{66672ADE-1A7C-4849-9479-C260091363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75618" y="7413169"/>
            <a:ext cx="1107462" cy="456361"/>
          </a:xfrm>
          <a:prstGeom prst="rect">
            <a:avLst/>
          </a:prstGeom>
        </p:spPr>
      </p:pic>
      <p:grpSp>
        <p:nvGrpSpPr>
          <p:cNvPr id="47" name="Group 46">
            <a:extLst>
              <a:ext uri="{FF2B5EF4-FFF2-40B4-BE49-F238E27FC236}">
                <a16:creationId xmlns:a16="http://schemas.microsoft.com/office/drawing/2014/main" id="{A6D45E1F-2B0B-1A45-BE63-86F320E7782F}"/>
              </a:ext>
            </a:extLst>
          </p:cNvPr>
          <p:cNvGrpSpPr/>
          <p:nvPr userDrawn="1"/>
        </p:nvGrpSpPr>
        <p:grpSpPr>
          <a:xfrm>
            <a:off x="5180309" y="7580771"/>
            <a:ext cx="4266251" cy="275663"/>
            <a:chOff x="5180309" y="7580771"/>
            <a:chExt cx="4266251" cy="275663"/>
          </a:xfrm>
        </p:grpSpPr>
        <p:sp>
          <p:nvSpPr>
            <p:cNvPr id="51" name="Footer Placeholder 4">
              <a:extLst>
                <a:ext uri="{FF2B5EF4-FFF2-40B4-BE49-F238E27FC236}">
                  <a16:creationId xmlns:a16="http://schemas.microsoft.com/office/drawing/2014/main" id="{4B7C47A0-C9BF-4347-857E-EF7B284BE120}"/>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7" name="Footer Placeholder 4">
              <a:extLst>
                <a:ext uri="{FF2B5EF4-FFF2-40B4-BE49-F238E27FC236}">
                  <a16:creationId xmlns:a16="http://schemas.microsoft.com/office/drawing/2014/main" id="{0E5044AE-6D31-434D-A5F3-FFD6FE61B485}"/>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8" name="Footer Placeholder 4">
              <a:extLst>
                <a:ext uri="{FF2B5EF4-FFF2-40B4-BE49-F238E27FC236}">
                  <a16:creationId xmlns:a16="http://schemas.microsoft.com/office/drawing/2014/main" id="{C6552DE6-37D3-964B-B4B2-B6BE6E5F2426}"/>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24,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February 24,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35B389AD-5B81-4AE7-9A3F-9B395C82B0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F246894-239C-DA42-8A40-E5711B990381}"/>
              </a:ext>
            </a:extLst>
          </p:cNvPr>
          <p:cNvGrpSpPr/>
          <p:nvPr userDrawn="1"/>
        </p:nvGrpSpPr>
        <p:grpSpPr>
          <a:xfrm>
            <a:off x="5180309" y="7580771"/>
            <a:ext cx="4266251" cy="275663"/>
            <a:chOff x="5180309" y="7580771"/>
            <a:chExt cx="4266251" cy="275663"/>
          </a:xfrm>
        </p:grpSpPr>
        <p:sp>
          <p:nvSpPr>
            <p:cNvPr id="49" name="Footer Placeholder 4">
              <a:extLst>
                <a:ext uri="{FF2B5EF4-FFF2-40B4-BE49-F238E27FC236}">
                  <a16:creationId xmlns:a16="http://schemas.microsoft.com/office/drawing/2014/main" id="{34CCAA4B-1622-664E-A9BD-B7FB0EFD2414}"/>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447D276-236D-B745-B548-5E1C9BA4C5DD}"/>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51EE907F-7AC4-6D4A-AD21-8C061B271B22}"/>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24, 2023</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43" name="Grafika 42">
            <a:extLst>
              <a:ext uri="{FF2B5EF4-FFF2-40B4-BE49-F238E27FC236}">
                <a16:creationId xmlns:a16="http://schemas.microsoft.com/office/drawing/2014/main" id="{39619C86-5B4E-4E87-86DA-F11E3D1899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1DB53F0-F0CF-D942-8002-6A1C6067D557}"/>
              </a:ext>
            </a:extLst>
          </p:cNvPr>
          <p:cNvGrpSpPr/>
          <p:nvPr userDrawn="1"/>
        </p:nvGrpSpPr>
        <p:grpSpPr>
          <a:xfrm>
            <a:off x="5182074" y="7580437"/>
            <a:ext cx="4266251" cy="275663"/>
            <a:chOff x="574692" y="7700178"/>
            <a:chExt cx="4266251" cy="275663"/>
          </a:xfrm>
        </p:grpSpPr>
        <p:sp>
          <p:nvSpPr>
            <p:cNvPr id="46" name="Footer Placeholder 4">
              <a:extLst>
                <a:ext uri="{FF2B5EF4-FFF2-40B4-BE49-F238E27FC236}">
                  <a16:creationId xmlns:a16="http://schemas.microsoft.com/office/drawing/2014/main" id="{375DF1EE-75CB-AE40-A1C6-F9D281F58EAF}"/>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solidFill>
                    <a:schemeClr val="bg1"/>
                  </a:solidFill>
                </a:rPr>
                <a:t>Luxoft</a:t>
              </a:r>
              <a:r>
                <a:rPr lang="en-GB" sz="1100" dirty="0">
                  <a:solidFill>
                    <a:schemeClr val="bg1"/>
                  </a:solidFill>
                </a:rPr>
                <a:t>, A DXC Technology Company. All rights reserved. </a:t>
              </a:r>
              <a:endParaRPr lang="en-US" sz="1100" dirty="0">
                <a:solidFill>
                  <a:schemeClr val="bg1"/>
                </a:solidFill>
              </a:endParaRPr>
            </a:p>
          </p:txBody>
        </p:sp>
        <p:sp>
          <p:nvSpPr>
            <p:cNvPr id="47" name="Footer Placeholder 4">
              <a:extLst>
                <a:ext uri="{FF2B5EF4-FFF2-40B4-BE49-F238E27FC236}">
                  <a16:creationId xmlns:a16="http://schemas.microsoft.com/office/drawing/2014/main" id="{BB5C99EF-B9A1-AA4F-9490-B701941767B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a:t>
              </a:r>
              <a:endParaRPr lang="en-US" sz="1100" dirty="0">
                <a:solidFill>
                  <a:schemeClr val="bg1"/>
                </a:solidFill>
              </a:endParaRPr>
            </a:p>
          </p:txBody>
        </p:sp>
        <p:sp>
          <p:nvSpPr>
            <p:cNvPr id="48" name="Footer Placeholder 4">
              <a:extLst>
                <a:ext uri="{FF2B5EF4-FFF2-40B4-BE49-F238E27FC236}">
                  <a16:creationId xmlns:a16="http://schemas.microsoft.com/office/drawing/2014/main" id="{CB431BD3-B8A4-5546-A588-7751A816BDF1}"/>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solidFill>
                    <a:schemeClr val="bg1"/>
                  </a:solidFill>
                </a:rPr>
                <a:t>2023</a:t>
              </a:fld>
              <a:endParaRPr lang="en-US" sz="1100" dirty="0">
                <a:solidFill>
                  <a:schemeClr val="bg1"/>
                </a:solidFill>
              </a:endParaRPr>
            </a:p>
          </p:txBody>
        </p:sp>
      </p:gr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pic>
        <p:nvPicPr>
          <p:cNvPr id="39" name="Grafika 38">
            <a:extLst>
              <a:ext uri="{FF2B5EF4-FFF2-40B4-BE49-F238E27FC236}">
                <a16:creationId xmlns:a16="http://schemas.microsoft.com/office/drawing/2014/main" id="{1E5FE449-EA83-4C78-9697-D63423739D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62604" y="2856892"/>
            <a:ext cx="6105192" cy="2515817"/>
          </a:xfrm>
          <a:prstGeom prst="rect">
            <a:avLst/>
          </a:prstGeom>
        </p:spPr>
      </p:pic>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38" name="Group 3">
            <a:extLst>
              <a:ext uri="{FF2B5EF4-FFF2-40B4-BE49-F238E27FC236}">
                <a16:creationId xmlns:a16="http://schemas.microsoft.com/office/drawing/2014/main" id="{DC67E057-A9AA-433A-9F89-291C09690982}"/>
              </a:ext>
            </a:extLst>
          </p:cNvPr>
          <p:cNvGrpSpPr/>
          <p:nvPr userDrawn="1"/>
        </p:nvGrpSpPr>
        <p:grpSpPr>
          <a:xfrm>
            <a:off x="10018061" y="7718602"/>
            <a:ext cx="4266251" cy="275663"/>
            <a:chOff x="5180309" y="7580771"/>
            <a:chExt cx="4266251" cy="275663"/>
          </a:xfrm>
        </p:grpSpPr>
        <p:sp>
          <p:nvSpPr>
            <p:cNvPr id="44" name="Footer Placeholder 4">
              <a:extLst>
                <a:ext uri="{FF2B5EF4-FFF2-40B4-BE49-F238E27FC236}">
                  <a16:creationId xmlns:a16="http://schemas.microsoft.com/office/drawing/2014/main" id="{0E634178-0260-44F8-A8D6-944C58A475E5}"/>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5" name="Footer Placeholder 4">
              <a:extLst>
                <a:ext uri="{FF2B5EF4-FFF2-40B4-BE49-F238E27FC236}">
                  <a16:creationId xmlns:a16="http://schemas.microsoft.com/office/drawing/2014/main" id="{5F189AA7-1041-4E8C-86F6-09C5418BFA17}"/>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6" name="Footer Placeholder 4">
              <a:extLst>
                <a:ext uri="{FF2B5EF4-FFF2-40B4-BE49-F238E27FC236}">
                  <a16:creationId xmlns:a16="http://schemas.microsoft.com/office/drawing/2014/main" id="{E733443D-E495-43C9-90C1-4E9B1A4B3758}"/>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256367"/>
          </a:xfrm>
        </p:spPr>
        <p:txBody>
          <a:bodyPr anchor="ctr" anchorCtr="0">
            <a:noAutofit/>
          </a:bodyPr>
          <a:lstStyle>
            <a:lvl1pPr>
              <a:defRPr sz="48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21A44959-9D40-4A9F-897E-47F53D41B44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51" name="Group 50">
            <a:extLst>
              <a:ext uri="{FF2B5EF4-FFF2-40B4-BE49-F238E27FC236}">
                <a16:creationId xmlns:a16="http://schemas.microsoft.com/office/drawing/2014/main" id="{B46A9704-3E3A-A64B-8466-4FE4F4F67001}"/>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A845480-8D48-4545-B072-491983FAE7F0}"/>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9A9A7006-4D54-4B46-994C-41DC15E6750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95618CC7-BDDC-7F47-9C83-14C99197F502}"/>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39687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pl-PL"/>
              <a:t>Kliknij, aby edytować styl</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February 24, 2023</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 name="Grafika 4">
            <a:extLst>
              <a:ext uri="{FF2B5EF4-FFF2-40B4-BE49-F238E27FC236}">
                <a16:creationId xmlns:a16="http://schemas.microsoft.com/office/drawing/2014/main" id="{D2479C33-2277-4E92-90DB-43557A4995C6}"/>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675618" y="7413169"/>
            <a:ext cx="1107462" cy="456361"/>
          </a:xfrm>
          <a:prstGeom prst="rect">
            <a:avLst/>
          </a:prstGeom>
        </p:spPr>
      </p:pic>
      <p:grpSp>
        <p:nvGrpSpPr>
          <p:cNvPr id="4" name="Group 3">
            <a:extLst>
              <a:ext uri="{FF2B5EF4-FFF2-40B4-BE49-F238E27FC236}">
                <a16:creationId xmlns:a16="http://schemas.microsoft.com/office/drawing/2014/main" id="{002DC157-A1AB-E64D-BF9A-F198ADA0E076}"/>
              </a:ext>
            </a:extLst>
          </p:cNvPr>
          <p:cNvGrpSpPr/>
          <p:nvPr userDrawn="1"/>
        </p:nvGrpSpPr>
        <p:grpSpPr>
          <a:xfrm>
            <a:off x="5180309" y="7580771"/>
            <a:ext cx="4266251" cy="275663"/>
            <a:chOff x="5180309" y="7580771"/>
            <a:chExt cx="4266251" cy="275663"/>
          </a:xfrm>
        </p:grpSpPr>
        <p:sp>
          <p:nvSpPr>
            <p:cNvPr id="46" name="Footer Placeholder 4">
              <a:extLst>
                <a:ext uri="{FF2B5EF4-FFF2-40B4-BE49-F238E27FC236}">
                  <a16:creationId xmlns:a16="http://schemas.microsoft.com/office/drawing/2014/main" id="{5EB65F63-7EBC-AE40-B6C0-3210FC1523D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8" name="Footer Placeholder 4">
              <a:extLst>
                <a:ext uri="{FF2B5EF4-FFF2-40B4-BE49-F238E27FC236}">
                  <a16:creationId xmlns:a16="http://schemas.microsoft.com/office/drawing/2014/main" id="{9B786FDD-D378-EA49-82A9-4EBB1EA52462}"/>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EA9110D2-21DC-5D4C-A265-86BDA0A9015A}"/>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3" r:id="rId1"/>
    <p:sldLayoutId id="2147483838" r:id="rId2"/>
    <p:sldLayoutId id="2147483834" r:id="rId3"/>
    <p:sldLayoutId id="2147483659" r:id="rId4"/>
    <p:sldLayoutId id="2147483667" r:id="rId5"/>
    <p:sldLayoutId id="2147483650" r:id="rId6"/>
    <p:sldLayoutId id="2147483752" r:id="rId7"/>
    <p:sldLayoutId id="2147483666" r:id="rId8"/>
    <p:sldLayoutId id="2147483652" r:id="rId9"/>
    <p:sldLayoutId id="2147483660" r:id="rId10"/>
    <p:sldLayoutId id="2147483662" r:id="rId11"/>
    <p:sldLayoutId id="2147483663" r:id="rId12"/>
    <p:sldLayoutId id="2147483835" r:id="rId13"/>
    <p:sldLayoutId id="2147483836" r:id="rId14"/>
    <p:sldLayoutId id="2147483837" r:id="rId15"/>
    <p:sldLayoutId id="2147483655" r:id="rId16"/>
    <p:sldLayoutId id="214748369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zure/azure-cosmos-dotnet-v3https:/github.com/Azure/azure-cosmos-dotnet-v3"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ES" sz="5400" dirty="0"/>
              <a:t>Alternatives </a:t>
            </a:r>
            <a:r>
              <a:rPr lang="es-ES" sz="5400" dirty="0" err="1"/>
              <a:t>to</a:t>
            </a:r>
            <a:r>
              <a:rPr lang="es-ES" sz="5400" dirty="0"/>
              <a:t> </a:t>
            </a:r>
            <a:r>
              <a:rPr lang="es-ES" sz="5400" dirty="0" err="1"/>
              <a:t>work</a:t>
            </a:r>
            <a:r>
              <a:rPr lang="es-ES" sz="5400" dirty="0"/>
              <a:t> </a:t>
            </a:r>
            <a:r>
              <a:rPr lang="es-ES" sz="5400" dirty="0" err="1"/>
              <a:t>with</a:t>
            </a:r>
            <a:r>
              <a:rPr lang="es-ES" sz="5400" dirty="0"/>
              <a:t> </a:t>
            </a:r>
            <a:r>
              <a:rPr lang="es-ES" sz="5400" dirty="0" err="1"/>
              <a:t>CosmosDb</a:t>
            </a:r>
            <a:r>
              <a:rPr lang="es-ES" sz="5400" dirty="0"/>
              <a:t> in .NET</a:t>
            </a:r>
            <a:endParaRPr lang="en-US" dirty="0"/>
          </a:p>
        </p:txBody>
      </p:sp>
      <p:sp>
        <p:nvSpPr>
          <p:cNvPr id="5" name="Subtitle 4"/>
          <p:cNvSpPr>
            <a:spLocks noGrp="1"/>
          </p:cNvSpPr>
          <p:nvPr>
            <p:ph type="subTitle" idx="1"/>
          </p:nvPr>
        </p:nvSpPr>
        <p:spPr/>
        <p:txBody>
          <a:bodyPr/>
          <a:lstStyle/>
          <a:p>
            <a:pPr algn="l" rtl="0"/>
            <a:r>
              <a:rPr lang="es-ES" dirty="0" err="1"/>
              <a:t>.net</a:t>
            </a:r>
            <a:r>
              <a:rPr lang="es-ES" dirty="0"/>
              <a:t> </a:t>
            </a:r>
            <a:r>
              <a:rPr lang="es-ES" dirty="0" err="1"/>
              <a:t>chapter</a:t>
            </a:r>
            <a:r>
              <a:rPr lang="es-ES" dirty="0"/>
              <a:t> </a:t>
            </a:r>
            <a:r>
              <a:rPr lang="es-ES" dirty="0" err="1"/>
              <a:t>meetup</a:t>
            </a:r>
            <a:r>
              <a:rPr lang="es-ES" dirty="0"/>
              <a:t> </a:t>
            </a:r>
            <a:r>
              <a:rPr lang="es-ES" dirty="0" err="1"/>
              <a:t>by</a:t>
            </a:r>
            <a:r>
              <a:rPr lang="es-ES" dirty="0"/>
              <a:t> David carrillo  02/24/2023</a:t>
            </a:r>
          </a:p>
        </p:txBody>
      </p:sp>
      <p:pic>
        <p:nvPicPr>
          <p:cNvPr id="2" name="Picture 2" descr="Advanced data visualization powered by Azure Cosmos DB">
            <a:extLst>
              <a:ext uri="{FF2B5EF4-FFF2-40B4-BE49-F238E27FC236}">
                <a16:creationId xmlns:a16="http://schemas.microsoft.com/office/drawing/2014/main" id="{C4D997A2-C891-2A4F-5594-9FC0A06D2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1578" y="262208"/>
            <a:ext cx="19050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289A9B49-9240-A16F-9496-A1B0A45AB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6477" y="5712880"/>
            <a:ext cx="1760441" cy="176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Alternatives for .NET SQL API</a:t>
            </a:r>
            <a:br>
              <a:rPr lang="en-US" dirty="0"/>
            </a:br>
            <a:endParaRPr lang="en-US" dirty="0">
              <a:solidFill>
                <a:schemeClr val="tx1"/>
              </a:solidFill>
            </a:endParaRPr>
          </a:p>
        </p:txBody>
      </p:sp>
      <p:sp>
        <p:nvSpPr>
          <p:cNvPr id="11" name="Content Placeholder 10"/>
          <p:cNvSpPr>
            <a:spLocks noGrp="1"/>
          </p:cNvSpPr>
          <p:nvPr>
            <p:ph idx="1"/>
          </p:nvPr>
        </p:nvSpPr>
        <p:spPr/>
        <p:txBody>
          <a:bodyPr/>
          <a:lstStyle/>
          <a:p>
            <a:pPr>
              <a:lnSpc>
                <a:spcPct val="120000"/>
              </a:lnSpc>
            </a:pPr>
            <a:r>
              <a:rPr lang="es-MX" b="1" dirty="0" err="1"/>
              <a:t>Entity</a:t>
            </a:r>
            <a:r>
              <a:rPr lang="es-MX" b="1" dirty="0"/>
              <a:t> Framework Core </a:t>
            </a:r>
            <a:r>
              <a:rPr lang="es-MX" b="1" dirty="0" err="1"/>
              <a:t>for</a:t>
            </a:r>
            <a:r>
              <a:rPr lang="es-MX" b="1" dirty="0"/>
              <a:t> </a:t>
            </a:r>
            <a:r>
              <a:rPr lang="es-MX" b="1" dirty="0" err="1"/>
              <a:t>CosmosDb</a:t>
            </a:r>
            <a:endParaRPr lang="es-MX" b="1" dirty="0"/>
          </a:p>
          <a:p>
            <a:pPr marL="0" indent="0">
              <a:lnSpc>
                <a:spcPct val="120000"/>
              </a:lnSpc>
              <a:buNone/>
            </a:pPr>
            <a:r>
              <a:rPr lang="en-US" dirty="0">
                <a:solidFill>
                  <a:srgbClr val="161616"/>
                </a:solidFill>
                <a:latin typeface="Segoe UI" panose="020B0502040204020203" pitchFamily="34" charset="0"/>
              </a:rPr>
              <a:t>Is a database provider that allows Entity Framework Core to be used with </a:t>
            </a:r>
            <a:r>
              <a:rPr lang="en-US" dirty="0" err="1">
                <a:solidFill>
                  <a:srgbClr val="161616"/>
                </a:solidFill>
                <a:latin typeface="Segoe UI" panose="020B0502040204020203" pitchFamily="34" charset="0"/>
              </a:rPr>
              <a:t>CosmosDb</a:t>
            </a:r>
            <a:r>
              <a:rPr lang="en-US" dirty="0">
                <a:solidFill>
                  <a:srgbClr val="161616"/>
                </a:solidFill>
                <a:latin typeface="Segoe UI" panose="020B0502040204020203" pitchFamily="34" charset="0"/>
              </a:rPr>
              <a:t>. This work</a:t>
            </a:r>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Install via </a:t>
            </a:r>
            <a:r>
              <a:rPr lang="en-US" u="sng" dirty="0" err="1">
                <a:solidFill>
                  <a:srgbClr val="161616"/>
                </a:solidFill>
                <a:latin typeface="Segoe UI" panose="020B0502040204020203" pitchFamily="34" charset="0"/>
              </a:rPr>
              <a:t>nuget</a:t>
            </a:r>
            <a:r>
              <a:rPr lang="en-US" u="sng" dirty="0">
                <a:solidFill>
                  <a:srgbClr val="161616"/>
                </a:solidFill>
                <a:latin typeface="Segoe UI" panose="020B0502040204020203" pitchFamily="34" charset="0"/>
              </a:rPr>
              <a:t> package</a:t>
            </a:r>
            <a:r>
              <a:rPr lang="en-US" dirty="0">
                <a:solidFill>
                  <a:srgbClr val="161616"/>
                </a:solidFill>
                <a:latin typeface="Segoe UI" panose="020B0502040204020203" pitchFamily="34" charset="0"/>
              </a:rPr>
              <a:t> </a:t>
            </a:r>
            <a:r>
              <a:rPr lang="es-MX" dirty="0" err="1">
                <a:solidFill>
                  <a:srgbClr val="24292F"/>
                </a:solidFill>
                <a:latin typeface="ui-monospace"/>
              </a:rPr>
              <a:t>dotnet</a:t>
            </a:r>
            <a:r>
              <a:rPr lang="es-MX" dirty="0">
                <a:solidFill>
                  <a:srgbClr val="24292F"/>
                </a:solidFill>
                <a:latin typeface="ui-monospace"/>
              </a:rPr>
              <a:t> </a:t>
            </a:r>
            <a:r>
              <a:rPr lang="es-MX" dirty="0" err="1">
                <a:solidFill>
                  <a:srgbClr val="24292F"/>
                </a:solidFill>
                <a:latin typeface="ui-monospace"/>
              </a:rPr>
              <a:t>add</a:t>
            </a:r>
            <a:r>
              <a:rPr lang="es-MX" dirty="0">
                <a:solidFill>
                  <a:srgbClr val="24292F"/>
                </a:solidFill>
                <a:latin typeface="ui-monospace"/>
              </a:rPr>
              <a:t> </a:t>
            </a:r>
            <a:r>
              <a:rPr lang="es-MX" dirty="0" err="1">
                <a:solidFill>
                  <a:srgbClr val="24292F"/>
                </a:solidFill>
                <a:latin typeface="ui-monospace"/>
              </a:rPr>
              <a:t>package</a:t>
            </a:r>
            <a:r>
              <a:rPr lang="es-MX" dirty="0">
                <a:solidFill>
                  <a:srgbClr val="24292F"/>
                </a:solidFill>
                <a:latin typeface="ui-monospace"/>
              </a:rPr>
              <a:t> </a:t>
            </a:r>
            <a:r>
              <a:rPr lang="es-MX" dirty="0" err="1">
                <a:solidFill>
                  <a:srgbClr val="24292F"/>
                </a:solidFill>
                <a:latin typeface="ui-monospace"/>
              </a:rPr>
              <a:t>Microsoft.EntityFrameworkCore.Cosmos</a:t>
            </a:r>
            <a:endParaRPr lang="en-US" dirty="0">
              <a:solidFill>
                <a:srgbClr val="24292F"/>
              </a:solidFill>
              <a:latin typeface="ui-monospace"/>
            </a:endParaRPr>
          </a:p>
          <a:p>
            <a:pPr lvl="1">
              <a:lnSpc>
                <a:spcPct val="120000"/>
              </a:lnSpc>
              <a:buFont typeface="Wingdings" panose="05000000000000000000" pitchFamily="2" charset="2"/>
              <a:buChar char="§"/>
            </a:pPr>
            <a:r>
              <a:rPr lang="en-US" dirty="0">
                <a:solidFill>
                  <a:srgbClr val="24292F"/>
                </a:solidFill>
                <a:latin typeface="ui-monospace"/>
              </a:rPr>
              <a:t>Leverage EF classes </a:t>
            </a:r>
            <a:r>
              <a:rPr lang="en-US" dirty="0" err="1">
                <a:solidFill>
                  <a:srgbClr val="24292F"/>
                </a:solidFill>
                <a:latin typeface="ui-monospace"/>
              </a:rPr>
              <a:t>DbContext</a:t>
            </a:r>
            <a:r>
              <a:rPr lang="en-US" dirty="0">
                <a:solidFill>
                  <a:srgbClr val="24292F"/>
                </a:solidFill>
                <a:latin typeface="ui-monospace"/>
              </a:rPr>
              <a:t>, </a:t>
            </a:r>
            <a:r>
              <a:rPr lang="en-US" dirty="0" err="1">
                <a:solidFill>
                  <a:srgbClr val="24292F"/>
                </a:solidFill>
                <a:latin typeface="ui-monospace"/>
              </a:rPr>
              <a:t>DbSet</a:t>
            </a:r>
            <a:endParaRPr lang="en-US" dirty="0">
              <a:solidFill>
                <a:srgbClr val="24292F"/>
              </a:solidFill>
              <a:latin typeface="ui-monospace"/>
            </a:endParaRPr>
          </a:p>
          <a:p>
            <a:pPr lvl="1">
              <a:lnSpc>
                <a:spcPct val="120000"/>
              </a:lnSpc>
              <a:buFont typeface="Wingdings" panose="05000000000000000000" pitchFamily="2" charset="2"/>
              <a:buChar char="§"/>
            </a:pPr>
            <a:r>
              <a:rPr lang="en-US" dirty="0">
                <a:solidFill>
                  <a:srgbClr val="24292F"/>
                </a:solidFill>
                <a:latin typeface="ui-monospace"/>
              </a:rPr>
              <a:t>As any provider can be setup in </a:t>
            </a:r>
            <a:r>
              <a:rPr lang="en-US" dirty="0" err="1">
                <a:solidFill>
                  <a:srgbClr val="24292F"/>
                </a:solidFill>
                <a:latin typeface="ui-monospace"/>
              </a:rPr>
              <a:t>OnConfiguring</a:t>
            </a:r>
            <a:r>
              <a:rPr lang="en-US" dirty="0">
                <a:solidFill>
                  <a:srgbClr val="24292F"/>
                </a:solidFill>
                <a:latin typeface="ui-monospace"/>
              </a:rPr>
              <a:t> method</a:t>
            </a:r>
          </a:p>
          <a:p>
            <a:pPr marL="0" lvl="1" indent="0">
              <a:lnSpc>
                <a:spcPct val="120000"/>
              </a:lnSpc>
              <a:buNone/>
            </a:pPr>
            <a:r>
              <a:rPr lang="es-MX" sz="2400" dirty="0" err="1">
                <a:solidFill>
                  <a:srgbClr val="161616"/>
                </a:solidFill>
                <a:latin typeface="SFMono-Regular"/>
              </a:rPr>
              <a:t>protected</a:t>
            </a:r>
            <a:r>
              <a:rPr lang="es-MX" sz="2400" dirty="0">
                <a:solidFill>
                  <a:srgbClr val="161616"/>
                </a:solidFill>
                <a:latin typeface="SFMono-Regular"/>
              </a:rPr>
              <a:t> </a:t>
            </a:r>
            <a:r>
              <a:rPr lang="es-MX" sz="2400" dirty="0" err="1">
                <a:solidFill>
                  <a:srgbClr val="161616"/>
                </a:solidFill>
                <a:latin typeface="SFMono-Regular"/>
              </a:rPr>
              <a:t>override</a:t>
            </a:r>
            <a:r>
              <a:rPr lang="es-MX" sz="2400" dirty="0">
                <a:solidFill>
                  <a:srgbClr val="161616"/>
                </a:solidFill>
                <a:latin typeface="SFMono-Regular"/>
              </a:rPr>
              <a:t> </a:t>
            </a:r>
            <a:r>
              <a:rPr lang="es-MX" sz="2400" dirty="0" err="1">
                <a:solidFill>
                  <a:srgbClr val="161616"/>
                </a:solidFill>
                <a:latin typeface="SFMono-Regular"/>
              </a:rPr>
              <a:t>void</a:t>
            </a:r>
            <a:r>
              <a:rPr lang="es-MX" sz="2400" dirty="0">
                <a:solidFill>
                  <a:srgbClr val="161616"/>
                </a:solidFill>
                <a:latin typeface="SFMono-Regular"/>
              </a:rPr>
              <a:t> </a:t>
            </a:r>
            <a:r>
              <a:rPr lang="es-MX" sz="2400" dirty="0" err="1">
                <a:solidFill>
                  <a:srgbClr val="161616"/>
                </a:solidFill>
                <a:latin typeface="SFMono-Regular"/>
              </a:rPr>
              <a:t>OnConfiguring</a:t>
            </a:r>
            <a:r>
              <a:rPr lang="es-MX" sz="2400" dirty="0">
                <a:solidFill>
                  <a:srgbClr val="161616"/>
                </a:solidFill>
                <a:latin typeface="SFMono-Regular"/>
              </a:rPr>
              <a:t>(</a:t>
            </a:r>
            <a:r>
              <a:rPr lang="es-MX" sz="2400" dirty="0" err="1">
                <a:solidFill>
                  <a:srgbClr val="161616"/>
                </a:solidFill>
                <a:latin typeface="SFMono-Regular"/>
              </a:rPr>
              <a:t>DbContextOptionsBuilder</a:t>
            </a:r>
            <a:r>
              <a:rPr lang="es-MX" sz="2400" dirty="0">
                <a:solidFill>
                  <a:srgbClr val="161616"/>
                </a:solidFill>
                <a:latin typeface="SFMono-Regular"/>
              </a:rPr>
              <a:t> </a:t>
            </a:r>
            <a:r>
              <a:rPr lang="es-MX" sz="2400" dirty="0" err="1">
                <a:solidFill>
                  <a:srgbClr val="161616"/>
                </a:solidFill>
                <a:latin typeface="SFMono-Regular"/>
              </a:rPr>
              <a:t>optionsBuilder</a:t>
            </a:r>
            <a:r>
              <a:rPr lang="es-MX" sz="2400" dirty="0">
                <a:solidFill>
                  <a:srgbClr val="161616"/>
                </a:solidFill>
                <a:latin typeface="SFMono-Regular"/>
              </a:rPr>
              <a:t>) =&gt; </a:t>
            </a:r>
            <a:r>
              <a:rPr lang="es-MX" sz="2400" dirty="0" err="1">
                <a:solidFill>
                  <a:srgbClr val="161616"/>
                </a:solidFill>
                <a:latin typeface="SFMono-Regular"/>
              </a:rPr>
              <a:t>optionsBuilder.UseCosmos</a:t>
            </a:r>
            <a:r>
              <a:rPr lang="es-MX" sz="2400" dirty="0">
                <a:solidFill>
                  <a:srgbClr val="161616"/>
                </a:solidFill>
                <a:latin typeface="SFMono-Regular"/>
              </a:rPr>
              <a:t>( </a:t>
            </a:r>
            <a:r>
              <a:rPr lang="es-MX" sz="2400" dirty="0" err="1">
                <a:solidFill>
                  <a:srgbClr val="161616"/>
                </a:solidFill>
                <a:latin typeface="SFMono-Regular"/>
              </a:rPr>
              <a:t>urlEndPoint</a:t>
            </a:r>
            <a:r>
              <a:rPr lang="es-MX" sz="2400" dirty="0">
                <a:solidFill>
                  <a:srgbClr val="161616"/>
                </a:solidFill>
                <a:latin typeface="SFMono-Regular"/>
              </a:rPr>
              <a:t>, </a:t>
            </a:r>
            <a:r>
              <a:rPr lang="es-MX" sz="2400" dirty="0" err="1">
                <a:solidFill>
                  <a:srgbClr val="161616"/>
                </a:solidFill>
                <a:latin typeface="SFMono-Regular"/>
              </a:rPr>
              <a:t>key</a:t>
            </a:r>
            <a:r>
              <a:rPr lang="es-MX" sz="2400" dirty="0">
                <a:solidFill>
                  <a:srgbClr val="161616"/>
                </a:solidFill>
                <a:latin typeface="SFMono-Regular"/>
              </a:rPr>
              <a:t>);</a:t>
            </a:r>
            <a:endParaRPr lang="en-US" sz="2400" dirty="0">
              <a:solidFill>
                <a:srgbClr val="161616"/>
              </a:solidFill>
              <a:latin typeface="SFMono-Regular"/>
            </a:endParaRP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dirty="0"/>
              <a:t>.NET Chapter Meetup</a:t>
            </a:r>
            <a:endParaRPr lang="en-US" sz="1600" b="1" dirty="0">
              <a:solidFill>
                <a:schemeClr val="bg1"/>
              </a:solidFill>
            </a:endParaRPr>
          </a:p>
        </p:txBody>
      </p:sp>
    </p:spTree>
    <p:extLst>
      <p:ext uri="{BB962C8B-B14F-4D97-AF65-F5344CB8AC3E}">
        <p14:creationId xmlns:p14="http://schemas.microsoft.com/office/powerpoint/2010/main" val="331604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extLst>
              <p:ext uri="{D42A27DB-BD31-4B8C-83A1-F6EECF244321}">
                <p14:modId xmlns:p14="http://schemas.microsoft.com/office/powerpoint/2010/main" val="3611390140"/>
              </p:ext>
            </p:extLst>
          </p:nvPr>
        </p:nvGraphicFramePr>
        <p:xfrm>
          <a:off x="1234440" y="1800867"/>
          <a:ext cx="12374519" cy="4221902"/>
        </p:xfrm>
        <a:graphic>
          <a:graphicData uri="http://schemas.openxmlformats.org/drawingml/2006/table">
            <a:tbl>
              <a:tblPr firstRow="1" bandRow="1"/>
              <a:tblGrid>
                <a:gridCol w="8659368">
                  <a:extLst>
                    <a:ext uri="{9D8B030D-6E8A-4147-A177-3AD203B41FA5}">
                      <a16:colId xmlns:a16="http://schemas.microsoft.com/office/drawing/2014/main" val="366164871"/>
                    </a:ext>
                  </a:extLst>
                </a:gridCol>
                <a:gridCol w="3715151">
                  <a:extLst>
                    <a:ext uri="{9D8B030D-6E8A-4147-A177-3AD203B41FA5}">
                      <a16:colId xmlns:a16="http://schemas.microsoft.com/office/drawing/2014/main" val="3793889646"/>
                    </a:ext>
                  </a:extLst>
                </a:gridCol>
              </a:tblGrid>
              <a:tr h="838622">
                <a:tc>
                  <a:txBody>
                    <a:bodyPr/>
                    <a:lstStyle/>
                    <a:p>
                      <a:pPr marL="342900" indent="-342900">
                        <a:buFont typeface="Arial" panose="020B0604020202020204" pitchFamily="34" charset="0"/>
                        <a:buChar char="•"/>
                      </a:pPr>
                      <a:r>
                        <a:rPr lang="es-MX" sz="2400" dirty="0" err="1"/>
                        <a:t>I’m</a:t>
                      </a:r>
                      <a:r>
                        <a:rPr lang="es-MX" sz="2400" dirty="0"/>
                        <a:t> </a:t>
                      </a:r>
                      <a:r>
                        <a:rPr lang="es-MX" sz="2400" dirty="0" err="1"/>
                        <a:t>Mexican</a:t>
                      </a:r>
                      <a:endParaRPr lang="es-MX" sz="2400" dirty="0"/>
                    </a:p>
                    <a:p>
                      <a:pPr marL="342900" indent="-342900">
                        <a:buFont typeface="Arial" panose="020B0604020202020204" pitchFamily="34" charset="0"/>
                        <a:buChar char="•"/>
                      </a:pPr>
                      <a:r>
                        <a:rPr lang="es-MX" sz="2400" dirty="0" err="1"/>
                        <a:t>Married</a:t>
                      </a:r>
                      <a:r>
                        <a:rPr lang="es-MX" sz="2400" dirty="0"/>
                        <a:t> </a:t>
                      </a:r>
                      <a:r>
                        <a:rPr lang="es-MX" sz="2400" dirty="0" err="1"/>
                        <a:t>with</a:t>
                      </a:r>
                      <a:r>
                        <a:rPr lang="es-MX" sz="2400" dirty="0"/>
                        <a:t> </a:t>
                      </a:r>
                      <a:r>
                        <a:rPr lang="es-MX" sz="2400" dirty="0" err="1"/>
                        <a:t>only</a:t>
                      </a:r>
                      <a:r>
                        <a:rPr lang="es-MX" sz="2400" dirty="0"/>
                        <a:t> </a:t>
                      </a:r>
                      <a:r>
                        <a:rPr lang="es-MX" sz="2400" dirty="0" err="1"/>
                        <a:t>one</a:t>
                      </a:r>
                      <a:r>
                        <a:rPr lang="es-MX" sz="2400" dirty="0"/>
                        <a:t> </a:t>
                      </a:r>
                      <a:r>
                        <a:rPr lang="es-MX" sz="2400" dirty="0" err="1"/>
                        <a:t>daughter</a:t>
                      </a:r>
                      <a:r>
                        <a:rPr lang="es-MX" sz="2400" dirty="0"/>
                        <a:t> </a:t>
                      </a:r>
                    </a:p>
                    <a:p>
                      <a:pPr marL="342900" indent="-342900">
                        <a:buFont typeface="Arial" panose="020B0604020202020204" pitchFamily="34" charset="0"/>
                        <a:buChar char="•"/>
                      </a:pPr>
                      <a:r>
                        <a:rPr lang="es-MX" sz="2400" dirty="0"/>
                        <a:t>Software </a:t>
                      </a:r>
                      <a:r>
                        <a:rPr lang="es-MX" sz="2400" dirty="0" err="1"/>
                        <a:t>Developer</a:t>
                      </a:r>
                      <a:r>
                        <a:rPr lang="es-MX" sz="2400" dirty="0"/>
                        <a:t> </a:t>
                      </a:r>
                      <a:r>
                        <a:rPr lang="es-MX" sz="2400" dirty="0" err="1"/>
                        <a:t>for</a:t>
                      </a:r>
                      <a:r>
                        <a:rPr lang="es-MX" sz="2400" dirty="0"/>
                        <a:t> so </a:t>
                      </a:r>
                      <a:r>
                        <a:rPr lang="es-MX" sz="2400" dirty="0" err="1"/>
                        <a:t>long</a:t>
                      </a:r>
                      <a:r>
                        <a:rPr lang="es-MX" sz="2400" dirty="0"/>
                        <a:t> time (20+), </a:t>
                      </a:r>
                      <a:r>
                        <a:rPr lang="es-MX" sz="2400" dirty="0" err="1"/>
                        <a:t>most</a:t>
                      </a:r>
                      <a:r>
                        <a:rPr lang="es-MX" sz="2400" dirty="0"/>
                        <a:t> </a:t>
                      </a:r>
                      <a:r>
                        <a:rPr lang="es-MX" sz="2400" dirty="0" err="1"/>
                        <a:t>of</a:t>
                      </a:r>
                      <a:r>
                        <a:rPr lang="es-MX" sz="2400" dirty="0"/>
                        <a:t> </a:t>
                      </a:r>
                      <a:r>
                        <a:rPr lang="es-MX" sz="2400" dirty="0" err="1"/>
                        <a:t>the</a:t>
                      </a:r>
                      <a:r>
                        <a:rPr lang="es-MX" sz="2400" dirty="0"/>
                        <a:t> time </a:t>
                      </a:r>
                      <a:r>
                        <a:rPr lang="es-MX" sz="2400" dirty="0" err="1"/>
                        <a:t>with</a:t>
                      </a:r>
                      <a:r>
                        <a:rPr lang="es-MX" sz="2400" dirty="0"/>
                        <a:t> Microsoft </a:t>
                      </a:r>
                      <a:r>
                        <a:rPr lang="es-MX" sz="2400" dirty="0" err="1"/>
                        <a:t>technologies</a:t>
                      </a:r>
                      <a:endParaRPr lang="es-MX" sz="2400" dirty="0"/>
                    </a:p>
                    <a:p>
                      <a:pPr marL="342900" indent="-342900">
                        <a:buFont typeface="Arial" panose="020B0604020202020204" pitchFamily="34" charset="0"/>
                        <a:buChar char="•"/>
                      </a:pPr>
                      <a:r>
                        <a:rPr lang="es-MX" sz="2400" dirty="0" err="1"/>
                        <a:t>Currently</a:t>
                      </a:r>
                      <a:r>
                        <a:rPr lang="es-MX" sz="2400" dirty="0"/>
                        <a:t> </a:t>
                      </a:r>
                      <a:r>
                        <a:rPr lang="es-MX" sz="2400" dirty="0" err="1"/>
                        <a:t>Technical</a:t>
                      </a:r>
                      <a:r>
                        <a:rPr lang="es-MX" sz="2400" dirty="0"/>
                        <a:t> Lead Full </a:t>
                      </a:r>
                      <a:r>
                        <a:rPr lang="es-MX" sz="2400" dirty="0" err="1"/>
                        <a:t>Stack</a:t>
                      </a:r>
                      <a:r>
                        <a:rPr lang="es-MX" sz="2400" dirty="0"/>
                        <a:t> </a:t>
                      </a:r>
                      <a:r>
                        <a:rPr lang="es-MX" sz="2400" dirty="0" err="1"/>
                        <a:t>assigned</a:t>
                      </a:r>
                      <a:r>
                        <a:rPr lang="es-MX" sz="2400" dirty="0"/>
                        <a:t> </a:t>
                      </a:r>
                      <a:r>
                        <a:rPr lang="es-MX" sz="2400" dirty="0" err="1"/>
                        <a:t>to</a:t>
                      </a:r>
                      <a:r>
                        <a:rPr lang="es-MX" sz="2400" dirty="0"/>
                        <a:t> American Airlines</a:t>
                      </a:r>
                    </a:p>
                    <a:p>
                      <a:pPr marL="342900" indent="-342900">
                        <a:buFont typeface="Arial" panose="020B0604020202020204" pitchFamily="34" charset="0"/>
                        <a:buChar char="•"/>
                      </a:pPr>
                      <a:r>
                        <a:rPr lang="es-MX" sz="2400" dirty="0"/>
                        <a:t>Regular </a:t>
                      </a:r>
                      <a:r>
                        <a:rPr lang="es-MX" sz="2400" dirty="0" err="1"/>
                        <a:t>posting</a:t>
                      </a:r>
                      <a:r>
                        <a:rPr lang="es-MX" sz="2400" dirty="0"/>
                        <a:t> in .NET </a:t>
                      </a:r>
                      <a:r>
                        <a:rPr lang="es-MX" sz="2400" dirty="0" err="1"/>
                        <a:t>Chapter</a:t>
                      </a:r>
                      <a:r>
                        <a:rPr lang="es-MX" sz="2400" dirty="0"/>
                        <a:t> </a:t>
                      </a:r>
                      <a:r>
                        <a:rPr lang="es-MX" sz="2400" dirty="0" err="1"/>
                        <a:t>Community</a:t>
                      </a:r>
                      <a:r>
                        <a:rPr lang="es-MX" sz="2400" dirty="0"/>
                        <a:t> in </a:t>
                      </a:r>
                      <a:r>
                        <a:rPr lang="es-MX" sz="2400" dirty="0" err="1"/>
                        <a:t>Workplace</a:t>
                      </a:r>
                      <a:endParaRPr lang="es-MX" sz="2400" dirty="0"/>
                    </a:p>
                    <a:p>
                      <a:pPr marL="342900" indent="-342900">
                        <a:buFont typeface="Arial" panose="020B0604020202020204" pitchFamily="34" charset="0"/>
                        <a:buChar char="•"/>
                      </a:pPr>
                      <a:r>
                        <a:rPr lang="es-MX" sz="2400" dirty="0" err="1"/>
                        <a:t>Interested</a:t>
                      </a:r>
                      <a:r>
                        <a:rPr lang="es-MX" sz="2400" dirty="0"/>
                        <a:t> </a:t>
                      </a:r>
                      <a:r>
                        <a:rPr lang="es-MX" sz="2400" dirty="0" err="1"/>
                        <a:t>on</a:t>
                      </a:r>
                      <a:r>
                        <a:rPr lang="es-MX" sz="2400" dirty="0"/>
                        <a:t> Data </a:t>
                      </a:r>
                      <a:r>
                        <a:rPr lang="es-MX" sz="2400" dirty="0" err="1"/>
                        <a:t>Science</a:t>
                      </a:r>
                      <a:endParaRPr lang="es-MX" sz="2400" dirty="0"/>
                    </a:p>
                    <a:p>
                      <a:pPr marL="0" marR="0" lvl="0" indent="0" algn="l" defTabSz="1219151"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989047"/>
                  </a:ext>
                </a:extLst>
              </a:tr>
            </a:tbl>
          </a:graphicData>
        </a:graphic>
      </p:graphicFrame>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extLst>
              <p:ext uri="{D42A27DB-BD31-4B8C-83A1-F6EECF244321}">
                <p14:modId xmlns:p14="http://schemas.microsoft.com/office/powerpoint/2010/main" val="2000123882"/>
              </p:ext>
            </p:extLst>
          </p:nvPr>
        </p:nvGraphicFramePr>
        <p:xfrm>
          <a:off x="1234440" y="1800867"/>
          <a:ext cx="8659368" cy="5031732"/>
        </p:xfrm>
        <a:graphic>
          <a:graphicData uri="http://schemas.openxmlformats.org/drawingml/2006/table">
            <a:tbl>
              <a:tblPr firstRow="1" bandRow="1"/>
              <a:tblGrid>
                <a:gridCol w="8659368">
                  <a:extLst>
                    <a:ext uri="{9D8B030D-6E8A-4147-A177-3AD203B41FA5}">
                      <a16:colId xmlns:a16="http://schemas.microsoft.com/office/drawing/2014/main" val="366164871"/>
                    </a:ext>
                  </a:extLst>
                </a:gridCol>
              </a:tblGrid>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1" dirty="0">
                          <a:solidFill>
                            <a:schemeClr val="accent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r h="838622">
                <a:tc>
                  <a:txBody>
                    <a:bodyPr/>
                    <a:lstStyle/>
                    <a:p>
                      <a:r>
                        <a:rPr lang="es-MX" sz="2400" dirty="0" err="1"/>
                        <a:t>CosmosDb</a:t>
                      </a:r>
                      <a:r>
                        <a:rPr lang="es-MX" sz="2400" dirty="0"/>
                        <a:t> </a:t>
                      </a:r>
                      <a:r>
                        <a:rPr lang="es-MX" sz="2400" dirty="0" err="1"/>
                        <a:t>overview</a:t>
                      </a:r>
                      <a:endParaRPr lang="es-MX"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2113994"/>
                  </a:ext>
                </a:extLst>
              </a:tr>
              <a:tr h="838622">
                <a:tc>
                  <a:txBody>
                    <a:bodyPr/>
                    <a:lstStyle/>
                    <a:p>
                      <a:r>
                        <a:rPr lang="es-MX" sz="2400" dirty="0" err="1"/>
                        <a:t>CosmosDb</a:t>
                      </a:r>
                      <a:r>
                        <a:rPr lang="es-MX" sz="2400" dirty="0"/>
                        <a:t> SDK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722705"/>
                  </a:ext>
                </a:extLst>
              </a:tr>
              <a:tr h="838622">
                <a:tc>
                  <a:txBody>
                    <a:bodyPr/>
                    <a:lstStyle/>
                    <a:p>
                      <a:r>
                        <a:rPr lang="es-MX" sz="2400" dirty="0" err="1"/>
                        <a:t>Entity</a:t>
                      </a:r>
                      <a:r>
                        <a:rPr lang="es-MX" sz="2400" dirty="0"/>
                        <a:t> Framework Core </a:t>
                      </a:r>
                      <a:r>
                        <a:rPr lang="es-MX" sz="2400" dirty="0" err="1"/>
                        <a:t>for</a:t>
                      </a:r>
                      <a:r>
                        <a:rPr lang="es-MX" sz="2400" dirty="0"/>
                        <a:t> </a:t>
                      </a:r>
                      <a:r>
                        <a:rPr lang="es-MX" sz="2400" dirty="0" err="1"/>
                        <a:t>CosmosDb</a:t>
                      </a:r>
                      <a:endParaRPr lang="es-MX"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38622">
                <a:tc>
                  <a:txBody>
                    <a:bodyPr/>
                    <a:lstStyle/>
                    <a:p>
                      <a:r>
                        <a:rPr lang="es-MX" sz="2400" dirty="0" err="1"/>
                        <a:t>Comparison</a:t>
                      </a:r>
                      <a:r>
                        <a:rPr lang="es-MX" sz="2400" dirty="0"/>
                        <a:t> &amp; </a:t>
                      </a:r>
                      <a:r>
                        <a:rPr lang="es-MX" sz="2400" dirty="0" err="1"/>
                        <a:t>Exercises</a:t>
                      </a:r>
                      <a:endParaRPr lang="es-MX" sz="2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5799442"/>
                  </a:ext>
                </a:extLst>
              </a:tr>
              <a:tr h="838622">
                <a:tc>
                  <a:txBody>
                    <a:bodyPr/>
                    <a:lstStyle/>
                    <a:p>
                      <a:r>
                        <a:rPr lang="es-MX" sz="2400" dirty="0"/>
                        <a:t>Q &amp; 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989047"/>
                  </a:ext>
                </a:extLst>
              </a:tr>
            </a:tbl>
          </a:graphicData>
        </a:graphic>
      </p:graphicFrame>
    </p:spTree>
    <p:extLst>
      <p:ext uri="{BB962C8B-B14F-4D97-AF65-F5344CB8AC3E}">
        <p14:creationId xmlns:p14="http://schemas.microsoft.com/office/powerpoint/2010/main" val="270296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a:t>
            </a:r>
            <a:r>
              <a:rPr lang="en-US" sz="4000" dirty="0" err="1"/>
              <a:t>CosmosDb</a:t>
            </a:r>
            <a:br>
              <a:rPr lang="en-US" dirty="0"/>
            </a:br>
            <a:endParaRPr lang="en-US" dirty="0">
              <a:solidFill>
                <a:schemeClr val="tx1"/>
              </a:solidFill>
            </a:endParaRPr>
          </a:p>
        </p:txBody>
      </p:sp>
      <p:sp>
        <p:nvSpPr>
          <p:cNvPr id="11" name="Content Placeholder 10"/>
          <p:cNvSpPr>
            <a:spLocks noGrp="1"/>
          </p:cNvSpPr>
          <p:nvPr>
            <p:ph idx="1"/>
          </p:nvPr>
        </p:nvSpPr>
        <p:spPr/>
        <p:txBody>
          <a:bodyPr/>
          <a:lstStyle/>
          <a:p>
            <a:r>
              <a:rPr lang="en-US" dirty="0">
                <a:solidFill>
                  <a:schemeClr val="accent1"/>
                </a:solidFill>
              </a:rPr>
              <a:t>Azure </a:t>
            </a:r>
            <a:r>
              <a:rPr lang="en-US" dirty="0" err="1">
                <a:solidFill>
                  <a:schemeClr val="accent1"/>
                </a:solidFill>
              </a:rPr>
              <a:t>CosmosDb</a:t>
            </a:r>
            <a:r>
              <a:rPr lang="en-US" dirty="0">
                <a:solidFill>
                  <a:schemeClr val="accent1"/>
                </a:solidFill>
              </a:rPr>
              <a:t> is Microsoft's fully managed and serverless distributed database</a:t>
            </a:r>
            <a:endParaRPr lang="en-US" dirty="0"/>
          </a:p>
          <a:p>
            <a:pPr>
              <a:lnSpc>
                <a:spcPct val="120000"/>
              </a:lnSpc>
            </a:pPr>
            <a:r>
              <a:rPr lang="en-US" b="0" i="0" dirty="0">
                <a:solidFill>
                  <a:srgbClr val="161616"/>
                </a:solidFill>
                <a:effectLst/>
                <a:latin typeface="Segoe UI" panose="020B0502040204020203" pitchFamily="34" charset="0"/>
              </a:rPr>
              <a:t>for applications of any size or scale, with support for both relational and non-relational workloads. Developers can build and migrate applications fast using their preferred open source database engines, including PostgreSQL, MongoDB, and Apache Cassandra. When you provision a new Cosmos DB instance, you select the database engine that you want to use. The choice of engine depends on many factors including the type of data to be stored, the need to support existing applications, and the skills of the developers who will work with the data store.</a:t>
            </a:r>
            <a:endParaRPr lang="es-MX" dirty="0"/>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dirty="0"/>
              <a:t>.NET Chapter Meetup</a:t>
            </a:r>
            <a:endParaRPr lang="en-US" sz="1600" b="1" dirty="0">
              <a:solidFill>
                <a:schemeClr val="bg1"/>
              </a:solidFill>
            </a:endParaRPr>
          </a:p>
        </p:txBody>
      </p:sp>
    </p:spTree>
    <p:extLst>
      <p:ext uri="{BB962C8B-B14F-4D97-AF65-F5344CB8AC3E}">
        <p14:creationId xmlns:p14="http://schemas.microsoft.com/office/powerpoint/2010/main" val="17823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CosmosDb</a:t>
            </a:r>
            <a:r>
              <a:rPr lang="en-US" sz="4000" dirty="0"/>
              <a:t> Databases Types</a:t>
            </a:r>
            <a:br>
              <a:rPr lang="en-US" dirty="0"/>
            </a:br>
            <a:endParaRPr lang="en-US" dirty="0">
              <a:solidFill>
                <a:schemeClr val="tx1"/>
              </a:solidFill>
            </a:endParaRP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dirty="0"/>
              <a:t>.NET Chapter Meetup</a:t>
            </a:r>
            <a:endParaRPr lang="en-US" sz="1600" b="1" dirty="0">
              <a:solidFill>
                <a:schemeClr val="bg1"/>
              </a:solidFill>
            </a:endParaRPr>
          </a:p>
        </p:txBody>
      </p:sp>
      <p:pic>
        <p:nvPicPr>
          <p:cNvPr id="6" name="Picture 2" descr="Azure Cosmos DB as a store for multiple NoSQL formats">
            <a:extLst>
              <a:ext uri="{FF2B5EF4-FFF2-40B4-BE49-F238E27FC236}">
                <a16:creationId xmlns:a16="http://schemas.microsoft.com/office/drawing/2014/main" id="{20E6FF4B-B6C1-D38F-D2CB-D7584859F8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9582" y="1172612"/>
            <a:ext cx="5966516" cy="554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CosmosDb</a:t>
            </a:r>
            <a:r>
              <a:rPr lang="en-US" sz="4000" dirty="0"/>
              <a:t> API options</a:t>
            </a:r>
            <a:br>
              <a:rPr lang="en-US" dirty="0"/>
            </a:br>
            <a:endParaRPr lang="en-US" dirty="0">
              <a:solidFill>
                <a:schemeClr val="tx1"/>
              </a:solidFill>
            </a:endParaRP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dirty="0"/>
              <a:t>.NET Chapter Meetup</a:t>
            </a:r>
            <a:endParaRPr lang="en-US" sz="1600" b="1" dirty="0">
              <a:solidFill>
                <a:schemeClr val="bg1"/>
              </a:solidFill>
            </a:endParaRPr>
          </a:p>
        </p:txBody>
      </p:sp>
      <p:sp>
        <p:nvSpPr>
          <p:cNvPr id="6" name="Marcador de contenido 2">
            <a:extLst>
              <a:ext uri="{FF2B5EF4-FFF2-40B4-BE49-F238E27FC236}">
                <a16:creationId xmlns:a16="http://schemas.microsoft.com/office/drawing/2014/main" id="{1BCCECA5-7E67-B101-1574-C6F3EFBCFC2B}"/>
              </a:ext>
            </a:extLst>
          </p:cNvPr>
          <p:cNvSpPr txBox="1">
            <a:spLocks/>
          </p:cNvSpPr>
          <p:nvPr/>
        </p:nvSpPr>
        <p:spPr>
          <a:xfrm>
            <a:off x="1564697" y="1969100"/>
            <a:ext cx="4706765" cy="4983061"/>
          </a:xfrm>
          <a:prstGeom prst="rect">
            <a:avLst/>
          </a:prstGeom>
        </p:spPr>
        <p:txBody>
          <a:bodyPr vert="horz" lIns="0" tIns="0" rIns="0" bIns="0" rtlCol="0" anchor="t">
            <a:norm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marL="285750" indent="-285750" defTabSz="457200">
              <a:lnSpc>
                <a:spcPct val="120000"/>
              </a:lnSpc>
              <a:spcBef>
                <a:spcPct val="20000"/>
              </a:spcBef>
              <a:spcAft>
                <a:spcPts val="600"/>
              </a:spcAft>
              <a:buClr>
                <a:schemeClr val="accent1">
                  <a:lumMod val="75000"/>
                </a:schemeClr>
              </a:buClr>
              <a:buSzPct val="145000"/>
              <a:buFont typeface="Arial"/>
              <a:buChar char="•"/>
            </a:pPr>
            <a:r>
              <a:rPr lang="pt-BR" sz="2400" dirty="0">
                <a:solidFill>
                  <a:srgbClr val="161616"/>
                </a:solidFill>
                <a:latin typeface="Segoe UI" panose="020B0502040204020203" pitchFamily="34" charset="0"/>
              </a:rPr>
              <a:t>Azure Cosmos DB for NoSQL</a:t>
            </a:r>
          </a:p>
          <a:p>
            <a:r>
              <a:rPr lang="en-US" dirty="0"/>
              <a:t>SELECT *</a:t>
            </a:r>
          </a:p>
          <a:p>
            <a:r>
              <a:rPr lang="en-US" dirty="0"/>
              <a:t>FROM customers c</a:t>
            </a:r>
          </a:p>
          <a:p>
            <a:r>
              <a:rPr lang="en-US" dirty="0"/>
              <a:t>WHERE c.id = "09224681-721b-44e3-bd8a-fe1d624dbc22“</a:t>
            </a:r>
          </a:p>
          <a:p>
            <a:endParaRPr lang="en-US" dirty="0"/>
          </a:p>
          <a:p>
            <a:r>
              <a:rPr lang="en-US" b="0" dirty="0">
                <a:solidFill>
                  <a:srgbClr val="161616"/>
                </a:solidFill>
                <a:latin typeface="SFMono-Regular"/>
              </a:rPr>
              <a:t>{ </a:t>
            </a:r>
            <a:r>
              <a:rPr lang="en-US" b="0" dirty="0">
                <a:solidFill>
                  <a:srgbClr val="0451A5"/>
                </a:solidFill>
                <a:latin typeface="SFMono-Regular"/>
              </a:rPr>
              <a:t>"id"</a:t>
            </a:r>
            <a:r>
              <a:rPr lang="en-US" b="0" dirty="0">
                <a:solidFill>
                  <a:srgbClr val="161616"/>
                </a:solidFill>
                <a:latin typeface="SFMono-Regular"/>
              </a:rPr>
              <a:t>: </a:t>
            </a:r>
            <a:r>
              <a:rPr lang="en-US" b="0" dirty="0">
                <a:solidFill>
                  <a:srgbClr val="A31515"/>
                </a:solidFill>
                <a:latin typeface="SFMono-Regular"/>
              </a:rPr>
              <a:t>"joe@litware.com"</a:t>
            </a:r>
            <a:r>
              <a:rPr lang="en-US" b="0" dirty="0">
                <a:solidFill>
                  <a:srgbClr val="161616"/>
                </a:solidFill>
                <a:latin typeface="SFMono-Regular"/>
              </a:rPr>
              <a:t>, </a:t>
            </a:r>
            <a:r>
              <a:rPr lang="en-US" b="0" dirty="0">
                <a:solidFill>
                  <a:srgbClr val="0451A5"/>
                </a:solidFill>
                <a:latin typeface="SFMono-Regular"/>
              </a:rPr>
              <a:t>"name"</a:t>
            </a:r>
            <a:r>
              <a:rPr lang="en-US" b="0" dirty="0">
                <a:solidFill>
                  <a:srgbClr val="161616"/>
                </a:solidFill>
                <a:latin typeface="SFMono-Regular"/>
              </a:rPr>
              <a:t>: </a:t>
            </a:r>
            <a:r>
              <a:rPr lang="en-US" b="0" dirty="0">
                <a:solidFill>
                  <a:srgbClr val="A31515"/>
                </a:solidFill>
                <a:latin typeface="SFMono-Regular"/>
              </a:rPr>
              <a:t>"Joe Jones"</a:t>
            </a:r>
            <a:r>
              <a:rPr lang="en-US" b="0" dirty="0">
                <a:solidFill>
                  <a:srgbClr val="161616"/>
                </a:solidFill>
                <a:latin typeface="SFMono-Regular"/>
              </a:rPr>
              <a:t>, </a:t>
            </a:r>
            <a:r>
              <a:rPr lang="en-US" b="0" dirty="0">
                <a:solidFill>
                  <a:srgbClr val="0451A5"/>
                </a:solidFill>
                <a:latin typeface="SFMono-Regular"/>
              </a:rPr>
              <a:t>"address"</a:t>
            </a:r>
            <a:r>
              <a:rPr lang="en-US" b="0" dirty="0">
                <a:solidFill>
                  <a:srgbClr val="161616"/>
                </a:solidFill>
                <a:latin typeface="SFMono-Regular"/>
              </a:rPr>
              <a:t>: { </a:t>
            </a:r>
            <a:r>
              <a:rPr lang="en-US" b="0" dirty="0">
                <a:solidFill>
                  <a:srgbClr val="0451A5"/>
                </a:solidFill>
                <a:latin typeface="SFMono-Regular"/>
              </a:rPr>
              <a:t>"street"</a:t>
            </a:r>
            <a:r>
              <a:rPr lang="en-US" b="0" dirty="0">
                <a:solidFill>
                  <a:srgbClr val="161616"/>
                </a:solidFill>
                <a:latin typeface="SFMono-Regular"/>
              </a:rPr>
              <a:t>: </a:t>
            </a:r>
            <a:r>
              <a:rPr lang="en-US" b="0" dirty="0">
                <a:solidFill>
                  <a:srgbClr val="A31515"/>
                </a:solidFill>
                <a:latin typeface="SFMono-Regular"/>
              </a:rPr>
              <a:t>"1 Main St."</a:t>
            </a:r>
            <a:r>
              <a:rPr lang="en-US" b="0" dirty="0">
                <a:solidFill>
                  <a:srgbClr val="161616"/>
                </a:solidFill>
                <a:latin typeface="SFMono-Regular"/>
              </a:rPr>
              <a:t>, </a:t>
            </a:r>
            <a:r>
              <a:rPr lang="en-US" b="0" dirty="0">
                <a:solidFill>
                  <a:srgbClr val="0451A5"/>
                </a:solidFill>
                <a:latin typeface="SFMono-Regular"/>
              </a:rPr>
              <a:t>"city"</a:t>
            </a:r>
            <a:r>
              <a:rPr lang="en-US" b="0" dirty="0">
                <a:solidFill>
                  <a:srgbClr val="161616"/>
                </a:solidFill>
                <a:latin typeface="SFMono-Regular"/>
              </a:rPr>
              <a:t>: </a:t>
            </a:r>
            <a:r>
              <a:rPr lang="en-US" b="0" dirty="0">
                <a:solidFill>
                  <a:srgbClr val="A31515"/>
                </a:solidFill>
                <a:latin typeface="SFMono-Regular"/>
              </a:rPr>
              <a:t>"Seattle"</a:t>
            </a:r>
            <a:r>
              <a:rPr lang="en-US" b="0" dirty="0">
                <a:solidFill>
                  <a:srgbClr val="161616"/>
                </a:solidFill>
                <a:latin typeface="SFMono-Regular"/>
              </a:rPr>
              <a:t> } }</a:t>
            </a:r>
            <a:endParaRPr lang="en-US" dirty="0"/>
          </a:p>
          <a:p>
            <a:endParaRPr lang="es-MX" dirty="0"/>
          </a:p>
          <a:p>
            <a:endParaRPr lang="es-MX" dirty="0"/>
          </a:p>
        </p:txBody>
      </p:sp>
      <p:sp>
        <p:nvSpPr>
          <p:cNvPr id="8" name="Marcador de contenido 2">
            <a:extLst>
              <a:ext uri="{FF2B5EF4-FFF2-40B4-BE49-F238E27FC236}">
                <a16:creationId xmlns:a16="http://schemas.microsoft.com/office/drawing/2014/main" id="{8D19EE89-66BB-24BF-ADFC-7B8FAE380AFA}"/>
              </a:ext>
            </a:extLst>
          </p:cNvPr>
          <p:cNvSpPr txBox="1">
            <a:spLocks/>
          </p:cNvSpPr>
          <p:nvPr/>
        </p:nvSpPr>
        <p:spPr>
          <a:xfrm>
            <a:off x="7315200" y="1969099"/>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i="0" dirty="0">
                <a:solidFill>
                  <a:srgbClr val="161616"/>
                </a:solidFill>
                <a:effectLst/>
                <a:latin typeface="Segoe UI" panose="020B0502040204020203" pitchFamily="34" charset="0"/>
              </a:rPr>
              <a:t>Azure Cosmos DB for MongoDB</a:t>
            </a:r>
          </a:p>
          <a:p>
            <a:pPr marL="0" indent="0">
              <a:buFont typeface="Arial"/>
              <a:buNone/>
            </a:pPr>
            <a:r>
              <a:rPr lang="en-US" dirty="0" err="1"/>
              <a:t>db.products.find</a:t>
            </a:r>
            <a:r>
              <a:rPr lang="en-US" dirty="0"/>
              <a:t>({id: 123})</a:t>
            </a:r>
          </a:p>
          <a:p>
            <a:pPr marL="0" indent="0">
              <a:buFont typeface="Arial"/>
              <a:buNone/>
            </a:pPr>
            <a:endParaRPr lang="en-US" b="0" i="0" dirty="0">
              <a:solidFill>
                <a:srgbClr val="161616"/>
              </a:solidFill>
              <a:effectLst/>
              <a:latin typeface="SFMono-Regular"/>
            </a:endParaRPr>
          </a:p>
          <a:p>
            <a:pPr marL="0" indent="0">
              <a:buFont typeface="Arial"/>
              <a:buNone/>
            </a:pPr>
            <a:r>
              <a:rPr lang="en-US" b="0" i="0" dirty="0">
                <a:solidFill>
                  <a:srgbClr val="161616"/>
                </a:solidFill>
                <a:effectLst/>
                <a:latin typeface="SFMono-Regular"/>
              </a:rPr>
              <a:t>{ </a:t>
            </a:r>
            <a:r>
              <a:rPr lang="en-US" b="0" i="0" dirty="0">
                <a:solidFill>
                  <a:srgbClr val="0451A5"/>
                </a:solidFill>
                <a:effectLst/>
                <a:latin typeface="SFMono-Regular"/>
              </a:rPr>
              <a:t>"id"</a:t>
            </a:r>
            <a:r>
              <a:rPr lang="en-US" b="0" i="0" dirty="0">
                <a:solidFill>
                  <a:srgbClr val="161616"/>
                </a:solidFill>
                <a:effectLst/>
                <a:latin typeface="SFMono-Regular"/>
              </a:rPr>
              <a:t>: 123, </a:t>
            </a:r>
            <a:r>
              <a:rPr lang="en-US" b="0" i="0" dirty="0">
                <a:solidFill>
                  <a:srgbClr val="0451A5"/>
                </a:solidFill>
                <a:effectLst/>
                <a:latin typeface="SFMono-Regular"/>
              </a:rPr>
              <a:t>"name"</a:t>
            </a:r>
            <a:r>
              <a:rPr lang="en-US" b="0" i="0" dirty="0">
                <a:solidFill>
                  <a:srgbClr val="161616"/>
                </a:solidFill>
                <a:effectLst/>
                <a:latin typeface="SFMono-Regular"/>
              </a:rPr>
              <a:t>: </a:t>
            </a:r>
            <a:r>
              <a:rPr lang="en-US" b="0" i="0" dirty="0">
                <a:solidFill>
                  <a:srgbClr val="A31515"/>
                </a:solidFill>
                <a:effectLst/>
                <a:latin typeface="SFMono-Regular"/>
              </a:rPr>
              <a:t>"Hammer"</a:t>
            </a:r>
            <a:r>
              <a:rPr lang="en-US" b="0" i="0" dirty="0">
                <a:solidFill>
                  <a:srgbClr val="161616"/>
                </a:solidFill>
                <a:effectLst/>
                <a:latin typeface="SFMono-Regular"/>
              </a:rPr>
              <a:t>, </a:t>
            </a:r>
            <a:r>
              <a:rPr lang="en-US" b="0" i="0" dirty="0">
                <a:solidFill>
                  <a:srgbClr val="0451A5"/>
                </a:solidFill>
                <a:effectLst/>
                <a:latin typeface="SFMono-Regular"/>
              </a:rPr>
              <a:t>"price"</a:t>
            </a:r>
            <a:r>
              <a:rPr lang="en-US" b="0" i="0" dirty="0">
                <a:solidFill>
                  <a:srgbClr val="161616"/>
                </a:solidFill>
                <a:effectLst/>
                <a:latin typeface="SFMono-Regular"/>
              </a:rPr>
              <a:t>: 2.99 }</a:t>
            </a:r>
            <a:endParaRPr lang="en-US" dirty="0"/>
          </a:p>
          <a:p>
            <a:pPr marL="0" indent="0">
              <a:buFont typeface="Arial"/>
              <a:buNone/>
            </a:pPr>
            <a:endParaRPr lang="es-MX" dirty="0"/>
          </a:p>
          <a:p>
            <a:pPr marL="0" indent="0">
              <a:buFont typeface="Arial"/>
              <a:buNone/>
            </a:pPr>
            <a:endParaRPr lang="es-MX" dirty="0"/>
          </a:p>
        </p:txBody>
      </p:sp>
    </p:spTree>
    <p:extLst>
      <p:ext uri="{BB962C8B-B14F-4D97-AF65-F5344CB8AC3E}">
        <p14:creationId xmlns:p14="http://schemas.microsoft.com/office/powerpoint/2010/main" val="256597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CosmosDb</a:t>
            </a:r>
            <a:r>
              <a:rPr lang="en-US" sz="4000" dirty="0"/>
              <a:t> API options</a:t>
            </a:r>
            <a:br>
              <a:rPr lang="en-US" dirty="0"/>
            </a:br>
            <a:endParaRPr lang="en-US" dirty="0">
              <a:solidFill>
                <a:schemeClr val="tx1"/>
              </a:solidFill>
            </a:endParaRP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dirty="0"/>
              <a:t>.NET Chapter Meetup</a:t>
            </a:r>
            <a:endParaRPr lang="en-US" sz="1600" b="1" dirty="0">
              <a:solidFill>
                <a:schemeClr val="bg1"/>
              </a:solidFill>
            </a:endParaRPr>
          </a:p>
        </p:txBody>
      </p:sp>
      <p:sp>
        <p:nvSpPr>
          <p:cNvPr id="3" name="Marcador de contenido 2">
            <a:extLst>
              <a:ext uri="{FF2B5EF4-FFF2-40B4-BE49-F238E27FC236}">
                <a16:creationId xmlns:a16="http://schemas.microsoft.com/office/drawing/2014/main" id="{12352AA1-07A2-2619-5152-3B3E9B251DA0}"/>
              </a:ext>
            </a:extLst>
          </p:cNvPr>
          <p:cNvSpPr>
            <a:spLocks noGrp="1"/>
          </p:cNvSpPr>
          <p:nvPr>
            <p:ph idx="1"/>
          </p:nvPr>
        </p:nvSpPr>
        <p:spPr>
          <a:xfrm>
            <a:off x="1309071" y="1834115"/>
            <a:ext cx="4706765" cy="4983061"/>
          </a:xfrm>
        </p:spPr>
        <p:txBody>
          <a:bodyPr anchor="t">
            <a:normAutofit/>
          </a:bodyPr>
          <a:lstStyle/>
          <a:p>
            <a:pPr marL="285750" indent="-285750" defTabSz="457200">
              <a:lnSpc>
                <a:spcPct val="120000"/>
              </a:lnSpc>
              <a:spcBef>
                <a:spcPct val="20000"/>
              </a:spcBef>
              <a:spcAft>
                <a:spcPts val="600"/>
              </a:spcAft>
              <a:buClr>
                <a:schemeClr val="accent1">
                  <a:lumMod val="75000"/>
                </a:schemeClr>
              </a:buClr>
              <a:buSzPct val="145000"/>
              <a:buFont typeface="Arial"/>
              <a:buChar char="•"/>
            </a:pPr>
            <a:r>
              <a:rPr lang="pt-BR" sz="2400" dirty="0">
                <a:solidFill>
                  <a:srgbClr val="161616"/>
                </a:solidFill>
                <a:latin typeface="Segoe UI" panose="020B0502040204020203" pitchFamily="34" charset="0"/>
              </a:rPr>
              <a:t>Azure Cosmos DB for PostgreSQL</a:t>
            </a:r>
          </a:p>
          <a:p>
            <a:pPr marL="0" indent="0">
              <a:buNone/>
            </a:pPr>
            <a:r>
              <a:rPr lang="en-US" dirty="0"/>
              <a:t>SELECT ProductName, Price </a:t>
            </a:r>
          </a:p>
          <a:p>
            <a:pPr marL="0" indent="0">
              <a:buNone/>
            </a:pPr>
            <a:r>
              <a:rPr lang="en-US" dirty="0"/>
              <a:t>FROM Products</a:t>
            </a:r>
          </a:p>
          <a:p>
            <a:pPr marL="0" indent="0">
              <a:buNone/>
            </a:pPr>
            <a:r>
              <a:rPr lang="en-US" dirty="0"/>
              <a:t>WHERE </a:t>
            </a:r>
            <a:r>
              <a:rPr lang="en-US" dirty="0" err="1"/>
              <a:t>ProductID</a:t>
            </a:r>
            <a:r>
              <a:rPr lang="en-US" dirty="0"/>
              <a:t> = 123;</a:t>
            </a:r>
          </a:p>
          <a:p>
            <a:pPr marL="0" indent="0">
              <a:buNone/>
            </a:pPr>
            <a:endParaRPr lang="es-MX" dirty="0"/>
          </a:p>
          <a:p>
            <a:pPr marL="0" indent="0">
              <a:buNone/>
            </a:pPr>
            <a:endParaRPr lang="es-MX" dirty="0"/>
          </a:p>
        </p:txBody>
      </p:sp>
      <p:graphicFrame>
        <p:nvGraphicFramePr>
          <p:cNvPr id="4" name="Table 3">
            <a:extLst>
              <a:ext uri="{FF2B5EF4-FFF2-40B4-BE49-F238E27FC236}">
                <a16:creationId xmlns:a16="http://schemas.microsoft.com/office/drawing/2014/main" id="{39CFB999-EA42-7194-9266-5519A1DE7DEE}"/>
              </a:ext>
            </a:extLst>
          </p:cNvPr>
          <p:cNvGraphicFramePr>
            <a:graphicFrameLocks noGrp="1"/>
          </p:cNvGraphicFramePr>
          <p:nvPr>
            <p:extLst>
              <p:ext uri="{D42A27DB-BD31-4B8C-83A1-F6EECF244321}">
                <p14:modId xmlns:p14="http://schemas.microsoft.com/office/powerpoint/2010/main" val="280681257"/>
              </p:ext>
            </p:extLst>
          </p:nvPr>
        </p:nvGraphicFramePr>
        <p:xfrm>
          <a:off x="1309071" y="5159659"/>
          <a:ext cx="4272466" cy="731520"/>
        </p:xfrm>
        <a:graphic>
          <a:graphicData uri="http://schemas.openxmlformats.org/drawingml/2006/table">
            <a:tbl>
              <a:tblPr/>
              <a:tblGrid>
                <a:gridCol w="2136233">
                  <a:extLst>
                    <a:ext uri="{9D8B030D-6E8A-4147-A177-3AD203B41FA5}">
                      <a16:colId xmlns:a16="http://schemas.microsoft.com/office/drawing/2014/main" val="3243211772"/>
                    </a:ext>
                  </a:extLst>
                </a:gridCol>
                <a:gridCol w="2136233">
                  <a:extLst>
                    <a:ext uri="{9D8B030D-6E8A-4147-A177-3AD203B41FA5}">
                      <a16:colId xmlns:a16="http://schemas.microsoft.com/office/drawing/2014/main" val="1543400734"/>
                    </a:ext>
                  </a:extLst>
                </a:gridCol>
              </a:tblGrid>
              <a:tr h="0">
                <a:tc>
                  <a:txBody>
                    <a:bodyPr/>
                    <a:lstStyle/>
                    <a:p>
                      <a:pPr algn="l" fontAlgn="t"/>
                      <a:r>
                        <a:rPr lang="en-US" dirty="0">
                          <a:effectLst/>
                        </a:rPr>
                        <a:t>ProductName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18265448"/>
                  </a:ext>
                </a:extLst>
              </a:tr>
              <a:tr h="0">
                <a:tc>
                  <a:txBody>
                    <a:bodyPr/>
                    <a:lstStyle/>
                    <a:p>
                      <a:pPr algn="l" fontAlgn="t"/>
                      <a:r>
                        <a:rPr lang="en-US" dirty="0">
                          <a:effectLst/>
                        </a:rPr>
                        <a:t>Hammer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2.99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33298483"/>
                  </a:ext>
                </a:extLst>
              </a:tr>
            </a:tbl>
          </a:graphicData>
        </a:graphic>
      </p:graphicFrame>
      <p:sp>
        <p:nvSpPr>
          <p:cNvPr id="5" name="Marcador de contenido 2">
            <a:extLst>
              <a:ext uri="{FF2B5EF4-FFF2-40B4-BE49-F238E27FC236}">
                <a16:creationId xmlns:a16="http://schemas.microsoft.com/office/drawing/2014/main" id="{DC11B4CF-17DA-BDBA-61E3-15E2AC23FFDD}"/>
              </a:ext>
            </a:extLst>
          </p:cNvPr>
          <p:cNvSpPr txBox="1">
            <a:spLocks/>
          </p:cNvSpPr>
          <p:nvPr/>
        </p:nvSpPr>
        <p:spPr>
          <a:xfrm>
            <a:off x="6250656" y="1816797"/>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en-US" b="1" i="0" dirty="0">
                <a:solidFill>
                  <a:srgbClr val="161616"/>
                </a:solidFill>
                <a:effectLst/>
                <a:latin typeface="Segoe UI" panose="020B0502040204020203" pitchFamily="34" charset="0"/>
              </a:rPr>
              <a:t>Azure Cosmos DB for Table</a:t>
            </a:r>
          </a:p>
          <a:p>
            <a:pPr marL="0" indent="0">
              <a:buFont typeface="Arial"/>
              <a:buNone/>
            </a:pPr>
            <a:r>
              <a:rPr lang="en-US" dirty="0"/>
              <a:t>https://endpoint/Customers(PartitionKey='1',RowKey='124’)</a:t>
            </a:r>
            <a:endParaRPr lang="en-US" b="0" i="0" dirty="0">
              <a:solidFill>
                <a:srgbClr val="161616"/>
              </a:solidFill>
              <a:effectLst/>
              <a:latin typeface="SFMono-Regular"/>
            </a:endParaRPr>
          </a:p>
          <a:p>
            <a:pPr marL="0" indent="0">
              <a:buFont typeface="Arial"/>
              <a:buNone/>
            </a:pPr>
            <a:endParaRPr lang="es-MX" dirty="0"/>
          </a:p>
          <a:p>
            <a:pPr marL="0" indent="0">
              <a:buFont typeface="Arial"/>
              <a:buNone/>
            </a:pPr>
            <a:endParaRPr lang="es-MX" dirty="0"/>
          </a:p>
          <a:p>
            <a:pPr marL="0" indent="0">
              <a:buFont typeface="Arial"/>
              <a:buNone/>
            </a:pPr>
            <a:endParaRPr lang="es-MX" dirty="0"/>
          </a:p>
        </p:txBody>
      </p:sp>
      <p:graphicFrame>
        <p:nvGraphicFramePr>
          <p:cNvPr id="9" name="Table 8">
            <a:extLst>
              <a:ext uri="{FF2B5EF4-FFF2-40B4-BE49-F238E27FC236}">
                <a16:creationId xmlns:a16="http://schemas.microsoft.com/office/drawing/2014/main" id="{CDD34EAB-B46D-863B-9764-0B02B653F031}"/>
              </a:ext>
            </a:extLst>
          </p:cNvPr>
          <p:cNvGraphicFramePr>
            <a:graphicFrameLocks noGrp="1"/>
          </p:cNvGraphicFramePr>
          <p:nvPr>
            <p:extLst>
              <p:ext uri="{D42A27DB-BD31-4B8C-83A1-F6EECF244321}">
                <p14:modId xmlns:p14="http://schemas.microsoft.com/office/powerpoint/2010/main" val="111824629"/>
              </p:ext>
            </p:extLst>
          </p:nvPr>
        </p:nvGraphicFramePr>
        <p:xfrm>
          <a:off x="6250655" y="5050553"/>
          <a:ext cx="5485544" cy="1280160"/>
        </p:xfrm>
        <a:graphic>
          <a:graphicData uri="http://schemas.openxmlformats.org/drawingml/2006/table">
            <a:tbl>
              <a:tblPr/>
              <a:tblGrid>
                <a:gridCol w="1371386">
                  <a:extLst>
                    <a:ext uri="{9D8B030D-6E8A-4147-A177-3AD203B41FA5}">
                      <a16:colId xmlns:a16="http://schemas.microsoft.com/office/drawing/2014/main" val="1796400262"/>
                    </a:ext>
                  </a:extLst>
                </a:gridCol>
                <a:gridCol w="1371386">
                  <a:extLst>
                    <a:ext uri="{9D8B030D-6E8A-4147-A177-3AD203B41FA5}">
                      <a16:colId xmlns:a16="http://schemas.microsoft.com/office/drawing/2014/main" val="3477813062"/>
                    </a:ext>
                  </a:extLst>
                </a:gridCol>
                <a:gridCol w="1371386">
                  <a:extLst>
                    <a:ext uri="{9D8B030D-6E8A-4147-A177-3AD203B41FA5}">
                      <a16:colId xmlns:a16="http://schemas.microsoft.com/office/drawing/2014/main" val="365031827"/>
                    </a:ext>
                  </a:extLst>
                </a:gridCol>
                <a:gridCol w="1371386">
                  <a:extLst>
                    <a:ext uri="{9D8B030D-6E8A-4147-A177-3AD203B41FA5}">
                      <a16:colId xmlns:a16="http://schemas.microsoft.com/office/drawing/2014/main" val="916156649"/>
                    </a:ext>
                  </a:extLst>
                </a:gridCol>
              </a:tblGrid>
              <a:tr h="0">
                <a:tc>
                  <a:txBody>
                    <a:bodyPr/>
                    <a:lstStyle/>
                    <a:p>
                      <a:pPr algn="l" fontAlgn="t"/>
                      <a:r>
                        <a:rPr lang="en-US" dirty="0" err="1">
                          <a:effectLst/>
                        </a:rPr>
                        <a:t>PartitionKey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dirty="0" err="1">
                          <a:effectLst/>
                        </a:rPr>
                        <a:t>RowKey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8920794"/>
                  </a:ext>
                </a:extLst>
              </a:tr>
              <a:tr h="0">
                <a:tc>
                  <a:txBody>
                    <a:bodyPr/>
                    <a:lstStyle/>
                    <a:p>
                      <a:pPr algn="l" fontAlgn="t"/>
                      <a:r>
                        <a:rPr lang="en-US" dirty="0">
                          <a:effectLs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 </a:t>
                      </a:r>
                      <a:r>
                        <a:rPr lang="en-US" dirty="0" err="1">
                          <a:effectLst/>
                        </a:rPr>
                        <a:t>Nadoy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samir@northwind.com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45629"/>
                  </a:ext>
                </a:extLst>
              </a:tr>
            </a:tbl>
          </a:graphicData>
        </a:graphic>
      </p:graphicFrame>
    </p:spTree>
    <p:extLst>
      <p:ext uri="{BB962C8B-B14F-4D97-AF65-F5344CB8AC3E}">
        <p14:creationId xmlns:p14="http://schemas.microsoft.com/office/powerpoint/2010/main" val="19292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CosmosDb</a:t>
            </a:r>
            <a:r>
              <a:rPr lang="en-US" sz="4000" dirty="0"/>
              <a:t> API options</a:t>
            </a:r>
            <a:br>
              <a:rPr lang="en-US" dirty="0"/>
            </a:br>
            <a:endParaRPr lang="en-US" dirty="0">
              <a:solidFill>
                <a:schemeClr val="tx1"/>
              </a:solidFill>
            </a:endParaRP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dirty="0"/>
              <a:t>.NET Chapter Meetup</a:t>
            </a:r>
            <a:endParaRPr lang="en-US" sz="1600" b="1" dirty="0">
              <a:solidFill>
                <a:schemeClr val="bg1"/>
              </a:solidFill>
            </a:endParaRPr>
          </a:p>
        </p:txBody>
      </p:sp>
      <p:sp>
        <p:nvSpPr>
          <p:cNvPr id="3" name="Marcador de contenido 2">
            <a:extLst>
              <a:ext uri="{FF2B5EF4-FFF2-40B4-BE49-F238E27FC236}">
                <a16:creationId xmlns:a16="http://schemas.microsoft.com/office/drawing/2014/main" id="{12352AA1-07A2-2619-5152-3B3E9B251DA0}"/>
              </a:ext>
            </a:extLst>
          </p:cNvPr>
          <p:cNvSpPr>
            <a:spLocks noGrp="1"/>
          </p:cNvSpPr>
          <p:nvPr>
            <p:ph idx="1"/>
          </p:nvPr>
        </p:nvSpPr>
        <p:spPr>
          <a:xfrm>
            <a:off x="1309071" y="1834115"/>
            <a:ext cx="4706765" cy="4983061"/>
          </a:xfrm>
        </p:spPr>
        <p:txBody>
          <a:bodyPr anchor="t">
            <a:normAutofit/>
          </a:bodyPr>
          <a:lstStyle/>
          <a:p>
            <a:pPr marL="285750" indent="-285750" defTabSz="457200">
              <a:lnSpc>
                <a:spcPct val="120000"/>
              </a:lnSpc>
              <a:spcBef>
                <a:spcPct val="20000"/>
              </a:spcBef>
              <a:spcAft>
                <a:spcPts val="600"/>
              </a:spcAft>
              <a:buClr>
                <a:schemeClr val="accent1">
                  <a:lumMod val="75000"/>
                </a:schemeClr>
              </a:buClr>
              <a:buSzPct val="145000"/>
              <a:buFont typeface="Arial"/>
              <a:buChar char="•"/>
            </a:pPr>
            <a:r>
              <a:rPr lang="en-US" sz="2400" dirty="0">
                <a:solidFill>
                  <a:srgbClr val="161616"/>
                </a:solidFill>
                <a:latin typeface="Segoe UI" panose="020B0502040204020203" pitchFamily="34" charset="0"/>
              </a:rPr>
              <a:t>Azure Cosmos DB for Apache Cassandra</a:t>
            </a:r>
          </a:p>
          <a:p>
            <a:pPr defTabSz="457200">
              <a:lnSpc>
                <a:spcPct val="120000"/>
              </a:lnSpc>
              <a:spcBef>
                <a:spcPct val="20000"/>
              </a:spcBef>
              <a:spcAft>
                <a:spcPts val="600"/>
              </a:spcAft>
              <a:buClr>
                <a:schemeClr val="accent1">
                  <a:lumMod val="75000"/>
                </a:schemeClr>
              </a:buClr>
              <a:buSzPct val="145000"/>
            </a:pPr>
            <a:r>
              <a:rPr lang="en-US" sz="2400" dirty="0">
                <a:solidFill>
                  <a:srgbClr val="161616"/>
                </a:solidFill>
                <a:latin typeface="Segoe UI" panose="020B0502040204020203" pitchFamily="34" charset="0"/>
              </a:rPr>
              <a:t>	</a:t>
            </a:r>
            <a:r>
              <a:rPr lang="en-US" sz="2400" b="0" dirty="0"/>
              <a:t>SELECT * FROM Employees 	WHERE ID = 2</a:t>
            </a:r>
          </a:p>
          <a:p>
            <a:pPr marL="0" indent="0">
              <a:buNone/>
            </a:pPr>
            <a:endParaRPr lang="es-MX" b="0" dirty="0"/>
          </a:p>
          <a:p>
            <a:pPr marL="0" indent="0">
              <a:buNone/>
            </a:pPr>
            <a:endParaRPr lang="es-MX" dirty="0"/>
          </a:p>
        </p:txBody>
      </p:sp>
      <p:sp>
        <p:nvSpPr>
          <p:cNvPr id="5" name="Marcador de contenido 2">
            <a:extLst>
              <a:ext uri="{FF2B5EF4-FFF2-40B4-BE49-F238E27FC236}">
                <a16:creationId xmlns:a16="http://schemas.microsoft.com/office/drawing/2014/main" id="{DC11B4CF-17DA-BDBA-61E3-15E2AC23FFDD}"/>
              </a:ext>
            </a:extLst>
          </p:cNvPr>
          <p:cNvSpPr txBox="1">
            <a:spLocks/>
          </p:cNvSpPr>
          <p:nvPr/>
        </p:nvSpPr>
        <p:spPr>
          <a:xfrm>
            <a:off x="7064573" y="1816797"/>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en-US" b="1" i="0" dirty="0">
                <a:solidFill>
                  <a:srgbClr val="161616"/>
                </a:solidFill>
                <a:effectLst/>
                <a:latin typeface="Segoe UI" panose="020B0502040204020203" pitchFamily="34" charset="0"/>
              </a:rPr>
              <a:t>Azure Cosmos DB for Apache Gremlin</a:t>
            </a:r>
          </a:p>
          <a:p>
            <a:pPr marL="0" indent="0">
              <a:buNone/>
            </a:pPr>
            <a:r>
              <a:rPr lang="en-US" dirty="0" err="1"/>
              <a:t>g.addV</a:t>
            </a:r>
            <a:r>
              <a:rPr lang="en-US" dirty="0"/>
              <a:t>('employee').property('id', '3').property('</a:t>
            </a:r>
            <a:r>
              <a:rPr lang="en-US" dirty="0" err="1"/>
              <a:t>firstName</a:t>
            </a:r>
            <a:r>
              <a:rPr lang="en-US" dirty="0"/>
              <a:t>', 'Alice')</a:t>
            </a:r>
          </a:p>
          <a:p>
            <a:pPr marL="0" indent="0">
              <a:buNone/>
            </a:pPr>
            <a:r>
              <a:rPr lang="en-US" dirty="0" err="1"/>
              <a:t>g.V</a:t>
            </a:r>
            <a:r>
              <a:rPr lang="en-US" dirty="0"/>
              <a:t>('3').</a:t>
            </a:r>
            <a:r>
              <a:rPr lang="en-US" dirty="0" err="1"/>
              <a:t>addE</a:t>
            </a:r>
            <a:r>
              <a:rPr lang="en-US" dirty="0"/>
              <a:t>('reports to').to(</a:t>
            </a:r>
            <a:r>
              <a:rPr lang="en-US" dirty="0" err="1"/>
              <a:t>g.V</a:t>
            </a:r>
            <a:r>
              <a:rPr lang="en-US" dirty="0"/>
              <a:t>('1'))</a:t>
            </a:r>
          </a:p>
          <a:p>
            <a:pPr marL="0" indent="0">
              <a:buFont typeface="Arial"/>
              <a:buNone/>
            </a:pPr>
            <a:endParaRPr lang="es-MX" dirty="0"/>
          </a:p>
          <a:p>
            <a:pPr marL="0" indent="0">
              <a:buFont typeface="Arial"/>
              <a:buNone/>
            </a:pPr>
            <a:endParaRPr lang="es-MX" dirty="0"/>
          </a:p>
          <a:p>
            <a:pPr marL="0" indent="0">
              <a:buFont typeface="Arial"/>
              <a:buNone/>
            </a:pPr>
            <a:endParaRPr lang="es-MX" dirty="0"/>
          </a:p>
        </p:txBody>
      </p:sp>
      <p:graphicFrame>
        <p:nvGraphicFramePr>
          <p:cNvPr id="9" name="Table 8">
            <a:extLst>
              <a:ext uri="{FF2B5EF4-FFF2-40B4-BE49-F238E27FC236}">
                <a16:creationId xmlns:a16="http://schemas.microsoft.com/office/drawing/2014/main" id="{CDD34EAB-B46D-863B-9764-0B02B653F031}"/>
              </a:ext>
            </a:extLst>
          </p:cNvPr>
          <p:cNvGraphicFramePr>
            <a:graphicFrameLocks noGrp="1"/>
          </p:cNvGraphicFramePr>
          <p:nvPr>
            <p:extLst>
              <p:ext uri="{D42A27DB-BD31-4B8C-83A1-F6EECF244321}">
                <p14:modId xmlns:p14="http://schemas.microsoft.com/office/powerpoint/2010/main" val="2597119675"/>
              </p:ext>
            </p:extLst>
          </p:nvPr>
        </p:nvGraphicFramePr>
        <p:xfrm>
          <a:off x="7064573" y="5009355"/>
          <a:ext cx="5485544" cy="1280160"/>
        </p:xfrm>
        <a:graphic>
          <a:graphicData uri="http://schemas.openxmlformats.org/drawingml/2006/table">
            <a:tbl>
              <a:tblPr/>
              <a:tblGrid>
                <a:gridCol w="1371386">
                  <a:extLst>
                    <a:ext uri="{9D8B030D-6E8A-4147-A177-3AD203B41FA5}">
                      <a16:colId xmlns:a16="http://schemas.microsoft.com/office/drawing/2014/main" val="1796400262"/>
                    </a:ext>
                  </a:extLst>
                </a:gridCol>
                <a:gridCol w="1371386">
                  <a:extLst>
                    <a:ext uri="{9D8B030D-6E8A-4147-A177-3AD203B41FA5}">
                      <a16:colId xmlns:a16="http://schemas.microsoft.com/office/drawing/2014/main" val="3477813062"/>
                    </a:ext>
                  </a:extLst>
                </a:gridCol>
                <a:gridCol w="1371386">
                  <a:extLst>
                    <a:ext uri="{9D8B030D-6E8A-4147-A177-3AD203B41FA5}">
                      <a16:colId xmlns:a16="http://schemas.microsoft.com/office/drawing/2014/main" val="365031827"/>
                    </a:ext>
                  </a:extLst>
                </a:gridCol>
                <a:gridCol w="1371386">
                  <a:extLst>
                    <a:ext uri="{9D8B030D-6E8A-4147-A177-3AD203B41FA5}">
                      <a16:colId xmlns:a16="http://schemas.microsoft.com/office/drawing/2014/main" val="916156649"/>
                    </a:ext>
                  </a:extLst>
                </a:gridCol>
              </a:tblGrid>
              <a:tr h="0">
                <a:tc>
                  <a:txBody>
                    <a:bodyPr/>
                    <a:lstStyle/>
                    <a:p>
                      <a:pPr algn="l" fontAlgn="t"/>
                      <a:r>
                        <a:rPr lang="en-US" dirty="0" err="1">
                          <a:effectLst/>
                        </a:rPr>
                        <a:t>PartitionKey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dirty="0" err="1">
                          <a:effectLst/>
                        </a:rPr>
                        <a:t>RowKey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8920794"/>
                  </a:ext>
                </a:extLst>
              </a:tr>
              <a:tr h="0">
                <a:tc>
                  <a:txBody>
                    <a:bodyPr/>
                    <a:lstStyle/>
                    <a:p>
                      <a:pPr algn="l" fontAlgn="t"/>
                      <a:r>
                        <a:rPr lang="en-US" dirty="0">
                          <a:effectLs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 </a:t>
                      </a:r>
                      <a:r>
                        <a:rPr lang="en-US" dirty="0" err="1">
                          <a:effectLst/>
                        </a:rPr>
                        <a:t>Nadoy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samir@northwind.com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45629"/>
                  </a:ext>
                </a:extLst>
              </a:tr>
            </a:tbl>
          </a:graphicData>
        </a:graphic>
      </p:graphicFrame>
      <p:graphicFrame>
        <p:nvGraphicFramePr>
          <p:cNvPr id="6" name="Table 5">
            <a:extLst>
              <a:ext uri="{FF2B5EF4-FFF2-40B4-BE49-F238E27FC236}">
                <a16:creationId xmlns:a16="http://schemas.microsoft.com/office/drawing/2014/main" id="{0EFCBFEF-0823-E694-B642-70958F016450}"/>
              </a:ext>
            </a:extLst>
          </p:cNvPr>
          <p:cNvGraphicFramePr>
            <a:graphicFrameLocks noGrp="1"/>
          </p:cNvGraphicFramePr>
          <p:nvPr>
            <p:extLst>
              <p:ext uri="{D42A27DB-BD31-4B8C-83A1-F6EECF244321}">
                <p14:modId xmlns:p14="http://schemas.microsoft.com/office/powerpoint/2010/main" val="3791189211"/>
              </p:ext>
            </p:extLst>
          </p:nvPr>
        </p:nvGraphicFramePr>
        <p:xfrm>
          <a:off x="1451720" y="5053316"/>
          <a:ext cx="4033014" cy="731520"/>
        </p:xfrm>
        <a:graphic>
          <a:graphicData uri="http://schemas.openxmlformats.org/drawingml/2006/table">
            <a:tbl>
              <a:tblPr/>
              <a:tblGrid>
                <a:gridCol w="1344338">
                  <a:extLst>
                    <a:ext uri="{9D8B030D-6E8A-4147-A177-3AD203B41FA5}">
                      <a16:colId xmlns:a16="http://schemas.microsoft.com/office/drawing/2014/main" val="451401046"/>
                    </a:ext>
                  </a:extLst>
                </a:gridCol>
                <a:gridCol w="1344338">
                  <a:extLst>
                    <a:ext uri="{9D8B030D-6E8A-4147-A177-3AD203B41FA5}">
                      <a16:colId xmlns:a16="http://schemas.microsoft.com/office/drawing/2014/main" val="2671295291"/>
                    </a:ext>
                  </a:extLst>
                </a:gridCol>
                <a:gridCol w="1344338">
                  <a:extLst>
                    <a:ext uri="{9D8B030D-6E8A-4147-A177-3AD203B41FA5}">
                      <a16:colId xmlns:a16="http://schemas.microsoft.com/office/drawing/2014/main" val="3848329880"/>
                    </a:ext>
                  </a:extLst>
                </a:gridCol>
              </a:tblGrid>
              <a:tr h="365760">
                <a:tc>
                  <a:txBody>
                    <a:bodyPr/>
                    <a:lstStyle/>
                    <a:p>
                      <a:pPr algn="l" fontAlgn="t"/>
                      <a:r>
                        <a:rPr lang="en-US" sz="1800" dirty="0">
                          <a:effectLst/>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12846493"/>
                  </a:ext>
                </a:extLst>
              </a:tr>
              <a:tr h="365760">
                <a:tc>
                  <a:txBody>
                    <a:bodyPr/>
                    <a:lstStyle/>
                    <a:p>
                      <a:pPr algn="l" fontAlgn="t"/>
                      <a:r>
                        <a:rPr lang="en-US" sz="1800" dirty="0">
                          <a:effectLs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Ben Chan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Sue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27777731"/>
                  </a:ext>
                </a:extLst>
              </a:tr>
            </a:tbl>
          </a:graphicData>
        </a:graphic>
      </p:graphicFrame>
    </p:spTree>
    <p:extLst>
      <p:ext uri="{BB962C8B-B14F-4D97-AF65-F5344CB8AC3E}">
        <p14:creationId xmlns:p14="http://schemas.microsoft.com/office/powerpoint/2010/main" val="22755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Alternatives for .NET SQL API</a:t>
            </a:r>
            <a:br>
              <a:rPr lang="en-US" dirty="0"/>
            </a:br>
            <a:endParaRPr lang="en-US" dirty="0">
              <a:solidFill>
                <a:schemeClr val="tx1"/>
              </a:solidFill>
            </a:endParaRPr>
          </a:p>
        </p:txBody>
      </p:sp>
      <p:sp>
        <p:nvSpPr>
          <p:cNvPr id="11" name="Content Placeholder 10"/>
          <p:cNvSpPr>
            <a:spLocks noGrp="1"/>
          </p:cNvSpPr>
          <p:nvPr>
            <p:ph idx="1"/>
          </p:nvPr>
        </p:nvSpPr>
        <p:spPr>
          <a:xfrm>
            <a:off x="685799" y="2057399"/>
            <a:ext cx="13258799" cy="5107075"/>
          </a:xfrm>
        </p:spPr>
        <p:txBody>
          <a:bodyPr/>
          <a:lstStyle/>
          <a:p>
            <a:pPr>
              <a:lnSpc>
                <a:spcPct val="120000"/>
              </a:lnSpc>
            </a:pPr>
            <a:r>
              <a:rPr lang="es-MX" b="1" dirty="0" err="1"/>
              <a:t>CosmosDb</a:t>
            </a:r>
            <a:r>
              <a:rPr lang="es-MX" b="1" dirty="0"/>
              <a:t> SDK</a:t>
            </a:r>
          </a:p>
          <a:p>
            <a:pPr marL="0" indent="0">
              <a:lnSpc>
                <a:spcPct val="120000"/>
              </a:lnSpc>
              <a:buNone/>
            </a:pPr>
            <a:r>
              <a:rPr lang="en-US" b="0" i="0" dirty="0">
                <a:solidFill>
                  <a:srgbClr val="161616"/>
                </a:solidFill>
                <a:effectLst/>
                <a:latin typeface="Segoe UI" panose="020B0502040204020203" pitchFamily="34" charset="0"/>
              </a:rPr>
              <a:t>The </a:t>
            </a:r>
            <a:r>
              <a:rPr lang="en-US" u="sng" dirty="0" err="1">
                <a:solidFill>
                  <a:srgbClr val="161616"/>
                </a:solidFill>
                <a:latin typeface="Segoe UI" panose="020B0502040204020203" pitchFamily="34" charset="0"/>
              </a:rPr>
              <a:t>Microsoft.Azure.Cosmos</a:t>
            </a:r>
            <a:r>
              <a:rPr lang="en-US" u="sng" dirty="0">
                <a:solidFill>
                  <a:srgbClr val="161616"/>
                </a:solidFill>
                <a:latin typeface="Segoe UI" panose="020B0502040204020203" pitchFamily="34" charset="0"/>
              </a:rPr>
              <a:t> </a:t>
            </a:r>
            <a:r>
              <a:rPr lang="en-US" b="0" i="0" dirty="0">
                <a:solidFill>
                  <a:srgbClr val="161616"/>
                </a:solidFill>
                <a:effectLst/>
                <a:latin typeface="Segoe UI" panose="020B0502040204020203" pitchFamily="34" charset="0"/>
              </a:rPr>
              <a:t>library is the latest version of the .NET SDK for Azure Cosmos DB for NoSQL.</a:t>
            </a:r>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Open source library in </a:t>
            </a:r>
            <a:r>
              <a:rPr lang="en-US" dirty="0" err="1">
                <a:solidFill>
                  <a:srgbClr val="161616"/>
                </a:solidFill>
                <a:latin typeface="Segoe UI" panose="020B0502040204020203" pitchFamily="34" charset="0"/>
              </a:rPr>
              <a:t>github</a:t>
            </a:r>
            <a:r>
              <a:rPr lang="en-US" dirty="0">
                <a:solidFill>
                  <a:srgbClr val="161616"/>
                </a:solidFill>
                <a:latin typeface="Segoe UI" panose="020B0502040204020203" pitchFamily="34" charset="0"/>
              </a:rPr>
              <a:t> </a:t>
            </a:r>
            <a:r>
              <a:rPr lang="en-US" dirty="0">
                <a:hlinkClick r:id="rId2"/>
              </a:rPr>
              <a:t>https://github.com/Azure/azure-cosmos-dotnet-v3https://github.com/Azure/azure-cosmos-dotnet-v3</a:t>
            </a:r>
            <a:endParaRPr lang="en-US" dirty="0"/>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Install via </a:t>
            </a:r>
            <a:r>
              <a:rPr lang="en-US" u="sng" dirty="0" err="1">
                <a:solidFill>
                  <a:srgbClr val="161616"/>
                </a:solidFill>
                <a:latin typeface="Segoe UI" panose="020B0502040204020203" pitchFamily="34" charset="0"/>
              </a:rPr>
              <a:t>nuget</a:t>
            </a:r>
            <a:r>
              <a:rPr lang="en-US" u="sng" dirty="0">
                <a:solidFill>
                  <a:srgbClr val="161616"/>
                </a:solidFill>
                <a:latin typeface="Segoe UI" panose="020B0502040204020203" pitchFamily="34" charset="0"/>
              </a:rPr>
              <a:t> package</a:t>
            </a:r>
            <a:r>
              <a:rPr lang="en-US" dirty="0">
                <a:solidFill>
                  <a:srgbClr val="161616"/>
                </a:solidFill>
                <a:latin typeface="Segoe UI" panose="020B0502040204020203" pitchFamily="34" charset="0"/>
              </a:rPr>
              <a:t> </a:t>
            </a:r>
            <a:r>
              <a:rPr lang="en-US" dirty="0">
                <a:solidFill>
                  <a:srgbClr val="24292F"/>
                </a:solidFill>
                <a:latin typeface="ui-monospace"/>
              </a:rPr>
              <a:t> dotnet add package</a:t>
            </a:r>
            <a:r>
              <a:rPr lang="en-US" b="0" i="0" dirty="0">
                <a:solidFill>
                  <a:srgbClr val="24292F"/>
                </a:solidFill>
                <a:effectLst/>
                <a:latin typeface="ui-monospace"/>
              </a:rPr>
              <a:t> </a:t>
            </a:r>
            <a:r>
              <a:rPr lang="en-US" b="0" i="0" dirty="0" err="1">
                <a:solidFill>
                  <a:srgbClr val="24292F"/>
                </a:solidFill>
                <a:effectLst/>
                <a:latin typeface="ui-monospace"/>
              </a:rPr>
              <a:t>Microsoft.Azure.Cosmos</a:t>
            </a:r>
            <a:endParaRPr lang="en-US" b="0" i="0" dirty="0">
              <a:solidFill>
                <a:srgbClr val="24292F"/>
              </a:solidFill>
              <a:effectLst/>
              <a:latin typeface="ui-monospace"/>
            </a:endParaRPr>
          </a:p>
          <a:p>
            <a:pPr lvl="1">
              <a:lnSpc>
                <a:spcPct val="120000"/>
              </a:lnSpc>
              <a:buFont typeface="Wingdings" panose="05000000000000000000" pitchFamily="2" charset="2"/>
              <a:buChar char="§"/>
            </a:pPr>
            <a:endParaRPr lang="en-US" dirty="0">
              <a:solidFill>
                <a:srgbClr val="24292F"/>
              </a:solidFill>
              <a:latin typeface="ui-monospace"/>
            </a:endParaRPr>
          </a:p>
          <a:p>
            <a:pPr marL="0" algn="l" rtl="0" eaLnBrk="1" fontAlgn="t" latinLnBrk="0" hangingPunct="1">
              <a:spcBef>
                <a:spcPts val="0"/>
              </a:spcBef>
              <a:spcAft>
                <a:spcPts val="0"/>
              </a:spcAft>
            </a:pPr>
            <a:r>
              <a:rPr lang="en-US" sz="1800" b="1" i="0" u="none" strike="noStrike" kern="1200" dirty="0">
                <a:solidFill>
                  <a:srgbClr val="000000"/>
                </a:solidFill>
                <a:effectLst/>
                <a:latin typeface="Corbel" panose="020B0503020204020204" pitchFamily="34" charset="0"/>
              </a:rPr>
              <a:t>Class</a:t>
            </a:r>
            <a:r>
              <a:rPr lang="en-US" sz="1800" b="0" dirty="0">
                <a:latin typeface="Arial" panose="020B0604020202020204" pitchFamily="34" charset="0"/>
              </a:rPr>
              <a:t>                                                      </a:t>
            </a:r>
            <a:r>
              <a:rPr lang="en-US" sz="1800" b="1" i="0" u="none" strike="noStrike" kern="1200" dirty="0">
                <a:solidFill>
                  <a:srgbClr val="000000"/>
                </a:solidFill>
                <a:effectLst/>
                <a:latin typeface="Corbel" panose="020B0503020204020204" pitchFamily="34" charset="0"/>
              </a:rPr>
              <a:t>Description</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err="1">
                <a:solidFill>
                  <a:srgbClr val="000000"/>
                </a:solidFill>
                <a:effectLst/>
                <a:latin typeface="Corbel" panose="020B0503020204020204" pitchFamily="34" charset="0"/>
              </a:rPr>
              <a:t>Microsoft.Azure.Cosmos.</a:t>
            </a:r>
            <a:r>
              <a:rPr lang="en-US" sz="1800" b="1" i="0" u="none" strike="noStrike" kern="1200" dirty="0" err="1">
                <a:solidFill>
                  <a:srgbClr val="000000"/>
                </a:solidFill>
                <a:effectLst/>
                <a:latin typeface="Corbel" panose="020B0503020204020204" pitchFamily="34" charset="0"/>
              </a:rPr>
              <a:t>CosmosClient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orbel" panose="020B0503020204020204" pitchFamily="34" charset="0"/>
              </a:rPr>
              <a:t>Client-side logical representation of an Azure Cosmos DB account and the primary class used for the SDK</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err="1">
                <a:solidFill>
                  <a:srgbClr val="000000"/>
                </a:solidFill>
                <a:effectLst/>
                <a:latin typeface="Corbel" panose="020B0503020204020204" pitchFamily="34" charset="0"/>
              </a:rPr>
              <a:t>Microsoft.Azure.Cosmos.</a:t>
            </a:r>
            <a:r>
              <a:rPr lang="en-US" sz="1800" b="1" i="0" u="none" strike="noStrike" kern="1200" dirty="0" err="1">
                <a:solidFill>
                  <a:srgbClr val="000000"/>
                </a:solidFill>
                <a:effectLst/>
                <a:latin typeface="Corbel" panose="020B0503020204020204" pitchFamily="34" charset="0"/>
              </a:rPr>
              <a:t>Database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orbel" panose="020B0503020204020204" pitchFamily="34" charset="0"/>
              </a:rPr>
              <a:t>Logically represents a database client-side and includes common operations for database management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err="1">
                <a:solidFill>
                  <a:srgbClr val="000000"/>
                </a:solidFill>
                <a:effectLst/>
                <a:latin typeface="Corbel" panose="020B0503020204020204" pitchFamily="34" charset="0"/>
              </a:rPr>
              <a:t>Microsoft.Azure.Cosmos.</a:t>
            </a:r>
            <a:r>
              <a:rPr lang="en-US" sz="1800" b="1" i="0" u="none" strike="noStrike" kern="1200" dirty="0" err="1">
                <a:solidFill>
                  <a:srgbClr val="000000"/>
                </a:solidFill>
                <a:effectLst/>
                <a:latin typeface="Corbel" panose="020B0503020204020204" pitchFamily="34" charset="0"/>
              </a:rPr>
              <a:t>Container</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orbel" panose="020B0503020204020204" pitchFamily="34" charset="0"/>
              </a:rPr>
              <a:t>Logically represents a container client-side and includes common operations for container management</a:t>
            </a:r>
            <a:endParaRPr lang="en-US" sz="1800" b="0" i="0" u="none" strike="noStrike" dirty="0">
              <a:effectLst/>
              <a:latin typeface="Arial" panose="020B0604020202020204" pitchFamily="34" charset="0"/>
            </a:endParaRPr>
          </a:p>
          <a:p>
            <a:pPr lvl="1">
              <a:lnSpc>
                <a:spcPct val="120000"/>
              </a:lnSpc>
            </a:pPr>
            <a:endParaRPr lang="en-US" dirty="0">
              <a:solidFill>
                <a:srgbClr val="24292F"/>
              </a:solidFill>
              <a:latin typeface="ui-monospace"/>
            </a:endParaRPr>
          </a:p>
          <a:p>
            <a:pPr lvl="1">
              <a:lnSpc>
                <a:spcPct val="120000"/>
              </a:lnSpc>
            </a:pPr>
            <a:endParaRPr lang="en-US" dirty="0">
              <a:solidFill>
                <a:srgbClr val="24292F"/>
              </a:solidFill>
              <a:latin typeface="ui-monospace"/>
            </a:endParaRPr>
          </a:p>
          <a:p>
            <a:pPr lvl="1">
              <a:lnSpc>
                <a:spcPct val="120000"/>
              </a:lnSpc>
            </a:pPr>
            <a:endParaRPr lang="en-US" dirty="0">
              <a:solidFill>
                <a:srgbClr val="24292F"/>
              </a:solidFill>
              <a:latin typeface="ui-monospace"/>
            </a:endParaRPr>
          </a:p>
          <a:p>
            <a:pPr marL="457200" lvl="1"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dirty="0"/>
              <a:t>.NET Chapter Meetup</a:t>
            </a:r>
            <a:endParaRPr lang="en-US" sz="1600" b="1" dirty="0">
              <a:solidFill>
                <a:schemeClr val="bg1"/>
              </a:solidFill>
            </a:endParaRPr>
          </a:p>
        </p:txBody>
      </p:sp>
    </p:spTree>
    <p:extLst>
      <p:ext uri="{BB962C8B-B14F-4D97-AF65-F5344CB8AC3E}">
        <p14:creationId xmlns:p14="http://schemas.microsoft.com/office/powerpoint/2010/main" val="394654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Luxoft_Powerpoint_template_Dec_2021" id="{1A794654-E67C-4890-AABB-A68A1310D8C5}" vid="{1AD1080B-08F2-4BC7-9228-8FB2C9B738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Luxoft_Powerpoint_template_2022</Template>
  <TotalTime>72</TotalTime>
  <Words>660</Words>
  <Application>Microsoft Office PowerPoint</Application>
  <PresentationFormat>Custom</PresentationFormat>
  <Paragraphs>102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Corbel</vt:lpstr>
      <vt:lpstr>Segoe UI</vt:lpstr>
      <vt:lpstr>SFMono-Regular</vt:lpstr>
      <vt:lpstr>ui-monospace</vt:lpstr>
      <vt:lpstr>Wingdings</vt:lpstr>
      <vt:lpstr>DXC</vt:lpstr>
      <vt:lpstr>Alternatives to work with CosmosDb in .NET</vt:lpstr>
      <vt:lpstr>About me</vt:lpstr>
      <vt:lpstr>Agenda</vt:lpstr>
      <vt:lpstr>What is CosmosDb </vt:lpstr>
      <vt:lpstr>CosmosDb Databases Types </vt:lpstr>
      <vt:lpstr>CosmosDb API options </vt:lpstr>
      <vt:lpstr>CosmosDb API options </vt:lpstr>
      <vt:lpstr>CosmosDb API options </vt:lpstr>
      <vt:lpstr>Alternatives for .NET SQL API </vt:lpstr>
      <vt:lpstr>Alternatives for .NET SQL API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Alternatives to work with CosmosDb in .NET</dc:title>
  <dc:subject/>
  <dc:creator>Carrillo Atondo, David Arturo (DXC Luxoft)</dc:creator>
  <cp:keywords/>
  <dc:description/>
  <cp:lastModifiedBy>Carrillo Atondo, David Arturo (DXC Luxoft)</cp:lastModifiedBy>
  <cp:revision>1</cp:revision>
  <dcterms:created xsi:type="dcterms:W3CDTF">2023-02-24T14:39:51Z</dcterms:created>
  <dcterms:modified xsi:type="dcterms:W3CDTF">2023-02-24T15:52:23Z</dcterms:modified>
  <cp:category/>
</cp:coreProperties>
</file>