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3" r:id="rId4"/>
  </p:sldMasterIdLst>
  <p:notesMasterIdLst>
    <p:notesMasterId r:id="rId18"/>
  </p:notesMasterIdLst>
  <p:handoutMasterIdLst>
    <p:handoutMasterId r:id="rId19"/>
  </p:handoutMasterIdLst>
  <p:sldIdLst>
    <p:sldId id="256" r:id="rId5"/>
    <p:sldId id="268" r:id="rId6"/>
    <p:sldId id="269" r:id="rId7"/>
    <p:sldId id="270" r:id="rId8"/>
    <p:sldId id="276" r:id="rId9"/>
    <p:sldId id="277" r:id="rId10"/>
    <p:sldId id="278" r:id="rId11"/>
    <p:sldId id="279" r:id="rId12"/>
    <p:sldId id="280" r:id="rId13"/>
    <p:sldId id="281" r:id="rId14"/>
    <p:sldId id="282" r:id="rId15"/>
    <p:sldId id="275"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85" d="100"/>
          <a:sy n="85" d="100"/>
        </p:scale>
        <p:origin x="590" y="53"/>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1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arrillo" userId="a70fb1ebc3fe568b" providerId="LiveId" clId="{801A9CD9-E6A2-45B6-AEA3-BE57B621E24F}"/>
    <pc:docChg chg="undo custSel addSld modSld">
      <pc:chgData name="David Carrillo" userId="a70fb1ebc3fe568b" providerId="LiveId" clId="{801A9CD9-E6A2-45B6-AEA3-BE57B621E24F}" dt="2022-07-15T11:28:54.382" v="897" actId="27636"/>
      <pc:docMkLst>
        <pc:docMk/>
      </pc:docMkLst>
      <pc:sldChg chg="modSp mod">
        <pc:chgData name="David Carrillo" userId="a70fb1ebc3fe568b" providerId="LiveId" clId="{801A9CD9-E6A2-45B6-AEA3-BE57B621E24F}" dt="2022-07-15T11:08:00.829" v="278" actId="113"/>
        <pc:sldMkLst>
          <pc:docMk/>
          <pc:sldMk cId="950616302" sldId="270"/>
        </pc:sldMkLst>
        <pc:spChg chg="mod">
          <ac:chgData name="David Carrillo" userId="a70fb1ebc3fe568b" providerId="LiveId" clId="{801A9CD9-E6A2-45B6-AEA3-BE57B621E24F}" dt="2022-07-15T06:15:05.662" v="62" actId="20577"/>
          <ac:spMkLst>
            <pc:docMk/>
            <pc:sldMk cId="950616302" sldId="270"/>
            <ac:spMk id="2" creationId="{039A9E4D-7889-3490-92D8-D7D1CB98F7F3}"/>
          </ac:spMkLst>
        </pc:spChg>
        <pc:spChg chg="mod">
          <ac:chgData name="David Carrillo" userId="a70fb1ebc3fe568b" providerId="LiveId" clId="{801A9CD9-E6A2-45B6-AEA3-BE57B621E24F}" dt="2022-07-15T11:08:00.829" v="278" actId="113"/>
          <ac:spMkLst>
            <pc:docMk/>
            <pc:sldMk cId="950616302" sldId="270"/>
            <ac:spMk id="3" creationId="{51C96787-3C54-0E42-4F41-C2125EE9B2F3}"/>
          </ac:spMkLst>
        </pc:spChg>
      </pc:sldChg>
      <pc:sldChg chg="modSp add mod">
        <pc:chgData name="David Carrillo" userId="a70fb1ebc3fe568b" providerId="LiveId" clId="{801A9CD9-E6A2-45B6-AEA3-BE57B621E24F}" dt="2022-07-15T10:43:20.327" v="188" actId="20577"/>
        <pc:sldMkLst>
          <pc:docMk/>
          <pc:sldMk cId="1339158806" sldId="271"/>
        </pc:sldMkLst>
        <pc:spChg chg="mod">
          <ac:chgData name="David Carrillo" userId="a70fb1ebc3fe568b" providerId="LiveId" clId="{801A9CD9-E6A2-45B6-AEA3-BE57B621E24F}" dt="2022-07-15T06:17:03.908" v="148" actId="20577"/>
          <ac:spMkLst>
            <pc:docMk/>
            <pc:sldMk cId="1339158806" sldId="271"/>
            <ac:spMk id="2" creationId="{039A9E4D-7889-3490-92D8-D7D1CB98F7F3}"/>
          </ac:spMkLst>
        </pc:spChg>
        <pc:spChg chg="mod">
          <ac:chgData name="David Carrillo" userId="a70fb1ebc3fe568b" providerId="LiveId" clId="{801A9CD9-E6A2-45B6-AEA3-BE57B621E24F}" dt="2022-07-15T10:43:20.327" v="188" actId="20577"/>
          <ac:spMkLst>
            <pc:docMk/>
            <pc:sldMk cId="1339158806" sldId="271"/>
            <ac:spMk id="3" creationId="{51C96787-3C54-0E42-4F41-C2125EE9B2F3}"/>
          </ac:spMkLst>
        </pc:spChg>
      </pc:sldChg>
      <pc:sldChg chg="modSp add mod">
        <pc:chgData name="David Carrillo" userId="a70fb1ebc3fe568b" providerId="LiveId" clId="{801A9CD9-E6A2-45B6-AEA3-BE57B621E24F}" dt="2022-07-15T11:28:54.382" v="897" actId="27636"/>
        <pc:sldMkLst>
          <pc:docMk/>
          <pc:sldMk cId="209537514" sldId="272"/>
        </pc:sldMkLst>
        <pc:spChg chg="mod">
          <ac:chgData name="David Carrillo" userId="a70fb1ebc3fe568b" providerId="LiveId" clId="{801A9CD9-E6A2-45B6-AEA3-BE57B621E24F}" dt="2022-07-15T11:28:54.382" v="897" actId="27636"/>
          <ac:spMkLst>
            <pc:docMk/>
            <pc:sldMk cId="209537514" sldId="272"/>
            <ac:spMk id="3" creationId="{51C96787-3C54-0E42-4F41-C2125EE9B2F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ED32F08-9749-4F62-92D2-6C50931D99AA}" type="datetime1">
              <a:rPr lang="es-ES" smtClean="0"/>
              <a:t>22/02/2023</a:t>
            </a:fld>
            <a:endParaRPr lang="es-ES"/>
          </a:p>
        </p:txBody>
      </p:sp>
      <p:sp>
        <p:nvSpPr>
          <p:cNvPr id="4" name="Marcador de pie de página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es-ES" smtClean="0"/>
              <a:t>‹Nº›</a:t>
            </a:fld>
            <a:endParaRPr lang="es-ES"/>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ECC33FF-8FBA-4A60-BBD8-B5DE3DF83D8B}" type="datetime1">
              <a:rPr lang="es-ES" noProof="0" smtClean="0"/>
              <a:t>22/02/2023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E000EEB-8338-48D7-8EE8-EE0082EF7602}" type="slidenum">
              <a:rPr lang="es-ES" noProof="0" smtClean="0"/>
              <a:t>‹Nº›</a:t>
            </a:fld>
            <a:endParaRPr lang="es-ES" noProof="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1</a:t>
            </a:fld>
            <a:endParaRPr lang="es-ES"/>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13</a:t>
            </a:fld>
            <a:endParaRPr lang="es-ES"/>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a:xfrm>
            <a:off x="5332412" y="5883275"/>
            <a:ext cx="4324044" cy="365125"/>
          </a:xfrm>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15626469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33004782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35320589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16563959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34135849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32830175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32106148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69379212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9461783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a:xfrm>
            <a:off x="10951856" y="5867131"/>
            <a:ext cx="551167" cy="365125"/>
          </a:xfrm>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6896796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30992684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40782127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8" name="Footer Placeholder 7"/>
          <p:cNvSpPr>
            <a:spLocks noGrp="1"/>
          </p:cNvSpPr>
          <p:nvPr>
            <p:ph type="ftr" sz="quarter" idx="11"/>
          </p:nvPr>
        </p:nvSpPr>
        <p:spPr/>
        <p:txBody>
          <a:bodyPr/>
          <a:lstStyle/>
          <a:p>
            <a:pPr rtl="0"/>
            <a:endParaRPr lang="es-ES" noProof="0"/>
          </a:p>
        </p:txBody>
      </p:sp>
      <p:sp>
        <p:nvSpPr>
          <p:cNvPr id="9" name="Slide Number Placeholder 8"/>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14395007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24095921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3" name="Footer Placeholder 2"/>
          <p:cNvSpPr>
            <a:spLocks noGrp="1"/>
          </p:cNvSpPr>
          <p:nvPr>
            <p:ph type="ftr" sz="quarter" idx="11"/>
          </p:nvPr>
        </p:nvSpPr>
        <p:spPr/>
        <p:txBody>
          <a:bodyPr/>
          <a:lstStyle/>
          <a:p>
            <a:pPr rtl="0"/>
            <a:endParaRPr lang="es-ES" noProof="0"/>
          </a:p>
        </p:txBody>
      </p:sp>
      <p:sp>
        <p:nvSpPr>
          <p:cNvPr id="4" name="Slide Number Placeholder 3"/>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299228614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5726070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2321120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s-ES" noProof="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02111984F565}" type="slidenum">
              <a:rPr lang="es-ES" noProof="0" smtClean="0"/>
              <a:t>‹Nº›</a:t>
            </a:fld>
            <a:endParaRPr lang="es-ES" noProof="0"/>
          </a:p>
        </p:txBody>
      </p:sp>
    </p:spTree>
    <p:extLst>
      <p:ext uri="{BB962C8B-B14F-4D97-AF65-F5344CB8AC3E}">
        <p14:creationId xmlns:p14="http://schemas.microsoft.com/office/powerpoint/2010/main" val="3054325005"/>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zure/azure-cosmos-dotnet-v3https:/github.com/Azure/azure-cosmos-dotnet-v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1"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1018190" y="924232"/>
            <a:ext cx="8174971" cy="3285866"/>
          </a:xfrm>
        </p:spPr>
        <p:txBody>
          <a:bodyPr rtlCol="0">
            <a:normAutofit/>
          </a:bodyPr>
          <a:lstStyle/>
          <a:p>
            <a:pPr algn="l" rtl="0"/>
            <a:r>
              <a:rPr lang="es-ES" sz="6200" dirty="0"/>
              <a:t>Alternatives </a:t>
            </a:r>
            <a:r>
              <a:rPr lang="es-ES" sz="6200" dirty="0" err="1"/>
              <a:t>to</a:t>
            </a:r>
            <a:r>
              <a:rPr lang="es-ES" sz="6200" dirty="0"/>
              <a:t> </a:t>
            </a:r>
            <a:r>
              <a:rPr lang="es-ES" sz="6200" dirty="0" err="1"/>
              <a:t>work</a:t>
            </a:r>
            <a:r>
              <a:rPr lang="es-ES" sz="6200" dirty="0"/>
              <a:t> </a:t>
            </a:r>
            <a:r>
              <a:rPr lang="es-ES" sz="6200" dirty="0" err="1"/>
              <a:t>with</a:t>
            </a:r>
            <a:r>
              <a:rPr lang="es-ES" sz="6200" dirty="0"/>
              <a:t> </a:t>
            </a:r>
            <a:r>
              <a:rPr lang="es-ES" sz="6200" dirty="0" err="1"/>
              <a:t>CosmosDb</a:t>
            </a:r>
            <a:r>
              <a:rPr lang="es-ES" sz="6200" dirty="0"/>
              <a:t> in .NET</a:t>
            </a:r>
          </a:p>
        </p:txBody>
      </p:sp>
      <p:sp>
        <p:nvSpPr>
          <p:cNvPr id="3" name="Subtítulo 2">
            <a:extLst>
              <a:ext uri="{FF2B5EF4-FFF2-40B4-BE49-F238E27FC236}">
                <a16:creationId xmlns:a16="http://schemas.microsoft.com/office/drawing/2014/main" id="{B4CA222A-88BC-48F4-9AE8-2115B7D1E6DC}"/>
              </a:ext>
            </a:extLst>
          </p:cNvPr>
          <p:cNvSpPr>
            <a:spLocks noGrp="1"/>
          </p:cNvSpPr>
          <p:nvPr>
            <p:ph type="subTitle" idx="1"/>
          </p:nvPr>
        </p:nvSpPr>
        <p:spPr>
          <a:xfrm>
            <a:off x="1018190" y="4210098"/>
            <a:ext cx="7178070" cy="863348"/>
          </a:xfrm>
        </p:spPr>
        <p:txBody>
          <a:bodyPr rtlCol="0">
            <a:normAutofit/>
          </a:bodyPr>
          <a:lstStyle/>
          <a:p>
            <a:pPr algn="l" rtl="0"/>
            <a:r>
              <a:rPr lang="es-ES" dirty="0" err="1"/>
              <a:t>.net</a:t>
            </a:r>
            <a:r>
              <a:rPr lang="es-ES" dirty="0"/>
              <a:t> </a:t>
            </a:r>
            <a:r>
              <a:rPr lang="es-ES" dirty="0" err="1"/>
              <a:t>chapter</a:t>
            </a:r>
            <a:r>
              <a:rPr lang="es-ES" dirty="0"/>
              <a:t> </a:t>
            </a:r>
            <a:r>
              <a:rPr lang="es-ES" dirty="0" err="1"/>
              <a:t>meetup</a:t>
            </a:r>
            <a:r>
              <a:rPr lang="es-ES" dirty="0"/>
              <a:t> </a:t>
            </a:r>
            <a:r>
              <a:rPr lang="es-ES" dirty="0" err="1"/>
              <a:t>by</a:t>
            </a:r>
            <a:r>
              <a:rPr lang="es-ES" dirty="0"/>
              <a:t> David carrillo  02/24/2023</a:t>
            </a:r>
          </a:p>
        </p:txBody>
      </p:sp>
      <p:pic>
        <p:nvPicPr>
          <p:cNvPr id="1026" name="Picture 2" descr="Advanced data visualization powered by Azure Cosmos DB">
            <a:extLst>
              <a:ext uri="{FF2B5EF4-FFF2-40B4-BE49-F238E27FC236}">
                <a16:creationId xmlns:a16="http://schemas.microsoft.com/office/drawing/2014/main" id="{53DDEF19-9AAB-A9CF-3289-4345C7A20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2092" y="433030"/>
            <a:ext cx="19050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6AB71A6-54F0-9867-39CA-5D3ED4BAB6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19" y="799742"/>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009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a:t>Alternatives </a:t>
            </a:r>
            <a:r>
              <a:rPr lang="es-MX" dirty="0" err="1"/>
              <a:t>for</a:t>
            </a:r>
            <a:r>
              <a:rPr lang="es-MX" dirty="0"/>
              <a:t> .NET SQL API</a:t>
            </a:r>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07460" y="1468072"/>
            <a:ext cx="10095564" cy="4983061"/>
          </a:xfrm>
        </p:spPr>
        <p:txBody>
          <a:bodyPr>
            <a:normAutofit/>
          </a:bodyPr>
          <a:lstStyle/>
          <a:p>
            <a:endParaRPr lang="es-MX" b="1" dirty="0"/>
          </a:p>
          <a:p>
            <a:pPr>
              <a:lnSpc>
                <a:spcPct val="120000"/>
              </a:lnSpc>
            </a:pPr>
            <a:r>
              <a:rPr lang="es-MX" b="1" dirty="0" err="1"/>
              <a:t>Entity</a:t>
            </a:r>
            <a:r>
              <a:rPr lang="es-MX" b="1" dirty="0"/>
              <a:t> Framework </a:t>
            </a:r>
            <a:r>
              <a:rPr lang="es-MX" b="1" dirty="0" err="1"/>
              <a:t>for</a:t>
            </a:r>
            <a:r>
              <a:rPr lang="es-MX" b="1" dirty="0"/>
              <a:t> </a:t>
            </a:r>
            <a:r>
              <a:rPr lang="es-MX" b="1" dirty="0" err="1"/>
              <a:t>CosmosDb</a:t>
            </a:r>
            <a:endParaRPr lang="es-MX" b="1" dirty="0"/>
          </a:p>
          <a:p>
            <a:pPr marL="0" indent="0">
              <a:lnSpc>
                <a:spcPct val="120000"/>
              </a:lnSpc>
              <a:buNone/>
            </a:pPr>
            <a:r>
              <a:rPr lang="en-US" dirty="0">
                <a:solidFill>
                  <a:srgbClr val="161616"/>
                </a:solidFill>
                <a:latin typeface="Segoe UI" panose="020B0502040204020203" pitchFamily="34" charset="0"/>
              </a:rPr>
              <a:t>Is a database provider that allows Entity Framework Core to be used with </a:t>
            </a:r>
            <a:r>
              <a:rPr lang="en-US" dirty="0" err="1">
                <a:solidFill>
                  <a:srgbClr val="161616"/>
                </a:solidFill>
                <a:latin typeface="Segoe UI" panose="020B0502040204020203" pitchFamily="34" charset="0"/>
              </a:rPr>
              <a:t>CosmosDb</a:t>
            </a:r>
            <a:r>
              <a:rPr lang="en-US" dirty="0">
                <a:solidFill>
                  <a:srgbClr val="161616"/>
                </a:solidFill>
                <a:latin typeface="Segoe UI" panose="020B0502040204020203" pitchFamily="34" charset="0"/>
              </a:rPr>
              <a:t>.</a:t>
            </a:r>
          </a:p>
          <a:p>
            <a:pPr lvl="1">
              <a:lnSpc>
                <a:spcPct val="120000"/>
              </a:lnSpc>
              <a:buFont typeface="Wingdings" panose="05000000000000000000" pitchFamily="2" charset="2"/>
              <a:buChar char="§"/>
            </a:pPr>
            <a:r>
              <a:rPr lang="en-US" dirty="0">
                <a:solidFill>
                  <a:srgbClr val="161616"/>
                </a:solidFill>
                <a:latin typeface="Segoe UI" panose="020B0502040204020203" pitchFamily="34" charset="0"/>
              </a:rPr>
              <a:t>Install via </a:t>
            </a:r>
            <a:r>
              <a:rPr lang="en-US" u="sng" dirty="0" err="1">
                <a:solidFill>
                  <a:srgbClr val="161616"/>
                </a:solidFill>
                <a:latin typeface="Segoe UI" panose="020B0502040204020203" pitchFamily="34" charset="0"/>
              </a:rPr>
              <a:t>nuget</a:t>
            </a:r>
            <a:r>
              <a:rPr lang="en-US" u="sng" dirty="0">
                <a:solidFill>
                  <a:srgbClr val="161616"/>
                </a:solidFill>
                <a:latin typeface="Segoe UI" panose="020B0502040204020203" pitchFamily="34" charset="0"/>
              </a:rPr>
              <a:t> package</a:t>
            </a:r>
            <a:r>
              <a:rPr lang="en-US" dirty="0">
                <a:solidFill>
                  <a:srgbClr val="161616"/>
                </a:solidFill>
                <a:latin typeface="Segoe UI" panose="020B0502040204020203" pitchFamily="34" charset="0"/>
              </a:rPr>
              <a:t> </a:t>
            </a:r>
            <a:r>
              <a:rPr lang="es-MX" dirty="0" err="1">
                <a:solidFill>
                  <a:srgbClr val="24292F"/>
                </a:solidFill>
                <a:latin typeface="ui-monospace"/>
              </a:rPr>
              <a:t>dotnet</a:t>
            </a:r>
            <a:r>
              <a:rPr lang="es-MX" dirty="0">
                <a:solidFill>
                  <a:srgbClr val="24292F"/>
                </a:solidFill>
                <a:latin typeface="ui-monospace"/>
              </a:rPr>
              <a:t> </a:t>
            </a:r>
            <a:r>
              <a:rPr lang="es-MX" dirty="0" err="1">
                <a:solidFill>
                  <a:srgbClr val="24292F"/>
                </a:solidFill>
                <a:latin typeface="ui-monospace"/>
              </a:rPr>
              <a:t>add</a:t>
            </a:r>
            <a:r>
              <a:rPr lang="es-MX" dirty="0">
                <a:solidFill>
                  <a:srgbClr val="24292F"/>
                </a:solidFill>
                <a:latin typeface="ui-monospace"/>
              </a:rPr>
              <a:t> </a:t>
            </a:r>
            <a:r>
              <a:rPr lang="es-MX" dirty="0" err="1">
                <a:solidFill>
                  <a:srgbClr val="24292F"/>
                </a:solidFill>
                <a:latin typeface="ui-monospace"/>
              </a:rPr>
              <a:t>package</a:t>
            </a:r>
            <a:r>
              <a:rPr lang="es-MX" dirty="0">
                <a:solidFill>
                  <a:srgbClr val="24292F"/>
                </a:solidFill>
                <a:latin typeface="ui-monospace"/>
              </a:rPr>
              <a:t> </a:t>
            </a:r>
            <a:r>
              <a:rPr lang="es-MX" dirty="0" err="1">
                <a:solidFill>
                  <a:srgbClr val="24292F"/>
                </a:solidFill>
                <a:latin typeface="ui-monospace"/>
              </a:rPr>
              <a:t>Microsoft.EntityFrameworkCore.Cosmos</a:t>
            </a:r>
            <a:endParaRPr lang="en-US" dirty="0">
              <a:solidFill>
                <a:srgbClr val="24292F"/>
              </a:solidFill>
              <a:latin typeface="ui-monospace"/>
            </a:endParaRPr>
          </a:p>
          <a:p>
            <a:pPr lvl="1">
              <a:lnSpc>
                <a:spcPct val="120000"/>
              </a:lnSpc>
              <a:buFont typeface="Wingdings" panose="05000000000000000000" pitchFamily="2" charset="2"/>
              <a:buChar char="§"/>
            </a:pPr>
            <a:r>
              <a:rPr lang="en-US" dirty="0">
                <a:solidFill>
                  <a:srgbClr val="24292F"/>
                </a:solidFill>
                <a:latin typeface="ui-monospace"/>
              </a:rPr>
              <a:t>Leverage EF classes </a:t>
            </a:r>
            <a:r>
              <a:rPr lang="en-US" dirty="0" err="1">
                <a:solidFill>
                  <a:srgbClr val="24292F"/>
                </a:solidFill>
                <a:latin typeface="ui-monospace"/>
              </a:rPr>
              <a:t>DbContext</a:t>
            </a:r>
            <a:r>
              <a:rPr lang="en-US" dirty="0">
                <a:solidFill>
                  <a:srgbClr val="24292F"/>
                </a:solidFill>
                <a:latin typeface="ui-monospace"/>
              </a:rPr>
              <a:t>, </a:t>
            </a:r>
            <a:r>
              <a:rPr lang="en-US" dirty="0" err="1">
                <a:solidFill>
                  <a:srgbClr val="24292F"/>
                </a:solidFill>
                <a:latin typeface="ui-monospace"/>
              </a:rPr>
              <a:t>DbSet</a:t>
            </a:r>
            <a:endParaRPr lang="en-US" dirty="0">
              <a:solidFill>
                <a:srgbClr val="24292F"/>
              </a:solidFill>
              <a:latin typeface="ui-monospace"/>
            </a:endParaRPr>
          </a:p>
          <a:p>
            <a:pPr lvl="1">
              <a:lnSpc>
                <a:spcPct val="120000"/>
              </a:lnSpc>
              <a:buFont typeface="Wingdings" panose="05000000000000000000" pitchFamily="2" charset="2"/>
              <a:buChar char="§"/>
            </a:pPr>
            <a:r>
              <a:rPr lang="en-US" dirty="0">
                <a:solidFill>
                  <a:srgbClr val="24292F"/>
                </a:solidFill>
                <a:latin typeface="ui-monospace"/>
              </a:rPr>
              <a:t>As any provider can be setup in </a:t>
            </a:r>
            <a:r>
              <a:rPr lang="en-US" dirty="0" err="1">
                <a:solidFill>
                  <a:srgbClr val="24292F"/>
                </a:solidFill>
                <a:latin typeface="ui-monospace"/>
              </a:rPr>
              <a:t>OnConfiguring</a:t>
            </a:r>
            <a:r>
              <a:rPr lang="en-US" dirty="0">
                <a:solidFill>
                  <a:srgbClr val="24292F"/>
                </a:solidFill>
                <a:latin typeface="ui-monospace"/>
              </a:rPr>
              <a:t> method</a:t>
            </a:r>
          </a:p>
          <a:p>
            <a:pPr marL="0" lvl="1" indent="0">
              <a:lnSpc>
                <a:spcPct val="120000"/>
              </a:lnSpc>
              <a:buNone/>
            </a:pPr>
            <a:r>
              <a:rPr lang="es-MX" sz="2400" dirty="0" err="1">
                <a:solidFill>
                  <a:srgbClr val="161616"/>
                </a:solidFill>
                <a:latin typeface="SFMono-Regular"/>
              </a:rPr>
              <a:t>protected</a:t>
            </a:r>
            <a:r>
              <a:rPr lang="es-MX" sz="2400" dirty="0">
                <a:solidFill>
                  <a:srgbClr val="161616"/>
                </a:solidFill>
                <a:latin typeface="SFMono-Regular"/>
              </a:rPr>
              <a:t> </a:t>
            </a:r>
            <a:r>
              <a:rPr lang="es-MX" sz="2400" dirty="0" err="1">
                <a:solidFill>
                  <a:srgbClr val="161616"/>
                </a:solidFill>
                <a:latin typeface="SFMono-Regular"/>
              </a:rPr>
              <a:t>override</a:t>
            </a:r>
            <a:r>
              <a:rPr lang="es-MX" sz="2400" dirty="0">
                <a:solidFill>
                  <a:srgbClr val="161616"/>
                </a:solidFill>
                <a:latin typeface="SFMono-Regular"/>
              </a:rPr>
              <a:t> </a:t>
            </a:r>
            <a:r>
              <a:rPr lang="es-MX" sz="2400" dirty="0" err="1">
                <a:solidFill>
                  <a:srgbClr val="161616"/>
                </a:solidFill>
                <a:latin typeface="SFMono-Regular"/>
              </a:rPr>
              <a:t>void</a:t>
            </a:r>
            <a:r>
              <a:rPr lang="es-MX" sz="2400" dirty="0">
                <a:solidFill>
                  <a:srgbClr val="161616"/>
                </a:solidFill>
                <a:latin typeface="SFMono-Regular"/>
              </a:rPr>
              <a:t> </a:t>
            </a:r>
            <a:r>
              <a:rPr lang="es-MX" sz="2400" dirty="0" err="1">
                <a:solidFill>
                  <a:srgbClr val="161616"/>
                </a:solidFill>
                <a:latin typeface="SFMono-Regular"/>
              </a:rPr>
              <a:t>OnConfiguring</a:t>
            </a:r>
            <a:r>
              <a:rPr lang="es-MX" sz="2400" dirty="0">
                <a:solidFill>
                  <a:srgbClr val="161616"/>
                </a:solidFill>
                <a:latin typeface="SFMono-Regular"/>
              </a:rPr>
              <a:t>(</a:t>
            </a:r>
            <a:r>
              <a:rPr lang="es-MX" sz="2400" dirty="0" err="1">
                <a:solidFill>
                  <a:srgbClr val="161616"/>
                </a:solidFill>
                <a:latin typeface="SFMono-Regular"/>
              </a:rPr>
              <a:t>DbContextOptionsBuilder</a:t>
            </a:r>
            <a:r>
              <a:rPr lang="es-MX" sz="2400" dirty="0">
                <a:solidFill>
                  <a:srgbClr val="161616"/>
                </a:solidFill>
                <a:latin typeface="SFMono-Regular"/>
              </a:rPr>
              <a:t> </a:t>
            </a:r>
            <a:r>
              <a:rPr lang="es-MX" sz="2400" dirty="0" err="1">
                <a:solidFill>
                  <a:srgbClr val="161616"/>
                </a:solidFill>
                <a:latin typeface="SFMono-Regular"/>
              </a:rPr>
              <a:t>optionsBuilder</a:t>
            </a:r>
            <a:r>
              <a:rPr lang="es-MX" sz="2400" dirty="0">
                <a:solidFill>
                  <a:srgbClr val="161616"/>
                </a:solidFill>
                <a:latin typeface="SFMono-Regular"/>
              </a:rPr>
              <a:t>) =&gt; </a:t>
            </a:r>
            <a:r>
              <a:rPr lang="es-MX" sz="2400" dirty="0" err="1">
                <a:solidFill>
                  <a:srgbClr val="161616"/>
                </a:solidFill>
                <a:latin typeface="SFMono-Regular"/>
              </a:rPr>
              <a:t>optionsBuilder.UseCosmos</a:t>
            </a:r>
            <a:r>
              <a:rPr lang="es-MX" sz="2400" dirty="0">
                <a:solidFill>
                  <a:srgbClr val="161616"/>
                </a:solidFill>
                <a:latin typeface="SFMono-Regular"/>
              </a:rPr>
              <a:t>( </a:t>
            </a:r>
            <a:r>
              <a:rPr lang="es-MX" sz="2400" dirty="0" err="1">
                <a:solidFill>
                  <a:srgbClr val="161616"/>
                </a:solidFill>
                <a:latin typeface="SFMono-Regular"/>
              </a:rPr>
              <a:t>urlEndPoint</a:t>
            </a:r>
            <a:r>
              <a:rPr lang="es-MX" sz="2400" dirty="0">
                <a:solidFill>
                  <a:srgbClr val="161616"/>
                </a:solidFill>
                <a:latin typeface="SFMono-Regular"/>
              </a:rPr>
              <a:t>, </a:t>
            </a:r>
            <a:r>
              <a:rPr lang="es-MX" sz="2400" dirty="0" err="1">
                <a:solidFill>
                  <a:srgbClr val="161616"/>
                </a:solidFill>
                <a:latin typeface="SFMono-Regular"/>
              </a:rPr>
              <a:t>key</a:t>
            </a:r>
            <a:r>
              <a:rPr lang="es-MX" sz="2400" dirty="0">
                <a:solidFill>
                  <a:srgbClr val="161616"/>
                </a:solidFill>
                <a:latin typeface="SFMono-Regular"/>
              </a:rPr>
              <a:t>);</a:t>
            </a:r>
            <a:endParaRPr lang="en-US" sz="2400" dirty="0">
              <a:solidFill>
                <a:srgbClr val="161616"/>
              </a:solidFill>
              <a:latin typeface="SFMono-Regular"/>
            </a:endParaRPr>
          </a:p>
          <a:p>
            <a:pPr marL="457200" lvl="1" indent="0">
              <a:lnSpc>
                <a:spcPct val="120000"/>
              </a:lnSpc>
              <a:buNone/>
            </a:pPr>
            <a:endParaRPr lang="es-MX" b="1" i="0" dirty="0">
              <a:solidFill>
                <a:srgbClr val="161616"/>
              </a:solidFill>
              <a:effectLst/>
              <a:latin typeface="Segoe UI" panose="020B0502040204020203" pitchFamily="34" charset="0"/>
            </a:endParaRPr>
          </a:p>
          <a:p>
            <a:pPr marL="0" indent="0">
              <a:lnSpc>
                <a:spcPct val="120000"/>
              </a:lnSpc>
              <a:buNone/>
            </a:pPr>
            <a:endParaRPr lang="es-MX" dirty="0"/>
          </a:p>
          <a:p>
            <a:pPr marL="0" indent="0">
              <a:buNone/>
            </a:pPr>
            <a:endParaRPr lang="es-MX" dirty="0"/>
          </a:p>
        </p:txBody>
      </p:sp>
    </p:spTree>
    <p:extLst>
      <p:ext uri="{BB962C8B-B14F-4D97-AF65-F5344CB8AC3E}">
        <p14:creationId xmlns:p14="http://schemas.microsoft.com/office/powerpoint/2010/main" val="55367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500521"/>
          </a:xfrm>
        </p:spPr>
        <p:txBody>
          <a:bodyPr/>
          <a:lstStyle/>
          <a:p>
            <a:r>
              <a:rPr lang="es-MX" dirty="0" err="1"/>
              <a:t>Comparison</a:t>
            </a:r>
            <a:r>
              <a:rPr lang="es-MX" dirty="0"/>
              <a:t> – </a:t>
            </a:r>
            <a:r>
              <a:rPr lang="es-MX" dirty="0" err="1"/>
              <a:t>Initialize</a:t>
            </a:r>
            <a:r>
              <a:rPr lang="es-MX" dirty="0"/>
              <a:t> Client</a:t>
            </a:r>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07460" y="1548757"/>
            <a:ext cx="10095564" cy="4690677"/>
          </a:xfrm>
        </p:spPr>
        <p:txBody>
          <a:bodyPr anchor="t">
            <a:normAutofit/>
          </a:bodyPr>
          <a:lstStyle/>
          <a:p>
            <a:pPr>
              <a:lnSpc>
                <a:spcPct val="120000"/>
              </a:lnSpc>
            </a:pPr>
            <a:r>
              <a:rPr lang="es-MX" b="1" dirty="0" err="1"/>
              <a:t>CosmosDb</a:t>
            </a:r>
            <a:r>
              <a:rPr lang="es-MX" b="1" dirty="0"/>
              <a:t> SDK</a:t>
            </a:r>
          </a:p>
          <a:p>
            <a:pPr marL="0" indent="0">
              <a:lnSpc>
                <a:spcPct val="120000"/>
              </a:lnSpc>
              <a:buNone/>
            </a:pPr>
            <a:r>
              <a:rPr lang="es-MX" sz="1600" dirty="0" err="1"/>
              <a:t>CosmosClient</a:t>
            </a:r>
            <a:r>
              <a:rPr lang="es-MX" sz="1600" dirty="0"/>
              <a:t> </a:t>
            </a:r>
            <a:r>
              <a:rPr lang="es-MX" sz="1600" dirty="0" err="1"/>
              <a:t>client</a:t>
            </a:r>
            <a:r>
              <a:rPr lang="es-MX" sz="1600" dirty="0"/>
              <a:t> = new </a:t>
            </a:r>
            <a:r>
              <a:rPr lang="es-MX" sz="1600" dirty="0" err="1"/>
              <a:t>CosmosClient</a:t>
            </a:r>
            <a:r>
              <a:rPr lang="es-MX" sz="1600" dirty="0"/>
              <a:t>(</a:t>
            </a:r>
            <a:r>
              <a:rPr lang="es-MX" sz="1600" dirty="0" err="1"/>
              <a:t>endpointUrl</a:t>
            </a:r>
            <a:r>
              <a:rPr lang="es-MX" sz="1600" dirty="0"/>
              <a:t>, </a:t>
            </a:r>
            <a:r>
              <a:rPr lang="es-MX" sz="1600" dirty="0" err="1"/>
              <a:t>authorizationKey</a:t>
            </a:r>
            <a:r>
              <a:rPr lang="es-MX" sz="1600"/>
              <a:t>);</a:t>
            </a:r>
            <a:endParaRPr lang="es-MX" sz="1600" dirty="0"/>
          </a:p>
          <a:p>
            <a:pPr>
              <a:lnSpc>
                <a:spcPct val="120000"/>
              </a:lnSpc>
            </a:pPr>
            <a:endParaRPr lang="es-MX" b="1" dirty="0"/>
          </a:p>
          <a:p>
            <a:pPr>
              <a:lnSpc>
                <a:spcPct val="120000"/>
              </a:lnSpc>
            </a:pPr>
            <a:r>
              <a:rPr lang="es-MX" b="1" dirty="0" err="1"/>
              <a:t>Entity</a:t>
            </a:r>
            <a:r>
              <a:rPr lang="es-MX" b="1" dirty="0"/>
              <a:t> Framework </a:t>
            </a:r>
            <a:r>
              <a:rPr lang="es-MX" b="1" dirty="0" err="1"/>
              <a:t>for</a:t>
            </a:r>
            <a:r>
              <a:rPr lang="es-MX" b="1" dirty="0"/>
              <a:t> </a:t>
            </a:r>
            <a:r>
              <a:rPr lang="es-MX" b="1" dirty="0" err="1"/>
              <a:t>CosmosDb</a:t>
            </a:r>
            <a:endParaRPr lang="es-MX" b="1" dirty="0"/>
          </a:p>
          <a:p>
            <a:pPr marL="0" indent="0">
              <a:lnSpc>
                <a:spcPct val="120000"/>
              </a:lnSpc>
              <a:buNone/>
            </a:pPr>
            <a:endParaRPr lang="es-MX" b="1" i="0" dirty="0">
              <a:solidFill>
                <a:srgbClr val="161616"/>
              </a:solidFill>
              <a:effectLst/>
              <a:latin typeface="Segoe UI" panose="020B0502040204020203" pitchFamily="34" charset="0"/>
            </a:endParaRPr>
          </a:p>
          <a:p>
            <a:pPr marL="0" indent="0">
              <a:lnSpc>
                <a:spcPct val="120000"/>
              </a:lnSpc>
              <a:buNone/>
            </a:pPr>
            <a:endParaRPr lang="es-MX" dirty="0"/>
          </a:p>
          <a:p>
            <a:pPr marL="0" indent="0">
              <a:buNone/>
            </a:pPr>
            <a:endParaRPr lang="es-MX" dirty="0"/>
          </a:p>
        </p:txBody>
      </p:sp>
    </p:spTree>
    <p:extLst>
      <p:ext uri="{BB962C8B-B14F-4D97-AF65-F5344CB8AC3E}">
        <p14:creationId xmlns:p14="http://schemas.microsoft.com/office/powerpoint/2010/main" val="4170456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B4C46F-1726-872F-0A81-A010DB66C17A}"/>
              </a:ext>
            </a:extLst>
          </p:cNvPr>
          <p:cNvSpPr>
            <a:spLocks noGrp="1"/>
          </p:cNvSpPr>
          <p:nvPr>
            <p:ph type="ctrTitle"/>
          </p:nvPr>
        </p:nvSpPr>
        <p:spPr/>
        <p:txBody>
          <a:bodyPr/>
          <a:lstStyle/>
          <a:p>
            <a:r>
              <a:rPr lang="es-MX" dirty="0" err="1"/>
              <a:t>Questions</a:t>
            </a:r>
            <a:r>
              <a:rPr lang="es-MX" dirty="0"/>
              <a:t>?</a:t>
            </a:r>
          </a:p>
        </p:txBody>
      </p:sp>
      <p:sp>
        <p:nvSpPr>
          <p:cNvPr id="3" name="Subtítulo 2">
            <a:extLst>
              <a:ext uri="{FF2B5EF4-FFF2-40B4-BE49-F238E27FC236}">
                <a16:creationId xmlns:a16="http://schemas.microsoft.com/office/drawing/2014/main" id="{8AD2D9DC-7BDC-2AA1-C359-F61BDC156A1F}"/>
              </a:ext>
            </a:extLst>
          </p:cNvPr>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419116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diseño abstracto">
            <a:extLst>
              <a:ext uri="{FF2B5EF4-FFF2-40B4-BE49-F238E27FC236}">
                <a16:creationId xmlns:a16="http://schemas.microsoft.com/office/drawing/2014/main" id="{6D363037-1741-4470-A023-883E2FFD5840}"/>
              </a:ext>
            </a:extLst>
          </p:cNvPr>
          <p:cNvPicPr>
            <a:picLocks noChangeAspect="1"/>
          </p:cNvPicPr>
          <p:nvPr/>
        </p:nvPicPr>
        <p:blipFill rotWithShape="1">
          <a:blip r:embed="rId3">
            <a:duotone>
              <a:prstClr val="black"/>
              <a:schemeClr val="accent5">
                <a:tint val="45000"/>
                <a:satMod val="400000"/>
              </a:schemeClr>
            </a:duotone>
            <a:alphaModFix amt="25000"/>
          </a:blip>
          <a:srcRect t="18308" r="6818" b="2872"/>
          <a:stretch/>
        </p:blipFill>
        <p:spPr>
          <a:xfrm flipH="1">
            <a:off x="20" y="10"/>
            <a:ext cx="12191980" cy="6857990"/>
          </a:xfrm>
          <a:prstGeom prst="rect">
            <a:avLst/>
          </a:prstGeom>
        </p:spPr>
      </p:pic>
      <p:sp>
        <p:nvSpPr>
          <p:cNvPr id="12" name="Título 11">
            <a:extLst>
              <a:ext uri="{FF2B5EF4-FFF2-40B4-BE49-F238E27FC236}">
                <a16:creationId xmlns:a16="http://schemas.microsoft.com/office/drawing/2014/main" id="{970C361B-D32E-42E0-A41E-86C3D9AC886F}"/>
              </a:ext>
            </a:extLst>
          </p:cNvPr>
          <p:cNvSpPr>
            <a:spLocks noGrp="1"/>
          </p:cNvSpPr>
          <p:nvPr>
            <p:ph type="ctrTitle"/>
          </p:nvPr>
        </p:nvSpPr>
        <p:spPr/>
        <p:txBody>
          <a:bodyPr rtlCol="0">
            <a:normAutofit/>
          </a:bodyPr>
          <a:lstStyle/>
          <a:p>
            <a:pPr rtl="0"/>
            <a:r>
              <a:rPr lang="es-ES" dirty="0" err="1"/>
              <a:t>Thanks</a:t>
            </a:r>
            <a:endParaRPr lang="es-ES" dirty="0"/>
          </a:p>
        </p:txBody>
      </p:sp>
      <p:sp>
        <p:nvSpPr>
          <p:cNvPr id="13" name="Subtítulo 12">
            <a:extLst>
              <a:ext uri="{FF2B5EF4-FFF2-40B4-BE49-F238E27FC236}">
                <a16:creationId xmlns:a16="http://schemas.microsoft.com/office/drawing/2014/main" id="{336E726C-3DE4-41AA-88A0-C92B0C34163D}"/>
              </a:ext>
            </a:extLst>
          </p:cNvPr>
          <p:cNvSpPr>
            <a:spLocks noGrp="1"/>
          </p:cNvSpPr>
          <p:nvPr>
            <p:ph type="subTitle" idx="1"/>
          </p:nvPr>
        </p:nvSpPr>
        <p:spPr/>
        <p:txBody>
          <a:bodyPr rtlCol="0">
            <a:normAutofit/>
          </a:bodyPr>
          <a:lstStyle/>
          <a:p>
            <a:pPr rtl="0"/>
            <a:r>
              <a:rPr lang="es-ES" dirty="0"/>
              <a:t>d.carrilloatondo@dxc.com</a:t>
            </a:r>
          </a:p>
        </p:txBody>
      </p:sp>
    </p:spTree>
    <p:extLst>
      <p:ext uri="{BB962C8B-B14F-4D97-AF65-F5344CB8AC3E}">
        <p14:creationId xmlns:p14="http://schemas.microsoft.com/office/powerpoint/2010/main" val="5107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p:txBody>
          <a:bodyPr/>
          <a:lstStyle/>
          <a:p>
            <a:r>
              <a:rPr lang="es-MX" dirty="0" err="1"/>
              <a:t>About</a:t>
            </a:r>
            <a:r>
              <a:rPr lang="es-MX" dirty="0"/>
              <a:t> me</a:t>
            </a:r>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p:txBody>
          <a:bodyPr>
            <a:normAutofit fontScale="85000" lnSpcReduction="20000"/>
          </a:bodyPr>
          <a:lstStyle/>
          <a:p>
            <a:r>
              <a:rPr lang="es-MX" dirty="0" err="1"/>
              <a:t>I’m</a:t>
            </a:r>
            <a:r>
              <a:rPr lang="es-MX" dirty="0"/>
              <a:t> </a:t>
            </a:r>
            <a:r>
              <a:rPr lang="es-MX" dirty="0" err="1"/>
              <a:t>Mexican</a:t>
            </a:r>
            <a:endParaRPr lang="es-MX" dirty="0"/>
          </a:p>
          <a:p>
            <a:r>
              <a:rPr lang="es-MX" dirty="0" err="1"/>
              <a:t>Married</a:t>
            </a:r>
            <a:r>
              <a:rPr lang="es-MX" dirty="0"/>
              <a:t> </a:t>
            </a:r>
            <a:r>
              <a:rPr lang="es-MX" dirty="0" err="1"/>
              <a:t>with</a:t>
            </a:r>
            <a:r>
              <a:rPr lang="es-MX" dirty="0"/>
              <a:t> </a:t>
            </a:r>
            <a:r>
              <a:rPr lang="es-MX" dirty="0" err="1"/>
              <a:t>only</a:t>
            </a:r>
            <a:r>
              <a:rPr lang="es-MX" dirty="0"/>
              <a:t> </a:t>
            </a:r>
            <a:r>
              <a:rPr lang="es-MX" dirty="0" err="1"/>
              <a:t>one</a:t>
            </a:r>
            <a:r>
              <a:rPr lang="es-MX" dirty="0"/>
              <a:t> </a:t>
            </a:r>
            <a:r>
              <a:rPr lang="es-MX" dirty="0" err="1"/>
              <a:t>daughter</a:t>
            </a:r>
            <a:r>
              <a:rPr lang="es-MX" dirty="0"/>
              <a:t> </a:t>
            </a:r>
          </a:p>
          <a:p>
            <a:r>
              <a:rPr lang="es-MX" dirty="0"/>
              <a:t>Software </a:t>
            </a:r>
            <a:r>
              <a:rPr lang="es-MX" dirty="0" err="1"/>
              <a:t>Developer</a:t>
            </a:r>
            <a:r>
              <a:rPr lang="es-MX" dirty="0"/>
              <a:t> </a:t>
            </a:r>
            <a:r>
              <a:rPr lang="es-MX" dirty="0" err="1"/>
              <a:t>for</a:t>
            </a:r>
            <a:r>
              <a:rPr lang="es-MX" dirty="0"/>
              <a:t> so </a:t>
            </a:r>
            <a:r>
              <a:rPr lang="es-MX" dirty="0" err="1"/>
              <a:t>long</a:t>
            </a:r>
            <a:r>
              <a:rPr lang="es-MX" dirty="0"/>
              <a:t> time (20+), </a:t>
            </a:r>
            <a:r>
              <a:rPr lang="es-MX" dirty="0" err="1"/>
              <a:t>most</a:t>
            </a:r>
            <a:r>
              <a:rPr lang="es-MX" dirty="0"/>
              <a:t> </a:t>
            </a:r>
            <a:r>
              <a:rPr lang="es-MX" dirty="0" err="1"/>
              <a:t>of</a:t>
            </a:r>
            <a:r>
              <a:rPr lang="es-MX" dirty="0"/>
              <a:t> </a:t>
            </a:r>
            <a:r>
              <a:rPr lang="es-MX" dirty="0" err="1"/>
              <a:t>the</a:t>
            </a:r>
            <a:r>
              <a:rPr lang="es-MX" dirty="0"/>
              <a:t> time </a:t>
            </a:r>
            <a:r>
              <a:rPr lang="es-MX" dirty="0" err="1"/>
              <a:t>with</a:t>
            </a:r>
            <a:r>
              <a:rPr lang="es-MX" dirty="0"/>
              <a:t> Microsoft </a:t>
            </a:r>
            <a:r>
              <a:rPr lang="es-MX" dirty="0" err="1"/>
              <a:t>technologies</a:t>
            </a:r>
            <a:endParaRPr lang="es-MX" dirty="0"/>
          </a:p>
          <a:p>
            <a:r>
              <a:rPr lang="es-MX" dirty="0" err="1"/>
              <a:t>Currently</a:t>
            </a:r>
            <a:r>
              <a:rPr lang="es-MX" dirty="0"/>
              <a:t> </a:t>
            </a:r>
            <a:r>
              <a:rPr lang="es-MX" dirty="0" err="1"/>
              <a:t>Technical</a:t>
            </a:r>
            <a:r>
              <a:rPr lang="es-MX" dirty="0"/>
              <a:t> Lead Full </a:t>
            </a:r>
            <a:r>
              <a:rPr lang="es-MX" dirty="0" err="1"/>
              <a:t>Stack</a:t>
            </a:r>
            <a:r>
              <a:rPr lang="es-MX" dirty="0"/>
              <a:t> </a:t>
            </a:r>
            <a:r>
              <a:rPr lang="es-MX" dirty="0" err="1"/>
              <a:t>assigned</a:t>
            </a:r>
            <a:r>
              <a:rPr lang="es-MX" dirty="0"/>
              <a:t> </a:t>
            </a:r>
            <a:r>
              <a:rPr lang="es-MX" dirty="0" err="1"/>
              <a:t>to</a:t>
            </a:r>
            <a:r>
              <a:rPr lang="es-MX" dirty="0"/>
              <a:t> American Airlines</a:t>
            </a:r>
          </a:p>
          <a:p>
            <a:r>
              <a:rPr lang="es-MX" dirty="0"/>
              <a:t>Regular </a:t>
            </a:r>
            <a:r>
              <a:rPr lang="es-MX" dirty="0" err="1"/>
              <a:t>posting</a:t>
            </a:r>
            <a:r>
              <a:rPr lang="es-MX" dirty="0"/>
              <a:t> in .NET </a:t>
            </a:r>
            <a:r>
              <a:rPr lang="es-MX" dirty="0" err="1"/>
              <a:t>Chapter</a:t>
            </a:r>
            <a:r>
              <a:rPr lang="es-MX" dirty="0"/>
              <a:t> </a:t>
            </a:r>
            <a:r>
              <a:rPr lang="es-MX" dirty="0" err="1"/>
              <a:t>Community</a:t>
            </a:r>
            <a:r>
              <a:rPr lang="es-MX" dirty="0"/>
              <a:t> in </a:t>
            </a:r>
            <a:r>
              <a:rPr lang="es-MX" dirty="0" err="1"/>
              <a:t>Workplace</a:t>
            </a:r>
            <a:endParaRPr lang="es-MX" dirty="0"/>
          </a:p>
          <a:p>
            <a:r>
              <a:rPr lang="es-MX" dirty="0" err="1"/>
              <a:t>Interested</a:t>
            </a:r>
            <a:r>
              <a:rPr lang="es-MX" dirty="0"/>
              <a:t> </a:t>
            </a:r>
            <a:r>
              <a:rPr lang="es-MX" dirty="0" err="1"/>
              <a:t>on</a:t>
            </a:r>
            <a:r>
              <a:rPr lang="es-MX" dirty="0"/>
              <a:t> Data </a:t>
            </a:r>
            <a:r>
              <a:rPr lang="es-MX" dirty="0" err="1"/>
              <a:t>Science</a:t>
            </a:r>
            <a:endParaRPr lang="es-MX" dirty="0"/>
          </a:p>
          <a:p>
            <a:pPr marL="0" indent="0">
              <a:buNone/>
            </a:pPr>
            <a:endParaRPr lang="es-MX" dirty="0"/>
          </a:p>
          <a:p>
            <a:pPr marL="0" indent="0">
              <a:buNone/>
            </a:pPr>
            <a:r>
              <a:rPr lang="es-MX" dirty="0"/>
              <a:t>Twitter  LinkedIn GitHub @dacanetdev </a:t>
            </a:r>
          </a:p>
        </p:txBody>
      </p:sp>
    </p:spTree>
    <p:extLst>
      <p:ext uri="{BB962C8B-B14F-4D97-AF65-F5344CB8AC3E}">
        <p14:creationId xmlns:p14="http://schemas.microsoft.com/office/powerpoint/2010/main" val="155115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p:txBody>
          <a:bodyPr/>
          <a:lstStyle/>
          <a:p>
            <a:r>
              <a:rPr lang="es-MX" dirty="0"/>
              <a:t>Agenda</a:t>
            </a:r>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887523"/>
            <a:ext cx="10018713" cy="3903677"/>
          </a:xfrm>
        </p:spPr>
        <p:txBody>
          <a:bodyPr>
            <a:normAutofit lnSpcReduction="10000"/>
          </a:bodyPr>
          <a:lstStyle/>
          <a:p>
            <a:endParaRPr lang="es-MX" dirty="0"/>
          </a:p>
          <a:p>
            <a:endParaRPr lang="es-MX" dirty="0"/>
          </a:p>
          <a:p>
            <a:r>
              <a:rPr lang="es-MX" dirty="0" err="1"/>
              <a:t>CosmosDb</a:t>
            </a:r>
            <a:r>
              <a:rPr lang="es-MX" dirty="0"/>
              <a:t> </a:t>
            </a:r>
            <a:r>
              <a:rPr lang="es-MX" dirty="0" err="1"/>
              <a:t>overview</a:t>
            </a:r>
            <a:endParaRPr lang="es-MX" dirty="0"/>
          </a:p>
          <a:p>
            <a:r>
              <a:rPr lang="es-MX" dirty="0" err="1"/>
              <a:t>CosmosDb</a:t>
            </a:r>
            <a:r>
              <a:rPr lang="es-MX" dirty="0"/>
              <a:t> SDK</a:t>
            </a:r>
          </a:p>
          <a:p>
            <a:r>
              <a:rPr lang="es-MX" dirty="0" err="1"/>
              <a:t>Entity</a:t>
            </a:r>
            <a:r>
              <a:rPr lang="es-MX" dirty="0"/>
              <a:t> Framework Core </a:t>
            </a:r>
            <a:r>
              <a:rPr lang="es-MX" dirty="0" err="1"/>
              <a:t>for</a:t>
            </a:r>
            <a:r>
              <a:rPr lang="es-MX" dirty="0"/>
              <a:t> </a:t>
            </a:r>
            <a:r>
              <a:rPr lang="es-MX" dirty="0" err="1"/>
              <a:t>CosmosDb</a:t>
            </a:r>
            <a:endParaRPr lang="es-MX" dirty="0"/>
          </a:p>
          <a:p>
            <a:r>
              <a:rPr lang="es-MX" dirty="0" err="1"/>
              <a:t>Comparison</a:t>
            </a:r>
            <a:endParaRPr lang="es-MX" dirty="0"/>
          </a:p>
          <a:p>
            <a:r>
              <a:rPr lang="es-MX" dirty="0" err="1"/>
              <a:t>Exercises</a:t>
            </a:r>
            <a:endParaRPr lang="es-MX" dirty="0"/>
          </a:p>
          <a:p>
            <a:r>
              <a:rPr lang="es-MX" dirty="0"/>
              <a:t>Q &amp; A</a:t>
            </a:r>
          </a:p>
          <a:p>
            <a:endParaRPr lang="es-MX" dirty="0"/>
          </a:p>
          <a:p>
            <a:endParaRPr lang="es-MX" dirty="0"/>
          </a:p>
          <a:p>
            <a:endParaRPr lang="es-MX" dirty="0"/>
          </a:p>
          <a:p>
            <a:pPr marL="0" indent="0">
              <a:buNone/>
            </a:pPr>
            <a:endParaRPr lang="es-MX" dirty="0"/>
          </a:p>
        </p:txBody>
      </p:sp>
    </p:spTree>
    <p:extLst>
      <p:ext uri="{BB962C8B-B14F-4D97-AF65-F5344CB8AC3E}">
        <p14:creationId xmlns:p14="http://schemas.microsoft.com/office/powerpoint/2010/main" val="661867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err="1"/>
              <a:t>What</a:t>
            </a:r>
            <a:r>
              <a:rPr lang="es-MX" dirty="0"/>
              <a:t> </a:t>
            </a:r>
            <a:r>
              <a:rPr lang="es-MX" dirty="0" err="1"/>
              <a:t>is</a:t>
            </a:r>
            <a:r>
              <a:rPr lang="es-MX" dirty="0"/>
              <a:t> </a:t>
            </a:r>
            <a:r>
              <a:rPr lang="es-MX" dirty="0" err="1"/>
              <a:t>CosmosDb</a:t>
            </a:r>
            <a:endParaRPr lang="es-MX" dirty="0"/>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468072"/>
            <a:ext cx="10018713" cy="4983061"/>
          </a:xfrm>
        </p:spPr>
        <p:txBody>
          <a:bodyPr>
            <a:normAutofit fontScale="92500"/>
          </a:bodyPr>
          <a:lstStyle/>
          <a:p>
            <a:endParaRPr lang="es-MX" b="1" dirty="0"/>
          </a:p>
          <a:p>
            <a:endParaRPr lang="es-MX" b="1" dirty="0"/>
          </a:p>
          <a:p>
            <a:pPr>
              <a:lnSpc>
                <a:spcPct val="120000"/>
              </a:lnSpc>
            </a:pPr>
            <a:r>
              <a:rPr lang="es-MX" b="1" dirty="0"/>
              <a:t>Azure </a:t>
            </a:r>
            <a:r>
              <a:rPr lang="es-MX" b="1" dirty="0" err="1"/>
              <a:t>CosmosDb</a:t>
            </a:r>
            <a:r>
              <a:rPr lang="es-MX" b="1" dirty="0"/>
              <a:t> </a:t>
            </a:r>
            <a:r>
              <a:rPr lang="es-MX" dirty="0" err="1"/>
              <a:t>is</a:t>
            </a:r>
            <a:r>
              <a:rPr lang="es-MX" dirty="0"/>
              <a:t> </a:t>
            </a:r>
            <a:r>
              <a:rPr lang="en-US" b="0" i="0" dirty="0">
                <a:solidFill>
                  <a:srgbClr val="161616"/>
                </a:solidFill>
                <a:effectLst/>
                <a:latin typeface="Segoe UI" panose="020B0502040204020203" pitchFamily="34" charset="0"/>
              </a:rPr>
              <a:t>Microsoft's fully managed and </a:t>
            </a:r>
            <a:r>
              <a:rPr lang="en-US" b="1" i="0" dirty="0">
                <a:solidFill>
                  <a:srgbClr val="161616"/>
                </a:solidFill>
                <a:effectLst/>
                <a:latin typeface="Segoe UI" panose="020B0502040204020203" pitchFamily="34" charset="0"/>
              </a:rPr>
              <a:t>serverless</a:t>
            </a:r>
            <a:r>
              <a:rPr lang="en-US" b="0" i="0" dirty="0">
                <a:solidFill>
                  <a:srgbClr val="161616"/>
                </a:solidFill>
                <a:effectLst/>
                <a:latin typeface="Segoe UI" panose="020B0502040204020203" pitchFamily="34" charset="0"/>
              </a:rPr>
              <a:t> </a:t>
            </a:r>
            <a:r>
              <a:rPr lang="en-US" b="1" i="0" dirty="0">
                <a:solidFill>
                  <a:srgbClr val="161616"/>
                </a:solidFill>
                <a:effectLst/>
                <a:latin typeface="Segoe UI" panose="020B0502040204020203" pitchFamily="34" charset="0"/>
              </a:rPr>
              <a:t>distributed</a:t>
            </a:r>
            <a:r>
              <a:rPr lang="en-US" b="0" i="0" dirty="0">
                <a:solidFill>
                  <a:srgbClr val="161616"/>
                </a:solidFill>
                <a:effectLst/>
                <a:latin typeface="Segoe UI" panose="020B0502040204020203" pitchFamily="34" charset="0"/>
              </a:rPr>
              <a:t> </a:t>
            </a:r>
            <a:r>
              <a:rPr lang="en-US" b="1" i="0" dirty="0">
                <a:solidFill>
                  <a:srgbClr val="161616"/>
                </a:solidFill>
                <a:effectLst/>
                <a:latin typeface="Segoe UI" panose="020B0502040204020203" pitchFamily="34" charset="0"/>
              </a:rPr>
              <a:t>database</a:t>
            </a:r>
            <a:r>
              <a:rPr lang="en-US" b="0" i="0" dirty="0">
                <a:solidFill>
                  <a:srgbClr val="161616"/>
                </a:solidFill>
                <a:effectLst/>
                <a:latin typeface="Segoe UI" panose="020B0502040204020203" pitchFamily="34" charset="0"/>
              </a:rPr>
              <a:t> for applications of any size or scale, with support for both relational and non-relational workloads. Developers can build and migrate applications fast using their preferred open source database engines, including PostgreSQL, MongoDB, and Apache Cassandra. When you provision a new Cosmos DB instance, you select the database engine that you want to use. The choice of engine depends on many factors including the type of data to be stored, the need to support existing applications, and the skills of the developers who will work with the data store.</a:t>
            </a:r>
            <a:endParaRPr lang="es-MX" dirty="0"/>
          </a:p>
          <a:p>
            <a:endParaRPr lang="es-MX" dirty="0"/>
          </a:p>
          <a:p>
            <a:pPr marL="0" indent="0">
              <a:buNone/>
            </a:pPr>
            <a:endParaRPr lang="es-MX" dirty="0"/>
          </a:p>
        </p:txBody>
      </p:sp>
    </p:spTree>
    <p:extLst>
      <p:ext uri="{BB962C8B-B14F-4D97-AF65-F5344CB8AC3E}">
        <p14:creationId xmlns:p14="http://schemas.microsoft.com/office/powerpoint/2010/main" val="95061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err="1"/>
              <a:t>CosmosDb</a:t>
            </a:r>
            <a:r>
              <a:rPr lang="es-MX" dirty="0"/>
              <a:t> </a:t>
            </a:r>
            <a:r>
              <a:rPr lang="es-MX" dirty="0" err="1"/>
              <a:t>Databases</a:t>
            </a:r>
            <a:r>
              <a:rPr lang="es-MX" dirty="0"/>
              <a:t> </a:t>
            </a:r>
            <a:r>
              <a:rPr lang="es-MX" dirty="0" err="1"/>
              <a:t>Types</a:t>
            </a:r>
            <a:endParaRPr lang="es-MX" dirty="0"/>
          </a:p>
        </p:txBody>
      </p:sp>
      <p:pic>
        <p:nvPicPr>
          <p:cNvPr id="2050" name="Picture 2" descr="Azure Cosmos DB as a store for multiple NoSQL formats">
            <a:extLst>
              <a:ext uri="{FF2B5EF4-FFF2-40B4-BE49-F238E27FC236}">
                <a16:creationId xmlns:a16="http://schemas.microsoft.com/office/drawing/2014/main" id="{893345CF-4F3C-40F0-BE5A-0AE921DDC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8061" y="1800835"/>
            <a:ext cx="4991212" cy="4641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40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err="1"/>
              <a:t>CosmosDb</a:t>
            </a:r>
            <a:r>
              <a:rPr lang="es-MX" dirty="0"/>
              <a:t> API </a:t>
            </a:r>
            <a:r>
              <a:rPr lang="es-MX" dirty="0" err="1"/>
              <a:t>options</a:t>
            </a:r>
            <a:endParaRPr lang="es-MX" dirty="0"/>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627463"/>
            <a:ext cx="4706765" cy="4983061"/>
          </a:xfrm>
        </p:spPr>
        <p:txBody>
          <a:bodyPr anchor="t">
            <a:normAutofit/>
          </a:bodyPr>
          <a:lstStyle/>
          <a:p>
            <a:pPr>
              <a:lnSpc>
                <a:spcPct val="120000"/>
              </a:lnSpc>
            </a:pPr>
            <a:r>
              <a:rPr lang="pt-BR" b="1" i="0" dirty="0">
                <a:solidFill>
                  <a:srgbClr val="161616"/>
                </a:solidFill>
                <a:effectLst/>
                <a:latin typeface="Segoe UI" panose="020B0502040204020203" pitchFamily="34" charset="0"/>
              </a:rPr>
              <a:t>Azure Cosmos DB for NoSQL</a:t>
            </a:r>
          </a:p>
          <a:p>
            <a:pPr marL="0" indent="0">
              <a:buNone/>
            </a:pPr>
            <a:r>
              <a:rPr lang="en-US" dirty="0"/>
              <a:t>SELECT *</a:t>
            </a:r>
          </a:p>
          <a:p>
            <a:pPr marL="0" indent="0">
              <a:buNone/>
            </a:pPr>
            <a:r>
              <a:rPr lang="en-US" dirty="0"/>
              <a:t>FROM customers c</a:t>
            </a:r>
          </a:p>
          <a:p>
            <a:pPr marL="0" indent="0">
              <a:buNone/>
            </a:pPr>
            <a:r>
              <a:rPr lang="en-US" dirty="0"/>
              <a:t>WHERE c.id = "09224681-721b-44e3-bd8a-fe1d624dbc22“</a:t>
            </a:r>
          </a:p>
          <a:p>
            <a:pPr marL="0" indent="0">
              <a:buNone/>
            </a:pPr>
            <a:endParaRPr lang="en-US" dirty="0"/>
          </a:p>
          <a:p>
            <a:pPr marL="0" indent="0">
              <a:buNone/>
            </a:pPr>
            <a:r>
              <a:rPr lang="en-US" b="0" i="0" dirty="0">
                <a:solidFill>
                  <a:srgbClr val="161616"/>
                </a:solidFill>
                <a:effectLst/>
                <a:latin typeface="SFMono-Regular"/>
              </a:rPr>
              <a:t>{ </a:t>
            </a:r>
            <a:r>
              <a:rPr lang="en-US" b="0" i="0" dirty="0">
                <a:solidFill>
                  <a:srgbClr val="0451A5"/>
                </a:solidFill>
                <a:effectLst/>
                <a:latin typeface="SFMono-Regular"/>
              </a:rPr>
              <a:t>"id"</a:t>
            </a:r>
            <a:r>
              <a:rPr lang="en-US" b="0" i="0" dirty="0">
                <a:solidFill>
                  <a:srgbClr val="161616"/>
                </a:solidFill>
                <a:effectLst/>
                <a:latin typeface="SFMono-Regular"/>
              </a:rPr>
              <a:t>: </a:t>
            </a:r>
            <a:r>
              <a:rPr lang="en-US" b="0" i="0" dirty="0">
                <a:solidFill>
                  <a:srgbClr val="A31515"/>
                </a:solidFill>
                <a:effectLst/>
                <a:latin typeface="SFMono-Regular"/>
              </a:rPr>
              <a:t>"joe@litware.com"</a:t>
            </a:r>
            <a:r>
              <a:rPr lang="en-US" b="0" i="0" dirty="0">
                <a:solidFill>
                  <a:srgbClr val="161616"/>
                </a:solidFill>
                <a:effectLst/>
                <a:latin typeface="SFMono-Regular"/>
              </a:rPr>
              <a:t>, </a:t>
            </a:r>
            <a:r>
              <a:rPr lang="en-US" b="0" i="0" dirty="0">
                <a:solidFill>
                  <a:srgbClr val="0451A5"/>
                </a:solidFill>
                <a:effectLst/>
                <a:latin typeface="SFMono-Regular"/>
              </a:rPr>
              <a:t>"name"</a:t>
            </a:r>
            <a:r>
              <a:rPr lang="en-US" b="0" i="0" dirty="0">
                <a:solidFill>
                  <a:srgbClr val="161616"/>
                </a:solidFill>
                <a:effectLst/>
                <a:latin typeface="SFMono-Regular"/>
              </a:rPr>
              <a:t>: </a:t>
            </a:r>
            <a:r>
              <a:rPr lang="en-US" b="0" i="0" dirty="0">
                <a:solidFill>
                  <a:srgbClr val="A31515"/>
                </a:solidFill>
                <a:effectLst/>
                <a:latin typeface="SFMono-Regular"/>
              </a:rPr>
              <a:t>"Joe Jones"</a:t>
            </a:r>
            <a:r>
              <a:rPr lang="en-US" b="0" i="0" dirty="0">
                <a:solidFill>
                  <a:srgbClr val="161616"/>
                </a:solidFill>
                <a:effectLst/>
                <a:latin typeface="SFMono-Regular"/>
              </a:rPr>
              <a:t>, </a:t>
            </a:r>
            <a:r>
              <a:rPr lang="en-US" b="0" i="0" dirty="0">
                <a:solidFill>
                  <a:srgbClr val="0451A5"/>
                </a:solidFill>
                <a:effectLst/>
                <a:latin typeface="SFMono-Regular"/>
              </a:rPr>
              <a:t>"address"</a:t>
            </a:r>
            <a:r>
              <a:rPr lang="en-US" b="0" i="0" dirty="0">
                <a:solidFill>
                  <a:srgbClr val="161616"/>
                </a:solidFill>
                <a:effectLst/>
                <a:latin typeface="SFMono-Regular"/>
              </a:rPr>
              <a:t>: { </a:t>
            </a:r>
            <a:r>
              <a:rPr lang="en-US" b="0" i="0" dirty="0">
                <a:solidFill>
                  <a:srgbClr val="0451A5"/>
                </a:solidFill>
                <a:effectLst/>
                <a:latin typeface="SFMono-Regular"/>
              </a:rPr>
              <a:t>"street"</a:t>
            </a:r>
            <a:r>
              <a:rPr lang="en-US" b="0" i="0" dirty="0">
                <a:solidFill>
                  <a:srgbClr val="161616"/>
                </a:solidFill>
                <a:effectLst/>
                <a:latin typeface="SFMono-Regular"/>
              </a:rPr>
              <a:t>: </a:t>
            </a:r>
            <a:r>
              <a:rPr lang="en-US" b="0" i="0" dirty="0">
                <a:solidFill>
                  <a:srgbClr val="A31515"/>
                </a:solidFill>
                <a:effectLst/>
                <a:latin typeface="SFMono-Regular"/>
              </a:rPr>
              <a:t>"1 Main St."</a:t>
            </a:r>
            <a:r>
              <a:rPr lang="en-US" b="0" i="0" dirty="0">
                <a:solidFill>
                  <a:srgbClr val="161616"/>
                </a:solidFill>
                <a:effectLst/>
                <a:latin typeface="SFMono-Regular"/>
              </a:rPr>
              <a:t>, </a:t>
            </a:r>
            <a:r>
              <a:rPr lang="en-US" b="0" i="0" dirty="0">
                <a:solidFill>
                  <a:srgbClr val="0451A5"/>
                </a:solidFill>
                <a:effectLst/>
                <a:latin typeface="SFMono-Regular"/>
              </a:rPr>
              <a:t>"city"</a:t>
            </a:r>
            <a:r>
              <a:rPr lang="en-US" b="0" i="0" dirty="0">
                <a:solidFill>
                  <a:srgbClr val="161616"/>
                </a:solidFill>
                <a:effectLst/>
                <a:latin typeface="SFMono-Regular"/>
              </a:rPr>
              <a:t>: </a:t>
            </a:r>
            <a:r>
              <a:rPr lang="en-US" b="0" i="0" dirty="0">
                <a:solidFill>
                  <a:srgbClr val="A31515"/>
                </a:solidFill>
                <a:effectLst/>
                <a:latin typeface="SFMono-Regular"/>
              </a:rPr>
              <a:t>"Seattle"</a:t>
            </a:r>
            <a:r>
              <a:rPr lang="en-US" b="0" i="0" dirty="0">
                <a:solidFill>
                  <a:srgbClr val="161616"/>
                </a:solidFill>
                <a:effectLst/>
                <a:latin typeface="SFMono-Regular"/>
              </a:rPr>
              <a:t> } }</a:t>
            </a:r>
            <a:endParaRPr lang="en-US" dirty="0"/>
          </a:p>
          <a:p>
            <a:pPr marL="0" indent="0">
              <a:buNone/>
            </a:pPr>
            <a:endParaRPr lang="es-MX" dirty="0"/>
          </a:p>
          <a:p>
            <a:pPr marL="0" indent="0">
              <a:buNone/>
            </a:pPr>
            <a:endParaRPr lang="es-MX" dirty="0"/>
          </a:p>
        </p:txBody>
      </p:sp>
      <p:sp>
        <p:nvSpPr>
          <p:cNvPr id="4" name="Marcador de contenido 2">
            <a:extLst>
              <a:ext uri="{FF2B5EF4-FFF2-40B4-BE49-F238E27FC236}">
                <a16:creationId xmlns:a16="http://schemas.microsoft.com/office/drawing/2014/main" id="{690CCA94-8B69-7494-514B-BC290317C293}"/>
              </a:ext>
            </a:extLst>
          </p:cNvPr>
          <p:cNvSpPr txBox="1">
            <a:spLocks/>
          </p:cNvSpPr>
          <p:nvPr/>
        </p:nvSpPr>
        <p:spPr>
          <a:xfrm>
            <a:off x="6250655" y="1670805"/>
            <a:ext cx="5485543" cy="498306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i="0" dirty="0">
                <a:solidFill>
                  <a:srgbClr val="161616"/>
                </a:solidFill>
                <a:effectLst/>
                <a:latin typeface="Segoe UI" panose="020B0502040204020203" pitchFamily="34" charset="0"/>
              </a:rPr>
              <a:t>Azure Cosmos DB for MongoDB</a:t>
            </a:r>
          </a:p>
          <a:p>
            <a:pPr marL="0" indent="0">
              <a:buFont typeface="Arial"/>
              <a:buNone/>
            </a:pPr>
            <a:r>
              <a:rPr lang="en-US" dirty="0" err="1"/>
              <a:t>db.products.find</a:t>
            </a:r>
            <a:r>
              <a:rPr lang="en-US" dirty="0"/>
              <a:t>({id: 123})</a:t>
            </a:r>
          </a:p>
          <a:p>
            <a:pPr marL="0" indent="0">
              <a:buFont typeface="Arial"/>
              <a:buNone/>
            </a:pPr>
            <a:endParaRPr lang="en-US" b="0" i="0" dirty="0">
              <a:solidFill>
                <a:srgbClr val="161616"/>
              </a:solidFill>
              <a:effectLst/>
              <a:latin typeface="SFMono-Regular"/>
            </a:endParaRPr>
          </a:p>
          <a:p>
            <a:pPr marL="0" indent="0">
              <a:buFont typeface="Arial"/>
              <a:buNone/>
            </a:pPr>
            <a:r>
              <a:rPr lang="en-US" b="0" i="0" dirty="0">
                <a:solidFill>
                  <a:srgbClr val="161616"/>
                </a:solidFill>
                <a:effectLst/>
                <a:latin typeface="SFMono-Regular"/>
              </a:rPr>
              <a:t>{ </a:t>
            </a:r>
            <a:r>
              <a:rPr lang="en-US" b="0" i="0" dirty="0">
                <a:solidFill>
                  <a:srgbClr val="0451A5"/>
                </a:solidFill>
                <a:effectLst/>
                <a:latin typeface="SFMono-Regular"/>
              </a:rPr>
              <a:t>"id"</a:t>
            </a:r>
            <a:r>
              <a:rPr lang="en-US" b="0" i="0" dirty="0">
                <a:solidFill>
                  <a:srgbClr val="161616"/>
                </a:solidFill>
                <a:effectLst/>
                <a:latin typeface="SFMono-Regular"/>
              </a:rPr>
              <a:t>: 123, </a:t>
            </a:r>
            <a:r>
              <a:rPr lang="en-US" b="0" i="0" dirty="0">
                <a:solidFill>
                  <a:srgbClr val="0451A5"/>
                </a:solidFill>
                <a:effectLst/>
                <a:latin typeface="SFMono-Regular"/>
              </a:rPr>
              <a:t>"name"</a:t>
            </a:r>
            <a:r>
              <a:rPr lang="en-US" b="0" i="0" dirty="0">
                <a:solidFill>
                  <a:srgbClr val="161616"/>
                </a:solidFill>
                <a:effectLst/>
                <a:latin typeface="SFMono-Regular"/>
              </a:rPr>
              <a:t>: </a:t>
            </a:r>
            <a:r>
              <a:rPr lang="en-US" b="0" i="0" dirty="0">
                <a:solidFill>
                  <a:srgbClr val="A31515"/>
                </a:solidFill>
                <a:effectLst/>
                <a:latin typeface="SFMono-Regular"/>
              </a:rPr>
              <a:t>"Hammer"</a:t>
            </a:r>
            <a:r>
              <a:rPr lang="en-US" b="0" i="0" dirty="0">
                <a:solidFill>
                  <a:srgbClr val="161616"/>
                </a:solidFill>
                <a:effectLst/>
                <a:latin typeface="SFMono-Regular"/>
              </a:rPr>
              <a:t>, </a:t>
            </a:r>
            <a:r>
              <a:rPr lang="en-US" b="0" i="0" dirty="0">
                <a:solidFill>
                  <a:srgbClr val="0451A5"/>
                </a:solidFill>
                <a:effectLst/>
                <a:latin typeface="SFMono-Regular"/>
              </a:rPr>
              <a:t>"price"</a:t>
            </a:r>
            <a:r>
              <a:rPr lang="en-US" b="0" i="0" dirty="0">
                <a:solidFill>
                  <a:srgbClr val="161616"/>
                </a:solidFill>
                <a:effectLst/>
                <a:latin typeface="SFMono-Regular"/>
              </a:rPr>
              <a:t>: 2.99 }</a:t>
            </a:r>
            <a:endParaRPr lang="en-US" dirty="0"/>
          </a:p>
          <a:p>
            <a:pPr marL="0" indent="0">
              <a:buFont typeface="Arial"/>
              <a:buNone/>
            </a:pPr>
            <a:endParaRPr lang="es-MX" dirty="0"/>
          </a:p>
          <a:p>
            <a:pPr marL="0" indent="0">
              <a:buFont typeface="Arial"/>
              <a:buNone/>
            </a:pPr>
            <a:endParaRPr lang="es-MX" dirty="0"/>
          </a:p>
        </p:txBody>
      </p:sp>
    </p:spTree>
    <p:extLst>
      <p:ext uri="{BB962C8B-B14F-4D97-AF65-F5344CB8AC3E}">
        <p14:creationId xmlns:p14="http://schemas.microsoft.com/office/powerpoint/2010/main" val="3592322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err="1"/>
              <a:t>CosmosDb</a:t>
            </a:r>
            <a:r>
              <a:rPr lang="es-MX" dirty="0"/>
              <a:t> API </a:t>
            </a:r>
            <a:r>
              <a:rPr lang="es-MX" dirty="0" err="1"/>
              <a:t>options</a:t>
            </a:r>
            <a:endParaRPr lang="es-MX" dirty="0"/>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627463"/>
            <a:ext cx="4706765" cy="4983061"/>
          </a:xfrm>
        </p:spPr>
        <p:txBody>
          <a:bodyPr anchor="t">
            <a:normAutofit/>
          </a:bodyPr>
          <a:lstStyle/>
          <a:p>
            <a:pPr algn="l"/>
            <a:r>
              <a:rPr lang="pt-BR" b="1" i="0" dirty="0">
                <a:solidFill>
                  <a:srgbClr val="161616"/>
                </a:solidFill>
                <a:effectLst/>
                <a:latin typeface="Segoe UI" panose="020B0502040204020203" pitchFamily="34" charset="0"/>
              </a:rPr>
              <a:t>Azure Cosmos DB for PostgreSQL</a:t>
            </a:r>
          </a:p>
          <a:p>
            <a:pPr marL="0" indent="0">
              <a:buNone/>
            </a:pPr>
            <a:r>
              <a:rPr lang="en-US" dirty="0"/>
              <a:t>SELECT ProductName, Price </a:t>
            </a:r>
          </a:p>
          <a:p>
            <a:pPr marL="0" indent="0">
              <a:buNone/>
            </a:pPr>
            <a:r>
              <a:rPr lang="en-US" dirty="0"/>
              <a:t>FROM Products</a:t>
            </a:r>
          </a:p>
          <a:p>
            <a:pPr marL="0" indent="0">
              <a:buNone/>
            </a:pPr>
            <a:r>
              <a:rPr lang="en-US" dirty="0"/>
              <a:t>WHERE </a:t>
            </a:r>
            <a:r>
              <a:rPr lang="en-US" dirty="0" err="1"/>
              <a:t>ProductID</a:t>
            </a:r>
            <a:r>
              <a:rPr lang="en-US" dirty="0"/>
              <a:t> = 123;</a:t>
            </a:r>
          </a:p>
          <a:p>
            <a:pPr marL="0" indent="0">
              <a:buNone/>
            </a:pPr>
            <a:endParaRPr lang="es-MX" dirty="0"/>
          </a:p>
          <a:p>
            <a:pPr marL="0" indent="0">
              <a:buNone/>
            </a:pPr>
            <a:endParaRPr lang="es-MX" dirty="0"/>
          </a:p>
        </p:txBody>
      </p:sp>
      <p:sp>
        <p:nvSpPr>
          <p:cNvPr id="4" name="Marcador de contenido 2">
            <a:extLst>
              <a:ext uri="{FF2B5EF4-FFF2-40B4-BE49-F238E27FC236}">
                <a16:creationId xmlns:a16="http://schemas.microsoft.com/office/drawing/2014/main" id="{690CCA94-8B69-7494-514B-BC290317C293}"/>
              </a:ext>
            </a:extLst>
          </p:cNvPr>
          <p:cNvSpPr txBox="1">
            <a:spLocks/>
          </p:cNvSpPr>
          <p:nvPr/>
        </p:nvSpPr>
        <p:spPr>
          <a:xfrm>
            <a:off x="6250655" y="1670805"/>
            <a:ext cx="5485543" cy="498306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l"/>
            <a:r>
              <a:rPr lang="en-US" b="1" i="0" dirty="0">
                <a:solidFill>
                  <a:srgbClr val="161616"/>
                </a:solidFill>
                <a:effectLst/>
                <a:latin typeface="Segoe UI" panose="020B0502040204020203" pitchFamily="34" charset="0"/>
              </a:rPr>
              <a:t>Azure Cosmos DB for Table</a:t>
            </a:r>
          </a:p>
          <a:p>
            <a:pPr marL="0" indent="0">
              <a:buFont typeface="Arial"/>
              <a:buNone/>
            </a:pPr>
            <a:r>
              <a:rPr lang="en-US" dirty="0"/>
              <a:t>https://endpoint/Customers(PartitionKey='1',RowKey='124’)</a:t>
            </a:r>
            <a:endParaRPr lang="en-US" b="0" i="0" dirty="0">
              <a:solidFill>
                <a:srgbClr val="161616"/>
              </a:solidFill>
              <a:effectLst/>
              <a:latin typeface="SFMono-Regular"/>
            </a:endParaRPr>
          </a:p>
          <a:p>
            <a:pPr marL="0" indent="0">
              <a:buFont typeface="Arial"/>
              <a:buNone/>
            </a:pPr>
            <a:endParaRPr lang="es-MX" dirty="0"/>
          </a:p>
          <a:p>
            <a:pPr marL="0" indent="0">
              <a:buFont typeface="Arial"/>
              <a:buNone/>
            </a:pPr>
            <a:endParaRPr lang="es-MX" dirty="0"/>
          </a:p>
          <a:p>
            <a:pPr marL="0" indent="0">
              <a:buFont typeface="Arial"/>
              <a:buNone/>
            </a:pPr>
            <a:endParaRPr lang="es-MX" dirty="0"/>
          </a:p>
        </p:txBody>
      </p:sp>
      <p:graphicFrame>
        <p:nvGraphicFramePr>
          <p:cNvPr id="5" name="Table 4">
            <a:extLst>
              <a:ext uri="{FF2B5EF4-FFF2-40B4-BE49-F238E27FC236}">
                <a16:creationId xmlns:a16="http://schemas.microsoft.com/office/drawing/2014/main" id="{5E6F36A0-FA30-2E56-1BBD-E4FAF31B0770}"/>
              </a:ext>
            </a:extLst>
          </p:cNvPr>
          <p:cNvGraphicFramePr>
            <a:graphicFrameLocks noGrp="1"/>
          </p:cNvGraphicFramePr>
          <p:nvPr>
            <p:extLst>
              <p:ext uri="{D42A27DB-BD31-4B8C-83A1-F6EECF244321}">
                <p14:modId xmlns:p14="http://schemas.microsoft.com/office/powerpoint/2010/main" val="2357192180"/>
              </p:ext>
            </p:extLst>
          </p:nvPr>
        </p:nvGraphicFramePr>
        <p:xfrm>
          <a:off x="1424730" y="4325646"/>
          <a:ext cx="4272466" cy="731520"/>
        </p:xfrm>
        <a:graphic>
          <a:graphicData uri="http://schemas.openxmlformats.org/drawingml/2006/table">
            <a:tbl>
              <a:tblPr/>
              <a:tblGrid>
                <a:gridCol w="2136233">
                  <a:extLst>
                    <a:ext uri="{9D8B030D-6E8A-4147-A177-3AD203B41FA5}">
                      <a16:colId xmlns:a16="http://schemas.microsoft.com/office/drawing/2014/main" val="3243211772"/>
                    </a:ext>
                  </a:extLst>
                </a:gridCol>
                <a:gridCol w="2136233">
                  <a:extLst>
                    <a:ext uri="{9D8B030D-6E8A-4147-A177-3AD203B41FA5}">
                      <a16:colId xmlns:a16="http://schemas.microsoft.com/office/drawing/2014/main" val="1543400734"/>
                    </a:ext>
                  </a:extLst>
                </a:gridCol>
              </a:tblGrid>
              <a:tr h="0">
                <a:tc>
                  <a:txBody>
                    <a:bodyPr/>
                    <a:lstStyle/>
                    <a:p>
                      <a:pPr algn="l" fontAlgn="t"/>
                      <a:r>
                        <a:rPr lang="en-US" dirty="0">
                          <a:effectLst/>
                        </a:rPr>
                        <a:t>ProductName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18265448"/>
                  </a:ext>
                </a:extLst>
              </a:tr>
              <a:tr h="0">
                <a:tc>
                  <a:txBody>
                    <a:bodyPr/>
                    <a:lstStyle/>
                    <a:p>
                      <a:pPr algn="l" fontAlgn="t"/>
                      <a:r>
                        <a:rPr lang="en-US" dirty="0">
                          <a:effectLst/>
                        </a:rPr>
                        <a:t>Hammer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2.99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33298483"/>
                  </a:ext>
                </a:extLst>
              </a:tr>
            </a:tbl>
          </a:graphicData>
        </a:graphic>
      </p:graphicFrame>
      <p:graphicFrame>
        <p:nvGraphicFramePr>
          <p:cNvPr id="7" name="Table 6">
            <a:extLst>
              <a:ext uri="{FF2B5EF4-FFF2-40B4-BE49-F238E27FC236}">
                <a16:creationId xmlns:a16="http://schemas.microsoft.com/office/drawing/2014/main" id="{3984FD00-18F2-3373-D07B-E0BA1B903007}"/>
              </a:ext>
            </a:extLst>
          </p:cNvPr>
          <p:cNvGraphicFramePr>
            <a:graphicFrameLocks noGrp="1"/>
          </p:cNvGraphicFramePr>
          <p:nvPr>
            <p:extLst>
              <p:ext uri="{D42A27DB-BD31-4B8C-83A1-F6EECF244321}">
                <p14:modId xmlns:p14="http://schemas.microsoft.com/office/powerpoint/2010/main" val="3417361830"/>
              </p:ext>
            </p:extLst>
          </p:nvPr>
        </p:nvGraphicFramePr>
        <p:xfrm>
          <a:off x="6250652" y="3543300"/>
          <a:ext cx="5485544" cy="1005840"/>
        </p:xfrm>
        <a:graphic>
          <a:graphicData uri="http://schemas.openxmlformats.org/drawingml/2006/table">
            <a:tbl>
              <a:tblPr/>
              <a:tblGrid>
                <a:gridCol w="1371386">
                  <a:extLst>
                    <a:ext uri="{9D8B030D-6E8A-4147-A177-3AD203B41FA5}">
                      <a16:colId xmlns:a16="http://schemas.microsoft.com/office/drawing/2014/main" val="1796400262"/>
                    </a:ext>
                  </a:extLst>
                </a:gridCol>
                <a:gridCol w="1371386">
                  <a:extLst>
                    <a:ext uri="{9D8B030D-6E8A-4147-A177-3AD203B41FA5}">
                      <a16:colId xmlns:a16="http://schemas.microsoft.com/office/drawing/2014/main" val="3477813062"/>
                    </a:ext>
                  </a:extLst>
                </a:gridCol>
                <a:gridCol w="1371386">
                  <a:extLst>
                    <a:ext uri="{9D8B030D-6E8A-4147-A177-3AD203B41FA5}">
                      <a16:colId xmlns:a16="http://schemas.microsoft.com/office/drawing/2014/main" val="365031827"/>
                    </a:ext>
                  </a:extLst>
                </a:gridCol>
                <a:gridCol w="1371386">
                  <a:extLst>
                    <a:ext uri="{9D8B030D-6E8A-4147-A177-3AD203B41FA5}">
                      <a16:colId xmlns:a16="http://schemas.microsoft.com/office/drawing/2014/main" val="916156649"/>
                    </a:ext>
                  </a:extLst>
                </a:gridCol>
              </a:tblGrid>
              <a:tr h="0">
                <a:tc>
                  <a:txBody>
                    <a:bodyPr/>
                    <a:lstStyle/>
                    <a:p>
                      <a:pPr algn="l" fontAlgn="t"/>
                      <a:r>
                        <a:rPr lang="en-US" dirty="0" err="1">
                          <a:effectLst/>
                        </a:rPr>
                        <a:t>PartitionKey</a:t>
                      </a:r>
                      <a:endParaRPr lang="en-US"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dirty="0" err="1">
                          <a:effectLst/>
                        </a:rPr>
                        <a:t>RowKey</a:t>
                      </a:r>
                      <a:endParaRPr lang="en-US"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38920794"/>
                  </a:ext>
                </a:extLst>
              </a:tr>
              <a:tr h="0">
                <a:tc>
                  <a:txBody>
                    <a:bodyPr/>
                    <a:lstStyle/>
                    <a:p>
                      <a:pPr algn="l" fontAlgn="t"/>
                      <a:r>
                        <a:rPr lang="en-US" dirty="0">
                          <a:effectLs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Samir </a:t>
                      </a:r>
                      <a:r>
                        <a:rPr lang="en-US" dirty="0" err="1">
                          <a:effectLst/>
                        </a:rPr>
                        <a:t>Nadoy</a:t>
                      </a:r>
                      <a:endParaRPr lang="en-US"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samir@northwind.com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9545629"/>
                  </a:ext>
                </a:extLst>
              </a:tr>
            </a:tbl>
          </a:graphicData>
        </a:graphic>
      </p:graphicFrame>
    </p:spTree>
    <p:extLst>
      <p:ext uri="{BB962C8B-B14F-4D97-AF65-F5344CB8AC3E}">
        <p14:creationId xmlns:p14="http://schemas.microsoft.com/office/powerpoint/2010/main" val="13267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err="1"/>
              <a:t>CosmosDb</a:t>
            </a:r>
            <a:r>
              <a:rPr lang="es-MX" dirty="0"/>
              <a:t> API </a:t>
            </a:r>
            <a:r>
              <a:rPr lang="es-MX" dirty="0" err="1"/>
              <a:t>options</a:t>
            </a:r>
            <a:endParaRPr lang="es-MX" dirty="0"/>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627463"/>
            <a:ext cx="4706765" cy="4983061"/>
          </a:xfrm>
        </p:spPr>
        <p:txBody>
          <a:bodyPr anchor="t">
            <a:normAutofit/>
          </a:bodyPr>
          <a:lstStyle/>
          <a:p>
            <a:pPr algn="l"/>
            <a:r>
              <a:rPr lang="en-US" b="1" i="0" dirty="0">
                <a:solidFill>
                  <a:srgbClr val="161616"/>
                </a:solidFill>
                <a:effectLst/>
                <a:latin typeface="Segoe UI" panose="020B0502040204020203" pitchFamily="34" charset="0"/>
              </a:rPr>
              <a:t>Azure Cosmos DB for Apache Cassandra</a:t>
            </a:r>
          </a:p>
          <a:p>
            <a:pPr marL="0" indent="0">
              <a:buNone/>
            </a:pPr>
            <a:r>
              <a:rPr lang="en-US" dirty="0"/>
              <a:t>SELECT * FROM Employees WHERE ID = 2</a:t>
            </a:r>
            <a:endParaRPr lang="es-MX" dirty="0"/>
          </a:p>
          <a:p>
            <a:pPr marL="0" indent="0">
              <a:buNone/>
            </a:pPr>
            <a:endParaRPr lang="es-MX" dirty="0"/>
          </a:p>
        </p:txBody>
      </p:sp>
      <p:sp>
        <p:nvSpPr>
          <p:cNvPr id="4" name="Marcador de contenido 2">
            <a:extLst>
              <a:ext uri="{FF2B5EF4-FFF2-40B4-BE49-F238E27FC236}">
                <a16:creationId xmlns:a16="http://schemas.microsoft.com/office/drawing/2014/main" id="{690CCA94-8B69-7494-514B-BC290317C293}"/>
              </a:ext>
            </a:extLst>
          </p:cNvPr>
          <p:cNvSpPr txBox="1">
            <a:spLocks/>
          </p:cNvSpPr>
          <p:nvPr/>
        </p:nvSpPr>
        <p:spPr>
          <a:xfrm>
            <a:off x="6250655" y="1670805"/>
            <a:ext cx="5485543" cy="498306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l"/>
            <a:r>
              <a:rPr lang="pt-BR" b="1" i="0" dirty="0">
                <a:solidFill>
                  <a:srgbClr val="161616"/>
                </a:solidFill>
                <a:effectLst/>
                <a:latin typeface="Segoe UI" panose="020B0502040204020203" pitchFamily="34" charset="0"/>
              </a:rPr>
              <a:t>Azure Cosmos DB for Apache Gremlin</a:t>
            </a:r>
          </a:p>
          <a:p>
            <a:pPr marL="0" indent="0">
              <a:buFont typeface="Arial"/>
              <a:buNone/>
            </a:pPr>
            <a:r>
              <a:rPr lang="en-US" dirty="0" err="1"/>
              <a:t>g.addV</a:t>
            </a:r>
            <a:r>
              <a:rPr lang="en-US" dirty="0"/>
              <a:t>('employee').property('id', '3').property('</a:t>
            </a:r>
            <a:r>
              <a:rPr lang="en-US" dirty="0" err="1"/>
              <a:t>firstName</a:t>
            </a:r>
            <a:r>
              <a:rPr lang="en-US" dirty="0"/>
              <a:t>', 'Alice')</a:t>
            </a:r>
          </a:p>
          <a:p>
            <a:pPr marL="0" indent="0">
              <a:buFont typeface="Arial"/>
              <a:buNone/>
            </a:pPr>
            <a:r>
              <a:rPr lang="en-US" dirty="0" err="1"/>
              <a:t>g.V</a:t>
            </a:r>
            <a:r>
              <a:rPr lang="en-US" dirty="0"/>
              <a:t>('3').</a:t>
            </a:r>
            <a:r>
              <a:rPr lang="en-US" dirty="0" err="1"/>
              <a:t>addE</a:t>
            </a:r>
            <a:r>
              <a:rPr lang="en-US" dirty="0"/>
              <a:t>('reports to').to(</a:t>
            </a:r>
            <a:r>
              <a:rPr lang="en-US" dirty="0" err="1"/>
              <a:t>g.V</a:t>
            </a:r>
            <a:r>
              <a:rPr lang="en-US" dirty="0"/>
              <a:t>('1'))</a:t>
            </a:r>
            <a:endParaRPr lang="es-MX" dirty="0"/>
          </a:p>
          <a:p>
            <a:pPr marL="0" indent="0">
              <a:buFont typeface="Arial"/>
              <a:buNone/>
            </a:pPr>
            <a:endParaRPr lang="es-MX" dirty="0"/>
          </a:p>
          <a:p>
            <a:pPr marL="0" indent="0">
              <a:buFont typeface="Arial"/>
              <a:buNone/>
            </a:pPr>
            <a:endParaRPr lang="es-MX" dirty="0"/>
          </a:p>
        </p:txBody>
      </p:sp>
      <p:pic>
        <p:nvPicPr>
          <p:cNvPr id="4098" name="Picture 2" descr="A graph showing employees and departments and the connections between them">
            <a:extLst>
              <a:ext uri="{FF2B5EF4-FFF2-40B4-BE49-F238E27FC236}">
                <a16:creationId xmlns:a16="http://schemas.microsoft.com/office/drawing/2014/main" id="{E0865256-FF2F-077C-EFA2-A24E38750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1763" y="4162335"/>
            <a:ext cx="3810000" cy="2171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E31B6A2F-B98E-0165-D42E-1D1C738C4A3B}"/>
              </a:ext>
            </a:extLst>
          </p:cNvPr>
          <p:cNvGraphicFramePr>
            <a:graphicFrameLocks noGrp="1"/>
          </p:cNvGraphicFramePr>
          <p:nvPr>
            <p:extLst>
              <p:ext uri="{D42A27DB-BD31-4B8C-83A1-F6EECF244321}">
                <p14:modId xmlns:p14="http://schemas.microsoft.com/office/powerpoint/2010/main" val="253432078"/>
              </p:ext>
            </p:extLst>
          </p:nvPr>
        </p:nvGraphicFramePr>
        <p:xfrm>
          <a:off x="1484313" y="3680460"/>
          <a:ext cx="4033014" cy="731520"/>
        </p:xfrm>
        <a:graphic>
          <a:graphicData uri="http://schemas.openxmlformats.org/drawingml/2006/table">
            <a:tbl>
              <a:tblPr/>
              <a:tblGrid>
                <a:gridCol w="1344338">
                  <a:extLst>
                    <a:ext uri="{9D8B030D-6E8A-4147-A177-3AD203B41FA5}">
                      <a16:colId xmlns:a16="http://schemas.microsoft.com/office/drawing/2014/main" val="451401046"/>
                    </a:ext>
                  </a:extLst>
                </a:gridCol>
                <a:gridCol w="1344338">
                  <a:extLst>
                    <a:ext uri="{9D8B030D-6E8A-4147-A177-3AD203B41FA5}">
                      <a16:colId xmlns:a16="http://schemas.microsoft.com/office/drawing/2014/main" val="2671295291"/>
                    </a:ext>
                  </a:extLst>
                </a:gridCol>
                <a:gridCol w="1344338">
                  <a:extLst>
                    <a:ext uri="{9D8B030D-6E8A-4147-A177-3AD203B41FA5}">
                      <a16:colId xmlns:a16="http://schemas.microsoft.com/office/drawing/2014/main" val="3848329880"/>
                    </a:ext>
                  </a:extLst>
                </a:gridCol>
              </a:tblGrid>
              <a:tr h="365760">
                <a:tc>
                  <a:txBody>
                    <a:bodyPr/>
                    <a:lstStyle/>
                    <a:p>
                      <a:pPr algn="l" fontAlgn="t"/>
                      <a:r>
                        <a:rPr lang="en-US" sz="1800" dirty="0">
                          <a:effectLst/>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a:effectLs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a:effectLst/>
                        </a:rPr>
                        <a:t>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12846493"/>
                  </a:ext>
                </a:extLst>
              </a:tr>
              <a:tr h="365760">
                <a:tc>
                  <a:txBody>
                    <a:bodyPr/>
                    <a:lstStyle/>
                    <a:p>
                      <a:pPr algn="l" fontAlgn="t"/>
                      <a:r>
                        <a:rPr lang="en-US" sz="1800" dirty="0">
                          <a:effectLs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rPr>
                        <a:t>Ben Chan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rPr>
                        <a:t>Sue 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27777731"/>
                  </a:ext>
                </a:extLst>
              </a:tr>
            </a:tbl>
          </a:graphicData>
        </a:graphic>
      </p:graphicFrame>
    </p:spTree>
    <p:extLst>
      <p:ext uri="{BB962C8B-B14F-4D97-AF65-F5344CB8AC3E}">
        <p14:creationId xmlns:p14="http://schemas.microsoft.com/office/powerpoint/2010/main" val="175399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a:t>Alternatives </a:t>
            </a:r>
            <a:r>
              <a:rPr lang="es-MX" dirty="0" err="1"/>
              <a:t>for</a:t>
            </a:r>
            <a:r>
              <a:rPr lang="es-MX" dirty="0"/>
              <a:t> .NET SQL API</a:t>
            </a:r>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468072"/>
            <a:ext cx="10018713" cy="4983061"/>
          </a:xfrm>
        </p:spPr>
        <p:txBody>
          <a:bodyPr>
            <a:normAutofit/>
          </a:bodyPr>
          <a:lstStyle/>
          <a:p>
            <a:endParaRPr lang="es-MX" b="1" dirty="0"/>
          </a:p>
          <a:p>
            <a:pPr>
              <a:lnSpc>
                <a:spcPct val="120000"/>
              </a:lnSpc>
            </a:pPr>
            <a:r>
              <a:rPr lang="es-MX" b="1" dirty="0" err="1"/>
              <a:t>CosmosDb</a:t>
            </a:r>
            <a:r>
              <a:rPr lang="es-MX" b="1" dirty="0"/>
              <a:t> SDK</a:t>
            </a:r>
          </a:p>
          <a:p>
            <a:pPr marL="0" indent="0">
              <a:lnSpc>
                <a:spcPct val="120000"/>
              </a:lnSpc>
              <a:buNone/>
            </a:pPr>
            <a:r>
              <a:rPr lang="en-US" b="0" i="0" dirty="0">
                <a:solidFill>
                  <a:srgbClr val="161616"/>
                </a:solidFill>
                <a:effectLst/>
                <a:latin typeface="Segoe UI" panose="020B0502040204020203" pitchFamily="34" charset="0"/>
              </a:rPr>
              <a:t>The </a:t>
            </a:r>
            <a:r>
              <a:rPr lang="en-US" u="sng" dirty="0" err="1">
                <a:solidFill>
                  <a:srgbClr val="161616"/>
                </a:solidFill>
                <a:latin typeface="Segoe UI" panose="020B0502040204020203" pitchFamily="34" charset="0"/>
              </a:rPr>
              <a:t>Microsoft.Azure.Cosmos</a:t>
            </a:r>
            <a:r>
              <a:rPr lang="en-US" u="sng" dirty="0">
                <a:solidFill>
                  <a:srgbClr val="161616"/>
                </a:solidFill>
                <a:latin typeface="Segoe UI" panose="020B0502040204020203" pitchFamily="34" charset="0"/>
              </a:rPr>
              <a:t> </a:t>
            </a:r>
            <a:r>
              <a:rPr lang="en-US" b="0" i="0" dirty="0">
                <a:solidFill>
                  <a:srgbClr val="161616"/>
                </a:solidFill>
                <a:effectLst/>
                <a:latin typeface="Segoe UI" panose="020B0502040204020203" pitchFamily="34" charset="0"/>
              </a:rPr>
              <a:t>library is the latest version of the .NET SDK for Azure Cosmos DB for NoSQL.</a:t>
            </a:r>
          </a:p>
          <a:p>
            <a:pPr lvl="1">
              <a:lnSpc>
                <a:spcPct val="120000"/>
              </a:lnSpc>
              <a:buFont typeface="Wingdings" panose="05000000000000000000" pitchFamily="2" charset="2"/>
              <a:buChar char="§"/>
            </a:pPr>
            <a:r>
              <a:rPr lang="en-US" dirty="0">
                <a:solidFill>
                  <a:srgbClr val="161616"/>
                </a:solidFill>
                <a:latin typeface="Segoe UI" panose="020B0502040204020203" pitchFamily="34" charset="0"/>
              </a:rPr>
              <a:t>Open source library in </a:t>
            </a:r>
            <a:r>
              <a:rPr lang="en-US" dirty="0" err="1">
                <a:solidFill>
                  <a:srgbClr val="161616"/>
                </a:solidFill>
                <a:latin typeface="Segoe UI" panose="020B0502040204020203" pitchFamily="34" charset="0"/>
              </a:rPr>
              <a:t>github</a:t>
            </a:r>
            <a:r>
              <a:rPr lang="en-US" dirty="0">
                <a:solidFill>
                  <a:srgbClr val="161616"/>
                </a:solidFill>
                <a:latin typeface="Segoe UI" panose="020B0502040204020203" pitchFamily="34" charset="0"/>
              </a:rPr>
              <a:t> </a:t>
            </a:r>
            <a:r>
              <a:rPr lang="en-US" dirty="0">
                <a:hlinkClick r:id="rId2"/>
              </a:rPr>
              <a:t>https://github.com/Azure/azure-cosmos-dotnet-v3https://github.com/Azure/azure-cosmos-dotnet-v3</a:t>
            </a:r>
            <a:endParaRPr lang="en-US" dirty="0"/>
          </a:p>
          <a:p>
            <a:pPr lvl="1">
              <a:lnSpc>
                <a:spcPct val="120000"/>
              </a:lnSpc>
              <a:buFont typeface="Wingdings" panose="05000000000000000000" pitchFamily="2" charset="2"/>
              <a:buChar char="§"/>
            </a:pPr>
            <a:r>
              <a:rPr lang="en-US" dirty="0">
                <a:solidFill>
                  <a:srgbClr val="161616"/>
                </a:solidFill>
                <a:latin typeface="Segoe UI" panose="020B0502040204020203" pitchFamily="34" charset="0"/>
              </a:rPr>
              <a:t>Install via </a:t>
            </a:r>
            <a:r>
              <a:rPr lang="en-US" u="sng" dirty="0" err="1">
                <a:solidFill>
                  <a:srgbClr val="161616"/>
                </a:solidFill>
                <a:latin typeface="Segoe UI" panose="020B0502040204020203" pitchFamily="34" charset="0"/>
              </a:rPr>
              <a:t>nuget</a:t>
            </a:r>
            <a:r>
              <a:rPr lang="en-US" u="sng" dirty="0">
                <a:solidFill>
                  <a:srgbClr val="161616"/>
                </a:solidFill>
                <a:latin typeface="Segoe UI" panose="020B0502040204020203" pitchFamily="34" charset="0"/>
              </a:rPr>
              <a:t> package</a:t>
            </a:r>
            <a:r>
              <a:rPr lang="en-US" dirty="0">
                <a:solidFill>
                  <a:srgbClr val="161616"/>
                </a:solidFill>
                <a:latin typeface="Segoe UI" panose="020B0502040204020203" pitchFamily="34" charset="0"/>
              </a:rPr>
              <a:t> </a:t>
            </a:r>
            <a:r>
              <a:rPr lang="en-US" dirty="0">
                <a:solidFill>
                  <a:srgbClr val="24292F"/>
                </a:solidFill>
                <a:latin typeface="ui-monospace"/>
              </a:rPr>
              <a:t> dotnet add package</a:t>
            </a:r>
            <a:r>
              <a:rPr lang="en-US" b="0" i="0" dirty="0">
                <a:solidFill>
                  <a:srgbClr val="24292F"/>
                </a:solidFill>
                <a:effectLst/>
                <a:latin typeface="ui-monospace"/>
              </a:rPr>
              <a:t> </a:t>
            </a:r>
            <a:r>
              <a:rPr lang="en-US" b="0" i="0" dirty="0" err="1">
                <a:solidFill>
                  <a:srgbClr val="24292F"/>
                </a:solidFill>
                <a:effectLst/>
                <a:latin typeface="ui-monospace"/>
              </a:rPr>
              <a:t>Microsoft.Azure.Cosmos</a:t>
            </a:r>
            <a:endParaRPr lang="en-US" b="0" i="0" dirty="0">
              <a:solidFill>
                <a:srgbClr val="24292F"/>
              </a:solidFill>
              <a:effectLst/>
              <a:latin typeface="ui-monospace"/>
            </a:endParaRPr>
          </a:p>
          <a:p>
            <a:pPr lvl="1">
              <a:lnSpc>
                <a:spcPct val="120000"/>
              </a:lnSpc>
              <a:buFont typeface="Wingdings" panose="05000000000000000000" pitchFamily="2" charset="2"/>
              <a:buChar char="§"/>
            </a:pPr>
            <a:endParaRPr lang="en-US" dirty="0">
              <a:solidFill>
                <a:srgbClr val="24292F"/>
              </a:solidFill>
              <a:latin typeface="ui-monospace"/>
            </a:endParaRPr>
          </a:p>
          <a:p>
            <a:pPr marL="457200" lvl="1" indent="0">
              <a:lnSpc>
                <a:spcPct val="120000"/>
              </a:lnSpc>
              <a:buNone/>
            </a:pPr>
            <a:endParaRPr lang="es-MX" b="1" i="0" dirty="0">
              <a:solidFill>
                <a:srgbClr val="161616"/>
              </a:solidFill>
              <a:effectLst/>
              <a:latin typeface="Segoe UI" panose="020B0502040204020203" pitchFamily="34" charset="0"/>
            </a:endParaRPr>
          </a:p>
          <a:p>
            <a:pPr marL="0" indent="0">
              <a:lnSpc>
                <a:spcPct val="120000"/>
              </a:lnSpc>
              <a:buNone/>
            </a:pPr>
            <a:endParaRPr lang="es-MX" dirty="0"/>
          </a:p>
          <a:p>
            <a:pPr marL="0" indent="0">
              <a:buNone/>
            </a:pPr>
            <a:endParaRPr lang="es-MX" dirty="0"/>
          </a:p>
        </p:txBody>
      </p:sp>
      <p:graphicFrame>
        <p:nvGraphicFramePr>
          <p:cNvPr id="4" name="Table 3">
            <a:extLst>
              <a:ext uri="{FF2B5EF4-FFF2-40B4-BE49-F238E27FC236}">
                <a16:creationId xmlns:a16="http://schemas.microsoft.com/office/drawing/2014/main" id="{E9892C6D-E8FD-A831-B403-8619C6FF25FA}"/>
              </a:ext>
            </a:extLst>
          </p:cNvPr>
          <p:cNvGraphicFramePr>
            <a:graphicFrameLocks noGrp="1"/>
          </p:cNvGraphicFramePr>
          <p:nvPr>
            <p:extLst>
              <p:ext uri="{D42A27DB-BD31-4B8C-83A1-F6EECF244321}">
                <p14:modId xmlns:p14="http://schemas.microsoft.com/office/powerpoint/2010/main" val="1915538834"/>
              </p:ext>
            </p:extLst>
          </p:nvPr>
        </p:nvGraphicFramePr>
        <p:xfrm>
          <a:off x="1936346" y="4729662"/>
          <a:ext cx="10018712" cy="1859280"/>
        </p:xfrm>
        <a:graphic>
          <a:graphicData uri="http://schemas.openxmlformats.org/drawingml/2006/table">
            <a:tbl>
              <a:tblPr/>
              <a:tblGrid>
                <a:gridCol w="3401248">
                  <a:extLst>
                    <a:ext uri="{9D8B030D-6E8A-4147-A177-3AD203B41FA5}">
                      <a16:colId xmlns:a16="http://schemas.microsoft.com/office/drawing/2014/main" val="3901732741"/>
                    </a:ext>
                  </a:extLst>
                </a:gridCol>
                <a:gridCol w="6617464">
                  <a:extLst>
                    <a:ext uri="{9D8B030D-6E8A-4147-A177-3AD203B41FA5}">
                      <a16:colId xmlns:a16="http://schemas.microsoft.com/office/drawing/2014/main" val="4095807253"/>
                    </a:ext>
                  </a:extLst>
                </a:gridCol>
              </a:tblGrid>
              <a:tr h="197713">
                <a:tc>
                  <a:txBody>
                    <a:bodyPr/>
                    <a:lstStyle/>
                    <a:p>
                      <a:pPr algn="l" fontAlgn="t"/>
                      <a:r>
                        <a:rPr lang="en-US" sz="1400" b="1" dirty="0">
                          <a:effectLst/>
                        </a:rPr>
                        <a:t>Class</a:t>
                      </a:r>
                      <a:endParaRPr lang="en-US" sz="1400" dirty="0">
                        <a:effectLst/>
                      </a:endParaRPr>
                    </a:p>
                  </a:txBody>
                  <a:tcPr>
                    <a:lnL>
                      <a:noFill/>
                    </a:lnL>
                    <a:lnR>
                      <a:noFill/>
                    </a:lnR>
                    <a:lnT>
                      <a:noFill/>
                    </a:lnT>
                    <a:lnB>
                      <a:noFill/>
                    </a:lnB>
                    <a:noFill/>
                  </a:tcPr>
                </a:tc>
                <a:tc>
                  <a:txBody>
                    <a:bodyPr/>
                    <a:lstStyle/>
                    <a:p>
                      <a:pPr algn="l" fontAlgn="t"/>
                      <a:r>
                        <a:rPr lang="en-US" sz="1400" b="1" dirty="0">
                          <a:effectLst/>
                        </a:rPr>
                        <a:t>Description</a:t>
                      </a:r>
                      <a:endParaRPr lang="en-US" sz="1400" dirty="0">
                        <a:effectLst/>
                      </a:endParaRPr>
                    </a:p>
                  </a:txBody>
                  <a:tcPr>
                    <a:lnL>
                      <a:noFill/>
                    </a:lnL>
                    <a:lnR>
                      <a:noFill/>
                    </a:lnR>
                    <a:lnT>
                      <a:noFill/>
                    </a:lnT>
                    <a:lnB>
                      <a:noFill/>
                    </a:lnB>
                    <a:noFill/>
                  </a:tcPr>
                </a:tc>
                <a:extLst>
                  <a:ext uri="{0D108BD9-81ED-4DB2-BD59-A6C34878D82A}">
                    <a16:rowId xmlns:a16="http://schemas.microsoft.com/office/drawing/2014/main" val="2376577592"/>
                  </a:ext>
                </a:extLst>
              </a:tr>
              <a:tr h="494284">
                <a:tc>
                  <a:txBody>
                    <a:bodyPr/>
                    <a:lstStyle/>
                    <a:p>
                      <a:pPr algn="l" fontAlgn="t"/>
                      <a:r>
                        <a:rPr lang="en-US" sz="1400" dirty="0" err="1">
                          <a:effectLst/>
                        </a:rPr>
                        <a:t>Microsoft.Azure.Cosmos.</a:t>
                      </a:r>
                      <a:r>
                        <a:rPr lang="en-US" sz="1400" b="1" dirty="0" err="1">
                          <a:effectLst/>
                        </a:rPr>
                        <a:t>CosmosClient</a:t>
                      </a:r>
                      <a:endParaRPr lang="en-US" sz="1400" dirty="0">
                        <a:effectLst/>
                      </a:endParaRPr>
                    </a:p>
                  </a:txBody>
                  <a:tcPr>
                    <a:lnL>
                      <a:noFill/>
                    </a:lnL>
                    <a:lnR>
                      <a:noFill/>
                    </a:lnR>
                    <a:lnT>
                      <a:noFill/>
                    </a:lnT>
                    <a:lnB>
                      <a:noFill/>
                    </a:lnB>
                    <a:noFill/>
                  </a:tcPr>
                </a:tc>
                <a:tc>
                  <a:txBody>
                    <a:bodyPr/>
                    <a:lstStyle/>
                    <a:p>
                      <a:pPr algn="l" fontAlgn="t"/>
                      <a:r>
                        <a:rPr lang="en-US" sz="1400" dirty="0">
                          <a:effectLst/>
                        </a:rPr>
                        <a:t>Client-side logical representation of an Azure Cosmos DB account and the primary class used for the SDK</a:t>
                      </a:r>
                    </a:p>
                  </a:txBody>
                  <a:tcPr>
                    <a:lnL>
                      <a:noFill/>
                    </a:lnL>
                    <a:lnR>
                      <a:noFill/>
                    </a:lnR>
                    <a:lnT>
                      <a:noFill/>
                    </a:lnT>
                    <a:lnB>
                      <a:noFill/>
                    </a:lnB>
                    <a:noFill/>
                  </a:tcPr>
                </a:tc>
                <a:extLst>
                  <a:ext uri="{0D108BD9-81ED-4DB2-BD59-A6C34878D82A}">
                    <a16:rowId xmlns:a16="http://schemas.microsoft.com/office/drawing/2014/main" val="1015071661"/>
                  </a:ext>
                </a:extLst>
              </a:tr>
              <a:tr h="494284">
                <a:tc>
                  <a:txBody>
                    <a:bodyPr/>
                    <a:lstStyle/>
                    <a:p>
                      <a:pPr algn="l" fontAlgn="t"/>
                      <a:r>
                        <a:rPr lang="en-US" sz="1400" dirty="0" err="1">
                          <a:effectLst/>
                        </a:rPr>
                        <a:t>Microsoft.Azure.Cosmos.</a:t>
                      </a:r>
                      <a:r>
                        <a:rPr lang="en-US" sz="1400" b="1" dirty="0" err="1">
                          <a:effectLst/>
                        </a:rPr>
                        <a:t>Database</a:t>
                      </a:r>
                      <a:endParaRPr lang="en-US" sz="1400" dirty="0">
                        <a:effectLst/>
                      </a:endParaRPr>
                    </a:p>
                  </a:txBody>
                  <a:tcPr>
                    <a:lnL>
                      <a:noFill/>
                    </a:lnL>
                    <a:lnR>
                      <a:noFill/>
                    </a:lnR>
                    <a:lnT>
                      <a:noFill/>
                    </a:lnT>
                    <a:lnB>
                      <a:noFill/>
                    </a:lnB>
                    <a:noFill/>
                  </a:tcPr>
                </a:tc>
                <a:tc>
                  <a:txBody>
                    <a:bodyPr/>
                    <a:lstStyle/>
                    <a:p>
                      <a:pPr algn="l" fontAlgn="t"/>
                      <a:r>
                        <a:rPr lang="en-US" sz="1400" dirty="0">
                          <a:effectLst/>
                        </a:rPr>
                        <a:t>Logically represents a database client-side and includes common operations for database management</a:t>
                      </a:r>
                    </a:p>
                  </a:txBody>
                  <a:tcPr>
                    <a:lnL>
                      <a:noFill/>
                    </a:lnL>
                    <a:lnR>
                      <a:noFill/>
                    </a:lnR>
                    <a:lnT>
                      <a:noFill/>
                    </a:lnT>
                    <a:lnB>
                      <a:noFill/>
                    </a:lnB>
                    <a:noFill/>
                  </a:tcPr>
                </a:tc>
                <a:extLst>
                  <a:ext uri="{0D108BD9-81ED-4DB2-BD59-A6C34878D82A}">
                    <a16:rowId xmlns:a16="http://schemas.microsoft.com/office/drawing/2014/main" val="2171825630"/>
                  </a:ext>
                </a:extLst>
              </a:tr>
              <a:tr h="494284">
                <a:tc>
                  <a:txBody>
                    <a:bodyPr/>
                    <a:lstStyle/>
                    <a:p>
                      <a:pPr algn="l" fontAlgn="t"/>
                      <a:r>
                        <a:rPr lang="en-US" sz="1400" dirty="0" err="1">
                          <a:effectLst/>
                        </a:rPr>
                        <a:t>Microsoft.Azure.Cosmos.</a:t>
                      </a:r>
                      <a:r>
                        <a:rPr lang="en-US" sz="1400" b="1" dirty="0" err="1">
                          <a:effectLst/>
                        </a:rPr>
                        <a:t>Container</a:t>
                      </a:r>
                      <a:endParaRPr lang="en-US" sz="1400" dirty="0">
                        <a:effectLst/>
                      </a:endParaRPr>
                    </a:p>
                  </a:txBody>
                  <a:tcPr>
                    <a:lnL>
                      <a:noFill/>
                    </a:lnL>
                    <a:lnR>
                      <a:noFill/>
                    </a:lnR>
                    <a:lnT>
                      <a:noFill/>
                    </a:lnT>
                    <a:lnB>
                      <a:noFill/>
                    </a:lnB>
                    <a:noFill/>
                  </a:tcPr>
                </a:tc>
                <a:tc>
                  <a:txBody>
                    <a:bodyPr/>
                    <a:lstStyle/>
                    <a:p>
                      <a:pPr algn="l" fontAlgn="t"/>
                      <a:r>
                        <a:rPr lang="en-US" sz="1400" dirty="0">
                          <a:effectLst/>
                        </a:rPr>
                        <a:t>Logically represents a container client-side and includes common operations for container management</a:t>
                      </a:r>
                    </a:p>
                  </a:txBody>
                  <a:tcPr>
                    <a:lnL>
                      <a:noFill/>
                    </a:lnL>
                    <a:lnR>
                      <a:noFill/>
                    </a:lnR>
                    <a:lnT>
                      <a:noFill/>
                    </a:lnT>
                    <a:lnB>
                      <a:noFill/>
                    </a:lnB>
                    <a:noFill/>
                  </a:tcPr>
                </a:tc>
                <a:extLst>
                  <a:ext uri="{0D108BD9-81ED-4DB2-BD59-A6C34878D82A}">
                    <a16:rowId xmlns:a16="http://schemas.microsoft.com/office/drawing/2014/main" val="3448320682"/>
                  </a:ext>
                </a:extLst>
              </a:tr>
            </a:tbl>
          </a:graphicData>
        </a:graphic>
      </p:graphicFrame>
    </p:spTree>
    <p:extLst>
      <p:ext uri="{BB962C8B-B14F-4D97-AF65-F5344CB8AC3E}">
        <p14:creationId xmlns:p14="http://schemas.microsoft.com/office/powerpoint/2010/main" val="2618399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16958A-754B-4396-9457-FD7A427A37DD}">
  <ds:schemaRefs>
    <ds:schemaRef ds:uri="http://schemas.microsoft.com/sharepoint/v3/contenttype/forms"/>
  </ds:schemaRefs>
</ds:datastoreItem>
</file>

<file path=customXml/itemProps2.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26106</TotalTime>
  <Words>642</Words>
  <Application>Microsoft Office PowerPoint</Application>
  <PresentationFormat>Panorámica</PresentationFormat>
  <Paragraphs>106</Paragraphs>
  <Slides>13</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Calibri</vt:lpstr>
      <vt:lpstr>Corbel</vt:lpstr>
      <vt:lpstr>Segoe UI</vt:lpstr>
      <vt:lpstr>SFMono-Regular</vt:lpstr>
      <vt:lpstr>ui-monospace</vt:lpstr>
      <vt:lpstr>Wingdings</vt:lpstr>
      <vt:lpstr>Parallax</vt:lpstr>
      <vt:lpstr>Alternatives to work with CosmosDb in .NET</vt:lpstr>
      <vt:lpstr>About me</vt:lpstr>
      <vt:lpstr>Agenda</vt:lpstr>
      <vt:lpstr>What is CosmosDb</vt:lpstr>
      <vt:lpstr>CosmosDb Databases Types</vt:lpstr>
      <vt:lpstr>CosmosDb API options</vt:lpstr>
      <vt:lpstr>CosmosDb API options</vt:lpstr>
      <vt:lpstr>CosmosDb API options</vt:lpstr>
      <vt:lpstr>Alternatives for .NET SQL API</vt:lpstr>
      <vt:lpstr>Alternatives for .NET SQL API</vt:lpstr>
      <vt:lpstr>Comparison – Initialize Client</vt:lpstr>
      <vt:lpstr>Questions?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 Async and Parallel in C#</dc:title>
  <dc:creator>David Carrillo</dc:creator>
  <cp:lastModifiedBy>David Carrillo</cp:lastModifiedBy>
  <cp:revision>7</cp:revision>
  <dcterms:created xsi:type="dcterms:W3CDTF">2022-07-15T05:13:58Z</dcterms:created>
  <dcterms:modified xsi:type="dcterms:W3CDTF">2023-02-22T14:51:47Z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