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134804451" r:id="rId2"/>
    <p:sldId id="2134804432" r:id="rId3"/>
    <p:sldId id="2134804377" r:id="rId4"/>
    <p:sldId id="2147308074" r:id="rId5"/>
    <p:sldId id="2147308087" r:id="rId6"/>
    <p:sldId id="2147308083" r:id="rId7"/>
    <p:sldId id="2147308089" r:id="rId8"/>
    <p:sldId id="2147308088" r:id="rId9"/>
    <p:sldId id="2147308084" r:id="rId10"/>
    <p:sldId id="2147308090" r:id="rId11"/>
    <p:sldId id="2147308092" r:id="rId12"/>
    <p:sldId id="2147308085" r:id="rId13"/>
    <p:sldId id="2147308086" r:id="rId14"/>
    <p:sldId id="2147308091" r:id="rId15"/>
    <p:sldId id="513" r:id="rId16"/>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440" autoAdjust="0"/>
  </p:normalViewPr>
  <p:slideViewPr>
    <p:cSldViewPr snapToGrid="0" snapToObjects="1" showGuides="1">
      <p:cViewPr varScale="1">
        <p:scale>
          <a:sx n="95" d="100"/>
          <a:sy n="95" d="100"/>
        </p:scale>
        <p:origin x="462" y="120"/>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79" d="100"/>
          <a:sy n="79" d="100"/>
        </p:scale>
        <p:origin x="6664" y="296"/>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8/3/2023</a:t>
            </a:fld>
            <a:endParaRPr lang="en-US" dirty="0"/>
          </a:p>
        </p:txBody>
      </p:sp>
      <p:sp>
        <p:nvSpPr>
          <p:cNvPr id="4" name="Slide Image Placeholder 3"/>
          <p:cNvSpPr>
            <a:spLocks noGrp="1" noRot="1" noChangeAspect="1"/>
          </p:cNvSpPr>
          <p:nvPr>
            <p:ph type="sldImg" idx="2"/>
          </p:nvPr>
        </p:nvSpPr>
        <p:spPr>
          <a:xfrm>
            <a:off x="-838200" y="1062038"/>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slideMaster" Target="../slideMasters/slideMaster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image" Target="../media/image2.sv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image" Target="../media/image1.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image" Target="../media/image3.jpeg"/><Relationship Id="rId8" Type="http://schemas.openxmlformats.org/officeDocument/2006/relationships/tags" Target="../tags/tag8.xml"/><Relationship Id="rId3"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1">
    <p:spTree>
      <p:nvGrpSpPr>
        <p:cNvPr id="1" name=""/>
        <p:cNvGrpSpPr/>
        <p:nvPr/>
      </p:nvGrpSpPr>
      <p:grpSpPr>
        <a:xfrm>
          <a:off x="0" y="0"/>
          <a:ext cx="0" cy="0"/>
          <a:chOff x="0" y="0"/>
          <a:chExt cx="0" cy="0"/>
        </a:xfrm>
      </p:grpSpPr>
      <p:pic>
        <p:nvPicPr>
          <p:cNvPr id="48" name="Grafika 47">
            <a:extLst>
              <a:ext uri="{FF2B5EF4-FFF2-40B4-BE49-F238E27FC236}">
                <a16:creationId xmlns:a16="http://schemas.microsoft.com/office/drawing/2014/main" id="{426382BD-D0B5-4E34-AEDB-0744408429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grpSp>
        <p:nvGrpSpPr>
          <p:cNvPr id="51" name="Group 50">
            <a:extLst>
              <a:ext uri="{FF2B5EF4-FFF2-40B4-BE49-F238E27FC236}">
                <a16:creationId xmlns:a16="http://schemas.microsoft.com/office/drawing/2014/main" id="{87F04F5A-D7FF-B24A-BC25-E2B2701B29ED}"/>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855797C-D0C3-7E44-BDCD-0719D1FC2D74}"/>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7426D0C8-860A-8C45-8DE3-525A13DBAAC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16914312-5555-4747-BBA3-9AC5ADB0814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August 3, 2023</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2" name="Grafika 41">
            <a:extLst>
              <a:ext uri="{FF2B5EF4-FFF2-40B4-BE49-F238E27FC236}">
                <a16:creationId xmlns:a16="http://schemas.microsoft.com/office/drawing/2014/main" id="{2D9B1AFA-4ECA-499E-9388-DDD8AEBAE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4" name="Group 43">
            <a:extLst>
              <a:ext uri="{FF2B5EF4-FFF2-40B4-BE49-F238E27FC236}">
                <a16:creationId xmlns:a16="http://schemas.microsoft.com/office/drawing/2014/main" id="{F04DD4A2-218D-FB44-86B1-C4C89F587AE7}"/>
              </a:ext>
            </a:extLst>
          </p:cNvPr>
          <p:cNvGrpSpPr/>
          <p:nvPr userDrawn="1"/>
        </p:nvGrpSpPr>
        <p:grpSpPr>
          <a:xfrm>
            <a:off x="2979965" y="7580833"/>
            <a:ext cx="4266251" cy="275663"/>
            <a:chOff x="574692" y="7700178"/>
            <a:chExt cx="4266251" cy="275663"/>
          </a:xfrm>
        </p:grpSpPr>
        <p:sp>
          <p:nvSpPr>
            <p:cNvPr id="45" name="Footer Placeholder 4">
              <a:extLst>
                <a:ext uri="{FF2B5EF4-FFF2-40B4-BE49-F238E27FC236}">
                  <a16:creationId xmlns:a16="http://schemas.microsoft.com/office/drawing/2014/main" id="{C313637D-0509-5849-BD7A-CB4E809BB4A7}"/>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6" name="Footer Placeholder 4">
              <a:extLst>
                <a:ext uri="{FF2B5EF4-FFF2-40B4-BE49-F238E27FC236}">
                  <a16:creationId xmlns:a16="http://schemas.microsoft.com/office/drawing/2014/main" id="{E9B3178B-78B5-0347-BB9D-24AF05F7057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7" name="Footer Placeholder 4">
              <a:extLst>
                <a:ext uri="{FF2B5EF4-FFF2-40B4-BE49-F238E27FC236}">
                  <a16:creationId xmlns:a16="http://schemas.microsoft.com/office/drawing/2014/main" id="{23872086-A2B8-E645-B7AC-12BBF8EE246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3,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August 3,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4FF0877-16C7-4070-A249-FEEFF5129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9" name="Group 48">
            <a:extLst>
              <a:ext uri="{FF2B5EF4-FFF2-40B4-BE49-F238E27FC236}">
                <a16:creationId xmlns:a16="http://schemas.microsoft.com/office/drawing/2014/main" id="{0FEF9C94-2E6B-AF4F-B81C-60169FB7DC42}"/>
              </a:ext>
            </a:extLst>
          </p:cNvPr>
          <p:cNvGrpSpPr/>
          <p:nvPr userDrawn="1"/>
        </p:nvGrpSpPr>
        <p:grpSpPr>
          <a:xfrm>
            <a:off x="5180309" y="7580771"/>
            <a:ext cx="4266251" cy="275663"/>
            <a:chOff x="5180309" y="7580771"/>
            <a:chExt cx="4266251" cy="275663"/>
          </a:xfrm>
        </p:grpSpPr>
        <p:sp>
          <p:nvSpPr>
            <p:cNvPr id="50" name="Footer Placeholder 4">
              <a:extLst>
                <a:ext uri="{FF2B5EF4-FFF2-40B4-BE49-F238E27FC236}">
                  <a16:creationId xmlns:a16="http://schemas.microsoft.com/office/drawing/2014/main" id="{C64525B7-550F-F745-A712-A4BCD3DA139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1C8EB43-E0E4-F845-AEAF-66C04C9F4DE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997A607E-B67D-A947-8D23-B26360B92AB1}"/>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3, 2023</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August 3, 2023</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grpSp>
        <p:nvGrpSpPr>
          <p:cNvPr id="47" name="Group 46">
            <a:extLst>
              <a:ext uri="{FF2B5EF4-FFF2-40B4-BE49-F238E27FC236}">
                <a16:creationId xmlns:a16="http://schemas.microsoft.com/office/drawing/2014/main" id="{A6D45E1F-2B0B-1A45-BE63-86F320E7782F}"/>
              </a:ext>
            </a:extLst>
          </p:cNvPr>
          <p:cNvGrpSpPr/>
          <p:nvPr userDrawn="1"/>
        </p:nvGrpSpPr>
        <p:grpSpPr>
          <a:xfrm>
            <a:off x="5180309" y="7580771"/>
            <a:ext cx="4266251" cy="275663"/>
            <a:chOff x="5180309" y="7580771"/>
            <a:chExt cx="4266251" cy="275663"/>
          </a:xfrm>
        </p:grpSpPr>
        <p:sp>
          <p:nvSpPr>
            <p:cNvPr id="51" name="Footer Placeholder 4">
              <a:extLst>
                <a:ext uri="{FF2B5EF4-FFF2-40B4-BE49-F238E27FC236}">
                  <a16:creationId xmlns:a16="http://schemas.microsoft.com/office/drawing/2014/main" id="{4B7C47A0-C9BF-4347-857E-EF7B284BE12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7" name="Footer Placeholder 4">
              <a:extLst>
                <a:ext uri="{FF2B5EF4-FFF2-40B4-BE49-F238E27FC236}">
                  <a16:creationId xmlns:a16="http://schemas.microsoft.com/office/drawing/2014/main" id="{0E5044AE-6D31-434D-A5F3-FFD6FE61B485}"/>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8" name="Footer Placeholder 4">
              <a:extLst>
                <a:ext uri="{FF2B5EF4-FFF2-40B4-BE49-F238E27FC236}">
                  <a16:creationId xmlns:a16="http://schemas.microsoft.com/office/drawing/2014/main" id="{C6552DE6-37D3-964B-B4B2-B6BE6E5F2426}"/>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3, 2023</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August 3, 2023</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35B389AD-5B81-4AE7-9A3F-9B395C82B0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F246894-239C-DA42-8A40-E5711B990381}"/>
              </a:ext>
            </a:extLst>
          </p:cNvPr>
          <p:cNvGrpSpPr/>
          <p:nvPr userDrawn="1"/>
        </p:nvGrpSpPr>
        <p:grpSpPr>
          <a:xfrm>
            <a:off x="5180309" y="7580771"/>
            <a:ext cx="4266251" cy="275663"/>
            <a:chOff x="5180309" y="7580771"/>
            <a:chExt cx="4266251" cy="275663"/>
          </a:xfrm>
        </p:grpSpPr>
        <p:sp>
          <p:nvSpPr>
            <p:cNvPr id="49" name="Footer Placeholder 4">
              <a:extLst>
                <a:ext uri="{FF2B5EF4-FFF2-40B4-BE49-F238E27FC236}">
                  <a16:creationId xmlns:a16="http://schemas.microsoft.com/office/drawing/2014/main" id="{34CCAA4B-1622-664E-A9BD-B7FB0EFD241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447D276-236D-B745-B548-5E1C9BA4C5DD}"/>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51EE907F-7AC4-6D4A-AD21-8C061B271B22}"/>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August 3, 2023</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3" name="Grafika 42">
            <a:extLst>
              <a:ext uri="{FF2B5EF4-FFF2-40B4-BE49-F238E27FC236}">
                <a16:creationId xmlns:a16="http://schemas.microsoft.com/office/drawing/2014/main" id="{39619C86-5B4E-4E87-86DA-F11E3D1899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1DB53F0-F0CF-D942-8002-6A1C6067D557}"/>
              </a:ext>
            </a:extLst>
          </p:cNvPr>
          <p:cNvGrpSpPr/>
          <p:nvPr userDrawn="1"/>
        </p:nvGrpSpPr>
        <p:grpSpPr>
          <a:xfrm>
            <a:off x="5182074" y="7580437"/>
            <a:ext cx="4266251" cy="275663"/>
            <a:chOff x="574692" y="7700178"/>
            <a:chExt cx="4266251" cy="275663"/>
          </a:xfrm>
        </p:grpSpPr>
        <p:sp>
          <p:nvSpPr>
            <p:cNvPr id="46" name="Footer Placeholder 4">
              <a:extLst>
                <a:ext uri="{FF2B5EF4-FFF2-40B4-BE49-F238E27FC236}">
                  <a16:creationId xmlns:a16="http://schemas.microsoft.com/office/drawing/2014/main" id="{375DF1EE-75CB-AE40-A1C6-F9D281F58EAF}"/>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7" name="Footer Placeholder 4">
              <a:extLst>
                <a:ext uri="{FF2B5EF4-FFF2-40B4-BE49-F238E27FC236}">
                  <a16:creationId xmlns:a16="http://schemas.microsoft.com/office/drawing/2014/main" id="{BB5C99EF-B9A1-AA4F-9490-B701941767B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48" name="Footer Placeholder 4">
              <a:extLst>
                <a:ext uri="{FF2B5EF4-FFF2-40B4-BE49-F238E27FC236}">
                  <a16:creationId xmlns:a16="http://schemas.microsoft.com/office/drawing/2014/main" id="{CB431BD3-B8A4-5546-A588-7751A816BDF1}"/>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2023</a:t>
              </a:fld>
              <a:endParaRPr lang="en-US" sz="1100" dirty="0">
                <a:solidFill>
                  <a:schemeClr val="bg1"/>
                </a:solidFill>
              </a:endParaRPr>
            </a:p>
          </p:txBody>
        </p:sp>
      </p:gr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uxoft Logo Slide">
    <p:bg>
      <p:bgPr>
        <a:solidFill>
          <a:schemeClr val="bg1"/>
        </a:solidFill>
        <a:effectLst/>
      </p:bgPr>
    </p:bg>
    <p:spTree>
      <p:nvGrpSpPr>
        <p:cNvPr id="1" name=""/>
        <p:cNvGrpSpPr/>
        <p:nvPr/>
      </p:nvGrpSpPr>
      <p:grpSpPr>
        <a:xfrm>
          <a:off x="0" y="0"/>
          <a:ext cx="0" cy="0"/>
          <a:chOff x="0" y="0"/>
          <a:chExt cx="0" cy="0"/>
        </a:xfrm>
      </p:grpSpPr>
      <p:pic>
        <p:nvPicPr>
          <p:cNvPr id="39" name="Grafika 38">
            <a:extLst>
              <a:ext uri="{FF2B5EF4-FFF2-40B4-BE49-F238E27FC236}">
                <a16:creationId xmlns:a16="http://schemas.microsoft.com/office/drawing/2014/main" id="{1E5FE449-EA83-4C78-9697-D63423739D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62604" y="2856892"/>
            <a:ext cx="6105192" cy="2515817"/>
          </a:xfrm>
          <a:prstGeom prst="rect">
            <a:avLst/>
          </a:prstGeom>
        </p:spPr>
      </p:pic>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38" name="Group 3">
            <a:extLst>
              <a:ext uri="{FF2B5EF4-FFF2-40B4-BE49-F238E27FC236}">
                <a16:creationId xmlns:a16="http://schemas.microsoft.com/office/drawing/2014/main" id="{DC67E057-A9AA-433A-9F89-291C09690982}"/>
              </a:ext>
            </a:extLst>
          </p:cNvPr>
          <p:cNvGrpSpPr/>
          <p:nvPr userDrawn="1"/>
        </p:nvGrpSpPr>
        <p:grpSpPr>
          <a:xfrm>
            <a:off x="10018061" y="7718602"/>
            <a:ext cx="4266251" cy="275663"/>
            <a:chOff x="5180309" y="7580771"/>
            <a:chExt cx="4266251" cy="275663"/>
          </a:xfrm>
        </p:grpSpPr>
        <p:sp>
          <p:nvSpPr>
            <p:cNvPr id="44" name="Footer Placeholder 4">
              <a:extLst>
                <a:ext uri="{FF2B5EF4-FFF2-40B4-BE49-F238E27FC236}">
                  <a16:creationId xmlns:a16="http://schemas.microsoft.com/office/drawing/2014/main" id="{0E634178-0260-44F8-A8D6-944C58A475E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5" name="Footer Placeholder 4">
              <a:extLst>
                <a:ext uri="{FF2B5EF4-FFF2-40B4-BE49-F238E27FC236}">
                  <a16:creationId xmlns:a16="http://schemas.microsoft.com/office/drawing/2014/main" id="{5F189AA7-1041-4E8C-86F6-09C5418BFA17}"/>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6" name="Footer Placeholder 4">
              <a:extLst>
                <a:ext uri="{FF2B5EF4-FFF2-40B4-BE49-F238E27FC236}">
                  <a16:creationId xmlns:a16="http://schemas.microsoft.com/office/drawing/2014/main" id="{E733443D-E495-43C9-90C1-4E9B1A4B375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51" name="Group 50">
            <a:extLst>
              <a:ext uri="{FF2B5EF4-FFF2-40B4-BE49-F238E27FC236}">
                <a16:creationId xmlns:a16="http://schemas.microsoft.com/office/drawing/2014/main" id="{B46A9704-3E3A-A64B-8466-4FE4F4F67001}"/>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A845480-8D48-4545-B072-491983FAE7F0}"/>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9A9A7006-4D54-4B46-994C-41DC15E6750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95618CC7-BDDC-7F47-9C83-14C99197F502}"/>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urple Tab Shape Title Slide 4">
    <p:spTree>
      <p:nvGrpSpPr>
        <p:cNvPr id="1" name=""/>
        <p:cNvGrpSpPr/>
        <p:nvPr/>
      </p:nvGrpSpPr>
      <p:grpSpPr>
        <a:xfrm>
          <a:off x="0" y="0"/>
          <a:ext cx="0" cy="0"/>
          <a:chOff x="0" y="0"/>
          <a:chExt cx="0" cy="0"/>
        </a:xfrm>
      </p:grpSpPr>
      <p:pic>
        <p:nvPicPr>
          <p:cNvPr id="3" name="Picture 2" descr="A person standing in front of a city at night&#10;&#10;Description automatically generated with low confidence">
            <a:extLst>
              <a:ext uri="{FF2B5EF4-FFF2-40B4-BE49-F238E27FC236}">
                <a16:creationId xmlns:a16="http://schemas.microsoft.com/office/drawing/2014/main" id="{99627FBC-82C2-4623-838E-4E03FBF4F54C}"/>
              </a:ext>
            </a:extLst>
          </p:cNvPr>
          <p:cNvPicPr>
            <a:picLocks noChangeAspect="1"/>
          </p:cNvPicPr>
          <p:nvPr userDrawn="1"/>
        </p:nvPicPr>
        <p:blipFill rotWithShape="1">
          <a:blip r:embed="rId35" cstate="print">
            <a:extLst>
              <a:ext uri="{28A0092B-C50C-407E-A947-70E740481C1C}">
                <a14:useLocalDpi xmlns:a14="http://schemas.microsoft.com/office/drawing/2010/main"/>
              </a:ext>
            </a:extLst>
          </a:blip>
          <a:srcRect/>
          <a:stretch/>
        </p:blipFill>
        <p:spPr>
          <a:xfrm>
            <a:off x="4800600" y="0"/>
            <a:ext cx="9829799" cy="8229600"/>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custDataLst>
              <p:tags r:id="rId1"/>
            </p:custDataLst>
          </p:nvPr>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defPPr>
              <a:defRPr lang="en-US"/>
            </a:defPPr>
          </a:lstStyle>
          <a:p>
            <a:pPr algn="ctr"/>
            <a:endParaRPr lang="en-US"/>
          </a:p>
        </p:txBody>
      </p:sp>
      <p:grpSp>
        <p:nvGrpSpPr>
          <p:cNvPr id="9" name="Group 8"/>
          <p:cNvGrpSpPr/>
          <p:nvPr userDrawn="1">
            <p:custDataLst>
              <p:tags r:id="rId2"/>
            </p:custDataLst>
          </p:nvPr>
        </p:nvGrpSpPr>
        <p:grpSpPr>
          <a:xfrm>
            <a:off x="-91440" y="-91440"/>
            <a:ext cx="14813280" cy="8412480"/>
            <a:chOff x="-91440" y="-91440"/>
            <a:chExt cx="14813280" cy="8412480"/>
          </a:xfrm>
        </p:grpSpPr>
        <p:cxnSp>
          <p:nvCxnSpPr>
            <p:cNvPr id="10" name="Straight Connector 9"/>
            <p:cNvCxnSpPr/>
            <p:nvPr userDrawn="1">
              <p:custDataLst>
                <p:tags r:id="rId6"/>
              </p:custDataLst>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custDataLst>
                <p:tags r:id="rId7"/>
              </p:custDataLst>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custDataLst>
                <p:tags r:id="rId8"/>
              </p:custDataLst>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custDataLst>
                <p:tags r:id="rId9"/>
              </p:custDataLst>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custDataLst>
                <p:tags r:id="rId10"/>
              </p:custDataLst>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custDataLst>
                <p:tags r:id="rId11"/>
              </p:custDataLst>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custDataLst>
                <p:tags r:id="rId12"/>
              </p:custDataLst>
            </p:nvPr>
          </p:nvCxnSpPr>
          <p:spPr>
            <a:xfrm flipH="1">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custDataLst>
                <p:tags r:id="rId13"/>
              </p:custDataLst>
            </p:nvPr>
          </p:nvCxnSpPr>
          <p:spPr>
            <a:xfrm flipH="1">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custDataLst>
                <p:tags r:id="rId14"/>
              </p:custDataLst>
            </p:nvPr>
          </p:nvCxnSpPr>
          <p:spPr>
            <a:xfrm flipH="1">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custDataLst>
                <p:tags r:id="rId15"/>
              </p:custDataLst>
            </p:nvPr>
          </p:nvCxnSpPr>
          <p:spPr>
            <a:xfrm flipH="1">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custDataLst>
                <p:tags r:id="rId16"/>
              </p:custDataLst>
            </p:nvPr>
          </p:nvCxnSpPr>
          <p:spPr>
            <a:xfrm flipH="1">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custDataLst>
                <p:tags r:id="rId17"/>
              </p:custDataLst>
            </p:nvPr>
          </p:nvCxnSpPr>
          <p:spPr>
            <a:xfrm flipH="1">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custDataLst>
                <p:tags r:id="rId18"/>
              </p:custDataLst>
            </p:nvPr>
          </p:nvCxnSpPr>
          <p:spPr>
            <a:xfrm flipH="1">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custDataLst>
                <p:tags r:id="rId19"/>
              </p:custDataLst>
            </p:nvPr>
          </p:nvCxnSpPr>
          <p:spPr>
            <a:xfrm flipH="1">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custDataLst>
                <p:tags r:id="rId20"/>
              </p:custDataLst>
            </p:nvPr>
          </p:nvCxnSpPr>
          <p:spPr>
            <a:xfrm flipH="1">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custDataLst>
                <p:tags r:id="rId21"/>
              </p:custDataLst>
            </p:nvPr>
          </p:nvCxnSpPr>
          <p:spPr>
            <a:xfrm flipH="1">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custDataLst>
                <p:tags r:id="rId22"/>
              </p:custDataLst>
            </p:nvPr>
          </p:nvCxnSpPr>
          <p:spPr>
            <a:xfrm flipH="1">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custDataLst>
                <p:tags r:id="rId23"/>
              </p:custDataLst>
            </p:nvPr>
          </p:nvCxnSpPr>
          <p:spPr>
            <a:xfrm flipH="1">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custDataLst>
                <p:tags r:id="rId24"/>
              </p:custDataLst>
            </p:nvPr>
          </p:nvCxnSpPr>
          <p:spPr>
            <a:xfrm flipH="1">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custDataLst>
                <p:tags r:id="rId25"/>
              </p:custDataLst>
            </p:nvPr>
          </p:nvCxnSpPr>
          <p:spPr>
            <a:xfrm flipH="1">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custDataLst>
                <p:tags r:id="rId26"/>
              </p:custDataLst>
            </p:nvPr>
          </p:nvCxnSpPr>
          <p:spPr>
            <a:xfrm flipH="1">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custDataLst>
                <p:tags r:id="rId27"/>
              </p:custDataLst>
            </p:nvPr>
          </p:nvCxnSpPr>
          <p:spPr>
            <a:xfrm flipH="1">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custDataLst>
                <p:tags r:id="rId28"/>
              </p:custDataLst>
            </p:nvPr>
          </p:nvCxnSpPr>
          <p:spPr>
            <a:xfrm flipH="1">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custDataLst>
                <p:tags r:id="rId29"/>
              </p:custDataLst>
            </p:nvPr>
          </p:nvCxnSpPr>
          <p:spPr>
            <a:xfrm flipH="1">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custDataLst>
                <p:tags r:id="rId30"/>
              </p:custDataLst>
            </p:nvPr>
          </p:nvCxnSpPr>
          <p:spPr>
            <a:xfrm flipH="1">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custDataLst>
                <p:tags r:id="rId31"/>
              </p:custDataLst>
            </p:nvPr>
          </p:nvCxnSpPr>
          <p:spPr>
            <a:xfrm flipH="1">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custDataLst>
                <p:tags r:id="rId32"/>
              </p:custDataLst>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custDataLst>
                <p:tags r:id="rId33"/>
              </p:custDataLst>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custDataLst>
              <p:tags r:id="rId3"/>
            </p:custDataLst>
          </p:nvPr>
        </p:nvSpPr>
        <p:spPr>
          <a:xfrm>
            <a:off x="1168400" y="3105150"/>
            <a:ext cx="5609471" cy="2256367"/>
          </a:xfrm>
        </p:spPr>
        <p:txBody>
          <a:bodyPr anchor="ctr" anchorCtr="0">
            <a:noAutofit/>
          </a:bodyPr>
          <a:lstStyle>
            <a:lvl1pPr>
              <a:defRPr sz="4800">
                <a:solidFill>
                  <a:schemeClr val="bg1"/>
                </a:solidFill>
              </a:defRPr>
            </a:lvl1pPr>
          </a:lstStyle>
          <a:p>
            <a:r>
              <a:rPr lang="en-US"/>
              <a:t>Click to edit Master title style</a:t>
            </a:r>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custDataLst>
              <p:tags r:id="rId4"/>
            </p:custDataLst>
          </p:nvPr>
        </p:nvSpPr>
        <p:spPr>
          <a:xfrm>
            <a:off x="1168401" y="5741670"/>
            <a:ext cx="5609471" cy="914400"/>
          </a:xfrm>
        </p:spPr>
        <p:txBody>
          <a:bodyPr>
            <a:noAutofit/>
          </a:bodyPr>
          <a:lstStyle>
            <a:lvl1pPr marL="0" indent="0" algn="l">
              <a:spcBef>
                <a:spcPct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custDataLst>
              <p:tags r:id="rId5"/>
            </p:custDataLst>
          </p:nvPr>
        </p:nvPicPr>
        <p:blipFill>
          <a:blip r:embed="rId36">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688976" y="676869"/>
            <a:ext cx="1917064" cy="789981"/>
          </a:xfrm>
          <a:prstGeom prst="rect">
            <a:avLst/>
          </a:prstGeom>
        </p:spPr>
      </p:pic>
      <p:grpSp>
        <p:nvGrpSpPr>
          <p:cNvPr id="2" name="Group 3">
            <a:extLst>
              <a:ext uri="{FF2B5EF4-FFF2-40B4-BE49-F238E27FC236}">
                <a16:creationId xmlns:a16="http://schemas.microsoft.com/office/drawing/2014/main" id="{D33674AB-9573-ADD0-6F33-C9CAAFD976D3}"/>
              </a:ext>
            </a:extLst>
          </p:cNvPr>
          <p:cNvGrpSpPr/>
          <p:nvPr userDrawn="1"/>
        </p:nvGrpSpPr>
        <p:grpSpPr>
          <a:xfrm>
            <a:off x="578864" y="7694125"/>
            <a:ext cx="4266251" cy="275663"/>
            <a:chOff x="5180309" y="7580771"/>
            <a:chExt cx="4266251" cy="275663"/>
          </a:xfrm>
        </p:grpSpPr>
        <p:sp>
          <p:nvSpPr>
            <p:cNvPr id="4" name="Footer Placeholder 4">
              <a:extLst>
                <a:ext uri="{FF2B5EF4-FFF2-40B4-BE49-F238E27FC236}">
                  <a16:creationId xmlns:a16="http://schemas.microsoft.com/office/drawing/2014/main" id="{1764FB53-2FBB-B07F-D913-509FDC2A5D92}"/>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 name="Footer Placeholder 4">
              <a:extLst>
                <a:ext uri="{FF2B5EF4-FFF2-40B4-BE49-F238E27FC236}">
                  <a16:creationId xmlns:a16="http://schemas.microsoft.com/office/drawing/2014/main" id="{76B09759-7CD1-3878-6AFB-F366DD678CD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6" name="Footer Placeholder 4">
              <a:extLst>
                <a:ext uri="{FF2B5EF4-FFF2-40B4-BE49-F238E27FC236}">
                  <a16:creationId xmlns:a16="http://schemas.microsoft.com/office/drawing/2014/main" id="{849E0F30-AE03-E9D1-FD13-7E8EE754F255}"/>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26958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pl-PL"/>
              <a:t>Kliknij, aby edytować styl</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August 3, 2023</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675618" y="7413169"/>
            <a:ext cx="1107462" cy="456361"/>
          </a:xfrm>
          <a:prstGeom prst="rect">
            <a:avLst/>
          </a:prstGeom>
        </p:spPr>
      </p:pic>
      <p:grpSp>
        <p:nvGrpSpPr>
          <p:cNvPr id="4" name="Group 3">
            <a:extLst>
              <a:ext uri="{FF2B5EF4-FFF2-40B4-BE49-F238E27FC236}">
                <a16:creationId xmlns:a16="http://schemas.microsoft.com/office/drawing/2014/main" id="{002DC157-A1AB-E64D-BF9A-F198ADA0E076}"/>
              </a:ext>
            </a:extLst>
          </p:cNvPr>
          <p:cNvGrpSpPr/>
          <p:nvPr userDrawn="1"/>
        </p:nvGrpSpPr>
        <p:grpSpPr>
          <a:xfrm>
            <a:off x="5180309" y="7580771"/>
            <a:ext cx="4266251" cy="275663"/>
            <a:chOff x="5180309" y="7580771"/>
            <a:chExt cx="4266251" cy="275663"/>
          </a:xfrm>
        </p:grpSpPr>
        <p:sp>
          <p:nvSpPr>
            <p:cNvPr id="46" name="Footer Placeholder 4">
              <a:extLst>
                <a:ext uri="{FF2B5EF4-FFF2-40B4-BE49-F238E27FC236}">
                  <a16:creationId xmlns:a16="http://schemas.microsoft.com/office/drawing/2014/main" id="{5EB65F63-7EBC-AE40-B6C0-3210FC1523D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8" name="Footer Placeholder 4">
              <a:extLst>
                <a:ext uri="{FF2B5EF4-FFF2-40B4-BE49-F238E27FC236}">
                  <a16:creationId xmlns:a16="http://schemas.microsoft.com/office/drawing/2014/main" id="{9B786FDD-D378-EA49-82A9-4EBB1EA52462}"/>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EA9110D2-21DC-5D4C-A265-86BDA0A9015A}"/>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2023</a:t>
              </a:fld>
              <a:endParaRPr lang="en-US" sz="1100" dirty="0"/>
            </a:p>
          </p:txBody>
        </p:sp>
      </p:gr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3" r:id="rId1"/>
    <p:sldLayoutId id="2147483838" r:id="rId2"/>
    <p:sldLayoutId id="2147483834" r:id="rId3"/>
    <p:sldLayoutId id="2147483839" r:id="rId4"/>
    <p:sldLayoutId id="2147483659" r:id="rId5"/>
    <p:sldLayoutId id="2147483667" r:id="rId6"/>
    <p:sldLayoutId id="2147483650" r:id="rId7"/>
    <p:sldLayoutId id="2147483752" r:id="rId8"/>
    <p:sldLayoutId id="2147483666" r:id="rId9"/>
    <p:sldLayoutId id="2147483652" r:id="rId10"/>
    <p:sldLayoutId id="2147483660" r:id="rId11"/>
    <p:sldLayoutId id="2147483662" r:id="rId12"/>
    <p:sldLayoutId id="2147483663" r:id="rId13"/>
    <p:sldLayoutId id="2147483835" r:id="rId14"/>
    <p:sldLayoutId id="2147483836" r:id="rId15"/>
    <p:sldLayoutId id="2147483837" r:id="rId16"/>
    <p:sldLayoutId id="2147483655" r:id="rId17"/>
    <p:sldLayoutId id="214748369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Build a Worker Service to Process Messages from Azure Service Bus</a:t>
            </a:r>
          </a:p>
        </p:txBody>
      </p:sp>
      <p:sp>
        <p:nvSpPr>
          <p:cNvPr id="5" name="Subtitle 4"/>
          <p:cNvSpPr>
            <a:spLocks noGrp="1"/>
          </p:cNvSpPr>
          <p:nvPr>
            <p:ph type="subTitle" idx="1"/>
          </p:nvPr>
        </p:nvSpPr>
        <p:spPr/>
        <p:txBody>
          <a:bodyPr/>
          <a:lstStyle/>
          <a:p>
            <a:r>
              <a:rPr lang="en-US" dirty="0"/>
              <a:t>.NET Chapter Meetup</a:t>
            </a:r>
          </a:p>
        </p:txBody>
      </p:sp>
      <p:pic>
        <p:nvPicPr>
          <p:cNvPr id="2" name="Picture 6">
            <a:extLst>
              <a:ext uri="{FF2B5EF4-FFF2-40B4-BE49-F238E27FC236}">
                <a16:creationId xmlns:a16="http://schemas.microsoft.com/office/drawing/2014/main" id="{7741C515-0339-5971-A6DB-3F4C2CF9F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574" y="970564"/>
            <a:ext cx="1774485" cy="17744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icrosoft Azure Logo and symbol, meaning, history, PNG, brand">
            <a:extLst>
              <a:ext uri="{FF2B5EF4-FFF2-40B4-BE49-F238E27FC236}">
                <a16:creationId xmlns:a16="http://schemas.microsoft.com/office/drawing/2014/main" id="{5CE03AD6-FB01-CE4E-9AAC-1CE6CC5B5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830" y="5917515"/>
            <a:ext cx="2625972" cy="147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Service Bus </a:t>
            </a:r>
            <a:br>
              <a:rPr lang="en-US" dirty="0"/>
            </a:br>
            <a:endParaRPr lang="en-US" dirty="0">
              <a:solidFill>
                <a:schemeClr val="tx1"/>
              </a:solidFill>
            </a:endParaRPr>
          </a:p>
        </p:txBody>
      </p:sp>
      <p:sp>
        <p:nvSpPr>
          <p:cNvPr id="11" name="Content Placeholder 10"/>
          <p:cNvSpPr>
            <a:spLocks noGrp="1"/>
          </p:cNvSpPr>
          <p:nvPr>
            <p:ph idx="1"/>
          </p:nvPr>
        </p:nvSpPr>
        <p:spPr>
          <a:xfrm>
            <a:off x="685799" y="2057399"/>
            <a:ext cx="13258799" cy="5358285"/>
          </a:xfrm>
        </p:spPr>
        <p:txBody>
          <a:bodyPr>
            <a:normAutofit lnSpcReduction="10000"/>
          </a:bodyPr>
          <a:lstStyle/>
          <a:p>
            <a:r>
              <a:rPr lang="en-US" dirty="0">
                <a:solidFill>
                  <a:schemeClr val="accent1"/>
                </a:solidFill>
              </a:rPr>
              <a:t>Is an Azure resource that is a message broker that enables the inter-application or service communication in a asynchronous manner.</a:t>
            </a:r>
          </a:p>
          <a:p>
            <a:pPr lvl="1"/>
            <a:r>
              <a:rPr lang="en-US" dirty="0"/>
              <a:t>Another alternatives are Apache Kafka, RabbitMQ, ActiveMQ and Amazon MQ.</a:t>
            </a:r>
          </a:p>
          <a:p>
            <a:pPr lvl="2"/>
            <a:r>
              <a:rPr lang="en-US" dirty="0"/>
              <a:t>Azure Service Bus is an enterprise-grade, multitenant cloud messaging service of Microsoft Azure. It is a Platform-as-a-Service (PaaS) offering of Azure and is fully managed by Microsoft. </a:t>
            </a:r>
          </a:p>
          <a:p>
            <a:pPr lvl="2"/>
            <a:r>
              <a:rPr lang="en-US" dirty="0"/>
              <a:t>Azure Service Bus allows applications to interact or transfer data with each other using messages. It supports data in different formats, such as JSON, XML, plain text, and so on, and provides client libraries in different languages to build solutions using it</a:t>
            </a:r>
          </a:p>
          <a:p>
            <a:pPr lvl="2"/>
            <a:r>
              <a:rPr lang="en-US" dirty="0"/>
              <a:t>When using Azure Service Bus</a:t>
            </a:r>
          </a:p>
          <a:p>
            <a:pPr lvl="2"/>
            <a:r>
              <a:rPr lang="en-US" dirty="0"/>
              <a:t>Increasing scalability of the application</a:t>
            </a:r>
          </a:p>
          <a:p>
            <a:pPr lvl="2"/>
            <a:r>
              <a:rPr lang="en-US" dirty="0"/>
              <a:t> Replacing RPCs• Integrating heterogeneous applications</a:t>
            </a:r>
          </a:p>
          <a:p>
            <a:pPr lvl="2"/>
            <a:r>
              <a:rPr lang="en-US" dirty="0"/>
              <a:t>Reducing the coupling between applications</a:t>
            </a:r>
          </a:p>
          <a:p>
            <a:pPr lvl="2"/>
            <a:r>
              <a:rPr lang="en-US" dirty="0"/>
              <a:t>Supports filtering with Topics, Message Sessions, Message auto-forwarding, Duplicate detection, Expiration, deferral and batching</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endParaRPr lang="en-US" sz="1600" b="1" dirty="0">
              <a:solidFill>
                <a:schemeClr val="bg1"/>
              </a:solidFill>
            </a:endParaRPr>
          </a:p>
        </p:txBody>
      </p:sp>
    </p:spTree>
    <p:extLst>
      <p:ext uri="{BB962C8B-B14F-4D97-AF65-F5344CB8AC3E}">
        <p14:creationId xmlns:p14="http://schemas.microsoft.com/office/powerpoint/2010/main" val="31737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Worker Service </a:t>
            </a:r>
            <a:br>
              <a:rPr lang="en-US" dirty="0"/>
            </a:br>
            <a:endParaRPr lang="en-US" dirty="0">
              <a:solidFill>
                <a:schemeClr val="tx1"/>
              </a:solidFill>
            </a:endParaRPr>
          </a:p>
        </p:txBody>
      </p:sp>
      <p:sp>
        <p:nvSpPr>
          <p:cNvPr id="11" name="Content Placeholder 10"/>
          <p:cNvSpPr>
            <a:spLocks noGrp="1"/>
          </p:cNvSpPr>
          <p:nvPr>
            <p:ph idx="1"/>
          </p:nvPr>
        </p:nvSpPr>
        <p:spPr/>
        <p:txBody>
          <a:bodyPr>
            <a:normAutofit lnSpcReduction="10000"/>
          </a:bodyPr>
          <a:lstStyle/>
          <a:p>
            <a:r>
              <a:rPr lang="en-US" dirty="0">
                <a:solidFill>
                  <a:schemeClr val="accent1"/>
                </a:solidFill>
              </a:rPr>
              <a:t>Is a .NET Project Template.</a:t>
            </a:r>
          </a:p>
          <a:p>
            <a:pPr algn="l"/>
            <a:r>
              <a:rPr lang="en-US" b="0" i="0" dirty="0">
                <a:solidFill>
                  <a:srgbClr val="050505"/>
                </a:solidFill>
                <a:effectLst/>
                <a:latin typeface="inherit"/>
              </a:rPr>
              <a:t>Along with ASP.NET Core 3.0, a new application template was introduced, the </a:t>
            </a:r>
            <a:r>
              <a:rPr lang="en-US" b="1" i="0" dirty="0">
                <a:solidFill>
                  <a:srgbClr val="050505"/>
                </a:solidFill>
                <a:effectLst/>
                <a:latin typeface="inherit"/>
              </a:rPr>
              <a:t>Worker Service </a:t>
            </a:r>
            <a:r>
              <a:rPr lang="en-US" b="0" i="0" dirty="0">
                <a:solidFill>
                  <a:srgbClr val="050505"/>
                </a:solidFill>
                <a:effectLst/>
                <a:latin typeface="inherit"/>
              </a:rPr>
              <a:t>template. This template allows us to create an out-of-the-box project to create background services with .NET Core with some boilerplate code.</a:t>
            </a:r>
            <a:endParaRPr lang="en-US" b="0" i="0" dirty="0">
              <a:solidFill>
                <a:srgbClr val="050505"/>
              </a:solidFill>
              <a:effectLst/>
              <a:latin typeface="Segoe UI Historic" panose="020B0502040204020203" pitchFamily="34" charset="0"/>
            </a:endParaRPr>
          </a:p>
          <a:p>
            <a:pPr algn="l"/>
            <a:r>
              <a:rPr lang="en-US" b="0" i="0" dirty="0">
                <a:solidFill>
                  <a:srgbClr val="050505"/>
                </a:solidFill>
                <a:effectLst/>
                <a:latin typeface="inherit"/>
              </a:rPr>
              <a:t>It creates a Worker class that inherits from </a:t>
            </a:r>
            <a:r>
              <a:rPr lang="en-US" b="0" i="0" dirty="0" err="1">
                <a:solidFill>
                  <a:srgbClr val="050505"/>
                </a:solidFill>
                <a:effectLst/>
                <a:latin typeface="inherit"/>
              </a:rPr>
              <a:t>BackgroundService</a:t>
            </a:r>
            <a:r>
              <a:rPr lang="en-US" b="0" i="0" dirty="0">
                <a:solidFill>
                  <a:srgbClr val="050505"/>
                </a:solidFill>
                <a:effectLst/>
                <a:latin typeface="inherit"/>
              </a:rPr>
              <a:t> and is added as hosted service using the </a:t>
            </a:r>
            <a:r>
              <a:rPr lang="en-US" b="1" i="0" dirty="0" err="1">
                <a:solidFill>
                  <a:srgbClr val="050505"/>
                </a:solidFill>
                <a:effectLst/>
                <a:latin typeface="inherit"/>
              </a:rPr>
              <a:t>AddHostedService</a:t>
            </a:r>
            <a:r>
              <a:rPr lang="en-US" b="1" i="0" dirty="0">
                <a:solidFill>
                  <a:srgbClr val="050505"/>
                </a:solidFill>
                <a:effectLst/>
                <a:latin typeface="inherit"/>
              </a:rPr>
              <a:t> </a:t>
            </a:r>
            <a:r>
              <a:rPr lang="en-US" b="0" i="0" dirty="0">
                <a:solidFill>
                  <a:srgbClr val="050505"/>
                </a:solidFill>
                <a:effectLst/>
                <a:latin typeface="inherit"/>
              </a:rPr>
              <a:t>method in </a:t>
            </a:r>
            <a:r>
              <a:rPr lang="en-US" b="0" i="0" dirty="0" err="1">
                <a:solidFill>
                  <a:srgbClr val="050505"/>
                </a:solidFill>
                <a:effectLst/>
                <a:latin typeface="inherit"/>
              </a:rPr>
              <a:t>program.cs</a:t>
            </a:r>
            <a:r>
              <a:rPr lang="en-US" b="0" i="0" dirty="0">
                <a:solidFill>
                  <a:srgbClr val="050505"/>
                </a:solidFill>
                <a:effectLst/>
                <a:latin typeface="inherit"/>
              </a:rPr>
              <a:t>. The functionality that we want to implement is going to be inside </a:t>
            </a:r>
            <a:r>
              <a:rPr lang="en-US" b="0" i="0" dirty="0" err="1">
                <a:solidFill>
                  <a:srgbClr val="050505"/>
                </a:solidFill>
                <a:effectLst/>
                <a:latin typeface="inherit"/>
              </a:rPr>
              <a:t>ExecuteAsync</a:t>
            </a:r>
            <a:r>
              <a:rPr lang="en-US" b="0" i="0" dirty="0">
                <a:solidFill>
                  <a:srgbClr val="050505"/>
                </a:solidFill>
                <a:effectLst/>
                <a:latin typeface="inherit"/>
              </a:rPr>
              <a:t> method in the Worker class. As with any other .NET Core and .NET you can specify dependency injection to any other services as </a:t>
            </a:r>
            <a:r>
              <a:rPr lang="en-US" b="0" i="0" dirty="0" err="1">
                <a:solidFill>
                  <a:srgbClr val="050505"/>
                </a:solidFill>
                <a:effectLst/>
                <a:latin typeface="inherit"/>
              </a:rPr>
              <a:t>ILogger</a:t>
            </a:r>
            <a:r>
              <a:rPr lang="en-US" b="0" i="0" dirty="0">
                <a:solidFill>
                  <a:srgbClr val="050505"/>
                </a:solidFill>
                <a:effectLst/>
                <a:latin typeface="inherit"/>
              </a:rPr>
              <a:t> to instrument the process for troubleshooting</a:t>
            </a:r>
            <a:endParaRPr lang="en-US" b="0" i="0" dirty="0">
              <a:solidFill>
                <a:srgbClr val="050505"/>
              </a:solidFill>
              <a:effectLst/>
              <a:latin typeface="Segoe UI Historic" panose="020B0502040204020203" pitchFamily="34" charset="0"/>
            </a:endParaRPr>
          </a:p>
          <a:p>
            <a:pPr algn="l"/>
            <a:r>
              <a:rPr lang="en-US" b="0" i="0" dirty="0" err="1">
                <a:solidFill>
                  <a:srgbClr val="050505"/>
                </a:solidFill>
                <a:effectLst/>
                <a:latin typeface="inherit"/>
              </a:rPr>
              <a:t>Workser</a:t>
            </a:r>
            <a:r>
              <a:rPr lang="en-US" b="0" i="0" dirty="0">
                <a:solidFill>
                  <a:srgbClr val="050505"/>
                </a:solidFill>
                <a:effectLst/>
                <a:latin typeface="inherit"/>
              </a:rPr>
              <a:t> Service template can be created either using Visual Studio as a project template or with .NET </a:t>
            </a:r>
            <a:r>
              <a:rPr lang="en-US" b="0" i="0" dirty="0" err="1">
                <a:solidFill>
                  <a:srgbClr val="050505"/>
                </a:solidFill>
                <a:effectLst/>
                <a:latin typeface="inherit"/>
              </a:rPr>
              <a:t>Cli</a:t>
            </a:r>
            <a:endParaRPr lang="en-US" b="0" i="0" dirty="0">
              <a:solidFill>
                <a:srgbClr val="050505"/>
              </a:solidFill>
              <a:effectLst/>
              <a:latin typeface="Segoe UI Historic" panose="020B0502040204020203" pitchFamily="34" charset="0"/>
            </a:endParaRPr>
          </a:p>
          <a:p>
            <a:pPr algn="l">
              <a:buFont typeface="Arial" panose="020B0604020202020204" pitchFamily="34" charset="0"/>
              <a:buChar char="•"/>
            </a:pPr>
            <a:r>
              <a:rPr lang="en-US" b="0" i="0" dirty="0">
                <a:solidFill>
                  <a:srgbClr val="050505"/>
                </a:solidFill>
                <a:effectLst/>
                <a:latin typeface="inherit"/>
              </a:rPr>
              <a:t>dotnet new worker </a:t>
            </a:r>
            <a:r>
              <a:rPr lang="en-US" b="0" i="0" dirty="0" err="1">
                <a:solidFill>
                  <a:srgbClr val="050505"/>
                </a:solidFill>
                <a:effectLst/>
                <a:latin typeface="inherit"/>
              </a:rPr>
              <a:t>myWorkerService</a:t>
            </a:r>
            <a:endParaRPr lang="en-US" b="0" i="0" dirty="0">
              <a:solidFill>
                <a:srgbClr val="050505"/>
              </a:solidFill>
              <a:effectLst/>
              <a:latin typeface="inherit"/>
            </a:endParaRPr>
          </a:p>
          <a:p>
            <a:pPr algn="l"/>
            <a:r>
              <a:rPr lang="en-US" b="0" i="0" dirty="0">
                <a:solidFill>
                  <a:srgbClr val="050505"/>
                </a:solidFill>
                <a:effectLst/>
                <a:latin typeface="inherit"/>
              </a:rPr>
              <a:t>A Worker Service can be deployed as:</a:t>
            </a:r>
            <a:endParaRPr lang="en-US" b="0" i="0" dirty="0">
              <a:solidFill>
                <a:srgbClr val="050505"/>
              </a:solidFill>
              <a:effectLst/>
              <a:latin typeface="Segoe UI Historic" panose="020B0502040204020203" pitchFamily="34" charset="0"/>
            </a:endParaRPr>
          </a:p>
          <a:p>
            <a:pPr algn="l">
              <a:buFont typeface="Arial" panose="020B0604020202020204" pitchFamily="34" charset="0"/>
              <a:buChar char="•"/>
            </a:pPr>
            <a:r>
              <a:rPr lang="en-US" b="0" i="0" dirty="0">
                <a:solidFill>
                  <a:srgbClr val="050505"/>
                </a:solidFill>
                <a:effectLst/>
                <a:latin typeface="inherit"/>
              </a:rPr>
              <a:t>Windows Service</a:t>
            </a:r>
          </a:p>
          <a:p>
            <a:pPr algn="l">
              <a:buFont typeface="Arial" panose="020B0604020202020204" pitchFamily="34" charset="0"/>
              <a:buChar char="•"/>
            </a:pPr>
            <a:r>
              <a:rPr lang="en-US" b="0" i="0" dirty="0">
                <a:solidFill>
                  <a:srgbClr val="050505"/>
                </a:solidFill>
                <a:effectLst/>
                <a:latin typeface="inherit"/>
              </a:rPr>
              <a:t>Azure Container Instance (ACI)</a:t>
            </a:r>
          </a:p>
          <a:p>
            <a:pPr algn="l">
              <a:buFont typeface="Arial" panose="020B0604020202020204" pitchFamily="34" charset="0"/>
              <a:buChar char="•"/>
            </a:pPr>
            <a:r>
              <a:rPr lang="en-US" b="0" i="0" dirty="0">
                <a:solidFill>
                  <a:srgbClr val="050505"/>
                </a:solidFill>
                <a:effectLst/>
                <a:latin typeface="inherit"/>
              </a:rPr>
              <a:t>Azure Web Job</a:t>
            </a:r>
          </a:p>
          <a:p>
            <a:pPr algn="l">
              <a:buFont typeface="Arial" panose="020B0604020202020204" pitchFamily="34" charset="0"/>
              <a:buChar char="•"/>
            </a:pPr>
            <a:endParaRPr lang="en-US" b="0" dirty="0">
              <a:solidFill>
                <a:srgbClr val="050505"/>
              </a:solidFill>
              <a:latin typeface="inherit"/>
            </a:endParaRP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0"/>
            <a:ext cx="2601913" cy="776288"/>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16pt Arial Bold text goes here for a callout</a:t>
            </a:r>
          </a:p>
        </p:txBody>
      </p:sp>
    </p:spTree>
    <p:extLst>
      <p:ext uri="{BB962C8B-B14F-4D97-AF65-F5344CB8AC3E}">
        <p14:creationId xmlns:p14="http://schemas.microsoft.com/office/powerpoint/2010/main" val="28093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536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 &amp; A</a:t>
            </a:r>
          </a:p>
        </p:txBody>
      </p:sp>
    </p:spTree>
    <p:extLst>
      <p:ext uri="{BB962C8B-B14F-4D97-AF65-F5344CB8AC3E}">
        <p14:creationId xmlns:p14="http://schemas.microsoft.com/office/powerpoint/2010/main" val="74833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br>
              <a:rPr lang="en-US" dirty="0"/>
            </a:br>
            <a:br>
              <a:rPr lang="en-US" dirty="0"/>
            </a:br>
            <a:r>
              <a:rPr lang="en-US" dirty="0"/>
              <a:t>As always Happy Coding!</a:t>
            </a:r>
          </a:p>
        </p:txBody>
      </p:sp>
    </p:spTree>
    <p:extLst>
      <p:ext uri="{BB962C8B-B14F-4D97-AF65-F5344CB8AC3E}">
        <p14:creationId xmlns:p14="http://schemas.microsoft.com/office/powerpoint/2010/main" val="263340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About myself</a:t>
            </a:r>
          </a:p>
        </p:txBody>
      </p:sp>
      <p:sp>
        <p:nvSpPr>
          <p:cNvPr id="5" name="Subtitle 4"/>
          <p:cNvSpPr>
            <a:spLocks noGrp="1"/>
          </p:cNvSpPr>
          <p:nvPr>
            <p:ph type="subTitle" idx="1"/>
          </p:nvPr>
        </p:nvSpPr>
        <p:spPr/>
        <p:txBody>
          <a:bodyPr/>
          <a:lstStyle/>
          <a:p>
            <a:r>
              <a:rPr lang="en-US" dirty="0"/>
              <a:t>Full Stack Tech Lead with 20+ years as Software Developer mostly in .NET and Web Development</a:t>
            </a:r>
          </a:p>
          <a:p>
            <a:r>
              <a:rPr lang="en-US" dirty="0"/>
              <a:t>Passionate about coding and interested in Data Science</a:t>
            </a: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31490982"/>
              </p:ext>
            </p:extLst>
          </p:nvPr>
        </p:nvGraphicFramePr>
        <p:xfrm>
          <a:off x="1234440" y="1800867"/>
          <a:ext cx="12374519" cy="5031732"/>
        </p:xfrm>
        <a:graphic>
          <a:graphicData uri="http://schemas.openxmlformats.org/drawingml/2006/table">
            <a:tbl>
              <a:tblPr firstRow="1" bandRow="1"/>
              <a:tblGrid>
                <a:gridCol w="8659368">
                  <a:extLst>
                    <a:ext uri="{9D8B030D-6E8A-4147-A177-3AD203B41FA5}">
                      <a16:colId xmlns:a16="http://schemas.microsoft.com/office/drawing/2014/main" val="366164871"/>
                    </a:ext>
                  </a:extLst>
                </a:gridCol>
                <a:gridCol w="3715151">
                  <a:extLst>
                    <a:ext uri="{9D8B030D-6E8A-4147-A177-3AD203B41FA5}">
                      <a16:colId xmlns:a16="http://schemas.microsoft.com/office/drawing/2014/main" val="3793889646"/>
                    </a:ext>
                  </a:extLst>
                </a:gridCol>
              </a:tblGrid>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Quick Introduction to Background Services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13994"/>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Problem and solution architecture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722705"/>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Overview of used technologies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Demo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799442"/>
                  </a:ext>
                </a:extLst>
              </a:tr>
              <a:tr h="838622">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Arial"/>
                          <a:ea typeface="+mn-ea"/>
                          <a:cs typeface="+mn-cs"/>
                        </a:rPr>
                        <a:t>Q &amp; 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989047"/>
                  </a:ext>
                </a:extLst>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Quick Introduction to Background Services</a:t>
            </a:r>
          </a:p>
        </p:txBody>
      </p:sp>
    </p:spTree>
    <p:extLst>
      <p:ext uri="{BB962C8B-B14F-4D97-AF65-F5344CB8AC3E}">
        <p14:creationId xmlns:p14="http://schemas.microsoft.com/office/powerpoint/2010/main" val="142255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Background Services</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pPr lvl="1"/>
            <a:r>
              <a:rPr lang="en-US" b="0" i="0" dirty="0">
                <a:solidFill>
                  <a:srgbClr val="050505"/>
                </a:solidFill>
                <a:effectLst/>
                <a:latin typeface="Segoe UI Historic" panose="020B0502040204020203" pitchFamily="34" charset="0"/>
              </a:rPr>
              <a:t>Sometimes we get the requirement of running certain operations that can o can not be memory intensive. Many times, those operations don't require a UI but a UI can be built around it. Those are called background processes or services.</a:t>
            </a:r>
            <a:endParaRPr lang="en-US" dirty="0"/>
          </a:p>
          <a:p>
            <a:pPr algn="l"/>
            <a:r>
              <a:rPr lang="en-US" b="0" i="0" dirty="0">
                <a:solidFill>
                  <a:srgbClr val="050505"/>
                </a:solidFill>
                <a:effectLst/>
                <a:latin typeface="inherit"/>
              </a:rPr>
              <a:t>Some reasons you want to build this kind of process are:</a:t>
            </a:r>
            <a:endParaRPr lang="en-US" b="0" i="0" dirty="0">
              <a:solidFill>
                <a:srgbClr val="050505"/>
              </a:solidFill>
              <a:effectLst/>
              <a:latin typeface="Segoe UI Historic" panose="020B0502040204020203" pitchFamily="34" charset="0"/>
            </a:endParaRPr>
          </a:p>
          <a:p>
            <a:pPr algn="l">
              <a:buFont typeface="Arial" panose="020B0604020202020204" pitchFamily="34" charset="0"/>
              <a:buChar char="•"/>
            </a:pPr>
            <a:r>
              <a:rPr lang="en-US" b="0" i="0" dirty="0">
                <a:solidFill>
                  <a:srgbClr val="050505"/>
                </a:solidFill>
                <a:effectLst/>
                <a:latin typeface="inherit"/>
              </a:rPr>
              <a:t>Long-running processes</a:t>
            </a:r>
          </a:p>
          <a:p>
            <a:pPr algn="l">
              <a:buFont typeface="Arial" panose="020B0604020202020204" pitchFamily="34" charset="0"/>
              <a:buChar char="•"/>
            </a:pPr>
            <a:r>
              <a:rPr lang="en-US" b="0" i="0" dirty="0">
                <a:solidFill>
                  <a:srgbClr val="050505"/>
                </a:solidFill>
                <a:effectLst/>
                <a:latin typeface="inherit"/>
              </a:rPr>
              <a:t>Processing CPU-intensive data</a:t>
            </a:r>
          </a:p>
          <a:p>
            <a:pPr algn="l">
              <a:buFont typeface="Arial" panose="020B0604020202020204" pitchFamily="34" charset="0"/>
              <a:buChar char="•"/>
            </a:pPr>
            <a:r>
              <a:rPr lang="en-US" b="0" i="0" dirty="0">
                <a:solidFill>
                  <a:srgbClr val="050505"/>
                </a:solidFill>
                <a:effectLst/>
                <a:latin typeface="inherit"/>
              </a:rPr>
              <a:t>Queueing work items in the background</a:t>
            </a:r>
          </a:p>
          <a:p>
            <a:pPr algn="l">
              <a:buFont typeface="Arial" panose="020B0604020202020204" pitchFamily="34" charset="0"/>
              <a:buChar char="•"/>
            </a:pPr>
            <a:r>
              <a:rPr lang="en-US" b="0" i="0" dirty="0">
                <a:solidFill>
                  <a:srgbClr val="050505"/>
                </a:solidFill>
                <a:effectLst/>
                <a:latin typeface="inherit"/>
              </a:rPr>
              <a:t>Performing time-based operations or scheduled</a:t>
            </a:r>
          </a:p>
          <a:p>
            <a:pPr algn="l"/>
            <a:r>
              <a:rPr lang="en-US" b="0" i="0" dirty="0">
                <a:solidFill>
                  <a:srgbClr val="050505"/>
                </a:solidFill>
                <a:effectLst/>
                <a:latin typeface="inherit"/>
              </a:rPr>
              <a:t>In the early days of .NET Framework, we had the </a:t>
            </a:r>
            <a:r>
              <a:rPr lang="en-US" b="0" i="0" dirty="0" err="1">
                <a:solidFill>
                  <a:srgbClr val="050505"/>
                </a:solidFill>
                <a:effectLst/>
                <a:latin typeface="inherit"/>
              </a:rPr>
              <a:t>WIndow</a:t>
            </a:r>
            <a:r>
              <a:rPr lang="en-US" b="0" i="0" dirty="0">
                <a:solidFill>
                  <a:srgbClr val="050505"/>
                </a:solidFill>
                <a:effectLst/>
                <a:latin typeface="inherit"/>
              </a:rPr>
              <a:t> Services as a way to implement before that and sometimes that could also be achieved by having an always running either a console app or a Windows Forms with hidden UI exe program but that was not as controlled as the window services, but all these solutions have an inconvenient they can only run in Windows.</a:t>
            </a:r>
            <a:endParaRPr lang="en-US" b="0" i="0" dirty="0">
              <a:solidFill>
                <a:srgbClr val="050505"/>
              </a:solidFill>
              <a:effectLst/>
              <a:latin typeface="Segoe UI Historic" panose="020B0502040204020203" pitchFamily="34" charset="0"/>
            </a:endParaRPr>
          </a:p>
          <a:p>
            <a:pPr algn="l"/>
            <a:r>
              <a:rPr lang="en-US" b="0" i="0" dirty="0">
                <a:solidFill>
                  <a:srgbClr val="050505"/>
                </a:solidFill>
                <a:effectLst/>
                <a:latin typeface="inherit"/>
              </a:rPr>
              <a:t>From .NET 3.0 Core and now in .NET there is a way to implement background processes in different platforms not only Windows and that was with the introduction of the </a:t>
            </a:r>
            <a:r>
              <a:rPr lang="en-US" b="1" i="0" dirty="0" err="1">
                <a:solidFill>
                  <a:srgbClr val="050505"/>
                </a:solidFill>
                <a:effectLst/>
                <a:latin typeface="inherit"/>
              </a:rPr>
              <a:t>BackgroundService</a:t>
            </a:r>
            <a:r>
              <a:rPr lang="en-US" b="1" i="0" dirty="0">
                <a:solidFill>
                  <a:srgbClr val="050505"/>
                </a:solidFill>
                <a:effectLst/>
                <a:latin typeface="inherit"/>
              </a:rPr>
              <a:t> </a:t>
            </a:r>
            <a:r>
              <a:rPr lang="en-US" b="0" i="0" dirty="0">
                <a:solidFill>
                  <a:srgbClr val="050505"/>
                </a:solidFill>
                <a:effectLst/>
                <a:latin typeface="inherit"/>
              </a:rPr>
              <a:t>abstract class.</a:t>
            </a:r>
            <a:endParaRPr lang="en-US" b="0" i="0" dirty="0">
              <a:solidFill>
                <a:srgbClr val="050505"/>
              </a:solidFill>
              <a:effectLst/>
              <a:latin typeface="Segoe UI Historic" panose="020B0502040204020203" pitchFamily="34" charset="0"/>
            </a:endParaRPr>
          </a:p>
          <a:p>
            <a:pPr algn="l"/>
            <a:endParaRPr lang="en-US" b="0" i="0" dirty="0">
              <a:solidFill>
                <a:srgbClr val="050505"/>
              </a:solidFill>
              <a:effectLst/>
              <a:latin typeface="inherit"/>
            </a:endParaRPr>
          </a:p>
        </p:txBody>
      </p:sp>
      <p:sp>
        <p:nvSpPr>
          <p:cNvPr id="4" name="Content Placeholder 3">
            <a:extLst>
              <a:ext uri="{FF2B5EF4-FFF2-40B4-BE49-F238E27FC236}">
                <a16:creationId xmlns:a16="http://schemas.microsoft.com/office/drawing/2014/main" id="{64FA3629-D1F8-24C0-98AA-BCFFAFCD3140}"/>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38308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Problem and Solution Architecture</a:t>
            </a:r>
          </a:p>
        </p:txBody>
      </p:sp>
    </p:spTree>
    <p:extLst>
      <p:ext uri="{BB962C8B-B14F-4D97-AF65-F5344CB8AC3E}">
        <p14:creationId xmlns:p14="http://schemas.microsoft.com/office/powerpoint/2010/main" val="9394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a:t>
            </a:r>
            <a:br>
              <a:rPr lang="en-US" dirty="0"/>
            </a:br>
            <a:endParaRPr lang="en-US" dirty="0">
              <a:solidFill>
                <a:schemeClr val="tx1"/>
              </a:solidFill>
            </a:endParaRPr>
          </a:p>
        </p:txBody>
      </p:sp>
      <p:sp>
        <p:nvSpPr>
          <p:cNvPr id="11" name="Content Placeholder 10"/>
          <p:cNvSpPr>
            <a:spLocks noGrp="1"/>
          </p:cNvSpPr>
          <p:nvPr>
            <p:ph idx="1"/>
          </p:nvPr>
        </p:nvSpPr>
        <p:spPr/>
        <p:txBody>
          <a:bodyPr/>
          <a:lstStyle/>
          <a:p>
            <a:r>
              <a:rPr lang="en-US" dirty="0">
                <a:solidFill>
                  <a:schemeClr val="accent1"/>
                </a:solidFill>
              </a:rPr>
              <a:t>The client is a Dentist clinic.</a:t>
            </a:r>
          </a:p>
          <a:p>
            <a:pPr lvl="1"/>
            <a:r>
              <a:rPr lang="en-US" dirty="0"/>
              <a:t>They want to have an application to make appointments for visits.</a:t>
            </a:r>
          </a:p>
          <a:p>
            <a:pPr lvl="2"/>
            <a:r>
              <a:rPr lang="en-US" dirty="0"/>
              <a:t>They want to save the appointments and send notification separately (asynchronously) managing a queue from a worker process </a:t>
            </a:r>
          </a:p>
          <a:p>
            <a:pPr lvl="2"/>
            <a:r>
              <a:rPr lang="en-US" dirty="0"/>
              <a:t>the clinic doesn’t want the worker to send the notification until the right time</a:t>
            </a:r>
          </a:p>
          <a:p>
            <a:pPr lvl="2"/>
            <a:r>
              <a:rPr lang="en-US" dirty="0"/>
              <a:t>The notifications should be sent only three hours before the appointment time.</a:t>
            </a:r>
          </a:p>
          <a:p>
            <a:pPr lvl="2"/>
            <a:r>
              <a:rPr lang="en-US" dirty="0"/>
              <a:t>Thus, the message cannot be sent to the queue directly.</a:t>
            </a:r>
          </a:p>
          <a:p>
            <a:pPr lvl="2"/>
            <a:r>
              <a:rPr lang="en-US" dirty="0"/>
              <a:t>To solve this problem, we need to build a solution to schedule a message—an appointment reminder in this case—three hours before the appointment time so that the message enqueues in the queue at the scheduled time and then the worker process picks it up to process it and sends the notification to the patient</a:t>
            </a:r>
          </a:p>
          <a:p>
            <a:pPr lvl="2"/>
            <a:r>
              <a:rPr lang="en-US" dirty="0"/>
              <a:t>We will be building an ASP.NET Core Web API to solve this problem by scheduling messages in the service bus queue by using the message deferral feature of Azure Service Bus.</a:t>
            </a:r>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endParaRPr lang="en-US" sz="1600" b="1" dirty="0">
              <a:solidFill>
                <a:schemeClr val="bg1"/>
              </a:solidFill>
            </a:endParaRPr>
          </a:p>
        </p:txBody>
      </p:sp>
    </p:spTree>
    <p:extLst>
      <p:ext uri="{BB962C8B-B14F-4D97-AF65-F5344CB8AC3E}">
        <p14:creationId xmlns:p14="http://schemas.microsoft.com/office/powerpoint/2010/main" val="17182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0EFEF-0E0E-B51B-1344-77E18DFD1060}"/>
              </a:ext>
            </a:extLst>
          </p:cNvPr>
          <p:cNvPicPr>
            <a:picLocks noChangeAspect="1"/>
          </p:cNvPicPr>
          <p:nvPr/>
        </p:nvPicPr>
        <p:blipFill>
          <a:blip r:embed="rId2"/>
          <a:stretch>
            <a:fillRect/>
          </a:stretch>
        </p:blipFill>
        <p:spPr>
          <a:xfrm>
            <a:off x="2269475" y="2115239"/>
            <a:ext cx="9935097" cy="4583015"/>
          </a:xfrm>
          <a:prstGeom prst="rect">
            <a:avLst/>
          </a:prstGeom>
        </p:spPr>
      </p:pic>
      <p:sp>
        <p:nvSpPr>
          <p:cNvPr id="6" name="Title 1">
            <a:extLst>
              <a:ext uri="{FF2B5EF4-FFF2-40B4-BE49-F238E27FC236}">
                <a16:creationId xmlns:a16="http://schemas.microsoft.com/office/drawing/2014/main" id="{5B861435-DCEC-BF87-4958-147000C352B6}"/>
              </a:ext>
            </a:extLst>
          </p:cNvPr>
          <p:cNvSpPr txBox="1">
            <a:spLocks/>
          </p:cNvSpPr>
          <p:nvPr/>
        </p:nvSpPr>
        <p:spPr>
          <a:xfrm>
            <a:off x="685799" y="639763"/>
            <a:ext cx="10660075" cy="1417635"/>
          </a:xfrm>
          <a:prstGeom prst="rect">
            <a:avLst/>
          </a:prstGeom>
        </p:spPr>
        <p:txBody>
          <a:bodyPr vert="horz" lIns="0" tIns="0" rIns="0" bIns="0" rtlCol="0" anchor="ctr" anchorCtr="0">
            <a:normAutofit fontScale="97500"/>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Solution Architecture</a:t>
            </a:r>
            <a:br>
              <a:rPr lang="en-US" dirty="0"/>
            </a:br>
            <a:endParaRPr lang="en-US" dirty="0">
              <a:solidFill>
                <a:schemeClr val="tx1"/>
              </a:solidFill>
            </a:endParaRPr>
          </a:p>
        </p:txBody>
      </p:sp>
    </p:spTree>
    <p:extLst>
      <p:ext uri="{BB962C8B-B14F-4D97-AF65-F5344CB8AC3E}">
        <p14:creationId xmlns:p14="http://schemas.microsoft.com/office/powerpoint/2010/main" val="95127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Overview of Technologies Used</a:t>
            </a:r>
          </a:p>
        </p:txBody>
      </p:sp>
    </p:spTree>
    <p:extLst>
      <p:ext uri="{BB962C8B-B14F-4D97-AF65-F5344CB8AC3E}">
        <p14:creationId xmlns:p14="http://schemas.microsoft.com/office/powerpoint/2010/main" val="16883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7980"/>
</p:tagLst>
</file>

<file path=ppt/tags/tag10.xml><?xml version="1.0" encoding="utf-8"?>
<p:tagLst xmlns:a="http://schemas.openxmlformats.org/drawingml/2006/main" xmlns:r="http://schemas.openxmlformats.org/officeDocument/2006/relationships" xmlns:p="http://schemas.openxmlformats.org/presentationml/2006/main">
  <p:tag name="AS_UNIQUEID" val="7986"/>
</p:tagLst>
</file>

<file path=ppt/tags/tag11.xml><?xml version="1.0" encoding="utf-8"?>
<p:tagLst xmlns:a="http://schemas.openxmlformats.org/drawingml/2006/main" xmlns:r="http://schemas.openxmlformats.org/officeDocument/2006/relationships" xmlns:p="http://schemas.openxmlformats.org/presentationml/2006/main">
  <p:tag name="AS_UNIQUEID" val="7987"/>
</p:tagLst>
</file>

<file path=ppt/tags/tag12.xml><?xml version="1.0" encoding="utf-8"?>
<p:tagLst xmlns:a="http://schemas.openxmlformats.org/drawingml/2006/main" xmlns:r="http://schemas.openxmlformats.org/officeDocument/2006/relationships" xmlns:p="http://schemas.openxmlformats.org/presentationml/2006/main">
  <p:tag name="AS_UNIQUEID" val="7988"/>
</p:tagLst>
</file>

<file path=ppt/tags/tag13.xml><?xml version="1.0" encoding="utf-8"?>
<p:tagLst xmlns:a="http://schemas.openxmlformats.org/drawingml/2006/main" xmlns:r="http://schemas.openxmlformats.org/officeDocument/2006/relationships" xmlns:p="http://schemas.openxmlformats.org/presentationml/2006/main">
  <p:tag name="AS_UNIQUEID" val="7989"/>
</p:tagLst>
</file>

<file path=ppt/tags/tag14.xml><?xml version="1.0" encoding="utf-8"?>
<p:tagLst xmlns:a="http://schemas.openxmlformats.org/drawingml/2006/main" xmlns:r="http://schemas.openxmlformats.org/officeDocument/2006/relationships" xmlns:p="http://schemas.openxmlformats.org/presentationml/2006/main">
  <p:tag name="AS_UNIQUEID" val="7990"/>
</p:tagLst>
</file>

<file path=ppt/tags/tag15.xml><?xml version="1.0" encoding="utf-8"?>
<p:tagLst xmlns:a="http://schemas.openxmlformats.org/drawingml/2006/main" xmlns:r="http://schemas.openxmlformats.org/officeDocument/2006/relationships" xmlns:p="http://schemas.openxmlformats.org/presentationml/2006/main">
  <p:tag name="AS_UNIQUEID" val="7991"/>
</p:tagLst>
</file>

<file path=ppt/tags/tag16.xml><?xml version="1.0" encoding="utf-8"?>
<p:tagLst xmlns:a="http://schemas.openxmlformats.org/drawingml/2006/main" xmlns:r="http://schemas.openxmlformats.org/officeDocument/2006/relationships" xmlns:p="http://schemas.openxmlformats.org/presentationml/2006/main">
  <p:tag name="AS_UNIQUEID" val="7992"/>
</p:tagLst>
</file>

<file path=ppt/tags/tag17.xml><?xml version="1.0" encoding="utf-8"?>
<p:tagLst xmlns:a="http://schemas.openxmlformats.org/drawingml/2006/main" xmlns:r="http://schemas.openxmlformats.org/officeDocument/2006/relationships" xmlns:p="http://schemas.openxmlformats.org/presentationml/2006/main">
  <p:tag name="AS_UNIQUEID" val="7993"/>
</p:tagLst>
</file>

<file path=ppt/tags/tag18.xml><?xml version="1.0" encoding="utf-8"?>
<p:tagLst xmlns:a="http://schemas.openxmlformats.org/drawingml/2006/main" xmlns:r="http://schemas.openxmlformats.org/officeDocument/2006/relationships" xmlns:p="http://schemas.openxmlformats.org/presentationml/2006/main">
  <p:tag name="AS_UNIQUEID" val="7994"/>
</p:tagLst>
</file>

<file path=ppt/tags/tag19.xml><?xml version="1.0" encoding="utf-8"?>
<p:tagLst xmlns:a="http://schemas.openxmlformats.org/drawingml/2006/main" xmlns:r="http://schemas.openxmlformats.org/officeDocument/2006/relationships" xmlns:p="http://schemas.openxmlformats.org/presentationml/2006/main">
  <p:tag name="AS_UNIQUEID" val="7995"/>
</p:tagLst>
</file>

<file path=ppt/tags/tag2.xml><?xml version="1.0" encoding="utf-8"?>
<p:tagLst xmlns:a="http://schemas.openxmlformats.org/drawingml/2006/main" xmlns:r="http://schemas.openxmlformats.org/officeDocument/2006/relationships" xmlns:p="http://schemas.openxmlformats.org/presentationml/2006/main">
  <p:tag name="AS_UNIQUEID" val="7981"/>
</p:tagLst>
</file>

<file path=ppt/tags/tag20.xml><?xml version="1.0" encoding="utf-8"?>
<p:tagLst xmlns:a="http://schemas.openxmlformats.org/drawingml/2006/main" xmlns:r="http://schemas.openxmlformats.org/officeDocument/2006/relationships" xmlns:p="http://schemas.openxmlformats.org/presentationml/2006/main">
  <p:tag name="AS_UNIQUEID" val="7996"/>
</p:tagLst>
</file>

<file path=ppt/tags/tag21.xml><?xml version="1.0" encoding="utf-8"?>
<p:tagLst xmlns:a="http://schemas.openxmlformats.org/drawingml/2006/main" xmlns:r="http://schemas.openxmlformats.org/officeDocument/2006/relationships" xmlns:p="http://schemas.openxmlformats.org/presentationml/2006/main">
  <p:tag name="AS_UNIQUEID" val="7997"/>
</p:tagLst>
</file>

<file path=ppt/tags/tag22.xml><?xml version="1.0" encoding="utf-8"?>
<p:tagLst xmlns:a="http://schemas.openxmlformats.org/drawingml/2006/main" xmlns:r="http://schemas.openxmlformats.org/officeDocument/2006/relationships" xmlns:p="http://schemas.openxmlformats.org/presentationml/2006/main">
  <p:tag name="AS_UNIQUEID" val="7998"/>
</p:tagLst>
</file>

<file path=ppt/tags/tag23.xml><?xml version="1.0" encoding="utf-8"?>
<p:tagLst xmlns:a="http://schemas.openxmlformats.org/drawingml/2006/main" xmlns:r="http://schemas.openxmlformats.org/officeDocument/2006/relationships" xmlns:p="http://schemas.openxmlformats.org/presentationml/2006/main">
  <p:tag name="AS_UNIQUEID" val="7999"/>
</p:tagLst>
</file>

<file path=ppt/tags/tag24.xml><?xml version="1.0" encoding="utf-8"?>
<p:tagLst xmlns:a="http://schemas.openxmlformats.org/drawingml/2006/main" xmlns:r="http://schemas.openxmlformats.org/officeDocument/2006/relationships" xmlns:p="http://schemas.openxmlformats.org/presentationml/2006/main">
  <p:tag name="AS_UNIQUEID" val="8000"/>
</p:tagLst>
</file>

<file path=ppt/tags/tag25.xml><?xml version="1.0" encoding="utf-8"?>
<p:tagLst xmlns:a="http://schemas.openxmlformats.org/drawingml/2006/main" xmlns:r="http://schemas.openxmlformats.org/officeDocument/2006/relationships" xmlns:p="http://schemas.openxmlformats.org/presentationml/2006/main">
  <p:tag name="AS_UNIQUEID" val="8001"/>
</p:tagLst>
</file>

<file path=ppt/tags/tag26.xml><?xml version="1.0" encoding="utf-8"?>
<p:tagLst xmlns:a="http://schemas.openxmlformats.org/drawingml/2006/main" xmlns:r="http://schemas.openxmlformats.org/officeDocument/2006/relationships" xmlns:p="http://schemas.openxmlformats.org/presentationml/2006/main">
  <p:tag name="AS_UNIQUEID" val="8002"/>
</p:tagLst>
</file>

<file path=ppt/tags/tag27.xml><?xml version="1.0" encoding="utf-8"?>
<p:tagLst xmlns:a="http://schemas.openxmlformats.org/drawingml/2006/main" xmlns:r="http://schemas.openxmlformats.org/officeDocument/2006/relationships" xmlns:p="http://schemas.openxmlformats.org/presentationml/2006/main">
  <p:tag name="AS_UNIQUEID" val="8003"/>
</p:tagLst>
</file>

<file path=ppt/tags/tag28.xml><?xml version="1.0" encoding="utf-8"?>
<p:tagLst xmlns:a="http://schemas.openxmlformats.org/drawingml/2006/main" xmlns:r="http://schemas.openxmlformats.org/officeDocument/2006/relationships" xmlns:p="http://schemas.openxmlformats.org/presentationml/2006/main">
  <p:tag name="AS_UNIQUEID" val="8004"/>
</p:tagLst>
</file>

<file path=ppt/tags/tag29.xml><?xml version="1.0" encoding="utf-8"?>
<p:tagLst xmlns:a="http://schemas.openxmlformats.org/drawingml/2006/main" xmlns:r="http://schemas.openxmlformats.org/officeDocument/2006/relationships" xmlns:p="http://schemas.openxmlformats.org/presentationml/2006/main">
  <p:tag name="AS_UNIQUEID" val="8005"/>
</p:tagLst>
</file>

<file path=ppt/tags/tag3.xml><?xml version="1.0" encoding="utf-8"?>
<p:tagLst xmlns:a="http://schemas.openxmlformats.org/drawingml/2006/main" xmlns:r="http://schemas.openxmlformats.org/officeDocument/2006/relationships" xmlns:p="http://schemas.openxmlformats.org/presentationml/2006/main">
  <p:tag name="AS_UNIQUEID" val="8010"/>
</p:tagLst>
</file>

<file path=ppt/tags/tag30.xml><?xml version="1.0" encoding="utf-8"?>
<p:tagLst xmlns:a="http://schemas.openxmlformats.org/drawingml/2006/main" xmlns:r="http://schemas.openxmlformats.org/officeDocument/2006/relationships" xmlns:p="http://schemas.openxmlformats.org/presentationml/2006/main">
  <p:tag name="AS_UNIQUEID" val="8006"/>
</p:tagLst>
</file>

<file path=ppt/tags/tag31.xml><?xml version="1.0" encoding="utf-8"?>
<p:tagLst xmlns:a="http://schemas.openxmlformats.org/drawingml/2006/main" xmlns:r="http://schemas.openxmlformats.org/officeDocument/2006/relationships" xmlns:p="http://schemas.openxmlformats.org/presentationml/2006/main">
  <p:tag name="AS_UNIQUEID" val="8007"/>
</p:tagLst>
</file>

<file path=ppt/tags/tag32.xml><?xml version="1.0" encoding="utf-8"?>
<p:tagLst xmlns:a="http://schemas.openxmlformats.org/drawingml/2006/main" xmlns:r="http://schemas.openxmlformats.org/officeDocument/2006/relationships" xmlns:p="http://schemas.openxmlformats.org/presentationml/2006/main">
  <p:tag name="AS_UNIQUEID" val="8008"/>
</p:tagLst>
</file>

<file path=ppt/tags/tag33.xml><?xml version="1.0" encoding="utf-8"?>
<p:tagLst xmlns:a="http://schemas.openxmlformats.org/drawingml/2006/main" xmlns:r="http://schemas.openxmlformats.org/officeDocument/2006/relationships" xmlns:p="http://schemas.openxmlformats.org/presentationml/2006/main">
  <p:tag name="AS_UNIQUEID" val="8009"/>
</p:tagLst>
</file>

<file path=ppt/tags/tag4.xml><?xml version="1.0" encoding="utf-8"?>
<p:tagLst xmlns:a="http://schemas.openxmlformats.org/drawingml/2006/main" xmlns:r="http://schemas.openxmlformats.org/officeDocument/2006/relationships" xmlns:p="http://schemas.openxmlformats.org/presentationml/2006/main">
  <p:tag name="AS_UNIQUEID" val="8011"/>
</p:tagLst>
</file>

<file path=ppt/tags/tag5.xml><?xml version="1.0" encoding="utf-8"?>
<p:tagLst xmlns:a="http://schemas.openxmlformats.org/drawingml/2006/main" xmlns:r="http://schemas.openxmlformats.org/officeDocument/2006/relationships" xmlns:p="http://schemas.openxmlformats.org/presentationml/2006/main">
  <p:tag name="AS_UNIQUEID" val="8012"/>
</p:tagLst>
</file>

<file path=ppt/tags/tag6.xml><?xml version="1.0" encoding="utf-8"?>
<p:tagLst xmlns:a="http://schemas.openxmlformats.org/drawingml/2006/main" xmlns:r="http://schemas.openxmlformats.org/officeDocument/2006/relationships" xmlns:p="http://schemas.openxmlformats.org/presentationml/2006/main">
  <p:tag name="AS_UNIQUEID" val="7982"/>
</p:tagLst>
</file>

<file path=ppt/tags/tag7.xml><?xml version="1.0" encoding="utf-8"?>
<p:tagLst xmlns:a="http://schemas.openxmlformats.org/drawingml/2006/main" xmlns:r="http://schemas.openxmlformats.org/officeDocument/2006/relationships" xmlns:p="http://schemas.openxmlformats.org/presentationml/2006/main">
  <p:tag name="AS_UNIQUEID" val="7983"/>
</p:tagLst>
</file>

<file path=ppt/tags/tag8.xml><?xml version="1.0" encoding="utf-8"?>
<p:tagLst xmlns:a="http://schemas.openxmlformats.org/drawingml/2006/main" xmlns:r="http://schemas.openxmlformats.org/officeDocument/2006/relationships" xmlns:p="http://schemas.openxmlformats.org/presentationml/2006/main">
  <p:tag name="AS_UNIQUEID" val="7984"/>
</p:tagLst>
</file>

<file path=ppt/tags/tag9.xml><?xml version="1.0" encoding="utf-8"?>
<p:tagLst xmlns:a="http://schemas.openxmlformats.org/drawingml/2006/main" xmlns:r="http://schemas.openxmlformats.org/officeDocument/2006/relationships" xmlns:p="http://schemas.openxmlformats.org/presentationml/2006/main">
  <p:tag name="AS_UNIQUEID" val="7985"/>
</p:tagLst>
</file>

<file path=ppt/theme/theme1.xml><?xml version="1.0" encoding="utf-8"?>
<a:theme xmlns:a="http://schemas.openxmlformats.org/drawingml/2006/main" name="Luxoft">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9" id="{326D7633-9571-4D79-A49D-95A1E3F7F688}" vid="{3704EA2E-5BD9-44D1-A493-7283CD8F31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1067</TotalTime>
  <Words>813</Words>
  <Application>Microsoft Office PowerPoint</Application>
  <PresentationFormat>Custom</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inherit</vt:lpstr>
      <vt:lpstr>Segoe UI Historic</vt:lpstr>
      <vt:lpstr>Luxoft</vt:lpstr>
      <vt:lpstr>Build a Worker Service to Process Messages from Azure Service Bus</vt:lpstr>
      <vt:lpstr>About myself</vt:lpstr>
      <vt:lpstr>Agenda</vt:lpstr>
      <vt:lpstr>Quick Introduction to Background Services</vt:lpstr>
      <vt:lpstr>Background Services </vt:lpstr>
      <vt:lpstr>Problem and Solution Architecture</vt:lpstr>
      <vt:lpstr>Problem  </vt:lpstr>
      <vt:lpstr>PowerPoint Presentation</vt:lpstr>
      <vt:lpstr>Overview of Technologies Used</vt:lpstr>
      <vt:lpstr>Service Bus  </vt:lpstr>
      <vt:lpstr>Worker Service  </vt:lpstr>
      <vt:lpstr>Demo</vt:lpstr>
      <vt:lpstr>Q &amp; A</vt:lpstr>
      <vt:lpstr>Thank you!  As always Happy Coding!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48pt, up to three lines</dc:title>
  <dc:subject/>
  <dc:creator>Skaza, Dominika (DXC Luxoft)</dc:creator>
  <cp:keywords/>
  <dc:description/>
  <cp:lastModifiedBy>David Arturo Carrillo Atondo</cp:lastModifiedBy>
  <cp:revision>6</cp:revision>
  <dcterms:created xsi:type="dcterms:W3CDTF">2023-04-26T13:38:50Z</dcterms:created>
  <dcterms:modified xsi:type="dcterms:W3CDTF">2023-08-03T16:32:45Z</dcterms:modified>
  <cp:category/>
</cp:coreProperties>
</file>