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1" r:id="rId2"/>
  </p:sldMasterIdLst>
  <p:sldIdLst>
    <p:sldId id="257" r:id="rId3"/>
    <p:sldId id="259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72" r:id="rId15"/>
    <p:sldId id="267" r:id="rId16"/>
    <p:sldId id="268" r:id="rId17"/>
    <p:sldId id="269" r:id="rId18"/>
    <p:sldId id="274" r:id="rId19"/>
    <p:sldId id="275" r:id="rId20"/>
    <p:sldId id="276" r:id="rId21"/>
    <p:sldId id="271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88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5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0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8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7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136768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7A21-155D-4F62-8A11-B3F125E17616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the-complete-guide-to-angular-2/learn/v4/overview" TargetMode="External"/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learn-angular-2-development-by-building-10-apps/learn/v4/overview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logs.asp.net/davidcarrill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localhost:42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5" y="2590800"/>
            <a:ext cx="11903950" cy="86177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5400" i="1" dirty="0"/>
              <a:t>“Getting deep on </a:t>
            </a:r>
            <a:r>
              <a:rPr lang="en-US" sz="5400" b="1" i="1" dirty="0"/>
              <a:t>Angular 2</a:t>
            </a:r>
            <a:r>
              <a:rPr lang="en-US" sz="5400" i="1" dirty="0"/>
              <a:t> </a:t>
            </a:r>
          </a:p>
          <a:p>
            <a:pPr algn="ctr"/>
            <a:r>
              <a:rPr lang="en-US" sz="5400" i="1" dirty="0"/>
              <a:t>and Spotify”</a:t>
            </a:r>
            <a:endParaRPr lang="en-US" sz="54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3" name="Spotlight"/>
          <p:cNvSpPr/>
          <p:nvPr/>
        </p:nvSpPr>
        <p:spPr>
          <a:xfrm>
            <a:off x="2209799" y="2438400"/>
            <a:ext cx="2116282" cy="1007918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8000">
                <a:srgbClr val="FFFFFF">
                  <a:alpha val="25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8" descr="http://tse1.mm.bing.net/th?&amp;id=OIP.Meedb4a5692814c214eeaf1e251836999H0&amp;w=300&amp;h=157&amp;c=0&amp;pid=1.9&amp;rs=0&amp;p=0&amp;r=0&amp;url=http%3A%2F%2Fyouredm.com%2F2014%2F04%2F29%2Fspotify-set-conquer-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476" y="5118932"/>
            <a:ext cx="2492523" cy="174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5633" y="4774984"/>
            <a:ext cx="4854012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j-lt"/>
              </a:rPr>
              <a:t>Based on Lecture from </a:t>
            </a:r>
            <a:r>
              <a:rPr lang="en-US" b="1" i="1" dirty="0" err="1">
                <a:latin typeface="+mj-lt"/>
              </a:rPr>
              <a:t>Udemy</a:t>
            </a:r>
            <a:r>
              <a:rPr lang="en-US" b="1" i="1" dirty="0">
                <a:latin typeface="+mj-lt"/>
              </a:rPr>
              <a:t> course: </a:t>
            </a:r>
          </a:p>
          <a:p>
            <a:r>
              <a:rPr lang="en-US" b="1" i="1" dirty="0">
                <a:latin typeface="+mj-lt"/>
              </a:rPr>
              <a:t>Learn Angular 2 Development By Building 12 Apps</a:t>
            </a:r>
          </a:p>
          <a:p>
            <a:r>
              <a:rPr lang="en-US" b="1" i="1" dirty="0">
                <a:latin typeface="+mj-lt"/>
              </a:rPr>
              <a:t>by </a:t>
            </a:r>
            <a:r>
              <a:rPr lang="en-US" b="1" i="1" dirty="0" err="1">
                <a:latin typeface="+mj-lt"/>
              </a:rPr>
              <a:t>Eduonix</a:t>
            </a:r>
            <a:endParaRPr lang="en-US" b="1" i="1" dirty="0">
              <a:latin typeface="+mj-lt"/>
            </a:endParaRPr>
          </a:p>
          <a:p>
            <a:r>
              <a:rPr lang="en-US" b="1" i="1" dirty="0">
                <a:latin typeface="+mj-lt"/>
              </a:rPr>
              <a:t>Adaptation added for Angular 2 Final Release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463" y="-19050"/>
            <a:ext cx="238125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50937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44433" cy="3599316"/>
          </a:xfrm>
        </p:spPr>
        <p:txBody>
          <a:bodyPr>
            <a:normAutofit/>
          </a:bodyPr>
          <a:lstStyle/>
          <a:p>
            <a:r>
              <a:rPr lang="en-US" dirty="0"/>
              <a:t>Binding</a:t>
            </a:r>
          </a:p>
          <a:p>
            <a:pPr marL="0" lvl="1" defTabSz="457200" fontAlgn="t">
              <a:buFont typeface="Wingdings" panose="05000000000000000000" pitchFamily="2" charset="2"/>
              <a:buChar char="Ø"/>
            </a:pPr>
            <a:r>
              <a:rPr lang="en-US" dirty="0"/>
              <a:t>Angular Expression (string interpolation):  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{{ expression }}</a:t>
            </a:r>
          </a:p>
          <a:p>
            <a:pPr marL="0" lvl="1" defTabSz="457200" fontAlgn="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defTabSz="457200" fontAlgn="t">
              <a:buFont typeface="Wingdings" panose="05000000000000000000" pitchFamily="2" charset="2"/>
              <a:buChar char="Ø"/>
            </a:pPr>
            <a:r>
              <a:rPr lang="en-US" dirty="0"/>
              <a:t>Property Binding:     value=‘expression’  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FFFF01"/>
                </a:solidFill>
                <a:latin typeface="Consolas" panose="020B0609020204030204" pitchFamily="49" charset="0"/>
              </a:rPr>
              <a:t>src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]=‘expression’</a:t>
            </a:r>
          </a:p>
          <a:p>
            <a:pPr marL="0" lvl="1" defTabSz="457200" fontAlgn="t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Event Binding:   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(click)=‘</a:t>
            </a:r>
            <a:r>
              <a:rPr lang="en-US" sz="1600" b="1" dirty="0" err="1">
                <a:solidFill>
                  <a:srgbClr val="FFFF01"/>
                </a:solidFill>
                <a:latin typeface="Consolas" panose="020B0609020204030204" pitchFamily="49" charset="0"/>
              </a:rPr>
              <a:t>openDialog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()’    (</a:t>
            </a:r>
            <a:r>
              <a:rPr lang="en-US" sz="1600" b="1" dirty="0" err="1">
                <a:solidFill>
                  <a:srgbClr val="FFFF01"/>
                </a:solidFill>
                <a:latin typeface="Consolas" panose="020B0609020204030204" pitchFamily="49" charset="0"/>
              </a:rPr>
              <a:t>nameChanged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)=‘</a:t>
            </a:r>
            <a:r>
              <a:rPr lang="en-US" sz="1600" b="1" dirty="0" err="1">
                <a:solidFill>
                  <a:srgbClr val="FFFF01"/>
                </a:solidFill>
                <a:latin typeface="Consolas" panose="020B0609020204030204" pitchFamily="49" charset="0"/>
              </a:rPr>
              <a:t>onNameChanged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()’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1" defTabSz="457200" fontAlgn="t">
              <a:buFont typeface="Wingdings" panose="05000000000000000000" pitchFamily="2" charset="2"/>
              <a:buChar char="Ø"/>
            </a:pPr>
            <a:r>
              <a:rPr lang="en-US" dirty="0"/>
              <a:t>Two way binding (banana in a box): 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[(</a:t>
            </a:r>
            <a:r>
              <a:rPr lang="en-US" sz="1600" b="1" dirty="0" err="1">
                <a:solidFill>
                  <a:srgbClr val="FFFF01"/>
                </a:solidFill>
                <a:latin typeface="Consolas" panose="020B0609020204030204" pitchFamily="49" charset="0"/>
              </a:rPr>
              <a:t>ngModel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)]=‘product.name’</a:t>
            </a:r>
          </a:p>
          <a:p>
            <a:pPr marL="0" lvl="1" defTabSz="457200" fontAlgn="t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FFFF01"/>
              </a:solidFill>
              <a:latin typeface="Consolas" panose="020B0609020204030204" pitchFamily="49" charset="0"/>
            </a:endParaRPr>
          </a:p>
          <a:p>
            <a:pPr marL="0" lvl="1" defTabSz="457200" fontAlgn="t">
              <a:buFont typeface="Wingdings" panose="05000000000000000000" pitchFamily="2" charset="2"/>
              <a:buChar char="Ø"/>
            </a:pPr>
            <a:r>
              <a:rPr lang="en-US" dirty="0"/>
              <a:t>Input to value:  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&lt;input value=“title”  #name&gt;  {{</a:t>
            </a:r>
            <a:r>
              <a:rPr lang="en-US" sz="1600" b="1" dirty="0" err="1">
                <a:solidFill>
                  <a:srgbClr val="FFFF01"/>
                </a:solidFill>
                <a:latin typeface="Consolas" panose="020B0609020204030204" pitchFamily="49" charset="0"/>
              </a:rPr>
              <a:t>name.value</a:t>
            </a:r>
            <a:r>
              <a:rPr lang="en-US" sz="1600" b="1" dirty="0">
                <a:solidFill>
                  <a:srgbClr val="FFFF01"/>
                </a:solidFill>
                <a:latin typeface="Consolas" panose="020B0609020204030204" pitchFamily="49" charset="0"/>
              </a:rPr>
              <a:t>}}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Main elements and features</a:t>
            </a:r>
          </a:p>
        </p:txBody>
      </p:sp>
    </p:spTree>
    <p:extLst>
      <p:ext uri="{BB962C8B-B14F-4D97-AF65-F5344CB8AC3E}">
        <p14:creationId xmlns:p14="http://schemas.microsoft.com/office/powerpoint/2010/main" val="326854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Components are directives with a Template (View)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Attribute Directives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Structural Directives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Main elements and features</a:t>
            </a:r>
          </a:p>
        </p:txBody>
      </p:sp>
    </p:spTree>
    <p:extLst>
      <p:ext uri="{BB962C8B-B14F-4D97-AF65-F5344CB8AC3E}">
        <p14:creationId xmlns:p14="http://schemas.microsoft.com/office/powerpoint/2010/main" val="277455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Directives:  changes the appearance or behavior of a DOM element. </a:t>
            </a:r>
            <a:r>
              <a:rPr lang="en-US" dirty="0" err="1"/>
              <a:t>NgStyle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Main elements and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140297"/>
            <a:ext cx="6690654" cy="37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6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5943"/>
          </a:xfrm>
        </p:spPr>
        <p:txBody>
          <a:bodyPr/>
          <a:lstStyle/>
          <a:p>
            <a:r>
              <a:rPr lang="en-US" dirty="0"/>
              <a:t>Structural Directives:  changes the DOM layout by adding and removing DOM elements. </a:t>
            </a:r>
            <a:r>
              <a:rPr lang="en-US" dirty="0" err="1"/>
              <a:t>NgIf,NgSwitch</a:t>
            </a:r>
            <a:r>
              <a:rPr lang="en-US" dirty="0"/>
              <a:t>, </a:t>
            </a:r>
            <a:r>
              <a:rPr lang="en-US" dirty="0" err="1"/>
              <a:t>NgFor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Main elements and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14" y="3086100"/>
            <a:ext cx="6976829" cy="37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7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Services: </a:t>
            </a:r>
            <a:r>
              <a:rPr lang="en-US" dirty="0" err="1"/>
              <a:t>TypeScript</a:t>
            </a:r>
            <a:r>
              <a:rPr lang="en-US" dirty="0"/>
              <a:t> classes that can be injected to components and </a:t>
            </a:r>
            <a:r>
              <a:rPr lang="en-US" dirty="0" err="1"/>
              <a:t>direcives</a:t>
            </a:r>
            <a:r>
              <a:rPr lang="en-US" dirty="0"/>
              <a:t> to mainly manage 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Main elements and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6" y="3152985"/>
            <a:ext cx="10495238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: Angular has an additional module </a:t>
            </a:r>
            <a:r>
              <a:rPr lang="en-US" dirty="0" err="1"/>
              <a:t>thas</a:t>
            </a:r>
            <a:r>
              <a:rPr lang="en-US" dirty="0"/>
              <a:t> has a library to call external API’s.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Needs to be registered on main Module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Its main implementation is with Observables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Main elements and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44" y="3895725"/>
            <a:ext cx="5317744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Modules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Help organize an application into cohesive blocks of functionality.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An Angular Module is a class adorned with the @</a:t>
            </a:r>
            <a:r>
              <a:rPr lang="en-US" altLang="en-US" dirty="0" err="1"/>
              <a:t>NgModule</a:t>
            </a:r>
            <a:r>
              <a:rPr lang="en-US" altLang="en-US" dirty="0"/>
              <a:t> decorator function. 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@</a:t>
            </a:r>
            <a:r>
              <a:rPr lang="en-US" altLang="en-US" dirty="0" err="1"/>
              <a:t>NgModule</a:t>
            </a:r>
            <a:r>
              <a:rPr lang="en-US" altLang="en-US" dirty="0"/>
              <a:t> takes a metadata object that tells Angular how to compile and run module code.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It identifies the module's own components, directives and pipes, making some of them public so external components can use them. It may add service providers to the application dependency injectors.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95602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Rxjs</a:t>
            </a:r>
            <a:r>
              <a:rPr lang="en-US" dirty="0"/>
              <a:t> and Observables: Using Observables to structure our data is called </a:t>
            </a:r>
            <a:r>
              <a:rPr lang="en-US" i="1" dirty="0"/>
              <a:t>Reactive Programming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Reactive Programming is a way</a:t>
            </a:r>
            <a:br>
              <a:rPr lang="en-US" dirty="0"/>
            </a:br>
            <a:r>
              <a:rPr lang="en-US" dirty="0"/>
              <a:t>to work with asynchronous streams of data.</a:t>
            </a:r>
          </a:p>
          <a:p>
            <a:endParaRPr lang="en-US" dirty="0"/>
          </a:p>
          <a:p>
            <a:r>
              <a:rPr lang="en-US" dirty="0"/>
              <a:t>Observables are the main data structure we use to</a:t>
            </a:r>
            <a:br>
              <a:rPr lang="en-US" dirty="0"/>
            </a:br>
            <a:r>
              <a:rPr lang="en-US" dirty="0"/>
              <a:t>implement Reactive Programming.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Rxjs</a:t>
            </a:r>
            <a:r>
              <a:rPr lang="en-US" dirty="0"/>
              <a:t> contains some operators (functions) to handle</a:t>
            </a:r>
          </a:p>
          <a:p>
            <a:pPr marL="0" indent="0">
              <a:buNone/>
            </a:pPr>
            <a:r>
              <a:rPr lang="en-US" dirty="0"/>
              <a:t>   streams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tse1.mm.bing.net/th?&amp;id=OIP.M9fae83c5064aa17a849d16576e0a8130o0&amp;w=278&amp;h=257&amp;c=0&amp;pid=1.9&amp;rs=0&amp;p=0&amp;r=0&amp;url=https%3A%2F%2Fmedium.com%2Fgoogle-developer-experts%2Fangular-introduction-to-reactive-extensions-rxjs-a86a7430a6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68" y="2809874"/>
            <a:ext cx="2541657" cy="23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2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Routing: In Angular we configure routes by mapping </a:t>
            </a:r>
            <a:r>
              <a:rPr lang="en-US" i="1" dirty="0"/>
              <a:t>paths </a:t>
            </a:r>
            <a:r>
              <a:rPr lang="en-US" dirty="0"/>
              <a:t>to the component that will handle them.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081" y="3086100"/>
            <a:ext cx="790302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2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591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are two major ways to test you applications: </a:t>
            </a:r>
            <a:r>
              <a:rPr lang="en-US" i="1" dirty="0"/>
              <a:t>end-to-end testing </a:t>
            </a:r>
            <a:r>
              <a:rPr lang="en-US" dirty="0"/>
              <a:t>or </a:t>
            </a:r>
            <a:r>
              <a:rPr lang="en-US" i="1" dirty="0"/>
              <a:t>unit testing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Tools: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Jasmine: Is a behavior-driven development framework for testing JavaScript code.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Karma: Allows us to run JavaScript code within a browser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Angular cli creates by default .</a:t>
            </a:r>
            <a:r>
              <a:rPr lang="en-US" dirty="0" err="1"/>
              <a:t>spec.ts</a:t>
            </a:r>
            <a:r>
              <a:rPr lang="en-US" dirty="0"/>
              <a:t> files to set the tests when creating a component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With System.js configuration: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npm</a:t>
            </a:r>
            <a:r>
              <a:rPr lang="en-US" dirty="0"/>
              <a:t> test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With angular cli configuration: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ng test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9482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sponsors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pic>
        <p:nvPicPr>
          <p:cNvPr id="5" name="Picture 4" descr="http://novacodecamp.org/Portals/0/Sponsors/Excella%20Logo%20Full%20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4" y="2285658"/>
            <a:ext cx="2214070" cy="1710872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6" name="Picture 5" descr="http://novacodecamp.org/Portals/0/Sponsors/AIS-logo_RG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57" y="2389847"/>
            <a:ext cx="3047788" cy="13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97" y="2389847"/>
            <a:ext cx="3647084" cy="85311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504" y="3904492"/>
            <a:ext cx="2157271" cy="909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880" y="5318694"/>
            <a:ext cx="1905000" cy="9525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 descr="JetBrai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65" y="5622806"/>
            <a:ext cx="895350" cy="952500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11" name="Picture 10" descr="http://novacodecamp.org/Portals/0/Sponsors/MSFT_logo_P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67" y="5490832"/>
            <a:ext cx="2844919" cy="6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19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pic>
        <p:nvPicPr>
          <p:cNvPr id="4098" name="Picture 2" descr="Image result for meme final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90" y="1963005"/>
            <a:ext cx="4859382" cy="485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3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Angular 2 Quick Start </a:t>
            </a:r>
            <a:r>
              <a:rPr lang="en-US" dirty="0">
                <a:hlinkClick r:id="rId2"/>
              </a:rPr>
              <a:t>https://angular.io/docs/ts/latest/quickstart.html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Udemy</a:t>
            </a:r>
            <a:r>
              <a:rPr lang="en-US" dirty="0"/>
              <a:t> Course: Angular 2 - The Complete Guide (Updated to Final Version!)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https://www.udemy.com/the-complete-guide-to-angular-2/learn/v4/overview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Udemy</a:t>
            </a:r>
            <a:r>
              <a:rPr lang="en-US" dirty="0"/>
              <a:t> Course: Learn Angular 2 Development By Building 12 Apps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https://www.udemy.com/learn-angular-2-development-by-building-10-apps/learn/v4/overview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ng-book 2</a:t>
            </a:r>
          </a:p>
        </p:txBody>
      </p:sp>
    </p:spTree>
    <p:extLst>
      <p:ext uri="{BB962C8B-B14F-4D97-AF65-F5344CB8AC3E}">
        <p14:creationId xmlns:p14="http://schemas.microsoft.com/office/powerpoint/2010/main" val="355629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146" name="Picture 2" descr="Image result for mem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86" y="1971674"/>
            <a:ext cx="7095714" cy="469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0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Arturo Carrillo </a:t>
            </a:r>
            <a:r>
              <a:rPr lang="en-US" dirty="0" err="1"/>
              <a:t>Atondo</a:t>
            </a:r>
            <a:endParaRPr lang="en-US" dirty="0"/>
          </a:p>
          <a:p>
            <a:r>
              <a:rPr lang="en-US" dirty="0"/>
              <a:t>Mexican, family guy and Mormon.</a:t>
            </a:r>
          </a:p>
          <a:p>
            <a:r>
              <a:rPr lang="en-US" dirty="0"/>
              <a:t>Web Developer for 13 years, worked in different companies including ACS Xerox.</a:t>
            </a:r>
          </a:p>
          <a:p>
            <a:r>
              <a:rPr lang="en-US" dirty="0"/>
              <a:t>Currently working for MSAG assigned to State Department Office</a:t>
            </a:r>
          </a:p>
          <a:p>
            <a:r>
              <a:rPr lang="en-US" dirty="0"/>
              <a:t>Twitter: @</a:t>
            </a:r>
            <a:r>
              <a:rPr lang="en-US" dirty="0" err="1"/>
              <a:t>dacanetdev</a:t>
            </a:r>
            <a:endParaRPr lang="en-US" dirty="0"/>
          </a:p>
          <a:p>
            <a:r>
              <a:rPr lang="en-US" dirty="0" err="1"/>
              <a:t>Em@il</a:t>
            </a:r>
            <a:r>
              <a:rPr lang="en-US" dirty="0"/>
              <a:t>: iscdavidcarrillo@gmail.com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https://weblogs.asp.net/davidcarrillo</a:t>
            </a:r>
            <a:r>
              <a:rPr lang="en-US" dirty="0"/>
              <a:t> (in progress...)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eme b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14" y="-80296"/>
            <a:ext cx="6922093" cy="69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5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2 overview and History</a:t>
            </a:r>
          </a:p>
          <a:p>
            <a:r>
              <a:rPr lang="en-US" dirty="0"/>
              <a:t>Why Angular 2?</a:t>
            </a:r>
          </a:p>
          <a:p>
            <a:r>
              <a:rPr lang="en-US" dirty="0"/>
              <a:t>To get started</a:t>
            </a:r>
          </a:p>
          <a:p>
            <a:r>
              <a:rPr lang="en-US" dirty="0"/>
              <a:t>Main elements and features</a:t>
            </a:r>
          </a:p>
          <a:p>
            <a:r>
              <a:rPr lang="en-US" dirty="0"/>
              <a:t>Advanced topics</a:t>
            </a:r>
          </a:p>
          <a:p>
            <a:r>
              <a:rPr lang="en-US" dirty="0"/>
              <a:t>Spotify Explorer App  (Practical Demo)</a:t>
            </a:r>
          </a:p>
          <a:p>
            <a:r>
              <a:rPr lang="en-US" dirty="0"/>
              <a:t>Resources  and Conclusion</a:t>
            </a:r>
          </a:p>
          <a:p>
            <a:r>
              <a:rPr lang="en-US" dirty="0"/>
              <a:t>Questions and answers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Angular? : Is a development framework for web, mobile web, native mobile and native desktop.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AngularJS 1 was created in 2009 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at Brat Tech, </a:t>
            </a:r>
            <a:r>
              <a:rPr lang="en-US" dirty="0" err="1"/>
              <a:t>Misko</a:t>
            </a:r>
            <a:r>
              <a:rPr lang="en-US" dirty="0"/>
              <a:t> became Google employee and Angular turned to an open source  project</a:t>
            </a:r>
          </a:p>
          <a:p>
            <a:pPr lvl="1"/>
            <a:r>
              <a:rPr lang="en-US" dirty="0"/>
              <a:t>Angular 2 was announced during ng-Europe in September 2014</a:t>
            </a:r>
          </a:p>
          <a:p>
            <a:pPr lvl="1"/>
            <a:r>
              <a:rPr lang="en-US" dirty="0"/>
              <a:t>On December 2015 was released as Beta</a:t>
            </a:r>
          </a:p>
          <a:p>
            <a:pPr lvl="1"/>
            <a:r>
              <a:rPr lang="en-US" dirty="0"/>
              <a:t>Was moved to RC in May 2016 during ng-</a:t>
            </a:r>
            <a:r>
              <a:rPr lang="en-US" dirty="0" err="1"/>
              <a:t>conf</a:t>
            </a:r>
            <a:endParaRPr lang="en-US" dirty="0"/>
          </a:p>
          <a:p>
            <a:pPr lvl="1"/>
            <a:r>
              <a:rPr lang="en-US" dirty="0"/>
              <a:t>Different iterations from RC1 to RC7, being RC5 and RC6 the ones with more breaking changes RC5 changed the router approach and RC6 added modules.</a:t>
            </a:r>
          </a:p>
          <a:p>
            <a:pPr lvl="1"/>
            <a:r>
              <a:rPr lang="en-US" dirty="0"/>
              <a:t>On September 14</a:t>
            </a:r>
            <a:r>
              <a:rPr lang="en-US" baseline="30000" dirty="0"/>
              <a:t>th</a:t>
            </a:r>
            <a:r>
              <a:rPr lang="en-US" dirty="0"/>
              <a:t> 2016 we celebrated the first Angular 2 Release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Angular 2 Overview and History</a:t>
            </a:r>
          </a:p>
        </p:txBody>
      </p:sp>
      <p:pic>
        <p:nvPicPr>
          <p:cNvPr id="8" name="Picture 7" descr="Book's Minion: Concurso Yo Sigo a The Itzel Library ~CERRA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8999">
            <a:off x="10020387" y="5134679"/>
            <a:ext cx="1591554" cy="12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5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Its main goal is to improve performance</a:t>
            </a:r>
          </a:p>
          <a:p>
            <a:r>
              <a:rPr lang="en-US" dirty="0" err="1"/>
              <a:t>TypeScript</a:t>
            </a:r>
            <a:r>
              <a:rPr lang="en-US" dirty="0"/>
              <a:t> as main coding option since Angular 2 has been built in Type Script</a:t>
            </a:r>
          </a:p>
          <a:p>
            <a:r>
              <a:rPr lang="en-US" dirty="0"/>
              <a:t>Stick to standards HTML and ECMA</a:t>
            </a:r>
          </a:p>
          <a:p>
            <a:r>
              <a:rPr lang="en-US" dirty="0"/>
              <a:t>Avoids confusion in the API: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Less directives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Every element has its own purpose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more $scope, $</a:t>
            </a:r>
            <a:r>
              <a:rPr lang="en-US" dirty="0" err="1"/>
              <a:t>scope.apply</a:t>
            </a:r>
            <a:r>
              <a:rPr lang="en-US" dirty="0"/>
              <a:t>, $watch, $broadcast, no directive link function, </a:t>
            </a:r>
            <a:r>
              <a:rPr lang="en-US" dirty="0" err="1"/>
              <a:t>transclude</a:t>
            </a:r>
            <a:r>
              <a:rPr lang="en-US" dirty="0"/>
              <a:t>, etc.</a:t>
            </a:r>
          </a:p>
          <a:p>
            <a:r>
              <a:rPr lang="en-US" dirty="0"/>
              <a:t>Great Tooling   (IDEs, angular-cli, Angular Universal, Augury)</a:t>
            </a:r>
          </a:p>
          <a:p>
            <a:r>
              <a:rPr lang="en-US" dirty="0"/>
              <a:t>UI Implementation: Angular Material 2, Ng Prime, Fuel UI, ng2-bootstrap</a:t>
            </a:r>
          </a:p>
          <a:p>
            <a:r>
              <a:rPr lang="en-US" dirty="0"/>
              <a:t>Great documentation with a very detailed style guide</a:t>
            </a:r>
          </a:p>
          <a:p>
            <a:r>
              <a:rPr lang="en-US" dirty="0"/>
              <a:t>The best is the growing community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Why Angular 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0171739" y="3532524"/>
            <a:ext cx="1702965" cy="120801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Yay!!!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53" y="5353243"/>
            <a:ext cx="2020671" cy="15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246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not installed, </a:t>
            </a:r>
            <a:r>
              <a:rPr lang="en-US" dirty="0" err="1"/>
              <a:t>Git</a:t>
            </a:r>
            <a:r>
              <a:rPr lang="en-US" dirty="0"/>
              <a:t>  (</a:t>
            </a:r>
            <a:r>
              <a:rPr lang="en-US" dirty="0" err="1"/>
              <a:t>git</a:t>
            </a:r>
            <a:r>
              <a:rPr lang="en-US" dirty="0"/>
              <a:t> bash)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If not installed, Node.js (newest version) </a:t>
            </a:r>
            <a:r>
              <a:rPr lang="en-US" dirty="0">
                <a:hlinkClick r:id="rId3"/>
              </a:rPr>
              <a:t>https://nodejs.org/en/</a:t>
            </a:r>
            <a:endParaRPr lang="en-US" dirty="0"/>
          </a:p>
          <a:p>
            <a:r>
              <a:rPr lang="en-US" dirty="0"/>
              <a:t>Different ways to start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angular-cli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npm</a:t>
            </a:r>
            <a:r>
              <a:rPr lang="en-US" dirty="0"/>
              <a:t> –g install angular-cli  (it takes a few minutes)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ng new  [</a:t>
            </a:r>
            <a:r>
              <a:rPr lang="en-US" dirty="0" err="1"/>
              <a:t>yourprojectname</a:t>
            </a:r>
            <a:r>
              <a:rPr lang="en-US" dirty="0"/>
              <a:t>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ng serve  (after run browse </a:t>
            </a:r>
            <a:r>
              <a:rPr lang="en-US" dirty="0">
                <a:hlinkClick r:id="rId4"/>
              </a:rPr>
              <a:t>http://localhost:4200/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github repository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git</a:t>
            </a:r>
            <a:r>
              <a:rPr lang="en-US" dirty="0"/>
              <a:t> clone  https://github.com/angular/quickstart  [</a:t>
            </a:r>
            <a:r>
              <a:rPr lang="en-US" dirty="0" err="1"/>
              <a:t>yourprojectname</a:t>
            </a:r>
            <a:r>
              <a:rPr lang="en-US" dirty="0"/>
              <a:t>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cd your [</a:t>
            </a:r>
            <a:r>
              <a:rPr lang="en-US" dirty="0" err="1"/>
              <a:t>projectname</a:t>
            </a:r>
            <a:r>
              <a:rPr lang="en-US" dirty="0"/>
              <a:t>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Copy manually files from Angular 2 Quick Start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package.json</a:t>
            </a:r>
            <a:r>
              <a:rPr lang="en-US" dirty="0"/>
              <a:t>, </a:t>
            </a:r>
            <a:r>
              <a:rPr lang="en-US" dirty="0" err="1"/>
              <a:t>tsconfig.json</a:t>
            </a:r>
            <a:r>
              <a:rPr lang="en-US" dirty="0"/>
              <a:t>, </a:t>
            </a:r>
            <a:r>
              <a:rPr lang="en-US" dirty="0" err="1"/>
              <a:t>typings.json</a:t>
            </a:r>
            <a:r>
              <a:rPr lang="en-US" dirty="0"/>
              <a:t>, systemjs.config.js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To get started</a:t>
            </a:r>
          </a:p>
        </p:txBody>
      </p:sp>
      <p:sp>
        <p:nvSpPr>
          <p:cNvPr id="11" name="Arrow: Left 10"/>
          <p:cNvSpPr/>
          <p:nvPr/>
        </p:nvSpPr>
        <p:spPr>
          <a:xfrm>
            <a:off x="9245147" y="3695451"/>
            <a:ext cx="1987712" cy="8537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Pack</a:t>
            </a:r>
          </a:p>
        </p:txBody>
      </p:sp>
      <p:sp>
        <p:nvSpPr>
          <p:cNvPr id="12" name="Arrow: Left 11"/>
          <p:cNvSpPr/>
          <p:nvPr/>
        </p:nvSpPr>
        <p:spPr>
          <a:xfrm>
            <a:off x="8885338" y="4888844"/>
            <a:ext cx="2347520" cy="1533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System.js</a:t>
            </a:r>
          </a:p>
        </p:txBody>
      </p:sp>
    </p:spTree>
    <p:extLst>
      <p:ext uri="{BB962C8B-B14F-4D97-AF65-F5344CB8AC3E}">
        <p14:creationId xmlns:p14="http://schemas.microsoft.com/office/powerpoint/2010/main" val="29559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Component: Fundamental building block.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Composed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Component decorator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View (Template)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22" y="924442"/>
            <a:ext cx="803246" cy="8032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Main elements and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8815" y="2634143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68" y="3003475"/>
            <a:ext cx="6117977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149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E7E256-FFAC-4EF1-A9D5-E41AD1350C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811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Consolas</vt:lpstr>
      <vt:lpstr>Courier New</vt:lpstr>
      <vt:lpstr>Trebuchet MS</vt:lpstr>
      <vt:lpstr>Wingdings</vt:lpstr>
      <vt:lpstr>Berlin</vt:lpstr>
      <vt:lpstr>PowerPoint Presentation</vt:lpstr>
      <vt:lpstr>Thanks to sponsors</vt:lpstr>
      <vt:lpstr>About me</vt:lpstr>
      <vt:lpstr>PowerPoint Presentation</vt:lpstr>
      <vt:lpstr>Agenda</vt:lpstr>
      <vt:lpstr>Angular 2 Overview and History</vt:lpstr>
      <vt:lpstr>Why Angular 2</vt:lpstr>
      <vt:lpstr>To get started</vt:lpstr>
      <vt:lpstr>Main elements and features</vt:lpstr>
      <vt:lpstr>Main elements and features</vt:lpstr>
      <vt:lpstr>Main elements and features</vt:lpstr>
      <vt:lpstr>Main elements and features</vt:lpstr>
      <vt:lpstr>Main elements and features</vt:lpstr>
      <vt:lpstr>Main elements and features</vt:lpstr>
      <vt:lpstr>Main elements and features</vt:lpstr>
      <vt:lpstr>Advanced Topics</vt:lpstr>
      <vt:lpstr>Advanced Topic</vt:lpstr>
      <vt:lpstr>Advanced Topics</vt:lpstr>
      <vt:lpstr>Advanced Topics</vt:lpstr>
      <vt:lpstr>Practical Demo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2016-10-02T04:43:58Z</dcterms:created>
  <dcterms:modified xsi:type="dcterms:W3CDTF">2016-10-08T14:31:11Z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TC040144319991</vt:lpwstr>
  </property>
</Properties>
</file>