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7" r:id="rId2"/>
    <p:sldId id="258" r:id="rId3"/>
    <p:sldId id="417" r:id="rId4"/>
    <p:sldId id="435" r:id="rId5"/>
    <p:sldId id="418" r:id="rId6"/>
    <p:sldId id="403" r:id="rId7"/>
    <p:sldId id="407" r:id="rId8"/>
    <p:sldId id="440" r:id="rId9"/>
    <p:sldId id="437" r:id="rId10"/>
    <p:sldId id="438" r:id="rId11"/>
    <p:sldId id="439" r:id="rId12"/>
    <p:sldId id="442" r:id="rId13"/>
    <p:sldId id="441" r:id="rId14"/>
    <p:sldId id="443" r:id="rId15"/>
    <p:sldId id="444" r:id="rId16"/>
    <p:sldId id="445" r:id="rId17"/>
    <p:sldId id="446" r:id="rId18"/>
    <p:sldId id="447" r:id="rId19"/>
    <p:sldId id="448" r:id="rId20"/>
    <p:sldId id="450" r:id="rId21"/>
    <p:sldId id="449" r:id="rId22"/>
    <p:sldId id="451" r:id="rId23"/>
    <p:sldId id="452" r:id="rId24"/>
    <p:sldId id="42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1C4899"/>
    <a:srgbClr val="3776BA"/>
    <a:srgbClr val="387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3"/>
    <p:restoredTop sz="96327"/>
  </p:normalViewPr>
  <p:slideViewPr>
    <p:cSldViewPr snapToGrid="0" snapToObjects="1">
      <p:cViewPr varScale="1">
        <p:scale>
          <a:sx n="99" d="100"/>
          <a:sy n="99" d="100"/>
        </p:scale>
        <p:origin x="200" y="2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1CF4C-7052-2B41-A494-15EF526384CA}"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937A8-FFBB-4546-B91A-69CE1C3C5C1A}" type="slidenum">
              <a:rPr lang="en-US" smtClean="0"/>
              <a:t>‹#›</a:t>
            </a:fld>
            <a:endParaRPr lang="en-US"/>
          </a:p>
        </p:txBody>
      </p:sp>
    </p:spTree>
    <p:extLst>
      <p:ext uri="{BB962C8B-B14F-4D97-AF65-F5344CB8AC3E}">
        <p14:creationId xmlns:p14="http://schemas.microsoft.com/office/powerpoint/2010/main" val="8115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1696-0C64-624A-B589-B1E4B56C1265}"/>
              </a:ext>
            </a:extLst>
          </p:cNvPr>
          <p:cNvSpPr>
            <a:spLocks noGrp="1"/>
          </p:cNvSpPr>
          <p:nvPr>
            <p:ph type="ctrTitle"/>
          </p:nvPr>
        </p:nvSpPr>
        <p:spPr>
          <a:xfrm>
            <a:off x="0" y="406400"/>
            <a:ext cx="12192000" cy="1868714"/>
          </a:xfrm>
          <a:prstGeom prst="rect">
            <a:avLst/>
          </a:prstGeom>
        </p:spPr>
        <p:txBody>
          <a:bodyPr anchor="b"/>
          <a:lstStyle>
            <a:lvl1pPr algn="ctr">
              <a:defRPr sz="6000" b="1">
                <a:solidFill>
                  <a:srgbClr val="3875BA"/>
                </a:solidFill>
                <a:latin typeface="Avenir Book" panose="02000503020000020003"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2004810-C20B-7F42-B878-F3440F2B243D}"/>
              </a:ext>
            </a:extLst>
          </p:cNvPr>
          <p:cNvSpPr>
            <a:spLocks noGrp="1"/>
          </p:cNvSpPr>
          <p:nvPr>
            <p:ph type="subTitle" idx="1"/>
          </p:nvPr>
        </p:nvSpPr>
        <p:spPr>
          <a:xfrm>
            <a:off x="1524000" y="3602038"/>
            <a:ext cx="9144000" cy="1187676"/>
          </a:xfrm>
          <a:prstGeom prst="rect">
            <a:avLst/>
          </a:prstGeo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7A5F146-0013-C549-ACF7-FD336D2F6DDD}"/>
              </a:ext>
            </a:extLst>
          </p:cNvPr>
          <p:cNvSpPr>
            <a:spLocks noGrp="1"/>
          </p:cNvSpPr>
          <p:nvPr>
            <p:ph type="dt" sz="half" idx="10"/>
          </p:nvPr>
        </p:nvSpPr>
        <p:spPr>
          <a:xfrm>
            <a:off x="925664" y="6356350"/>
            <a:ext cx="2743200" cy="365125"/>
          </a:xfrm>
          <a:prstGeom prst="rect">
            <a:avLst/>
          </a:prstGeom>
        </p:spPr>
        <p:txBody>
          <a:bodyPr/>
          <a:lstStyle>
            <a:lvl1pPr>
              <a:defRPr>
                <a:solidFill>
                  <a:srgbClr val="3875BA"/>
                </a:solidFill>
                <a:latin typeface="Avenir Book" panose="02000503020000020003" pitchFamily="2" charset="0"/>
              </a:defRPr>
            </a:lvl1pPr>
          </a:lstStyle>
          <a:p>
            <a:fld id="{038EC371-F25E-4F45-9FEB-B7DFEBB7D272}" type="datetime1">
              <a:rPr lang="en-US" smtClean="0"/>
              <a:t>4/27/22</a:t>
            </a:fld>
            <a:endParaRPr lang="en-US"/>
          </a:p>
        </p:txBody>
      </p:sp>
      <p:sp>
        <p:nvSpPr>
          <p:cNvPr id="5" name="Footer Placeholder 4">
            <a:extLst>
              <a:ext uri="{FF2B5EF4-FFF2-40B4-BE49-F238E27FC236}">
                <a16:creationId xmlns:a16="http://schemas.microsoft.com/office/drawing/2014/main" id="{42286813-719E-C143-9B8E-E5B8C56E759F}"/>
              </a:ext>
            </a:extLst>
          </p:cNvPr>
          <p:cNvSpPr>
            <a:spLocks noGrp="1"/>
          </p:cNvSpPr>
          <p:nvPr>
            <p:ph type="ftr" sz="quarter" idx="11"/>
          </p:nvPr>
        </p:nvSpPr>
        <p:spPr/>
        <p:txBody>
          <a:bodyPr/>
          <a:lstStyle>
            <a:lvl1pPr>
              <a:defRPr>
                <a:solidFill>
                  <a:srgbClr val="3875BA"/>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F63274-326D-BE4E-BF6F-295346D54E08}"/>
              </a:ext>
            </a:extLst>
          </p:cNvPr>
          <p:cNvSpPr>
            <a:spLocks noGrp="1"/>
          </p:cNvSpPr>
          <p:nvPr>
            <p:ph type="sldNum" sz="quarter" idx="12"/>
          </p:nvPr>
        </p:nvSpPr>
        <p:spPr/>
        <p:txBody>
          <a:bodyPr/>
          <a:lstStyle>
            <a:lvl1pPr>
              <a:defRPr>
                <a:solidFill>
                  <a:srgbClr val="3875BA"/>
                </a:solidFill>
                <a:latin typeface="Avenir Book" panose="02000503020000020003" pitchFamily="2" charset="0"/>
              </a:defRPr>
            </a:lvl1pPr>
          </a:lstStyle>
          <a:p>
            <a:fld id="{21A66769-B3B3-9446-9E87-CD6DA95AF90C}" type="slidenum">
              <a:rPr lang="en-US" smtClean="0"/>
              <a:pPr/>
              <a:t>‹#›</a:t>
            </a:fld>
            <a:endParaRPr lang="en-US"/>
          </a:p>
        </p:txBody>
      </p:sp>
      <p:sp>
        <p:nvSpPr>
          <p:cNvPr id="8" name="Text Placeholder 2">
            <a:extLst>
              <a:ext uri="{FF2B5EF4-FFF2-40B4-BE49-F238E27FC236}">
                <a16:creationId xmlns:a16="http://schemas.microsoft.com/office/drawing/2014/main" id="{A34EB793-1509-6448-9C79-EA63CAAF2F01}"/>
              </a:ext>
            </a:extLst>
          </p:cNvPr>
          <p:cNvSpPr>
            <a:spLocks noGrp="1"/>
          </p:cNvSpPr>
          <p:nvPr>
            <p:ph type="body" idx="13"/>
          </p:nvPr>
        </p:nvSpPr>
        <p:spPr>
          <a:xfrm>
            <a:off x="8610600" y="4882702"/>
            <a:ext cx="3323094" cy="1187676"/>
          </a:xfrm>
          <a:prstGeom prst="rect">
            <a:avLst/>
          </a:prstGeom>
        </p:spPr>
        <p:txBody>
          <a:bodyPr anchor="b">
            <a:normAutofit/>
          </a:bodyPr>
          <a:lstStyle>
            <a:lvl1pPr marL="0" indent="0" algn="r">
              <a:buNone/>
              <a:defRPr sz="900">
                <a:solidFill>
                  <a:schemeClr val="bg1"/>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B82FFBA3-68EE-9F4A-8C42-E7EDBA7DDCD7}"/>
              </a:ext>
            </a:extLst>
          </p:cNvPr>
          <p:cNvSpPr>
            <a:spLocks noGrp="1"/>
          </p:cNvSpPr>
          <p:nvPr>
            <p:ph type="body" sz="quarter" idx="14"/>
          </p:nvPr>
        </p:nvSpPr>
        <p:spPr>
          <a:xfrm>
            <a:off x="1524000" y="2406650"/>
            <a:ext cx="9144000" cy="1102400"/>
          </a:xfrm>
        </p:spPr>
        <p:txBody>
          <a:bodyPr/>
          <a:lstStyle>
            <a:lvl1pPr marL="0" indent="0" algn="ctr">
              <a:buNone/>
              <a:defRPr/>
            </a:lvl1pPr>
          </a:lstStyle>
          <a:p>
            <a:pPr lvl="0"/>
            <a:r>
              <a:rPr lang="en-US"/>
              <a:t>Click to edit Master text styles</a:t>
            </a:r>
          </a:p>
        </p:txBody>
      </p:sp>
      <p:sp>
        <p:nvSpPr>
          <p:cNvPr id="9" name="Text Placeholder 2">
            <a:extLst>
              <a:ext uri="{FF2B5EF4-FFF2-40B4-BE49-F238E27FC236}">
                <a16:creationId xmlns:a16="http://schemas.microsoft.com/office/drawing/2014/main" id="{DDF6E88F-2C6C-9F4C-A429-24A8BCD3E835}"/>
              </a:ext>
            </a:extLst>
          </p:cNvPr>
          <p:cNvSpPr>
            <a:spLocks noGrp="1"/>
          </p:cNvSpPr>
          <p:nvPr>
            <p:ph type="body" idx="15" hasCustomPrompt="1"/>
          </p:nvPr>
        </p:nvSpPr>
        <p:spPr>
          <a:xfrm>
            <a:off x="4434453" y="4817387"/>
            <a:ext cx="3323094" cy="1187676"/>
          </a:xfrm>
          <a:prstGeom prst="rect">
            <a:avLst/>
          </a:prstGeom>
        </p:spPr>
        <p:txBody>
          <a:bodyPr anchor="b">
            <a:normAutofit/>
          </a:bodyPr>
          <a:lstStyle>
            <a:lvl1pPr marL="0" indent="0" algn="ctr">
              <a:buNone/>
              <a:defRPr sz="1800">
                <a:solidFill>
                  <a:schemeClr val="bg1"/>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1946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F3BF-BCB3-8447-AC38-3D1AD70ED910}"/>
              </a:ext>
            </a:extLst>
          </p:cNvPr>
          <p:cNvSpPr>
            <a:spLocks noGrp="1"/>
          </p:cNvSpPr>
          <p:nvPr>
            <p:ph type="title"/>
          </p:nvPr>
        </p:nvSpPr>
        <p:spPr>
          <a:xfrm>
            <a:off x="838197" y="2808525"/>
            <a:ext cx="10515600" cy="731520"/>
          </a:xfrm>
          <a:prstGeom prst="rect">
            <a:avLst/>
          </a:prstGeom>
        </p:spPr>
        <p:txBody>
          <a:bodyPr>
            <a:normAutofit/>
          </a:bodyPr>
          <a:lstStyle>
            <a:lvl1pPr>
              <a:defRPr sz="5400" b="1">
                <a:solidFill>
                  <a:schemeClr val="bg1"/>
                </a:solidFill>
                <a:latin typeface="Avenir Book" panose="02000503020000020003" pitchFamily="2" charset="0"/>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D3057189-E4CE-D944-BA7A-496A226B8C5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Avenir Book" panose="02000503020000020003" pitchFamily="2" charset="0"/>
              </a:defRPr>
            </a:lvl1pPr>
          </a:lstStyle>
          <a:p>
            <a:fld id="{E5FAACB3-E49B-F349-A82D-1A0B0B3CC9FA}" type="datetime1">
              <a:rPr lang="en-US" smtClean="0"/>
              <a:t>4/27/22</a:t>
            </a:fld>
            <a:endParaRPr lang="en-US"/>
          </a:p>
        </p:txBody>
      </p:sp>
      <p:sp>
        <p:nvSpPr>
          <p:cNvPr id="5" name="Footer Placeholder 4">
            <a:extLst>
              <a:ext uri="{FF2B5EF4-FFF2-40B4-BE49-F238E27FC236}">
                <a16:creationId xmlns:a16="http://schemas.microsoft.com/office/drawing/2014/main" id="{95EE9E97-1F52-F94E-9F87-96AD2E8D470D}"/>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E594B8E-0D78-E244-B1D8-6797C292E300}"/>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21A66769-B3B3-9446-9E87-CD6DA95AF90C}" type="slidenum">
              <a:rPr lang="en-US" smtClean="0"/>
              <a:pPr/>
              <a:t>‹#›</a:t>
            </a:fld>
            <a:endParaRPr lang="en-US"/>
          </a:p>
        </p:txBody>
      </p:sp>
      <p:sp>
        <p:nvSpPr>
          <p:cNvPr id="7" name="Subtitle 2">
            <a:extLst>
              <a:ext uri="{FF2B5EF4-FFF2-40B4-BE49-F238E27FC236}">
                <a16:creationId xmlns:a16="http://schemas.microsoft.com/office/drawing/2014/main" id="{E0F657B5-2924-9447-95AC-7F2D1B2570B3}"/>
              </a:ext>
            </a:extLst>
          </p:cNvPr>
          <p:cNvSpPr>
            <a:spLocks noGrp="1"/>
          </p:cNvSpPr>
          <p:nvPr>
            <p:ph type="subTitle" idx="1"/>
          </p:nvPr>
        </p:nvSpPr>
        <p:spPr>
          <a:xfrm>
            <a:off x="838199" y="3540045"/>
            <a:ext cx="10515599" cy="457200"/>
          </a:xfrm>
          <a:prstGeom prst="rect">
            <a:avLst/>
          </a:prstGeom>
        </p:spPr>
        <p:txBody>
          <a:bodyPr/>
          <a:lstStyle>
            <a:lvl1pPr marL="0" indent="0" algn="l">
              <a:buNone/>
              <a:defRPr sz="2400" b="1">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10">
            <a:extLst>
              <a:ext uri="{FF2B5EF4-FFF2-40B4-BE49-F238E27FC236}">
                <a16:creationId xmlns:a16="http://schemas.microsoft.com/office/drawing/2014/main" id="{DCAD31A8-3D89-B741-9E22-654168EC72BC}"/>
              </a:ext>
            </a:extLst>
          </p:cNvPr>
          <p:cNvSpPr>
            <a:spLocks noGrp="1"/>
          </p:cNvSpPr>
          <p:nvPr>
            <p:ph type="body" sz="quarter" idx="14"/>
          </p:nvPr>
        </p:nvSpPr>
        <p:spPr>
          <a:xfrm>
            <a:off x="838199" y="2351325"/>
            <a:ext cx="10515598" cy="457200"/>
          </a:xfrm>
        </p:spPr>
        <p:txBody>
          <a:bodyPr/>
          <a:lstStyle>
            <a:lvl1pPr marL="0" indent="0" algn="l">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5055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C0C9-3A85-A14D-ADF6-B52ED88B1D48}"/>
              </a:ext>
            </a:extLst>
          </p:cNvPr>
          <p:cNvSpPr>
            <a:spLocks noGrp="1"/>
          </p:cNvSpPr>
          <p:nvPr>
            <p:ph type="title"/>
          </p:nvPr>
        </p:nvSpPr>
        <p:spPr>
          <a:xfrm>
            <a:off x="258412" y="252198"/>
            <a:ext cx="11737275" cy="498906"/>
          </a:xfrm>
          <a:prstGeom prst="rect">
            <a:avLst/>
          </a:prstGeom>
        </p:spPr>
        <p:txBody>
          <a:bodyPr anchor="b">
            <a:normAutofit/>
          </a:bodyPr>
          <a:lstStyle>
            <a:lvl1pPr>
              <a:defRPr sz="2400">
                <a:solidFill>
                  <a:srgbClr val="3875BA"/>
                </a:solidFill>
                <a:latin typeface="Avenir Book" panose="02000503020000020003" pitchFamily="2" charset="0"/>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D6D299-9D36-C141-8590-D834EE3B4196}"/>
              </a:ext>
            </a:extLst>
          </p:cNvPr>
          <p:cNvSpPr>
            <a:spLocks noGrp="1"/>
          </p:cNvSpPr>
          <p:nvPr>
            <p:ph type="ftr" sz="quarter" idx="11"/>
          </p:nvPr>
        </p:nvSpPr>
        <p:spPr/>
        <p:txBody>
          <a:bodyPr/>
          <a:lstStyle>
            <a:lvl1pPr>
              <a:defRPr>
                <a:solidFill>
                  <a:srgbClr val="3875BA"/>
                </a:solidFill>
              </a:defRPr>
            </a:lvl1pPr>
          </a:lstStyle>
          <a:p>
            <a:endParaRPr lang="en-US"/>
          </a:p>
        </p:txBody>
      </p:sp>
      <p:sp>
        <p:nvSpPr>
          <p:cNvPr id="6" name="Slide Number Placeholder 5">
            <a:extLst>
              <a:ext uri="{FF2B5EF4-FFF2-40B4-BE49-F238E27FC236}">
                <a16:creationId xmlns:a16="http://schemas.microsoft.com/office/drawing/2014/main" id="{4D32432A-D750-D54E-BA85-6970489B0D5B}"/>
              </a:ext>
            </a:extLst>
          </p:cNvPr>
          <p:cNvSpPr>
            <a:spLocks noGrp="1"/>
          </p:cNvSpPr>
          <p:nvPr>
            <p:ph type="sldNum" sz="quarter" idx="12"/>
          </p:nvPr>
        </p:nvSpPr>
        <p:spPr/>
        <p:txBody>
          <a:bodyPr/>
          <a:lstStyle>
            <a:lvl1pPr>
              <a:defRPr>
                <a:solidFill>
                  <a:srgbClr val="3875BA"/>
                </a:solidFill>
              </a:defRPr>
            </a:lvl1pPr>
          </a:lstStyle>
          <a:p>
            <a:fld id="{21A66769-B3B3-9446-9E87-CD6DA95AF90C}" type="slidenum">
              <a:rPr lang="en-US" smtClean="0"/>
              <a:pPr/>
              <a:t>‹#›</a:t>
            </a:fld>
            <a:endParaRPr lang="en-US"/>
          </a:p>
        </p:txBody>
      </p:sp>
    </p:spTree>
    <p:extLst>
      <p:ext uri="{BB962C8B-B14F-4D97-AF65-F5344CB8AC3E}">
        <p14:creationId xmlns:p14="http://schemas.microsoft.com/office/powerpoint/2010/main" val="206659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C0C9-3A85-A14D-ADF6-B52ED88B1D48}"/>
              </a:ext>
            </a:extLst>
          </p:cNvPr>
          <p:cNvSpPr>
            <a:spLocks noGrp="1"/>
          </p:cNvSpPr>
          <p:nvPr>
            <p:ph type="title"/>
          </p:nvPr>
        </p:nvSpPr>
        <p:spPr>
          <a:xfrm>
            <a:off x="258412" y="252198"/>
            <a:ext cx="11737275" cy="498906"/>
          </a:xfrm>
          <a:prstGeom prst="rect">
            <a:avLst/>
          </a:prstGeom>
        </p:spPr>
        <p:txBody>
          <a:bodyPr anchor="b">
            <a:normAutofit/>
          </a:bodyPr>
          <a:lstStyle>
            <a:lvl1pPr>
              <a:defRPr sz="2400">
                <a:solidFill>
                  <a:srgbClr val="3875BA"/>
                </a:solidFill>
                <a:latin typeface="Avenir Book" panose="02000503020000020003" pitchFamily="2" charset="0"/>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D6D299-9D36-C141-8590-D834EE3B4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2432A-D750-D54E-BA85-6970489B0D5B}"/>
              </a:ext>
            </a:extLst>
          </p:cNvPr>
          <p:cNvSpPr>
            <a:spLocks noGrp="1"/>
          </p:cNvSpPr>
          <p:nvPr>
            <p:ph type="sldNum" sz="quarter" idx="12"/>
          </p:nvPr>
        </p:nvSpPr>
        <p:spPr/>
        <p:txBody>
          <a:bodyPr/>
          <a:lstStyle/>
          <a:p>
            <a:fld id="{21A66769-B3B3-9446-9E87-CD6DA95AF90C}" type="slidenum">
              <a:rPr lang="en-US" smtClean="0"/>
              <a:t>‹#›</a:t>
            </a:fld>
            <a:endParaRPr lang="en-US"/>
          </a:p>
        </p:txBody>
      </p:sp>
      <p:sp>
        <p:nvSpPr>
          <p:cNvPr id="7" name="Content Placeholder 2">
            <a:extLst>
              <a:ext uri="{FF2B5EF4-FFF2-40B4-BE49-F238E27FC236}">
                <a16:creationId xmlns:a16="http://schemas.microsoft.com/office/drawing/2014/main" id="{95991C4C-2012-6349-84F5-19012678093D}"/>
              </a:ext>
            </a:extLst>
          </p:cNvPr>
          <p:cNvSpPr>
            <a:spLocks noGrp="1"/>
          </p:cNvSpPr>
          <p:nvPr>
            <p:ph sz="half" idx="1"/>
          </p:nvPr>
        </p:nvSpPr>
        <p:spPr>
          <a:xfrm>
            <a:off x="258412" y="942222"/>
            <a:ext cx="5703375" cy="4351338"/>
          </a:xfrm>
          <a:prstGeom prst="rect">
            <a:avLst/>
          </a:prstGeom>
        </p:spPr>
        <p:txBody>
          <a:bodyPr/>
          <a:lstStyle>
            <a:lvl1pPr>
              <a:defRPr>
                <a:solidFill>
                  <a:srgbClr val="3875BA"/>
                </a:solidFill>
                <a:latin typeface="Avenir Book" panose="02000503020000020003" pitchFamily="2" charset="0"/>
              </a:defRPr>
            </a:lvl1pPr>
            <a:lvl2pPr>
              <a:defRPr>
                <a:solidFill>
                  <a:srgbClr val="3875BA"/>
                </a:solidFill>
                <a:latin typeface="Avenir Book" panose="02000503020000020003" pitchFamily="2" charset="0"/>
              </a:defRPr>
            </a:lvl2pPr>
            <a:lvl3pPr>
              <a:defRPr>
                <a:solidFill>
                  <a:srgbClr val="3875BA"/>
                </a:solidFill>
                <a:latin typeface="Avenir Book" panose="02000503020000020003" pitchFamily="2" charset="0"/>
              </a:defRPr>
            </a:lvl3pPr>
            <a:lvl4pPr>
              <a:defRPr>
                <a:solidFill>
                  <a:srgbClr val="3875BA"/>
                </a:solidFill>
                <a:latin typeface="Avenir Book" panose="02000503020000020003" pitchFamily="2" charset="0"/>
              </a:defRPr>
            </a:lvl4pPr>
            <a:lvl5pPr>
              <a:defRPr>
                <a:solidFill>
                  <a:srgbClr val="3875BA"/>
                </a:solidFill>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D0955C74-37E0-914E-9D6C-1FAF31D729D0}"/>
              </a:ext>
            </a:extLst>
          </p:cNvPr>
          <p:cNvSpPr>
            <a:spLocks noGrp="1"/>
          </p:cNvSpPr>
          <p:nvPr>
            <p:ph sz="half" idx="13"/>
          </p:nvPr>
        </p:nvSpPr>
        <p:spPr>
          <a:xfrm>
            <a:off x="6292311" y="942222"/>
            <a:ext cx="5703375" cy="4351338"/>
          </a:xfrm>
          <a:prstGeom prst="rect">
            <a:avLst/>
          </a:prstGeom>
        </p:spPr>
        <p:txBody>
          <a:bodyPr/>
          <a:lstStyle>
            <a:lvl1pPr>
              <a:defRPr>
                <a:solidFill>
                  <a:srgbClr val="3875BA"/>
                </a:solidFill>
                <a:latin typeface="Avenir Book" panose="02000503020000020003" pitchFamily="2" charset="0"/>
              </a:defRPr>
            </a:lvl1pPr>
            <a:lvl2pPr>
              <a:defRPr>
                <a:solidFill>
                  <a:srgbClr val="3875BA"/>
                </a:solidFill>
                <a:latin typeface="Avenir Book" panose="02000503020000020003" pitchFamily="2" charset="0"/>
              </a:defRPr>
            </a:lvl2pPr>
            <a:lvl3pPr>
              <a:defRPr>
                <a:solidFill>
                  <a:srgbClr val="3875BA"/>
                </a:solidFill>
                <a:latin typeface="Avenir Book" panose="02000503020000020003" pitchFamily="2" charset="0"/>
              </a:defRPr>
            </a:lvl3pPr>
            <a:lvl4pPr>
              <a:defRPr>
                <a:solidFill>
                  <a:srgbClr val="3875BA"/>
                </a:solidFill>
                <a:latin typeface="Avenir Book" panose="02000503020000020003" pitchFamily="2" charset="0"/>
              </a:defRPr>
            </a:lvl4pPr>
            <a:lvl5pPr>
              <a:defRPr>
                <a:solidFill>
                  <a:srgbClr val="3875BA"/>
                </a:solidFill>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950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057189-E4CE-D944-BA7A-496A226B8C5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Avenir Book" panose="02000503020000020003" pitchFamily="2" charset="0"/>
              </a:defRPr>
            </a:lvl1pPr>
          </a:lstStyle>
          <a:p>
            <a:fld id="{CB5C24DD-3B99-4E44-80DF-5468BDA9C073}" type="datetime1">
              <a:rPr lang="en-US" smtClean="0"/>
              <a:t>4/27/22</a:t>
            </a:fld>
            <a:endParaRPr lang="en-US"/>
          </a:p>
        </p:txBody>
      </p:sp>
      <p:sp>
        <p:nvSpPr>
          <p:cNvPr id="5" name="Footer Placeholder 4">
            <a:extLst>
              <a:ext uri="{FF2B5EF4-FFF2-40B4-BE49-F238E27FC236}">
                <a16:creationId xmlns:a16="http://schemas.microsoft.com/office/drawing/2014/main" id="{95EE9E97-1F52-F94E-9F87-96AD2E8D470D}"/>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E594B8E-0D78-E244-B1D8-6797C292E300}"/>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21A66769-B3B3-9446-9E87-CD6DA95AF90C}" type="slidenum">
              <a:rPr lang="en-US" smtClean="0"/>
              <a:pPr/>
              <a:t>‹#›</a:t>
            </a:fld>
            <a:endParaRPr lang="en-US"/>
          </a:p>
        </p:txBody>
      </p:sp>
      <p:sp>
        <p:nvSpPr>
          <p:cNvPr id="10" name="Content Placeholder 2">
            <a:extLst>
              <a:ext uri="{FF2B5EF4-FFF2-40B4-BE49-F238E27FC236}">
                <a16:creationId xmlns:a16="http://schemas.microsoft.com/office/drawing/2014/main" id="{6CC6CF08-A184-2645-A622-52EFA7B3F8E6}"/>
              </a:ext>
            </a:extLst>
          </p:cNvPr>
          <p:cNvSpPr>
            <a:spLocks noGrp="1"/>
          </p:cNvSpPr>
          <p:nvPr>
            <p:ph sz="half" idx="1"/>
          </p:nvPr>
        </p:nvSpPr>
        <p:spPr>
          <a:xfrm>
            <a:off x="838200" y="1088570"/>
            <a:ext cx="5123587" cy="4204989"/>
          </a:xfrm>
          <a:prstGeom prst="rect">
            <a:avLst/>
          </a:prstGeom>
        </p:spPr>
        <p:txBody>
          <a:bodyPr/>
          <a:lstStyle>
            <a:lvl1pPr>
              <a:defRPr>
                <a:solidFill>
                  <a:srgbClr val="3875BA"/>
                </a:solidFill>
                <a:latin typeface="Avenir Book" panose="02000503020000020003" pitchFamily="2" charset="0"/>
              </a:defRPr>
            </a:lvl1pPr>
            <a:lvl2pPr>
              <a:defRPr>
                <a:solidFill>
                  <a:srgbClr val="3875BA"/>
                </a:solidFill>
                <a:latin typeface="Avenir Book" panose="02000503020000020003" pitchFamily="2" charset="0"/>
              </a:defRPr>
            </a:lvl2pPr>
            <a:lvl3pPr>
              <a:defRPr>
                <a:solidFill>
                  <a:srgbClr val="3875BA"/>
                </a:solidFill>
                <a:latin typeface="Avenir Book" panose="02000503020000020003" pitchFamily="2" charset="0"/>
              </a:defRPr>
            </a:lvl3pPr>
            <a:lvl4pPr>
              <a:defRPr>
                <a:solidFill>
                  <a:srgbClr val="3875BA"/>
                </a:solidFill>
                <a:latin typeface="Avenir Book" panose="02000503020000020003" pitchFamily="2" charset="0"/>
              </a:defRPr>
            </a:lvl4pPr>
            <a:lvl5pPr>
              <a:defRPr>
                <a:solidFill>
                  <a:srgbClr val="3875BA"/>
                </a:solidFill>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C9C844F-3930-054C-ADA9-A8ACF8C92635}"/>
              </a:ext>
            </a:extLst>
          </p:cNvPr>
          <p:cNvSpPr/>
          <p:nvPr userDrawn="1"/>
        </p:nvSpPr>
        <p:spPr>
          <a:xfrm>
            <a:off x="722086" y="5317639"/>
            <a:ext cx="2653290" cy="832151"/>
          </a:xfrm>
          <a:prstGeom prst="rect">
            <a:avLst/>
          </a:prstGeom>
        </p:spPr>
        <p:txBody>
          <a:bodyPr wrap="none">
            <a:spAutoFit/>
          </a:bodyPr>
          <a:lstStyle/>
          <a:p>
            <a:pPr>
              <a:lnSpc>
                <a:spcPct val="110000"/>
              </a:lnSpc>
              <a:spcBef>
                <a:spcPts val="0"/>
              </a:spcBef>
            </a:pPr>
            <a:r>
              <a:rPr lang="es-ES_tradnl" sz="1100" i="1" dirty="0">
                <a:solidFill>
                  <a:schemeClr val="bg1"/>
                </a:solidFill>
                <a:latin typeface="Avenir Book" panose="02000503020000020003" pitchFamily="2" charset="0"/>
              </a:rPr>
              <a:t>Carrasco, D., PhD</a:t>
            </a:r>
          </a:p>
          <a:p>
            <a:pPr>
              <a:lnSpc>
                <a:spcPct val="110000"/>
              </a:lnSpc>
              <a:spcBef>
                <a:spcPts val="0"/>
              </a:spcBef>
            </a:pPr>
            <a:r>
              <a:rPr lang="es-ES_tradnl" sz="1100" i="1" dirty="0">
                <a:solidFill>
                  <a:schemeClr val="bg1"/>
                </a:solidFill>
                <a:latin typeface="Avenir Book" panose="02000503020000020003" pitchFamily="2" charset="0"/>
              </a:rPr>
              <a:t>Centro de Medición MIDE UC,</a:t>
            </a:r>
          </a:p>
          <a:p>
            <a:pPr>
              <a:lnSpc>
                <a:spcPct val="110000"/>
              </a:lnSpc>
              <a:spcBef>
                <a:spcPts val="0"/>
              </a:spcBef>
            </a:pPr>
            <a:r>
              <a:rPr lang="es-ES_tradnl" sz="1100" i="1" dirty="0">
                <a:solidFill>
                  <a:schemeClr val="bg1"/>
                </a:solidFill>
                <a:latin typeface="Avenir Book" panose="02000503020000020003" pitchFamily="2" charset="0"/>
              </a:rPr>
              <a:t>Pontificia Universidad Católica de Chile</a:t>
            </a:r>
          </a:p>
          <a:p>
            <a:pPr>
              <a:lnSpc>
                <a:spcPct val="110000"/>
              </a:lnSpc>
              <a:spcBef>
                <a:spcPts val="0"/>
              </a:spcBef>
            </a:pPr>
            <a:r>
              <a:rPr lang="es-ES_tradnl" sz="1100" i="1" dirty="0">
                <a:solidFill>
                  <a:schemeClr val="bg1"/>
                </a:solidFill>
                <a:latin typeface="Avenir Book" panose="02000503020000020003" pitchFamily="2" charset="0"/>
              </a:rPr>
              <a:t>https://</a:t>
            </a:r>
            <a:r>
              <a:rPr lang="es-ES_tradnl" sz="1100" i="1" dirty="0" err="1">
                <a:solidFill>
                  <a:schemeClr val="bg1"/>
                </a:solidFill>
                <a:latin typeface="Avenir Book" panose="02000503020000020003" pitchFamily="2" charset="0"/>
              </a:rPr>
              <a:t>dacarras.github.io</a:t>
            </a:r>
            <a:r>
              <a:rPr lang="es-ES_tradnl" sz="1100" i="1" dirty="0">
                <a:solidFill>
                  <a:schemeClr val="bg1"/>
                </a:solidFill>
                <a:latin typeface="Avenir Book" panose="02000503020000020003" pitchFamily="2" charset="0"/>
              </a:rPr>
              <a:t>/</a:t>
            </a:r>
          </a:p>
        </p:txBody>
      </p:sp>
      <p:sp>
        <p:nvSpPr>
          <p:cNvPr id="13" name="Title 1">
            <a:extLst>
              <a:ext uri="{FF2B5EF4-FFF2-40B4-BE49-F238E27FC236}">
                <a16:creationId xmlns:a16="http://schemas.microsoft.com/office/drawing/2014/main" id="{391DA290-8A19-3148-B62C-7C96C1DE693F}"/>
              </a:ext>
            </a:extLst>
          </p:cNvPr>
          <p:cNvSpPr txBox="1">
            <a:spLocks/>
          </p:cNvSpPr>
          <p:nvPr userDrawn="1"/>
        </p:nvSpPr>
        <p:spPr>
          <a:xfrm>
            <a:off x="6292310" y="136525"/>
            <a:ext cx="5703375" cy="80569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a:solidFill>
                  <a:srgbClr val="3875BA"/>
                </a:solidFill>
                <a:latin typeface="Avenir Book" panose="02000503020000020003" pitchFamily="2" charset="0"/>
                <a:ea typeface="+mj-ea"/>
                <a:cs typeface="+mj-cs"/>
              </a:defRPr>
            </a:lvl1pPr>
          </a:lstStyle>
          <a:p>
            <a:r>
              <a:rPr lang="en-US" sz="4400" dirty="0" err="1">
                <a:solidFill>
                  <a:schemeClr val="bg1"/>
                </a:solidFill>
              </a:rPr>
              <a:t>Referencias</a:t>
            </a:r>
            <a:endParaRPr lang="en-US" sz="4400" dirty="0">
              <a:solidFill>
                <a:schemeClr val="bg1"/>
              </a:solidFill>
            </a:endParaRPr>
          </a:p>
        </p:txBody>
      </p:sp>
      <p:sp>
        <p:nvSpPr>
          <p:cNvPr id="14" name="Content Placeholder 2">
            <a:extLst>
              <a:ext uri="{FF2B5EF4-FFF2-40B4-BE49-F238E27FC236}">
                <a16:creationId xmlns:a16="http://schemas.microsoft.com/office/drawing/2014/main" id="{4A76A11B-ADEE-0642-BB8B-CF379A74B59B}"/>
              </a:ext>
            </a:extLst>
          </p:cNvPr>
          <p:cNvSpPr>
            <a:spLocks noGrp="1"/>
          </p:cNvSpPr>
          <p:nvPr>
            <p:ph sz="half" idx="13"/>
          </p:nvPr>
        </p:nvSpPr>
        <p:spPr>
          <a:xfrm>
            <a:off x="6292311" y="1088571"/>
            <a:ext cx="5703375" cy="4229068"/>
          </a:xfrm>
          <a:prstGeom prst="rect">
            <a:avLst/>
          </a:prstGeom>
        </p:spPr>
        <p:txBody>
          <a:bodyPr/>
          <a:lstStyle>
            <a:lvl1pPr>
              <a:defRPr>
                <a:solidFill>
                  <a:srgbClr val="3875BA"/>
                </a:solidFill>
                <a:latin typeface="Avenir Book" panose="02000503020000020003" pitchFamily="2" charset="0"/>
              </a:defRPr>
            </a:lvl1pPr>
            <a:lvl2pPr>
              <a:defRPr>
                <a:solidFill>
                  <a:srgbClr val="3875BA"/>
                </a:solidFill>
                <a:latin typeface="Avenir Book" panose="02000503020000020003" pitchFamily="2" charset="0"/>
              </a:defRPr>
            </a:lvl2pPr>
            <a:lvl3pPr>
              <a:defRPr>
                <a:solidFill>
                  <a:srgbClr val="3875BA"/>
                </a:solidFill>
                <a:latin typeface="Avenir Book" panose="02000503020000020003" pitchFamily="2" charset="0"/>
              </a:defRPr>
            </a:lvl3pPr>
            <a:lvl4pPr>
              <a:defRPr>
                <a:solidFill>
                  <a:srgbClr val="3875BA"/>
                </a:solidFill>
                <a:latin typeface="Avenir Book" panose="02000503020000020003" pitchFamily="2" charset="0"/>
              </a:defRPr>
            </a:lvl4pPr>
            <a:lvl5pPr>
              <a:defRPr>
                <a:solidFill>
                  <a:srgbClr val="3875BA"/>
                </a:solidFill>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a:extLst>
              <a:ext uri="{FF2B5EF4-FFF2-40B4-BE49-F238E27FC236}">
                <a16:creationId xmlns:a16="http://schemas.microsoft.com/office/drawing/2014/main" id="{771292E7-7502-EB40-BF3B-92DB01883447}"/>
              </a:ext>
            </a:extLst>
          </p:cNvPr>
          <p:cNvSpPr txBox="1">
            <a:spLocks/>
          </p:cNvSpPr>
          <p:nvPr userDrawn="1"/>
        </p:nvSpPr>
        <p:spPr>
          <a:xfrm>
            <a:off x="838200" y="148565"/>
            <a:ext cx="5123587" cy="80569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a:solidFill>
                  <a:srgbClr val="3875BA"/>
                </a:solidFill>
                <a:latin typeface="Avenir Book" panose="02000503020000020003" pitchFamily="2" charset="0"/>
                <a:ea typeface="+mj-ea"/>
                <a:cs typeface="+mj-cs"/>
              </a:defRPr>
            </a:lvl1pPr>
          </a:lstStyle>
          <a:p>
            <a:r>
              <a:rPr lang="en-US" sz="4400" dirty="0" err="1">
                <a:solidFill>
                  <a:schemeClr val="bg1"/>
                </a:solidFill>
              </a:rPr>
              <a:t>Muchas</a:t>
            </a:r>
            <a:r>
              <a:rPr lang="en-US" sz="4400" dirty="0">
                <a:solidFill>
                  <a:schemeClr val="bg1"/>
                </a:solidFill>
              </a:rPr>
              <a:t> gracias!</a:t>
            </a:r>
          </a:p>
        </p:txBody>
      </p:sp>
    </p:spTree>
    <p:extLst>
      <p:ext uri="{BB962C8B-B14F-4D97-AF65-F5344CB8AC3E}">
        <p14:creationId xmlns:p14="http://schemas.microsoft.com/office/powerpoint/2010/main" val="438196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5D907-C645-4140-AFD3-E53FE3F53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6226EF-CC4B-F34E-BED4-DBC725CA5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8D02F9C-3CA7-F84B-B6BC-CB9F93CA6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875BA"/>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10358C3-1E36-1D41-A308-D4E2BA635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875BA"/>
                </a:solidFill>
                <a:latin typeface="Avenir Book" panose="02000503020000020003" pitchFamily="2" charset="0"/>
              </a:defRPr>
            </a:lvl1pPr>
          </a:lstStyle>
          <a:p>
            <a:fld id="{21A66769-B3B3-9446-9E87-CD6DA95AF90C}" type="slidenum">
              <a:rPr lang="en-US" smtClean="0"/>
              <a:pPr/>
              <a:t>‹#›</a:t>
            </a:fld>
            <a:endParaRPr lang="en-US"/>
          </a:p>
        </p:txBody>
      </p:sp>
    </p:spTree>
    <p:extLst>
      <p:ext uri="{BB962C8B-B14F-4D97-AF65-F5344CB8AC3E}">
        <p14:creationId xmlns:p14="http://schemas.microsoft.com/office/powerpoint/2010/main" val="2779197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Lst>
  <p:hf hdr="0" ftr="0" dt="0"/>
  <p:txStyles>
    <p:titleStyle>
      <a:lvl1pPr algn="l" defTabSz="914400" rtl="0" eaLnBrk="1" latinLnBrk="0" hangingPunct="1">
        <a:lnSpc>
          <a:spcPct val="90000"/>
        </a:lnSpc>
        <a:spcBef>
          <a:spcPct val="0"/>
        </a:spcBef>
        <a:buNone/>
        <a:defRPr sz="4400" kern="1200">
          <a:solidFill>
            <a:srgbClr val="3875BA"/>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75BA"/>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75BA"/>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75BA"/>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7118-AB38-C84A-B164-ABC22DB2AB19}"/>
              </a:ext>
            </a:extLst>
          </p:cNvPr>
          <p:cNvSpPr>
            <a:spLocks noGrp="1"/>
          </p:cNvSpPr>
          <p:nvPr>
            <p:ph type="ctrTitle"/>
          </p:nvPr>
        </p:nvSpPr>
        <p:spPr/>
        <p:txBody>
          <a:bodyPr/>
          <a:lstStyle/>
          <a:p>
            <a:r>
              <a:rPr lang="es-ES_tradnl" dirty="0">
                <a:solidFill>
                  <a:srgbClr val="3776BA"/>
                </a:solidFill>
                <a:latin typeface="Avenir" panose="02000503020000020003" pitchFamily="2" charset="0"/>
              </a:rPr>
              <a:t>Interacción entre variables</a:t>
            </a:r>
            <a:endParaRPr lang="en-US" dirty="0"/>
          </a:p>
        </p:txBody>
      </p:sp>
      <p:sp>
        <p:nvSpPr>
          <p:cNvPr id="3" name="Subtitle 2">
            <a:extLst>
              <a:ext uri="{FF2B5EF4-FFF2-40B4-BE49-F238E27FC236}">
                <a16:creationId xmlns:a16="http://schemas.microsoft.com/office/drawing/2014/main" id="{7BD12357-2F6C-2F41-A6BE-0DF5D79561C9}"/>
              </a:ext>
            </a:extLst>
          </p:cNvPr>
          <p:cNvSpPr>
            <a:spLocks noGrp="1"/>
          </p:cNvSpPr>
          <p:nvPr>
            <p:ph type="subTitle" idx="1"/>
          </p:nvPr>
        </p:nvSpPr>
        <p:spPr/>
        <p:txBody>
          <a:bodyPr>
            <a:normAutofit/>
          </a:bodyPr>
          <a:lstStyle/>
          <a:p>
            <a:endParaRPr lang="es-ES_tradnl" sz="1800" dirty="0">
              <a:latin typeface="Avenir" panose="02000503020000020003" pitchFamily="2" charset="0"/>
            </a:endParaRPr>
          </a:p>
          <a:p>
            <a:r>
              <a:rPr lang="es-ES_tradnl" sz="1800" dirty="0">
                <a:latin typeface="Avenir" panose="02000503020000020003" pitchFamily="2" charset="0"/>
              </a:rPr>
              <a:t>PSI4035</a:t>
            </a:r>
          </a:p>
          <a:p>
            <a:r>
              <a:rPr lang="es-ES_tradnl" sz="1800" dirty="0">
                <a:latin typeface="Avenir" panose="02000503020000020003" pitchFamily="2" charset="0"/>
              </a:rPr>
              <a:t>Metodología Cuantitativa Avanzada I</a:t>
            </a:r>
            <a:endParaRPr lang="en-US" sz="1800" dirty="0"/>
          </a:p>
        </p:txBody>
      </p:sp>
      <p:sp>
        <p:nvSpPr>
          <p:cNvPr id="4" name="Text Placeholder 3">
            <a:extLst>
              <a:ext uri="{FF2B5EF4-FFF2-40B4-BE49-F238E27FC236}">
                <a16:creationId xmlns:a16="http://schemas.microsoft.com/office/drawing/2014/main" id="{7801865E-2458-1942-BEB9-5DB345A3B792}"/>
              </a:ext>
            </a:extLst>
          </p:cNvPr>
          <p:cNvSpPr>
            <a:spLocks noGrp="1"/>
          </p:cNvSpPr>
          <p:nvPr>
            <p:ph type="body" idx="13"/>
          </p:nvPr>
        </p:nvSpPr>
        <p:spPr/>
        <p:txBody>
          <a:bodyPr/>
          <a:lstStyle/>
          <a:p>
            <a:pPr>
              <a:spcBef>
                <a:spcPts val="200"/>
              </a:spcBef>
              <a:spcAft>
                <a:spcPts val="200"/>
              </a:spcAft>
            </a:pPr>
            <a:r>
              <a:rPr lang="es-ES_tradnl" dirty="0">
                <a:latin typeface="Avenir" panose="02000503020000020003" pitchFamily="2" charset="0"/>
              </a:rPr>
              <a:t>Carrasco, D., PhD,</a:t>
            </a:r>
          </a:p>
          <a:p>
            <a:pPr>
              <a:spcBef>
                <a:spcPts val="200"/>
              </a:spcBef>
              <a:spcAft>
                <a:spcPts val="200"/>
              </a:spcAft>
            </a:pPr>
            <a:r>
              <a:rPr lang="es-ES_tradnl" dirty="0">
                <a:latin typeface="Avenir" panose="02000503020000020003" pitchFamily="2" charset="0"/>
              </a:rPr>
              <a:t>Centro de Medición MIDE UC</a:t>
            </a:r>
          </a:p>
          <a:p>
            <a:pPr>
              <a:spcBef>
                <a:spcPts val="200"/>
              </a:spcBef>
              <a:spcAft>
                <a:spcPts val="200"/>
              </a:spcAft>
            </a:pPr>
            <a:r>
              <a:rPr lang="es-ES_tradnl" dirty="0">
                <a:latin typeface="Avenir" panose="02000503020000020003" pitchFamily="2" charset="0"/>
              </a:rPr>
              <a:t>Pontificia Universidad Católica de Chile</a:t>
            </a:r>
          </a:p>
        </p:txBody>
      </p:sp>
      <p:sp>
        <p:nvSpPr>
          <p:cNvPr id="5" name="Text Placeholder 4">
            <a:extLst>
              <a:ext uri="{FF2B5EF4-FFF2-40B4-BE49-F238E27FC236}">
                <a16:creationId xmlns:a16="http://schemas.microsoft.com/office/drawing/2014/main" id="{192FD80A-399B-DB4D-B090-47C641273D50}"/>
              </a:ext>
            </a:extLst>
          </p:cNvPr>
          <p:cNvSpPr>
            <a:spLocks noGrp="1"/>
          </p:cNvSpPr>
          <p:nvPr>
            <p:ph type="body" sz="quarter" idx="14"/>
          </p:nvPr>
        </p:nvSpPr>
        <p:spPr/>
        <p:txBody>
          <a:bodyPr/>
          <a:lstStyle/>
          <a:p>
            <a:r>
              <a:rPr lang="en-US" dirty="0" err="1"/>
              <a:t>Regresión</a:t>
            </a:r>
            <a:r>
              <a:rPr lang="en-US" dirty="0"/>
              <a:t> lineal con </a:t>
            </a:r>
            <a:r>
              <a:rPr lang="en-US" dirty="0" err="1"/>
              <a:t>interacciones</a:t>
            </a:r>
            <a:r>
              <a:rPr lang="en-US" dirty="0"/>
              <a:t> entre variable </a:t>
            </a:r>
            <a:r>
              <a:rPr lang="en-US" dirty="0" err="1"/>
              <a:t>dicotómicas</a:t>
            </a:r>
            <a:endParaRPr lang="en-US" dirty="0"/>
          </a:p>
          <a:p>
            <a:endParaRPr lang="en-US" dirty="0"/>
          </a:p>
        </p:txBody>
      </p:sp>
      <p:sp>
        <p:nvSpPr>
          <p:cNvPr id="6" name="Text Placeholder 5">
            <a:extLst>
              <a:ext uri="{FF2B5EF4-FFF2-40B4-BE49-F238E27FC236}">
                <a16:creationId xmlns:a16="http://schemas.microsoft.com/office/drawing/2014/main" id="{87E20DF8-0628-4543-A158-62EF5D472CA3}"/>
              </a:ext>
            </a:extLst>
          </p:cNvPr>
          <p:cNvSpPr>
            <a:spLocks noGrp="1"/>
          </p:cNvSpPr>
          <p:nvPr>
            <p:ph type="body" idx="15"/>
          </p:nvPr>
        </p:nvSpPr>
        <p:spPr/>
        <p:txBody>
          <a:bodyPr/>
          <a:lstStyle/>
          <a:p>
            <a:r>
              <a:rPr lang="es-ES_tradnl" dirty="0">
                <a:latin typeface="Avenir" panose="02000503020000020003" pitchFamily="2" charset="0"/>
              </a:rPr>
              <a:t>Abril 27</a:t>
            </a:r>
          </a:p>
          <a:p>
            <a:r>
              <a:rPr lang="es-ES_tradnl" dirty="0">
                <a:latin typeface="Avenir" panose="02000503020000020003" pitchFamily="2" charset="0"/>
              </a:rPr>
              <a:t>2022</a:t>
            </a:r>
            <a:endParaRPr lang="es-ES_tradnl" dirty="0"/>
          </a:p>
        </p:txBody>
      </p:sp>
    </p:spTree>
    <p:extLst>
      <p:ext uri="{BB962C8B-B14F-4D97-AF65-F5344CB8AC3E}">
        <p14:creationId xmlns:p14="http://schemas.microsoft.com/office/powerpoint/2010/main" val="249815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10</a:t>
            </a:fld>
            <a:endParaRPr lang="en-US"/>
          </a:p>
        </p:txBody>
      </p:sp>
      <p:pic>
        <p:nvPicPr>
          <p:cNvPr id="8" name="Picture 7">
            <a:extLst>
              <a:ext uri="{FF2B5EF4-FFF2-40B4-BE49-F238E27FC236}">
                <a16:creationId xmlns:a16="http://schemas.microsoft.com/office/drawing/2014/main" id="{26DA78FB-D56C-0F40-81AA-2A94C5BD473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4708" y="942222"/>
            <a:ext cx="4455601" cy="4318329"/>
          </a:xfrm>
          <a:prstGeom prst="rect">
            <a:avLst/>
          </a:prstGeom>
        </p:spPr>
      </p:pic>
      <p:sp>
        <p:nvSpPr>
          <p:cNvPr id="11" name="Content Placeholder 4">
            <a:extLst>
              <a:ext uri="{FF2B5EF4-FFF2-40B4-BE49-F238E27FC236}">
                <a16:creationId xmlns:a16="http://schemas.microsoft.com/office/drawing/2014/main" id="{BE9422FD-82D7-0741-8397-DDE3707CB5D2}"/>
              </a:ext>
            </a:extLst>
          </p:cNvPr>
          <p:cNvSpPr txBox="1">
            <a:spLocks/>
          </p:cNvSpPr>
          <p:nvPr/>
        </p:nvSpPr>
        <p:spPr>
          <a:xfrm>
            <a:off x="6292311" y="942222"/>
            <a:ext cx="5703375" cy="54141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75BA"/>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75BA"/>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75BA"/>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lnSpc>
                <a:spcPct val="120000"/>
              </a:lnSpc>
              <a:spcBef>
                <a:spcPts val="0"/>
              </a:spcBef>
            </a:pPr>
            <a:r>
              <a:rPr lang="es-ES_tradnl" sz="1400" dirty="0"/>
              <a:t>Nuestra variable dependiente es el peso del primer nacido de cada mujer que participa en el estudio, en kilogramos.</a:t>
            </a:r>
          </a:p>
          <a:p>
            <a:pPr marL="457200" lvl="1">
              <a:lnSpc>
                <a:spcPct val="120000"/>
              </a:lnSpc>
              <a:spcBef>
                <a:spcPts val="0"/>
              </a:spcBef>
            </a:pPr>
            <a:endParaRPr lang="es-ES_tradnl" sz="1400" dirty="0"/>
          </a:p>
          <a:p>
            <a:pPr marL="457200" lvl="1">
              <a:lnSpc>
                <a:spcPct val="120000"/>
              </a:lnSpc>
              <a:spcBef>
                <a:spcPts val="0"/>
              </a:spcBef>
            </a:pPr>
            <a:r>
              <a:rPr lang="es-ES_tradnl" sz="1400" dirty="0"/>
              <a:t>En promedio, los recién nacidos presentan 3.44 kg al nacer (ver </a:t>
            </a:r>
            <a:r>
              <a:rPr lang="es-ES_tradnl" sz="1400" dirty="0" err="1"/>
              <a:t>Model</a:t>
            </a:r>
            <a:r>
              <a:rPr lang="es-ES_tradnl" sz="1400" dirty="0"/>
              <a:t> 1).</a:t>
            </a:r>
          </a:p>
          <a:p>
            <a:pPr marL="457200" lvl="1">
              <a:lnSpc>
                <a:spcPct val="120000"/>
              </a:lnSpc>
              <a:spcBef>
                <a:spcPts val="0"/>
              </a:spcBef>
            </a:pPr>
            <a:endParaRPr lang="es-ES_tradnl" sz="1400" dirty="0"/>
          </a:p>
          <a:p>
            <a:pPr marL="457200" lvl="1">
              <a:lnSpc>
                <a:spcPct val="120000"/>
              </a:lnSpc>
              <a:spcBef>
                <a:spcPts val="0"/>
              </a:spcBef>
            </a:pPr>
            <a:r>
              <a:rPr lang="es-ES_tradnl" sz="1400" dirty="0"/>
              <a:t>Entre los nacidos de madres fumadoras, se observa una diferencia de .29 kg, en contraste a los nacidos de madres no fumadoras (b = -0.29, SE = .02, p &lt;.001), factor que explica hasta un 4% de la varianza del peso de los nacidos.</a:t>
            </a:r>
          </a:p>
          <a:p>
            <a:pPr marL="457200" lvl="1">
              <a:lnSpc>
                <a:spcPct val="120000"/>
              </a:lnSpc>
              <a:spcBef>
                <a:spcPts val="0"/>
              </a:spcBef>
            </a:pPr>
            <a:endParaRPr lang="es-ES_tradnl" sz="1400" dirty="0"/>
          </a:p>
          <a:p>
            <a:pPr marL="457200" lvl="1">
              <a:lnSpc>
                <a:spcPct val="120000"/>
              </a:lnSpc>
              <a:spcBef>
                <a:spcPts val="0"/>
              </a:spcBef>
            </a:pPr>
            <a:r>
              <a:rPr lang="es-ES_tradnl" sz="1400" dirty="0"/>
              <a:t>Adicionalmente, en el modelo 3, se observa que los nacidos de madres que no asisten a control pre-natal (</a:t>
            </a:r>
            <a:r>
              <a:rPr lang="es-ES_tradnl" sz="1400" dirty="0" err="1"/>
              <a:t>novisit</a:t>
            </a:r>
            <a:r>
              <a:rPr lang="es-ES_tradnl" sz="1400" dirty="0"/>
              <a:t>), también presentan una diferencia negativa en peso al nacer de .23 kg, en contraste a los nacidos de madres que sí asisten a los controles prenatales (b = -0.23, SE = .09, p &lt;.05), </a:t>
            </a:r>
          </a:p>
          <a:p>
            <a:pPr marL="457200" lvl="1">
              <a:lnSpc>
                <a:spcPct val="120000"/>
              </a:lnSpc>
              <a:spcBef>
                <a:spcPts val="0"/>
              </a:spcBef>
            </a:pPr>
            <a:endParaRPr lang="es-ES_tradnl" sz="1400" dirty="0"/>
          </a:p>
          <a:p>
            <a:pPr marL="457200" lvl="1">
              <a:lnSpc>
                <a:spcPct val="120000"/>
              </a:lnSpc>
              <a:spcBef>
                <a:spcPts val="0"/>
              </a:spcBef>
            </a:pPr>
            <a:r>
              <a:rPr lang="es-ES" sz="1400" dirty="0"/>
              <a:t>Finalmente, en el modelo 4, observamos un efecto de interacción. Los hijos de madres fumadoras, que no asisten a los controles natales presentan mayores diferencias en peso, en contraste al resto hijo de madres fumadoras </a:t>
            </a:r>
            <a:r>
              <a:rPr lang="es-ES_tradnl" sz="1400" dirty="0"/>
              <a:t>(b = -0.48, SE = .18, p &lt;.01). Este ultimo modelo, explica hasta un 4% de la varianza del peso de los recién nacidos (R</a:t>
            </a:r>
            <a:r>
              <a:rPr lang="es-ES_tradnl" sz="1400" baseline="30000" dirty="0"/>
              <a:t>2</a:t>
            </a:r>
            <a:r>
              <a:rPr lang="es-ES_tradnl" sz="1400" dirty="0"/>
              <a:t> = .04, F(3,3874) = 57.90, p &lt;.001).</a:t>
            </a:r>
          </a:p>
          <a:p>
            <a:pPr marL="228600" lvl="1" indent="0">
              <a:lnSpc>
                <a:spcPct val="120000"/>
              </a:lnSpc>
              <a:spcBef>
                <a:spcPts val="0"/>
              </a:spcBef>
              <a:buFont typeface="Arial" panose="020B0604020202020204" pitchFamily="34" charset="0"/>
              <a:buNone/>
            </a:pPr>
            <a:endParaRPr lang="es-ES_tradnl" sz="1400" dirty="0"/>
          </a:p>
          <a:p>
            <a:endParaRPr lang="en-US" dirty="0"/>
          </a:p>
        </p:txBody>
      </p:sp>
    </p:spTree>
    <p:extLst>
      <p:ext uri="{BB962C8B-B14F-4D97-AF65-F5344CB8AC3E}">
        <p14:creationId xmlns:p14="http://schemas.microsoft.com/office/powerpoint/2010/main" val="253540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11</a:t>
            </a:fld>
            <a:endParaRPr lang="en-US"/>
          </a:p>
        </p:txBody>
      </p:sp>
      <p:sp>
        <p:nvSpPr>
          <p:cNvPr id="11" name="Content Placeholder 4">
            <a:extLst>
              <a:ext uri="{FF2B5EF4-FFF2-40B4-BE49-F238E27FC236}">
                <a16:creationId xmlns:a16="http://schemas.microsoft.com/office/drawing/2014/main" id="{BE9422FD-82D7-0741-8397-DDE3707CB5D2}"/>
              </a:ext>
            </a:extLst>
          </p:cNvPr>
          <p:cNvSpPr txBox="1">
            <a:spLocks/>
          </p:cNvSpPr>
          <p:nvPr/>
        </p:nvSpPr>
        <p:spPr>
          <a:xfrm>
            <a:off x="6292311" y="942222"/>
            <a:ext cx="5703375" cy="54141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75BA"/>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75BA"/>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75BA"/>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75BA"/>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lnSpc>
                <a:spcPct val="120000"/>
              </a:lnSpc>
              <a:spcBef>
                <a:spcPts val="0"/>
              </a:spcBef>
            </a:pPr>
            <a:r>
              <a:rPr lang="es-ES_tradnl" sz="1400" dirty="0"/>
              <a:t>Nuestra variable dependiente es el peso del primer nacido de cada mujer que participa en el estudio, en kilogramos.</a:t>
            </a:r>
          </a:p>
          <a:p>
            <a:pPr marL="457200" lvl="1">
              <a:lnSpc>
                <a:spcPct val="120000"/>
              </a:lnSpc>
              <a:spcBef>
                <a:spcPts val="0"/>
              </a:spcBef>
            </a:pPr>
            <a:endParaRPr lang="es-ES_tradnl" sz="1400" dirty="0"/>
          </a:p>
          <a:p>
            <a:pPr marL="457200" lvl="1">
              <a:lnSpc>
                <a:spcPct val="120000"/>
              </a:lnSpc>
              <a:spcBef>
                <a:spcPts val="0"/>
              </a:spcBef>
            </a:pPr>
            <a:r>
              <a:rPr lang="es-ES_tradnl" sz="1400" dirty="0"/>
              <a:t>En promedio, los recién nacidos presentan 3.44 kg al nacer (ver </a:t>
            </a:r>
            <a:r>
              <a:rPr lang="es-ES_tradnl" sz="1400" dirty="0" err="1"/>
              <a:t>Model</a:t>
            </a:r>
            <a:r>
              <a:rPr lang="es-ES_tradnl" sz="1400" dirty="0"/>
              <a:t> 1).</a:t>
            </a:r>
          </a:p>
          <a:p>
            <a:pPr marL="457200" lvl="1">
              <a:lnSpc>
                <a:spcPct val="120000"/>
              </a:lnSpc>
              <a:spcBef>
                <a:spcPts val="0"/>
              </a:spcBef>
            </a:pPr>
            <a:endParaRPr lang="es-ES_tradnl" sz="1400" dirty="0"/>
          </a:p>
          <a:p>
            <a:pPr marL="457200" lvl="1">
              <a:lnSpc>
                <a:spcPct val="120000"/>
              </a:lnSpc>
              <a:spcBef>
                <a:spcPts val="0"/>
              </a:spcBef>
            </a:pPr>
            <a:r>
              <a:rPr lang="es-ES_tradnl" sz="1400" dirty="0"/>
              <a:t>Entre los nacidos de madres fumadoras, se observa una diferencia de .29 kg, en contraste a los nacidos de madres no fumadoras (b = -0.29, SE = .02, p &lt;.001), factor que explica hasta un 4% de la varianza del peso de los nacidos.</a:t>
            </a:r>
          </a:p>
          <a:p>
            <a:pPr marL="457200" lvl="1">
              <a:lnSpc>
                <a:spcPct val="120000"/>
              </a:lnSpc>
              <a:spcBef>
                <a:spcPts val="0"/>
              </a:spcBef>
            </a:pPr>
            <a:endParaRPr lang="es-ES_tradnl" sz="1400" dirty="0"/>
          </a:p>
          <a:p>
            <a:pPr marL="457200" lvl="1">
              <a:lnSpc>
                <a:spcPct val="120000"/>
              </a:lnSpc>
              <a:spcBef>
                <a:spcPts val="0"/>
              </a:spcBef>
            </a:pPr>
            <a:r>
              <a:rPr lang="es-ES_tradnl" sz="1400" dirty="0"/>
              <a:t>Adicionalmente, en el modelo 3, se observa que los nacidos de madres que no asisten a control pre-natal (</a:t>
            </a:r>
            <a:r>
              <a:rPr lang="es-ES_tradnl" sz="1400" dirty="0" err="1"/>
              <a:t>novisit</a:t>
            </a:r>
            <a:r>
              <a:rPr lang="es-ES_tradnl" sz="1400" dirty="0"/>
              <a:t>), también presentan una diferencia negativa en peso al nacer de .23 kg, en contraste a los nacidos de madres que sí asisten a los controles prenatales (b = -0.23, SE = .09, p &lt;.05), </a:t>
            </a:r>
          </a:p>
          <a:p>
            <a:pPr marL="457200" lvl="1">
              <a:lnSpc>
                <a:spcPct val="120000"/>
              </a:lnSpc>
              <a:spcBef>
                <a:spcPts val="0"/>
              </a:spcBef>
            </a:pPr>
            <a:endParaRPr lang="es-ES_tradnl" sz="1400" dirty="0"/>
          </a:p>
          <a:p>
            <a:pPr marL="457200" lvl="1">
              <a:lnSpc>
                <a:spcPct val="120000"/>
              </a:lnSpc>
              <a:spcBef>
                <a:spcPts val="0"/>
              </a:spcBef>
            </a:pPr>
            <a:r>
              <a:rPr lang="es-ES" sz="1400" dirty="0"/>
              <a:t>Finalmente, en el modelo 4, observamos un efecto de interacción. Los hijos de madres fumadoras, que no asisten a los controles natales presentan mayores diferencias en peso, en contraste al resto hijo de madres fumadoras </a:t>
            </a:r>
            <a:r>
              <a:rPr lang="es-ES_tradnl" sz="1400" dirty="0"/>
              <a:t>(b = -0.48, SE = .18, p &lt;.01). Este último modelo, explica hasta un 4% de la varianza del peso de los recién nacidos (R</a:t>
            </a:r>
            <a:r>
              <a:rPr lang="es-ES_tradnl" sz="1400" baseline="30000" dirty="0"/>
              <a:t>2</a:t>
            </a:r>
            <a:r>
              <a:rPr lang="es-ES_tradnl" sz="1400" dirty="0"/>
              <a:t> = .04, F(3,3874) = 57.90, p &lt;.001).</a:t>
            </a:r>
          </a:p>
          <a:p>
            <a:pPr marL="228600" lvl="1" indent="0">
              <a:lnSpc>
                <a:spcPct val="120000"/>
              </a:lnSpc>
              <a:spcBef>
                <a:spcPts val="0"/>
              </a:spcBef>
              <a:buFont typeface="Arial" panose="020B0604020202020204" pitchFamily="34" charset="0"/>
              <a:buNone/>
            </a:pPr>
            <a:endParaRPr lang="es-ES_tradnl" sz="1400" dirty="0"/>
          </a:p>
          <a:p>
            <a:endParaRPr lang="en-US" dirty="0"/>
          </a:p>
        </p:txBody>
      </p:sp>
      <p:sp>
        <p:nvSpPr>
          <p:cNvPr id="7" name="Content Placeholder 3">
            <a:extLst>
              <a:ext uri="{FF2B5EF4-FFF2-40B4-BE49-F238E27FC236}">
                <a16:creationId xmlns:a16="http://schemas.microsoft.com/office/drawing/2014/main" id="{2CBA802C-96CA-B946-8650-42BEACFFA213}"/>
              </a:ext>
            </a:extLst>
          </p:cNvPr>
          <p:cNvSpPr>
            <a:spLocks noGrp="1"/>
          </p:cNvSpPr>
          <p:nvPr>
            <p:ph sz="half" idx="1"/>
          </p:nvPr>
        </p:nvSpPr>
        <p:spPr>
          <a:xfrm>
            <a:off x="258412" y="942222"/>
            <a:ext cx="5703375" cy="4351338"/>
          </a:xfrm>
        </p:spPr>
        <p:txBody>
          <a:bodyPr>
            <a:normAutofit fontScale="400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Residuals: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Min       1Q   Median       3Q      Max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-2.52762 -0.30262  0.00938  0.32138  1.79213 </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Coefficients: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Estimate Std. Error t value </a:t>
            </a:r>
            <a:r>
              <a:rPr lang="en-US" dirty="0" err="1">
                <a:latin typeface="Hack" panose="020B0609030202020204" pitchFamily="49" charset="0"/>
                <a:ea typeface="Hack" panose="020B0609030202020204" pitchFamily="49" charset="0"/>
                <a:cs typeface="Hack" panose="020B0609030202020204" pitchFamily="49" charset="0"/>
              </a:rPr>
              <a:t>Pr</a:t>
            </a:r>
            <a:r>
              <a:rPr lang="en-US" dirty="0">
                <a:latin typeface="Hack" panose="020B0609030202020204" pitchFamily="49" charset="0"/>
                <a:ea typeface="Hack" panose="020B0609030202020204" pitchFamily="49" charset="0"/>
                <a:cs typeface="Hack" panose="020B0609030202020204" pitchFamily="49" charset="0"/>
              </a:rPr>
              <a:t>(&gt;|t|)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3.477620   0.008508 408.741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0.056733   0.120623   0.470   0.6381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-0.279750   0.022837 -12.250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-0.476680   0.184205  -2.588   0.0097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Signif</a:t>
            </a:r>
            <a:r>
              <a:rPr lang="en-US" dirty="0">
                <a:latin typeface="Hack" panose="020B0609030202020204" pitchFamily="49" charset="0"/>
                <a:ea typeface="Hack" panose="020B0609030202020204" pitchFamily="49" charset="0"/>
                <a:cs typeface="Hack" panose="020B0609030202020204" pitchFamily="49" charset="0"/>
              </a:rPr>
              <a:t>. codes:  0 ‘***’ 0.001 ‘**’ 0.01 ‘*’ 0.05 ‘.’ 0.1 ‘ ’ 1</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Residual standard error: 0.4961 on 3974 degrees of freedom</a:t>
            </a:r>
          </a:p>
          <a:p>
            <a:pPr marL="0" indent="0">
              <a:buNone/>
            </a:pPr>
            <a:r>
              <a:rPr lang="en-US" dirty="0">
                <a:latin typeface="Hack" panose="020B0609030202020204" pitchFamily="49" charset="0"/>
                <a:ea typeface="Hack" panose="020B0609030202020204" pitchFamily="49" charset="0"/>
                <a:cs typeface="Hack" panose="020B0609030202020204" pitchFamily="49" charset="0"/>
              </a:rPr>
              <a:t>Multiple R-squared:  0.04188,   Adjusted R-squared:  0.04116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F-statistic:  57.9 on 3 and 3974 DF,  p-value: &lt; 2.2e-16</a:t>
            </a:r>
          </a:p>
        </p:txBody>
      </p:sp>
      <p:sp>
        <p:nvSpPr>
          <p:cNvPr id="5" name="Rectangle 4">
            <a:extLst>
              <a:ext uri="{FF2B5EF4-FFF2-40B4-BE49-F238E27FC236}">
                <a16:creationId xmlns:a16="http://schemas.microsoft.com/office/drawing/2014/main" id="{0A92140E-B066-CF48-A109-1605437D357D}"/>
              </a:ext>
            </a:extLst>
          </p:cNvPr>
          <p:cNvSpPr/>
          <p:nvPr/>
        </p:nvSpPr>
        <p:spPr>
          <a:xfrm>
            <a:off x="188536" y="4006392"/>
            <a:ext cx="5279010" cy="942680"/>
          </a:xfrm>
          <a:prstGeom prst="rect">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111402-5A16-EE48-B1AB-CAF895A4A077}"/>
              </a:ext>
            </a:extLst>
          </p:cNvPr>
          <p:cNvSpPr/>
          <p:nvPr/>
        </p:nvSpPr>
        <p:spPr>
          <a:xfrm>
            <a:off x="6740165" y="5318111"/>
            <a:ext cx="5255521" cy="781031"/>
          </a:xfrm>
          <a:prstGeom prst="rect">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05682C-FE3B-A847-95A2-F5A1D8BE9BCF}"/>
              </a:ext>
            </a:extLst>
          </p:cNvPr>
          <p:cNvSpPr/>
          <p:nvPr/>
        </p:nvSpPr>
        <p:spPr>
          <a:xfrm>
            <a:off x="188536" y="3063712"/>
            <a:ext cx="5279010" cy="365288"/>
          </a:xfrm>
          <a:prstGeom prst="rect">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s-ES_tradnl" dirty="0"/>
              <a:t>Regresión con interacción</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s-ES_tradnl" dirty="0"/>
              <a:t>Hipótesis e interpretación</a:t>
            </a:r>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AD414B0B-6B6D-924B-8AE9-C4F676AB6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prstClr val="white"/>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white"/>
              </a:solidFill>
              <a:effectLst/>
              <a:uLnTx/>
              <a:uFillTx/>
              <a:latin typeface="Avenir Book" panose="02000503020000020003" pitchFamily="2" charset="0"/>
              <a:ea typeface="+mn-ea"/>
              <a:cs typeface="+mn-cs"/>
            </a:endParaRPr>
          </a:p>
        </p:txBody>
      </p:sp>
    </p:spTree>
    <p:extLst>
      <p:ext uri="{BB962C8B-B14F-4D97-AF65-F5344CB8AC3E}">
        <p14:creationId xmlns:p14="http://schemas.microsoft.com/office/powerpoint/2010/main" val="377680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formulación de hipótesis.</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13</a:t>
            </a:fld>
            <a:endParaRPr lang="en-US"/>
          </a:p>
        </p:txBody>
      </p:sp>
      <p:sp>
        <p:nvSpPr>
          <p:cNvPr id="4" name="Content Placeholder 3">
            <a:extLst>
              <a:ext uri="{FF2B5EF4-FFF2-40B4-BE49-F238E27FC236}">
                <a16:creationId xmlns:a16="http://schemas.microsoft.com/office/drawing/2014/main" id="{12CCC28A-B896-7A47-B218-1574A6026141}"/>
              </a:ext>
            </a:extLst>
          </p:cNvPr>
          <p:cNvSpPr>
            <a:spLocks noGrp="1"/>
          </p:cNvSpPr>
          <p:nvPr>
            <p:ph sz="half" idx="1"/>
          </p:nvPr>
        </p:nvSpPr>
        <p:spPr/>
        <p:txBody>
          <a:bodyPr>
            <a:normAutofit fontScale="325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Model 1      Model 2      Model 3      Model 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3.44 ***     3.48 ***     3.44 ***     3.48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(0.01)       (0.01)       (0.01)       (0.01)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-0.29 ***                 -0.28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(0.02)                    (0.02)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-0.23 *       0.06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(0.09)       (0.12)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-0.48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(0.18)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R^2               0.00         0.04         0.00         0.04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Adj. R^2          0.00         0.04         0.00         0.04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Num. obs.      3978         3978         3978         3978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p &lt; 0.001; ** p &lt; 0.01; * p &lt; 0.05</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br>
              <a:rPr lang="en-US" dirty="0"/>
            </a:br>
            <a:endParaRPr lang="en-US" dirty="0"/>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fontScale="92500" lnSpcReduction="10000"/>
              </a:bodyPr>
              <a:lstStyle/>
              <a:p>
                <a:pPr marL="457200" lvl="1">
                  <a:lnSpc>
                    <a:spcPct val="120000"/>
                  </a:lnSpc>
                  <a:spcBef>
                    <a:spcPts val="0"/>
                  </a:spcBef>
                </a:pPr>
                <a:r>
                  <a:rPr lang="es-ES_tradnl" sz="1400" dirty="0"/>
                  <a:t>En una hipótesis de interacción, tenemos la sospecha de que un moderador influye sobre la relación entre x e y. Es decir, que los valores esperados de y, debido a x, no son constantes, sino que pueden verse aumentado o disminuidos debido a la variable moderadora (llamémosla w).</a:t>
                </a:r>
              </a:p>
              <a:p>
                <a:pPr marL="457200" lvl="1">
                  <a:lnSpc>
                    <a:spcPct val="120000"/>
                  </a:lnSpc>
                  <a:spcBef>
                    <a:spcPts val="0"/>
                  </a:spcBef>
                </a:pPr>
                <a:endParaRPr lang="es-ES_tradnl" sz="1400" dirty="0"/>
              </a:p>
              <a:p>
                <a:pPr marL="457200" lvl="1">
                  <a:lnSpc>
                    <a:spcPct val="120000"/>
                  </a:lnSpc>
                  <a:spcBef>
                    <a:spcPts val="0"/>
                  </a:spcBef>
                </a:pPr>
                <a:r>
                  <a:rPr lang="es-ES_tradnl" sz="1400" dirty="0"/>
                  <a:t>En este caso, estamos diciendo que podemos explicar a la variable respuesta “y”, condicional a los valores de “x” y “w”, y que además la relación de “</a:t>
                </a:r>
                <a:r>
                  <a:rPr lang="es-ES_tradnl" sz="1400" dirty="0" err="1"/>
                  <a:t>yx</a:t>
                </a:r>
                <a:r>
                  <a:rPr lang="es-ES_tradnl" sz="1400" dirty="0"/>
                  <a:t>” esta influida por los valores “w”.</a:t>
                </a:r>
              </a:p>
              <a:p>
                <a:pPr marL="457200" lvl="1">
                  <a:lnSpc>
                    <a:spcPct val="120000"/>
                  </a:lnSpc>
                  <a:spcBef>
                    <a:spcPts val="0"/>
                  </a:spcBef>
                </a:pPr>
                <a:endParaRPr lang="es-ES_tradnl" sz="1400" dirty="0"/>
              </a:p>
              <a:p>
                <a:pPr marL="457200" lvl="1">
                  <a:lnSpc>
                    <a:spcPct val="120000"/>
                  </a:lnSpc>
                  <a:spcBef>
                    <a:spcPts val="0"/>
                  </a:spcBef>
                </a:pPr>
                <a:r>
                  <a:rPr lang="es-ES_tradnl" sz="1400" dirty="0"/>
                  <a:t>Esto quiere decir que, si nuestro modelo es:</a:t>
                </a:r>
              </a:p>
              <a:p>
                <a:pPr marL="457200" lvl="1">
                  <a:lnSpc>
                    <a:spcPct val="120000"/>
                  </a:lnSpc>
                  <a:spcBef>
                    <a:spcPts val="0"/>
                  </a:spcBef>
                </a:pPr>
                <a:endParaRPr lang="es-ES_tradnl" sz="1400" dirty="0"/>
              </a:p>
              <a:p>
                <a:pPr marL="457200" lvl="1">
                  <a:lnSpc>
                    <a:spcPct val="120000"/>
                  </a:lnSpc>
                  <a:spcBef>
                    <a:spcPts val="0"/>
                  </a:spcBef>
                </a:pPr>
                <a14:m>
                  <m:oMath xmlns:m="http://schemas.openxmlformats.org/officeDocument/2006/math">
                    <m:sSub>
                      <m:sSubPr>
                        <m:ctrlPr>
                          <a:rPr lang="es-ES_tradnl" sz="1400" i="1" smtClean="0">
                            <a:latin typeface="Cambria Math" panose="02040503050406030204" pitchFamily="18" charset="0"/>
                          </a:rPr>
                        </m:ctrlPr>
                      </m:sSubPr>
                      <m:e>
                        <m:r>
                          <a:rPr lang="es-ES" sz="1400" b="0" i="1" smtClean="0">
                            <a:latin typeface="Cambria Math" panose="02040503050406030204" pitchFamily="18" charset="0"/>
                          </a:rPr>
                          <m:t>𝑦</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𝛼</m:t>
                    </m:r>
                    <m:r>
                      <a:rPr lang="es-ES"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ea typeface="Cambria Math" panose="02040503050406030204" pitchFamily="18" charset="0"/>
                      </a:rPr>
                      <m:t>𝛽</m:t>
                    </m:r>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sub>
                    </m:sSub>
                    <m:r>
                      <a:rPr lang="es-ES" sz="1400" b="0" i="1" smtClean="0">
                        <a:latin typeface="Cambria Math" panose="02040503050406030204" pitchFamily="18" charset="0"/>
                      </a:rPr>
                      <m:t>+</m:t>
                    </m:r>
                  </m:oMath>
                </a14:m>
                <a:r>
                  <a:rPr lang="es-ES" sz="1400" dirty="0">
                    <a:ea typeface="Cambria Math" panose="02040503050406030204" pitchFamily="18" charset="0"/>
                  </a:rPr>
                  <a:t>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γ</m:t>
                    </m:r>
                    <m:sSub>
                      <m:sSubPr>
                        <m:ctrlPr>
                          <a:rPr lang="es-ES" sz="1400" i="1">
                            <a:latin typeface="Cambria Math" panose="02040503050406030204" pitchFamily="18" charset="0"/>
                          </a:rPr>
                        </m:ctrlPr>
                      </m:sSubPr>
                      <m:e>
                        <m:r>
                          <a:rPr lang="es-ES" sz="1400" b="0" i="1" smtClean="0">
                            <a:latin typeface="Cambria Math" panose="02040503050406030204" pitchFamily="18" charset="0"/>
                          </a:rPr>
                          <m:t>𝑤</m:t>
                        </m:r>
                      </m:e>
                      <m:sub>
                        <m:r>
                          <a:rPr lang="es-ES" sz="1400" i="1">
                            <a:latin typeface="Cambria Math" panose="02040503050406030204" pitchFamily="18" charset="0"/>
                          </a:rPr>
                          <m:t>𝑖</m:t>
                        </m:r>
                      </m:sub>
                    </m:sSub>
                    <m:r>
                      <a:rPr lang="es-ES" sz="1400" b="0" i="1" smtClean="0">
                        <a:latin typeface="Cambria Math" panose="02040503050406030204" pitchFamily="18" charset="0"/>
                      </a:rPr>
                      <m:t>+</m:t>
                    </m:r>
                  </m:oMath>
                </a14:m>
                <a:r>
                  <a:rPr lang="es-ES" sz="1400" dirty="0">
                    <a:ea typeface="Cambria Math" panose="020405030504060302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𝛿</m:t>
                    </m:r>
                    <m:sSub>
                      <m:sSubPr>
                        <m:ctrlPr>
                          <a:rPr lang="es-ES" sz="1400" i="1">
                            <a:latin typeface="Cambria Math" panose="02040503050406030204" pitchFamily="18" charset="0"/>
                          </a:rPr>
                        </m:ctrlPr>
                      </m:sSubPr>
                      <m:e>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sub>
                        </m:sSub>
                        <m:r>
                          <a:rPr lang="es-ES" sz="1400" b="0" i="1" smtClean="0">
                            <a:latin typeface="Cambria Math" panose="02040503050406030204" pitchFamily="18" charset="0"/>
                          </a:rPr>
                          <m:t>𝑤</m:t>
                        </m:r>
                      </m:e>
                      <m:sub>
                        <m:r>
                          <a:rPr lang="es-ES" sz="1400" i="1">
                            <a:latin typeface="Cambria Math" panose="02040503050406030204" pitchFamily="18" charset="0"/>
                          </a:rPr>
                          <m:t>𝑖</m:t>
                        </m:r>
                      </m:sub>
                    </m:sSub>
                  </m:oMath>
                </a14:m>
                <a:r>
                  <a:rPr lang="es-ES_tradnl" sz="1400" dirty="0"/>
                  <a:t> +</a:t>
                </a:r>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𝜖</m:t>
                        </m:r>
                      </m:e>
                      <m:sub>
                        <m:r>
                          <a:rPr lang="es-ES" sz="1400" i="1">
                            <a:latin typeface="Cambria Math" panose="02040503050406030204" pitchFamily="18" charset="0"/>
                          </a:rPr>
                          <m:t>𝑖</m:t>
                        </m:r>
                      </m:sub>
                    </m:sSub>
                  </m:oMath>
                </a14:m>
                <a:endParaRPr lang="es-ES_tradnl" sz="1400" dirty="0"/>
              </a:p>
              <a:p>
                <a:pPr marL="457200" lvl="1">
                  <a:lnSpc>
                    <a:spcPct val="120000"/>
                  </a:lnSpc>
                  <a:spcBef>
                    <a:spcPts val="0"/>
                  </a:spcBef>
                </a:pPr>
                <a:endParaRPr lang="es-ES_tradnl" sz="1400" dirty="0"/>
              </a:p>
              <a:p>
                <a:pPr marL="457200" lvl="1">
                  <a:lnSpc>
                    <a:spcPct val="120000"/>
                  </a:lnSpc>
                  <a:spcBef>
                    <a:spcPts val="0"/>
                  </a:spcBef>
                </a:pPr>
                <a:r>
                  <a:rPr lang="es-ES_tradnl" sz="1400" dirty="0"/>
                  <a:t>Nuestra hipótesis nula es que </a:t>
                </a:r>
                <a14:m>
                  <m:oMath xmlns:m="http://schemas.openxmlformats.org/officeDocument/2006/math">
                    <m:r>
                      <a:rPr lang="es-ES" sz="1400" i="1">
                        <a:latin typeface="Cambria Math" panose="02040503050406030204" pitchFamily="18" charset="0"/>
                        <a:ea typeface="Cambria Math" panose="02040503050406030204" pitchFamily="18" charset="0"/>
                      </a:rPr>
                      <m:t>𝛿</m:t>
                    </m:r>
                  </m:oMath>
                </a14:m>
                <a:r>
                  <a:rPr lang="es-ES_tradnl" sz="1400" dirty="0"/>
                  <a:t> = 0, mientras que nuestra hipótesis alternativa es que </a:t>
                </a:r>
                <a14:m>
                  <m:oMath xmlns:m="http://schemas.openxmlformats.org/officeDocument/2006/math">
                    <m:r>
                      <a:rPr lang="es-ES" sz="1400" i="1">
                        <a:latin typeface="Cambria Math" panose="02040503050406030204" pitchFamily="18" charset="0"/>
                        <a:ea typeface="Cambria Math" panose="02040503050406030204" pitchFamily="18" charset="0"/>
                      </a:rPr>
                      <m:t>𝛿</m:t>
                    </m:r>
                  </m:oMath>
                </a14:m>
                <a:r>
                  <a:rPr lang="es-ES_tradnl" sz="1400" dirty="0"/>
                  <a:t> </a:t>
                </a:r>
                <a14:m>
                  <m:oMath xmlns:m="http://schemas.openxmlformats.org/officeDocument/2006/math">
                    <m:r>
                      <a:rPr lang="es-ES_tradnl" sz="1400" i="1" dirty="0" smtClean="0">
                        <a:latin typeface="Cambria Math" panose="02040503050406030204" pitchFamily="18" charset="0"/>
                        <a:ea typeface="Cambria Math" panose="02040503050406030204" pitchFamily="18" charset="0"/>
                      </a:rPr>
                      <m:t>≠</m:t>
                    </m:r>
                  </m:oMath>
                </a14:m>
                <a:r>
                  <a:rPr lang="es-ES_tradnl" sz="1400" dirty="0"/>
                  <a:t> 0. En palabras, que la diferencia en el peso esperado de los recién nacidos, entre las madres que fuman y no fuman, son similares tanto para las madres que asisten a los controles prenatales, como para las madres que no asisten a los controles prenatales.</a:t>
                </a:r>
              </a:p>
              <a:p>
                <a:pPr marL="457200" lvl="1">
                  <a:lnSpc>
                    <a:spcPct val="120000"/>
                  </a:lnSpc>
                  <a:spcBef>
                    <a:spcPts val="0"/>
                  </a:spcBef>
                </a:pPr>
                <a:endParaRPr lang="es-ES_tradnl" sz="1400" dirty="0"/>
              </a:p>
              <a:p>
                <a:pPr marL="457200" lvl="1">
                  <a:lnSpc>
                    <a:spcPct val="120000"/>
                  </a:lnSpc>
                  <a:spcBef>
                    <a:spcPts val="0"/>
                  </a:spcBef>
                </a:pPr>
                <a:r>
                  <a:rPr lang="es-ES_tradnl" sz="1400" dirty="0"/>
                  <a:t>Nuestra hipótesis alternativa, es que la diferencia de peso esperado de los recién nacidos, entre las madres que fuman y no fuman, son diferentes según las madres asistan o no, a los controles prenatales. </a:t>
                </a:r>
              </a:p>
            </p:txBody>
          </p:sp>
        </mc:Choice>
        <mc:Fallback xmlns="">
          <p:sp>
            <p:nvSpPr>
              <p:cNvPr id="5" name="Content Placeholder 4">
                <a:extLst>
                  <a:ext uri="{FF2B5EF4-FFF2-40B4-BE49-F238E27FC236}">
                    <a16:creationId xmlns:a16="http://schemas.microsoft.com/office/drawing/2014/main" id="{654FFAF6-42A4-EC49-84CB-4A10BD5C1E3A}"/>
                  </a:ext>
                </a:extLst>
              </p:cNvPr>
              <p:cNvSpPr>
                <a:spLocks noGrp="1" noRot="1" noChangeAspect="1" noMove="1" noResize="1" noEditPoints="1" noAdjustHandles="1" noChangeArrowheads="1" noChangeShapeType="1" noTextEdit="1"/>
              </p:cNvSpPr>
              <p:nvPr>
                <p:ph sz="half" idx="13"/>
              </p:nvPr>
            </p:nvSpPr>
            <p:spPr>
              <a:xfrm>
                <a:off x="6292311" y="942222"/>
                <a:ext cx="5703375" cy="5414128"/>
              </a:xfrm>
              <a:blipFill>
                <a:blip r:embed="rId2"/>
                <a:stretch>
                  <a:fillRect r="-222"/>
                </a:stretch>
              </a:blipFill>
            </p:spPr>
            <p:txBody>
              <a:bodyPr/>
              <a:lstStyle/>
              <a:p>
                <a:r>
                  <a:rPr lang="en-US">
                    <a:noFill/>
                  </a:rPr>
                  <a:t> </a:t>
                </a:r>
              </a:p>
            </p:txBody>
          </p:sp>
        </mc:Fallback>
      </mc:AlternateContent>
    </p:spTree>
    <p:extLst>
      <p:ext uri="{BB962C8B-B14F-4D97-AF65-F5344CB8AC3E}">
        <p14:creationId xmlns:p14="http://schemas.microsoft.com/office/powerpoint/2010/main" val="158999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código</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14</a:t>
            </a:fld>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R permite ajustar modelos de interacción ya sea creando los componentes de interacción sobre la base de datos, o empleando el símbolo “*”entre dos covariables.</a:t>
                </a:r>
              </a:p>
              <a:p>
                <a:pPr marL="457200" lvl="1">
                  <a:lnSpc>
                    <a:spcPct val="120000"/>
                  </a:lnSpc>
                  <a:spcBef>
                    <a:spcPts val="0"/>
                  </a:spcBef>
                </a:pPr>
                <a:endParaRPr lang="es-ES" sz="1400" dirty="0"/>
              </a:p>
              <a:p>
                <a:pPr marL="457200" lvl="1">
                  <a:lnSpc>
                    <a:spcPct val="120000"/>
                  </a:lnSpc>
                  <a:spcBef>
                    <a:spcPts val="0"/>
                  </a:spcBef>
                </a:pPr>
                <a:r>
                  <a:rPr lang="es-ES" sz="1400" dirty="0"/>
                  <a:t>Esto quiere decir que el usuario puede escribir:</a:t>
                </a:r>
              </a:p>
              <a:p>
                <a:pPr marL="457200" lvl="1">
                  <a:lnSpc>
                    <a:spcPct val="120000"/>
                  </a:lnSpc>
                  <a:spcBef>
                    <a:spcPts val="0"/>
                  </a:spcBef>
                </a:pPr>
                <a:endParaRPr lang="es-ES" sz="1400" dirty="0"/>
              </a:p>
              <a:p>
                <a:pPr marL="228600" lvl="1" indent="0" algn="ctr">
                  <a:lnSpc>
                    <a:spcPct val="120000"/>
                  </a:lnSpc>
                  <a:spcBef>
                    <a:spcPts val="0"/>
                  </a:spcBef>
                  <a:buNone/>
                </a:pPr>
                <a:r>
                  <a:rPr lang="es-ES" sz="1400" dirty="0">
                    <a:latin typeface="Hack" panose="020B0609030202020204" pitchFamily="49" charset="0"/>
                    <a:ea typeface="Hack" panose="020B0609030202020204" pitchFamily="49" charset="0"/>
                    <a:cs typeface="Hack" panose="020B0609030202020204" pitchFamily="49" charset="0"/>
                  </a:rPr>
                  <a:t>lm(y ~ x*w)</a:t>
                </a:r>
              </a:p>
              <a:p>
                <a:pPr marL="228600" lvl="1" indent="0">
                  <a:lnSpc>
                    <a:spcPct val="120000"/>
                  </a:lnSpc>
                  <a:spcBef>
                    <a:spcPts val="0"/>
                  </a:spcBef>
                  <a:buNone/>
                </a:pPr>
                <a:endParaRPr lang="es-ES" sz="1400" dirty="0">
                  <a:latin typeface="Hack" panose="020B0609030202020204" pitchFamily="49" charset="0"/>
                  <a:ea typeface="Hack" panose="020B0609030202020204" pitchFamily="49" charset="0"/>
                  <a:cs typeface="Hack" panose="020B0609030202020204" pitchFamily="49" charset="0"/>
                </a:endParaRPr>
              </a:p>
              <a:p>
                <a:pPr marL="457200" lvl="1">
                  <a:lnSpc>
                    <a:spcPct val="120000"/>
                  </a:lnSpc>
                  <a:spcBef>
                    <a:spcPts val="0"/>
                  </a:spcBef>
                </a:pPr>
                <a:r>
                  <a:rPr lang="es-ES" sz="1400" dirty="0"/>
                  <a:t>Con lo cual ”lm” asume:</a:t>
                </a:r>
              </a:p>
              <a:p>
                <a:pPr marL="228600" lvl="1" indent="0">
                  <a:lnSpc>
                    <a:spcPct val="120000"/>
                  </a:lnSpc>
                  <a:spcBef>
                    <a:spcPts val="0"/>
                  </a:spcBef>
                  <a:buNone/>
                </a:pPr>
                <a:endParaRPr lang="es-ES" sz="1400" dirty="0">
                  <a:latin typeface="Hack" panose="020B0609030202020204" pitchFamily="49" charset="0"/>
                  <a:ea typeface="Hack" panose="020B0609030202020204" pitchFamily="49" charset="0"/>
                  <a:cs typeface="Hack" panose="020B0609030202020204" pitchFamily="49" charset="0"/>
                </a:endParaRPr>
              </a:p>
              <a:p>
                <a:pPr marL="228600" lvl="1" indent="0" algn="ctr">
                  <a:lnSpc>
                    <a:spcPct val="120000"/>
                  </a:lnSpc>
                  <a:spcBef>
                    <a:spcPts val="0"/>
                  </a:spcBef>
                  <a:buNone/>
                </a:pPr>
                <a14:m>
                  <m:oMath xmlns:m="http://schemas.openxmlformats.org/officeDocument/2006/math">
                    <m:sSub>
                      <m:sSubPr>
                        <m:ctrlPr>
                          <a:rPr lang="es-ES_tradnl" sz="1400" i="1">
                            <a:latin typeface="Cambria Math" panose="02040503050406030204" pitchFamily="18" charset="0"/>
                          </a:rPr>
                        </m:ctrlPr>
                      </m:sSubPr>
                      <m:e>
                        <m:r>
                          <a:rPr lang="es-ES" sz="1400" i="1">
                            <a:latin typeface="Cambria Math" panose="02040503050406030204" pitchFamily="18" charset="0"/>
                          </a:rPr>
                          <m:t>𝑦</m:t>
                        </m:r>
                      </m:e>
                      <m:sub>
                        <m:r>
                          <a:rPr lang="es-ES" sz="1400" i="1">
                            <a:latin typeface="Cambria Math" panose="02040503050406030204" pitchFamily="18" charset="0"/>
                          </a:rPr>
                          <m:t>𝑖</m:t>
                        </m:r>
                      </m:sub>
                    </m:sSub>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𝛼</m:t>
                    </m:r>
                    <m:r>
                      <a:rPr lang="es-ES"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ea typeface="Cambria Math" panose="02040503050406030204" pitchFamily="18" charset="0"/>
                      </a:rPr>
                      <m:t>𝛽</m:t>
                    </m:r>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sub>
                    </m:sSub>
                    <m:r>
                      <a:rPr lang="es-ES" sz="1400" i="1">
                        <a:latin typeface="Cambria Math" panose="02040503050406030204" pitchFamily="18" charset="0"/>
                      </a:rPr>
                      <m:t>+</m:t>
                    </m:r>
                  </m:oMath>
                </a14:m>
                <a:r>
                  <a:rPr lang="es-ES" sz="1400" dirty="0">
                    <a:ea typeface="Cambria Math" panose="02040503050406030204" pitchFamily="18" charset="0"/>
                  </a:rPr>
                  <a:t>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γ</m:t>
                    </m:r>
                    <m:sSub>
                      <m:sSubPr>
                        <m:ctrlPr>
                          <a:rPr lang="es-ES" sz="1400" i="1">
                            <a:latin typeface="Cambria Math" panose="02040503050406030204" pitchFamily="18" charset="0"/>
                          </a:rPr>
                        </m:ctrlPr>
                      </m:sSubPr>
                      <m:e>
                        <m:r>
                          <a:rPr lang="es-ES" sz="1400" b="0" i="1" smtClean="0">
                            <a:latin typeface="Cambria Math" panose="02040503050406030204" pitchFamily="18" charset="0"/>
                          </a:rPr>
                          <m:t>𝑤</m:t>
                        </m:r>
                      </m:e>
                      <m:sub>
                        <m:r>
                          <a:rPr lang="es-ES" sz="1400" i="1">
                            <a:latin typeface="Cambria Math" panose="02040503050406030204" pitchFamily="18" charset="0"/>
                          </a:rPr>
                          <m:t>𝑖</m:t>
                        </m:r>
                      </m:sub>
                    </m:sSub>
                    <m:r>
                      <a:rPr lang="es-ES" sz="1400" i="1">
                        <a:latin typeface="Cambria Math" panose="02040503050406030204" pitchFamily="18" charset="0"/>
                      </a:rPr>
                      <m:t>+</m:t>
                    </m:r>
                  </m:oMath>
                </a14:m>
                <a:r>
                  <a:rPr lang="es-ES" sz="1400" dirty="0">
                    <a:ea typeface="Cambria Math" panose="020405030504060302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𝛿</m:t>
                    </m:r>
                    <m:sSub>
                      <m:sSubPr>
                        <m:ctrlPr>
                          <a:rPr lang="es-ES" sz="1400" i="1">
                            <a:latin typeface="Cambria Math" panose="02040503050406030204" pitchFamily="18" charset="0"/>
                          </a:rPr>
                        </m:ctrlPr>
                      </m:sSubPr>
                      <m:e>
                        <m:sSub>
                          <m:sSubPr>
                            <m:ctrlPr>
                              <a:rPr lang="es-ES" sz="1400" i="1">
                                <a:latin typeface="Cambria Math" panose="02040503050406030204" pitchFamily="18" charset="0"/>
                              </a:rPr>
                            </m:ctrlPr>
                          </m:sSubPr>
                          <m:e>
                            <m:r>
                              <a:rPr lang="es-ES" sz="1400" i="1">
                                <a:latin typeface="Cambria Math" panose="02040503050406030204" pitchFamily="18" charset="0"/>
                              </a:rPr>
                              <m:t>𝑥</m:t>
                            </m:r>
                          </m:e>
                          <m:sub>
                            <m:r>
                              <a:rPr lang="es-ES" sz="1400" i="1">
                                <a:latin typeface="Cambria Math" panose="02040503050406030204" pitchFamily="18" charset="0"/>
                              </a:rPr>
                              <m:t>𝑖</m:t>
                            </m:r>
                          </m:sub>
                        </m:sSub>
                        <m:r>
                          <a:rPr lang="es-ES" sz="1400" b="0" i="1" smtClean="0">
                            <a:latin typeface="Cambria Math" panose="02040503050406030204" pitchFamily="18" charset="0"/>
                          </a:rPr>
                          <m:t>𝑤</m:t>
                        </m:r>
                      </m:e>
                      <m:sub>
                        <m:r>
                          <a:rPr lang="es-ES" sz="1400" i="1">
                            <a:latin typeface="Cambria Math" panose="02040503050406030204" pitchFamily="18" charset="0"/>
                          </a:rPr>
                          <m:t>𝑖</m:t>
                        </m:r>
                      </m:sub>
                    </m:sSub>
                  </m:oMath>
                </a14:m>
                <a:r>
                  <a:rPr lang="es-ES_tradnl" sz="1400" dirty="0"/>
                  <a:t> +</a:t>
                </a:r>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𝜖</m:t>
                        </m:r>
                      </m:e>
                      <m:sub>
                        <m:r>
                          <a:rPr lang="es-ES" sz="1400" i="1">
                            <a:latin typeface="Cambria Math" panose="02040503050406030204" pitchFamily="18" charset="0"/>
                          </a:rPr>
                          <m:t>𝑖</m:t>
                        </m:r>
                      </m:sub>
                    </m:sSub>
                  </m:oMath>
                </a14:m>
                <a:endParaRPr lang="es-ES" sz="1400" dirty="0">
                  <a:latin typeface="Hack" panose="020B0609030202020204" pitchFamily="49" charset="0"/>
                  <a:ea typeface="Hack" panose="020B0609030202020204" pitchFamily="49" charset="0"/>
                  <a:cs typeface="Hack" panose="020B0609030202020204" pitchFamily="49" charset="0"/>
                </a:endParaRPr>
              </a:p>
              <a:p>
                <a:pPr marL="228600" lvl="1" indent="0">
                  <a:lnSpc>
                    <a:spcPct val="120000"/>
                  </a:lnSpc>
                  <a:spcBef>
                    <a:spcPts val="0"/>
                  </a:spcBef>
                  <a:buNone/>
                </a:pPr>
                <a:endParaRPr lang="es-ES" sz="1400" dirty="0">
                  <a:latin typeface="Hack" panose="020B0609030202020204" pitchFamily="49" charset="0"/>
                  <a:ea typeface="Hack" panose="020B0609030202020204" pitchFamily="49" charset="0"/>
                  <a:cs typeface="Hack" panose="020B0609030202020204" pitchFamily="49" charset="0"/>
                </a:endParaRPr>
              </a:p>
              <a:p>
                <a:pPr marL="457200" lvl="1">
                  <a:lnSpc>
                    <a:spcPct val="120000"/>
                  </a:lnSpc>
                  <a:spcBef>
                    <a:spcPts val="0"/>
                  </a:spcBef>
                </a:pPr>
                <a:r>
                  <a:rPr lang="es-ES" sz="1400" dirty="0"/>
                  <a:t>Otra alternativa es escribir el código completo:</a:t>
                </a:r>
              </a:p>
              <a:p>
                <a:pPr marL="514350" lvl="1" indent="-285750">
                  <a:lnSpc>
                    <a:spcPct val="120000"/>
                  </a:lnSpc>
                  <a:spcBef>
                    <a:spcPts val="0"/>
                  </a:spcBef>
                  <a:buFontTx/>
                  <a:buChar char="-"/>
                </a:pPr>
                <a:endParaRPr lang="es-ES" sz="1400" dirty="0">
                  <a:latin typeface="Hack" panose="020B0609030202020204" pitchFamily="49" charset="0"/>
                  <a:ea typeface="Hack" panose="020B0609030202020204" pitchFamily="49" charset="0"/>
                  <a:cs typeface="Hack" panose="020B0609030202020204" pitchFamily="49" charset="0"/>
                </a:endParaRPr>
              </a:p>
              <a:p>
                <a:pPr marL="228600" lvl="1" indent="0" algn="ctr">
                  <a:lnSpc>
                    <a:spcPct val="120000"/>
                  </a:lnSpc>
                  <a:spcBef>
                    <a:spcPts val="0"/>
                  </a:spcBef>
                  <a:buNone/>
                </a:pPr>
                <a:r>
                  <a:rPr lang="es-ES" sz="1400" dirty="0">
                    <a:latin typeface="Hack" panose="020B0609030202020204" pitchFamily="49" charset="0"/>
                    <a:ea typeface="Hack" panose="020B0609030202020204" pitchFamily="49" charset="0"/>
                    <a:cs typeface="Hack" panose="020B0609030202020204" pitchFamily="49" charset="0"/>
                  </a:rPr>
                  <a:t>lm(y ~ x + w + x*w)</a:t>
                </a:r>
              </a:p>
              <a:p>
                <a:pPr marL="228600" lvl="1" indent="0" algn="ctr">
                  <a:lnSpc>
                    <a:spcPct val="120000"/>
                  </a:lnSpc>
                  <a:spcBef>
                    <a:spcPts val="0"/>
                  </a:spcBef>
                  <a:buNone/>
                </a:pPr>
                <a:endParaRPr lang="es-ES" sz="1400" dirty="0">
                  <a:latin typeface="Hack" panose="020B0609030202020204" pitchFamily="49" charset="0"/>
                  <a:ea typeface="Hack" panose="020B0609030202020204" pitchFamily="49" charset="0"/>
                  <a:cs typeface="Hack" panose="020B0609030202020204" pitchFamily="49" charset="0"/>
                </a:endParaRPr>
              </a:p>
              <a:p>
                <a:pPr marL="457200" lvl="1">
                  <a:lnSpc>
                    <a:spcPct val="120000"/>
                  </a:lnSpc>
                  <a:spcBef>
                    <a:spcPts val="0"/>
                  </a:spcBef>
                </a:pPr>
                <a:r>
                  <a:rPr lang="es-ES" sz="1400" dirty="0"/>
                  <a:t>Ambos códigos debieran entregar los mismos resultados.</a:t>
                </a:r>
              </a:p>
              <a:p>
                <a:pPr marL="514350" lvl="1" indent="-285750">
                  <a:lnSpc>
                    <a:spcPct val="120000"/>
                  </a:lnSpc>
                  <a:spcBef>
                    <a:spcPts val="0"/>
                  </a:spcBef>
                  <a:buFontTx/>
                  <a:buChar char="-"/>
                </a:pPr>
                <a:endParaRPr lang="es-ES" sz="1400" dirty="0">
                  <a:latin typeface="Hack" panose="020B0609030202020204" pitchFamily="49" charset="0"/>
                  <a:ea typeface="Hack" panose="020B0609030202020204" pitchFamily="49" charset="0"/>
                  <a:cs typeface="Hack" panose="020B0609030202020204" pitchFamily="49" charset="0"/>
                </a:endParaRPr>
              </a:p>
            </p:txBody>
          </p:sp>
        </mc:Choice>
        <mc:Fallback xmlns="">
          <p:sp>
            <p:nvSpPr>
              <p:cNvPr id="5" name="Content Placeholder 4">
                <a:extLst>
                  <a:ext uri="{FF2B5EF4-FFF2-40B4-BE49-F238E27FC236}">
                    <a16:creationId xmlns:a16="http://schemas.microsoft.com/office/drawing/2014/main" id="{654FFAF6-42A4-EC49-84CB-4A10BD5C1E3A}"/>
                  </a:ext>
                </a:extLst>
              </p:cNvPr>
              <p:cNvSpPr>
                <a:spLocks noGrp="1" noRot="1" noChangeAspect="1" noMove="1" noResize="1" noEditPoints="1" noAdjustHandles="1" noChangeArrowheads="1" noChangeShapeType="1" noTextEdit="1"/>
              </p:cNvSpPr>
              <p:nvPr>
                <p:ph sz="half" idx="13"/>
              </p:nvPr>
            </p:nvSpPr>
            <p:spPr>
              <a:xfrm>
                <a:off x="6292311" y="942222"/>
                <a:ext cx="5703375" cy="5414128"/>
              </a:xfrm>
              <a:blipFill>
                <a:blip r:embed="rId2"/>
                <a:stretch>
                  <a:fillRect/>
                </a:stretch>
              </a:blipFill>
            </p:spPr>
            <p:txBody>
              <a:bodyPr/>
              <a:lstStyle/>
              <a:p>
                <a:r>
                  <a:rPr lang="en-US">
                    <a:noFill/>
                  </a:rPr>
                  <a:t> </a:t>
                </a:r>
              </a:p>
            </p:txBody>
          </p:sp>
        </mc:Fallback>
      </mc:AlternateContent>
      <p:sp>
        <p:nvSpPr>
          <p:cNvPr id="8" name="Content Placeholder 3">
            <a:extLst>
              <a:ext uri="{FF2B5EF4-FFF2-40B4-BE49-F238E27FC236}">
                <a16:creationId xmlns:a16="http://schemas.microsoft.com/office/drawing/2014/main" id="{32463C58-577A-EC43-B25F-260DC6D20BA7}"/>
              </a:ext>
            </a:extLst>
          </p:cNvPr>
          <p:cNvSpPr>
            <a:spLocks noGrp="1"/>
          </p:cNvSpPr>
          <p:nvPr>
            <p:ph sz="half" idx="1"/>
          </p:nvPr>
        </p:nvSpPr>
        <p:spPr>
          <a:xfrm>
            <a:off x="258412" y="942222"/>
            <a:ext cx="5703375" cy="5414128"/>
          </a:xfrm>
        </p:spPr>
        <p:txBody>
          <a:bodyPr>
            <a:normAutofit/>
          </a:bodyPr>
          <a:lstStyle/>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prepare data</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library(</a:t>
            </a:r>
            <a:r>
              <a:rPr lang="en-US" sz="800" dirty="0" err="1">
                <a:latin typeface="Hack" panose="020B0609030202020204" pitchFamily="49" charset="0"/>
                <a:ea typeface="Hack" panose="020B0609030202020204" pitchFamily="49" charset="0"/>
                <a:cs typeface="Hack" panose="020B0609030202020204" pitchFamily="49" charset="0"/>
              </a:rPr>
              <a:t>dplyr</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 &lt;- psi2301::smoking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dplyr</a:t>
            </a:r>
            <a:r>
              <a:rPr lang="en-US" sz="800" dirty="0">
                <a:latin typeface="Hack" panose="020B0609030202020204" pitchFamily="49" charset="0"/>
                <a:ea typeface="Hack" panose="020B0609030202020204" pitchFamily="49" charset="0"/>
                <a:cs typeface="Hack" panose="020B0609030202020204" pitchFamily="49" charset="0"/>
              </a:rPr>
              <a:t>::filter(</a:t>
            </a:r>
            <a:r>
              <a:rPr lang="en-US" sz="800" dirty="0" err="1">
                <a:latin typeface="Hack" panose="020B0609030202020204" pitchFamily="49" charset="0"/>
                <a:ea typeface="Hack" panose="020B0609030202020204" pitchFamily="49" charset="0"/>
                <a:cs typeface="Hack" panose="020B0609030202020204" pitchFamily="49" charset="0"/>
              </a:rPr>
              <a:t>idx</a:t>
            </a:r>
            <a:r>
              <a:rPr lang="en-US" sz="800" dirty="0">
                <a:latin typeface="Hack" panose="020B0609030202020204" pitchFamily="49" charset="0"/>
                <a:ea typeface="Hack" panose="020B0609030202020204" pitchFamily="49" charset="0"/>
                <a:cs typeface="Hack" panose="020B0609030202020204" pitchFamily="49" charset="0"/>
              </a:rPr>
              <a:t> == 1)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mutate(kg = </a:t>
            </a:r>
            <a:r>
              <a:rPr lang="en-US" sz="800" dirty="0" err="1">
                <a:latin typeface="Hack" panose="020B0609030202020204" pitchFamily="49" charset="0"/>
                <a:ea typeface="Hack" panose="020B0609030202020204" pitchFamily="49" charset="0"/>
                <a:cs typeface="Hack" panose="020B0609030202020204" pitchFamily="49" charset="0"/>
              </a:rPr>
              <a:t>birwt</a:t>
            </a:r>
            <a:r>
              <a:rPr lang="en-US" sz="800" dirty="0">
                <a:latin typeface="Hack" panose="020B0609030202020204" pitchFamily="49" charset="0"/>
                <a:ea typeface="Hack" panose="020B0609030202020204" pitchFamily="49" charset="0"/>
                <a:cs typeface="Hack" panose="020B0609030202020204" pitchFamily="49" charset="0"/>
              </a:rPr>
              <a:t>/1000)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a:t>
            </a:r>
            <a:r>
              <a:rPr lang="en-US" sz="800" dirty="0" err="1">
                <a:latin typeface="Hack" panose="020B0609030202020204" pitchFamily="49" charset="0"/>
                <a:ea typeface="Hack" panose="020B0609030202020204" pitchFamily="49" charset="0"/>
                <a:cs typeface="Hack" panose="020B0609030202020204" pitchFamily="49" charset="0"/>
              </a:rPr>
              <a:t>mage_g</a:t>
            </a:r>
            <a:r>
              <a:rPr lang="en-US" sz="800" dirty="0">
                <a:latin typeface="Hack" panose="020B0609030202020204" pitchFamily="49" charset="0"/>
                <a:ea typeface="Hack" panose="020B0609030202020204" pitchFamily="49" charset="0"/>
                <a:cs typeface="Hack" panose="020B0609030202020204" pitchFamily="49" charset="0"/>
              </a:rPr>
              <a:t> = mean(mage, </a:t>
            </a:r>
            <a:r>
              <a:rPr lang="en-US" sz="800" dirty="0" err="1">
                <a:latin typeface="Hack" panose="020B0609030202020204" pitchFamily="49" charset="0"/>
                <a:ea typeface="Hack" panose="020B0609030202020204" pitchFamily="49" charset="0"/>
                <a:cs typeface="Hack" panose="020B0609030202020204" pitchFamily="49" charset="0"/>
              </a:rPr>
              <a:t>na.rm</a:t>
            </a:r>
            <a:r>
              <a:rPr lang="en-US" sz="800" dirty="0">
                <a:latin typeface="Hack" panose="020B0609030202020204" pitchFamily="49" charset="0"/>
                <a:ea typeface="Hack" panose="020B0609030202020204" pitchFamily="49" charset="0"/>
                <a:cs typeface="Hack" panose="020B0609030202020204" pitchFamily="49" charset="0"/>
              </a:rPr>
              <a:t> = TRUE))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a:t>
            </a:r>
            <a:r>
              <a:rPr lang="en-US" sz="800" dirty="0" err="1">
                <a:latin typeface="Hack" panose="020B0609030202020204" pitchFamily="49" charset="0"/>
                <a:ea typeface="Hack" panose="020B0609030202020204" pitchFamily="49" charset="0"/>
                <a:cs typeface="Hack" panose="020B0609030202020204" pitchFamily="49" charset="0"/>
              </a:rPr>
              <a:t>mage_m</a:t>
            </a:r>
            <a:r>
              <a:rPr lang="en-US" sz="800" dirty="0">
                <a:latin typeface="Hack" panose="020B0609030202020204" pitchFamily="49" charset="0"/>
                <a:ea typeface="Hack" panose="020B0609030202020204" pitchFamily="49" charset="0"/>
                <a:cs typeface="Hack" panose="020B0609030202020204" pitchFamily="49" charset="0"/>
              </a:rPr>
              <a:t> = mage - </a:t>
            </a:r>
            <a:r>
              <a:rPr lang="en-US" sz="800" dirty="0" err="1">
                <a:latin typeface="Hack" panose="020B0609030202020204" pitchFamily="49" charset="0"/>
                <a:ea typeface="Hack" panose="020B0609030202020204" pitchFamily="49" charset="0"/>
                <a:cs typeface="Hack" panose="020B0609030202020204" pitchFamily="49" charset="0"/>
              </a:rPr>
              <a:t>mage_g</a:t>
            </a:r>
            <a:r>
              <a:rPr lang="en-US" sz="800" dirty="0">
                <a:latin typeface="Hack" panose="020B0609030202020204" pitchFamily="49" charset="0"/>
                <a:ea typeface="Hack" panose="020B0609030202020204" pitchFamily="49" charset="0"/>
                <a:cs typeface="Hack" panose="020B0609030202020204" pitchFamily="49" charset="0"/>
              </a:rPr>
              <a:t>)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r4sda::</a:t>
            </a:r>
            <a:r>
              <a:rPr lang="en-US" sz="800" dirty="0" err="1">
                <a:latin typeface="Hack" panose="020B0609030202020204" pitchFamily="49" charset="0"/>
                <a:ea typeface="Hack" panose="020B0609030202020204" pitchFamily="49" charset="0"/>
                <a:cs typeface="Hack" panose="020B0609030202020204" pitchFamily="49" charset="0"/>
              </a:rPr>
              <a:t>remove_labels</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variables</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kg         # peso al </a:t>
            </a:r>
            <a:r>
              <a:rPr lang="en-US" sz="800" dirty="0" err="1">
                <a:latin typeface="Hack" panose="020B0609030202020204" pitchFamily="49" charset="0"/>
                <a:ea typeface="Hack" panose="020B0609030202020204" pitchFamily="49" charset="0"/>
                <a:cs typeface="Hack" panose="020B0609030202020204" pitchFamily="49" charset="0"/>
              </a:rPr>
              <a:t>nacer</a:t>
            </a: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en</a:t>
            </a: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kilogramos</a:t>
            </a: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    # sin </a:t>
            </a:r>
            <a:r>
              <a:rPr lang="en-US" sz="800" dirty="0" err="1">
                <a:latin typeface="Hack" panose="020B0609030202020204" pitchFamily="49" charset="0"/>
                <a:ea typeface="Hack" panose="020B0609030202020204" pitchFamily="49" charset="0"/>
                <a:cs typeface="Hack" panose="020B0609030202020204" pitchFamily="49" charset="0"/>
              </a:rPr>
              <a:t>visita</a:t>
            </a:r>
            <a:r>
              <a:rPr lang="en-US" sz="800" dirty="0">
                <a:latin typeface="Hack" panose="020B0609030202020204" pitchFamily="49" charset="0"/>
                <a:ea typeface="Hack" panose="020B0609030202020204" pitchFamily="49" charset="0"/>
                <a:cs typeface="Hack" panose="020B0609030202020204" pitchFamily="49" charset="0"/>
              </a:rPr>
              <a:t> de control prenatal (1 = sin </a:t>
            </a:r>
            <a:r>
              <a:rPr lang="en-US" sz="800" dirty="0" err="1">
                <a:latin typeface="Hack" panose="020B0609030202020204" pitchFamily="49" charset="0"/>
                <a:ea typeface="Hack" panose="020B0609030202020204" pitchFamily="49" charset="0"/>
                <a:cs typeface="Hack" panose="020B0609030202020204" pitchFamily="49" charset="0"/>
              </a:rPr>
              <a:t>visitas</a:t>
            </a:r>
            <a:r>
              <a:rPr lang="en-US" sz="800" dirty="0">
                <a:latin typeface="Hack" panose="020B0609030202020204" pitchFamily="49" charset="0"/>
                <a:ea typeface="Hack" panose="020B0609030202020204" pitchFamily="49" charset="0"/>
                <a:cs typeface="Hack" panose="020B0609030202020204" pitchFamily="49" charset="0"/>
              </a:rPr>
              <a:t>, 0 = con </a:t>
            </a:r>
            <a:r>
              <a:rPr lang="en-US" sz="800" dirty="0" err="1">
                <a:latin typeface="Hack" panose="020B0609030202020204" pitchFamily="49" charset="0"/>
                <a:ea typeface="Hack" panose="020B0609030202020204" pitchFamily="49" charset="0"/>
                <a:cs typeface="Hack" panose="020B0609030202020204" pitchFamily="49" charset="0"/>
              </a:rPr>
              <a:t>visitas</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smoke      # </a:t>
            </a:r>
            <a:r>
              <a:rPr lang="en-US" sz="800" dirty="0" err="1">
                <a:latin typeface="Hack" panose="020B0609030202020204" pitchFamily="49" charset="0"/>
                <a:ea typeface="Hack" panose="020B0609030202020204" pitchFamily="49" charset="0"/>
                <a:cs typeface="Hack" panose="020B0609030202020204" pitchFamily="49" charset="0"/>
              </a:rPr>
              <a:t>fuma</a:t>
            </a: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codigo</a:t>
            </a:r>
            <a:r>
              <a:rPr lang="en-US" sz="800" dirty="0">
                <a:latin typeface="Hack" panose="020B0609030202020204" pitchFamily="49" charset="0"/>
                <a:ea typeface="Hack" panose="020B0609030202020204" pitchFamily="49" charset="0"/>
                <a:cs typeface="Hack" panose="020B0609030202020204" pitchFamily="49" charset="0"/>
              </a:rPr>
              <a:t> 1</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m03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 +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*smoke')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f03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(m03,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summary(f03)</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codigo</a:t>
            </a:r>
            <a:r>
              <a:rPr lang="en-US" sz="800" dirty="0">
                <a:latin typeface="Hack" panose="020B0609030202020204" pitchFamily="49" charset="0"/>
                <a:ea typeface="Hack" panose="020B0609030202020204" pitchFamily="49" charset="0"/>
                <a:cs typeface="Hack" panose="020B0609030202020204" pitchFamily="49" charset="0"/>
              </a:rPr>
              <a:t> 2</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m03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 +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 + smoke +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*smoke')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f03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(m03,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summary(f03)</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70884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significancia del modelo</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15</a:t>
            </a:fld>
            <a:endParaRPr lang="en-US"/>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Hay dos formas generales de evaluar globalmente un modelo de regresión: la prueba F, y los indicadores de R</a:t>
            </a:r>
            <a:r>
              <a:rPr lang="es-ES" sz="1400" baseline="30000" dirty="0"/>
              <a:t>2</a:t>
            </a:r>
            <a:r>
              <a:rPr lang="es-ES" sz="1400" dirty="0"/>
              <a:t>.</a:t>
            </a:r>
          </a:p>
          <a:p>
            <a:pPr marL="457200" lvl="1">
              <a:lnSpc>
                <a:spcPct val="120000"/>
              </a:lnSpc>
              <a:spcBef>
                <a:spcPts val="0"/>
              </a:spcBef>
            </a:pPr>
            <a:endParaRPr lang="es-ES" sz="1400" dirty="0"/>
          </a:p>
          <a:p>
            <a:pPr marL="457200" lvl="1">
              <a:lnSpc>
                <a:spcPct val="120000"/>
              </a:lnSpc>
              <a:spcBef>
                <a:spcPts val="0"/>
              </a:spcBef>
            </a:pPr>
            <a:r>
              <a:rPr lang="es-ES" sz="1400" dirty="0"/>
              <a:t>El primero nos indica que los factores ingresados al modelo, explican o condicionan las medias esperadas de la variable de respuesta. Al igual que en el caso de ANOVA, nos indican si los factores incluidos en el modelo producen un componente de varianza que se encuentre dentro de lo esperado, o si estos factores producen un valor F atípico. Cuando es el segundo caso, nuestro valor F será mayor al punto crítico, y nuestro p valor debiera ser menor a p &lt;.05; p &lt;.01 </a:t>
            </a:r>
            <a:r>
              <a:rPr lang="es-ES" sz="1400" dirty="0" err="1"/>
              <a:t>ó</a:t>
            </a:r>
            <a:r>
              <a:rPr lang="es-ES" sz="1400" dirty="0"/>
              <a:t>  p &lt;.001. Al igual que en el caso convencional de ANOVA, se incluyen los grados de libertad, se reporta el F obtenido, y el p valor observado: </a:t>
            </a:r>
            <a:r>
              <a:rPr lang="es-ES_tradnl" sz="1400" dirty="0"/>
              <a:t>F(3,3874) = 57.90, p &lt;.001)</a:t>
            </a:r>
            <a:endParaRPr lang="es-ES" sz="1400" dirty="0"/>
          </a:p>
          <a:p>
            <a:pPr marL="457200" lvl="1">
              <a:lnSpc>
                <a:spcPct val="120000"/>
              </a:lnSpc>
              <a:spcBef>
                <a:spcPts val="0"/>
              </a:spcBef>
            </a:pPr>
            <a:endParaRPr lang="es-ES" sz="1400" dirty="0"/>
          </a:p>
          <a:p>
            <a:pPr marL="457200" lvl="1">
              <a:lnSpc>
                <a:spcPct val="120000"/>
              </a:lnSpc>
              <a:spcBef>
                <a:spcPts val="0"/>
              </a:spcBef>
            </a:pPr>
            <a:r>
              <a:rPr lang="es-ES" sz="1400" dirty="0"/>
              <a:t>El segundo indicador nos indica la porción de varianza explicada por los factores incluidos en el modelo. En este caso, es 4% (R</a:t>
            </a:r>
            <a:r>
              <a:rPr lang="es-ES" sz="1400" baseline="30000" dirty="0"/>
              <a:t>2</a:t>
            </a:r>
            <a:r>
              <a:rPr lang="es-ES" sz="1400" dirty="0"/>
              <a:t>= .04). Una manera de obtener este valor, es generar los valores predichos, y correlacionarlos con los datos observados.</a:t>
            </a:r>
            <a:endParaRPr lang="es-ES" sz="1400" dirty="0">
              <a:latin typeface="Hack" panose="020B0609030202020204" pitchFamily="49" charset="0"/>
              <a:ea typeface="Hack" panose="020B0609030202020204" pitchFamily="49" charset="0"/>
              <a:cs typeface="Hack" panose="020B0609030202020204" pitchFamily="49" charset="0"/>
            </a:endParaRPr>
          </a:p>
        </p:txBody>
      </p:sp>
      <p:sp>
        <p:nvSpPr>
          <p:cNvPr id="9" name="Content Placeholder 3">
            <a:extLst>
              <a:ext uri="{FF2B5EF4-FFF2-40B4-BE49-F238E27FC236}">
                <a16:creationId xmlns:a16="http://schemas.microsoft.com/office/drawing/2014/main" id="{1E80FD38-7332-844E-8AEC-B8781D62D986}"/>
              </a:ext>
            </a:extLst>
          </p:cNvPr>
          <p:cNvSpPr>
            <a:spLocks noGrp="1"/>
          </p:cNvSpPr>
          <p:nvPr>
            <p:ph sz="half" idx="1"/>
          </p:nvPr>
        </p:nvSpPr>
        <p:spPr>
          <a:xfrm>
            <a:off x="258412" y="942222"/>
            <a:ext cx="5703375" cy="4351338"/>
          </a:xfrm>
        </p:spPr>
        <p:txBody>
          <a:bodyPr>
            <a:normAutofit fontScale="400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Residuals: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Min       1Q   Median       3Q      Max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-2.52762 -0.30262  0.00938  0.32138  1.79213 </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Coefficients: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Estimate Std. Error t value </a:t>
            </a:r>
            <a:r>
              <a:rPr lang="en-US" dirty="0" err="1">
                <a:latin typeface="Hack" panose="020B0609030202020204" pitchFamily="49" charset="0"/>
                <a:ea typeface="Hack" panose="020B0609030202020204" pitchFamily="49" charset="0"/>
                <a:cs typeface="Hack" panose="020B0609030202020204" pitchFamily="49" charset="0"/>
              </a:rPr>
              <a:t>Pr</a:t>
            </a:r>
            <a:r>
              <a:rPr lang="en-US" dirty="0">
                <a:latin typeface="Hack" panose="020B0609030202020204" pitchFamily="49" charset="0"/>
                <a:ea typeface="Hack" panose="020B0609030202020204" pitchFamily="49" charset="0"/>
                <a:cs typeface="Hack" panose="020B0609030202020204" pitchFamily="49" charset="0"/>
              </a:rPr>
              <a:t>(&gt;|t|)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3.477620   0.008508 408.741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0.056733   0.120623   0.470   0.6381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-0.279750   0.022837 -12.250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-0.476680   0.184205  -2.588   0.0097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Signif</a:t>
            </a:r>
            <a:r>
              <a:rPr lang="en-US" dirty="0">
                <a:latin typeface="Hack" panose="020B0609030202020204" pitchFamily="49" charset="0"/>
                <a:ea typeface="Hack" panose="020B0609030202020204" pitchFamily="49" charset="0"/>
                <a:cs typeface="Hack" panose="020B0609030202020204" pitchFamily="49" charset="0"/>
              </a:rPr>
              <a:t>. codes:  0 ‘***’ 0.001 ‘**’ 0.01 ‘*’ 0.05 ‘.’ 0.1 ‘ ’ 1</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Residual standard error: 0.4961 on 3974 degrees of freedom</a:t>
            </a:r>
          </a:p>
          <a:p>
            <a:pPr marL="0" indent="0">
              <a:buNone/>
            </a:pPr>
            <a:r>
              <a:rPr lang="en-US" dirty="0">
                <a:latin typeface="Hack" panose="020B0609030202020204" pitchFamily="49" charset="0"/>
                <a:ea typeface="Hack" panose="020B0609030202020204" pitchFamily="49" charset="0"/>
                <a:cs typeface="Hack" panose="020B0609030202020204" pitchFamily="49" charset="0"/>
              </a:rPr>
              <a:t>Multiple R-squared:  0.04188,   Adjusted R-squared:  0.04116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F-statistic:  57.9 on 3 and 3974 DF,  p-value: &lt; 2.2e-16</a:t>
            </a:r>
          </a:p>
        </p:txBody>
      </p:sp>
    </p:spTree>
    <p:extLst>
      <p:ext uri="{BB962C8B-B14F-4D97-AF65-F5344CB8AC3E}">
        <p14:creationId xmlns:p14="http://schemas.microsoft.com/office/powerpoint/2010/main" val="414988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intercepto</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16</a:t>
            </a:fld>
            <a:endParaRPr lang="en-US"/>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¿Qué significa el intercepto cuando hay más variables? Es la media esperada de la variable de respuesta, cuando todas las covariables incluidas en el modelo son cero.</a:t>
            </a:r>
          </a:p>
          <a:p>
            <a:pPr marL="457200" lvl="1">
              <a:lnSpc>
                <a:spcPct val="120000"/>
              </a:lnSpc>
              <a:spcBef>
                <a:spcPts val="0"/>
              </a:spcBef>
            </a:pPr>
            <a:endParaRPr lang="es-ES" sz="1400" dirty="0"/>
          </a:p>
          <a:p>
            <a:pPr marL="457200" lvl="1">
              <a:lnSpc>
                <a:spcPct val="120000"/>
              </a:lnSpc>
              <a:spcBef>
                <a:spcPts val="0"/>
              </a:spcBef>
            </a:pPr>
            <a:r>
              <a:rPr lang="es-ES" sz="1400" dirty="0"/>
              <a:t>En este caso, es el peso esperado de un recién nacido, cuando la madre “no fuma” (</a:t>
            </a:r>
            <a:r>
              <a:rPr lang="es-ES" sz="1400" dirty="0" err="1"/>
              <a:t>smoke</a:t>
            </a:r>
            <a:r>
              <a:rPr lang="es-ES" sz="1400" dirty="0"/>
              <a:t> == 0), y cuando “asiste a los controles natales” (</a:t>
            </a:r>
            <a:r>
              <a:rPr lang="es-ES" sz="1400" dirty="0" err="1"/>
              <a:t>novisit</a:t>
            </a:r>
            <a:r>
              <a:rPr lang="es-ES" sz="1400" dirty="0"/>
              <a:t> == 0). En general, esperamos que un recién nacido con madres de estas características pese 3.48 kg al nacer.</a:t>
            </a:r>
          </a:p>
          <a:p>
            <a:pPr marL="457200" lvl="1">
              <a:lnSpc>
                <a:spcPct val="120000"/>
              </a:lnSpc>
              <a:spcBef>
                <a:spcPts val="0"/>
              </a:spcBef>
            </a:pPr>
            <a:endParaRPr lang="es-ES" sz="1400" dirty="0"/>
          </a:p>
        </p:txBody>
      </p:sp>
      <p:sp>
        <p:nvSpPr>
          <p:cNvPr id="9" name="Content Placeholder 3">
            <a:extLst>
              <a:ext uri="{FF2B5EF4-FFF2-40B4-BE49-F238E27FC236}">
                <a16:creationId xmlns:a16="http://schemas.microsoft.com/office/drawing/2014/main" id="{1E80FD38-7332-844E-8AEC-B8781D62D986}"/>
              </a:ext>
            </a:extLst>
          </p:cNvPr>
          <p:cNvSpPr>
            <a:spLocks noGrp="1"/>
          </p:cNvSpPr>
          <p:nvPr>
            <p:ph sz="half" idx="1"/>
          </p:nvPr>
        </p:nvSpPr>
        <p:spPr>
          <a:xfrm>
            <a:off x="258412" y="942222"/>
            <a:ext cx="5703375" cy="4351338"/>
          </a:xfrm>
        </p:spPr>
        <p:txBody>
          <a:bodyPr>
            <a:normAutofit fontScale="400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Residuals: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Min       1Q   Median       3Q      Max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-2.52762 -0.30262  0.00938  0.32138  1.79213 </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Coefficients: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Estimate Std. Error t value </a:t>
            </a:r>
            <a:r>
              <a:rPr lang="en-US" dirty="0" err="1">
                <a:latin typeface="Hack" panose="020B0609030202020204" pitchFamily="49" charset="0"/>
                <a:ea typeface="Hack" panose="020B0609030202020204" pitchFamily="49" charset="0"/>
                <a:cs typeface="Hack" panose="020B0609030202020204" pitchFamily="49" charset="0"/>
              </a:rPr>
              <a:t>Pr</a:t>
            </a:r>
            <a:r>
              <a:rPr lang="en-US" dirty="0">
                <a:latin typeface="Hack" panose="020B0609030202020204" pitchFamily="49" charset="0"/>
                <a:ea typeface="Hack" panose="020B0609030202020204" pitchFamily="49" charset="0"/>
                <a:cs typeface="Hack" panose="020B0609030202020204" pitchFamily="49" charset="0"/>
              </a:rPr>
              <a:t>(&gt;|t|)    </a:t>
            </a:r>
          </a:p>
          <a:p>
            <a:pPr marL="0" indent="0">
              <a:buNone/>
            </a:pPr>
            <a:r>
              <a:rPr lang="en-US" b="1" dirty="0">
                <a:latin typeface="Hack" panose="020B0609030202020204" pitchFamily="49" charset="0"/>
                <a:ea typeface="Hack" panose="020B0609030202020204" pitchFamily="49" charset="0"/>
                <a:cs typeface="Hack" panose="020B0609030202020204" pitchFamily="49" charset="0"/>
              </a:rPr>
              <a:t>(Intercept)    3.477620   0.008508 408.741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0.056733   0.120623   0.470   0.6381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-0.279750   0.022837 -12.250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-0.476680   0.184205  -2.588   0.0097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Signif</a:t>
            </a:r>
            <a:r>
              <a:rPr lang="en-US" dirty="0">
                <a:latin typeface="Hack" panose="020B0609030202020204" pitchFamily="49" charset="0"/>
                <a:ea typeface="Hack" panose="020B0609030202020204" pitchFamily="49" charset="0"/>
                <a:cs typeface="Hack" panose="020B0609030202020204" pitchFamily="49" charset="0"/>
              </a:rPr>
              <a:t>. codes:  0 ‘***’ 0.001 ‘**’ 0.01 ‘*’ 0.05 ‘.’ 0.1 ‘ ’ 1</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Residual standard error: 0.4961 on 3974 degrees of freedom</a:t>
            </a:r>
          </a:p>
          <a:p>
            <a:pPr marL="0" indent="0">
              <a:buNone/>
            </a:pPr>
            <a:r>
              <a:rPr lang="en-US" dirty="0">
                <a:latin typeface="Hack" panose="020B0609030202020204" pitchFamily="49" charset="0"/>
                <a:ea typeface="Hack" panose="020B0609030202020204" pitchFamily="49" charset="0"/>
                <a:cs typeface="Hack" panose="020B0609030202020204" pitchFamily="49" charset="0"/>
              </a:rPr>
              <a:t>Multiple R-squared:  0.04188,   Adjusted R-squared:  0.04116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F-statistic:  57.9 on 3 and 3974 DF,  p-value: &lt; 2.2e-16</a:t>
            </a:r>
          </a:p>
        </p:txBody>
      </p:sp>
    </p:spTree>
    <p:extLst>
      <p:ext uri="{BB962C8B-B14F-4D97-AF65-F5344CB8AC3E}">
        <p14:creationId xmlns:p14="http://schemas.microsoft.com/office/powerpoint/2010/main" val="376060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pendiente</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17</a:t>
            </a:fld>
            <a:endParaRPr lang="en-US"/>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¿Qué significa la pendiente? Es la media esperada de la variable de respuesta, cuando la variable en cuestión toma una unidad de valor.</a:t>
            </a:r>
          </a:p>
          <a:p>
            <a:pPr marL="457200" lvl="1">
              <a:lnSpc>
                <a:spcPct val="120000"/>
              </a:lnSpc>
              <a:spcBef>
                <a:spcPts val="0"/>
              </a:spcBef>
            </a:pPr>
            <a:endParaRPr lang="es-ES" sz="1400" dirty="0"/>
          </a:p>
          <a:p>
            <a:pPr marL="457200" lvl="1">
              <a:lnSpc>
                <a:spcPct val="120000"/>
              </a:lnSpc>
              <a:spcBef>
                <a:spcPts val="0"/>
              </a:spcBef>
            </a:pPr>
            <a:r>
              <a:rPr lang="es-ES" sz="1400" dirty="0"/>
              <a:t>En este caso, es la diferencia de peso entre los recién nacidos cuando donde “</a:t>
            </a:r>
            <a:r>
              <a:rPr lang="es-ES" sz="1400" dirty="0" err="1"/>
              <a:t>smoke</a:t>
            </a:r>
            <a:r>
              <a:rPr lang="es-ES" sz="1400" dirty="0"/>
              <a:t> == 0” versus “</a:t>
            </a:r>
            <a:r>
              <a:rPr lang="es-ES" sz="1400" dirty="0" err="1"/>
              <a:t>smoke</a:t>
            </a:r>
            <a:r>
              <a:rPr lang="es-ES" sz="1400" dirty="0"/>
              <a:t> == 1”. En otras palabras, son las diferencias esperadas en peso de los recién nacidos para madres que no fuman, y las que si fuman. Esta diferencia es de .28 kg menos para los recién nacidos de madres que fuman, en contraste a las madres que no fuman.</a:t>
            </a:r>
          </a:p>
          <a:p>
            <a:pPr marL="457200" lvl="1">
              <a:lnSpc>
                <a:spcPct val="120000"/>
              </a:lnSpc>
              <a:spcBef>
                <a:spcPts val="0"/>
              </a:spcBef>
            </a:pPr>
            <a:endParaRPr lang="es-ES" sz="1400" dirty="0"/>
          </a:p>
        </p:txBody>
      </p:sp>
      <p:sp>
        <p:nvSpPr>
          <p:cNvPr id="9" name="Content Placeholder 3">
            <a:extLst>
              <a:ext uri="{FF2B5EF4-FFF2-40B4-BE49-F238E27FC236}">
                <a16:creationId xmlns:a16="http://schemas.microsoft.com/office/drawing/2014/main" id="{1E80FD38-7332-844E-8AEC-B8781D62D986}"/>
              </a:ext>
            </a:extLst>
          </p:cNvPr>
          <p:cNvSpPr>
            <a:spLocks noGrp="1"/>
          </p:cNvSpPr>
          <p:nvPr>
            <p:ph sz="half" idx="1"/>
          </p:nvPr>
        </p:nvSpPr>
        <p:spPr>
          <a:xfrm>
            <a:off x="258412" y="942222"/>
            <a:ext cx="5703375" cy="4351338"/>
          </a:xfrm>
        </p:spPr>
        <p:txBody>
          <a:bodyPr>
            <a:normAutofit fontScale="400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Residuals: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Min       1Q   Median       3Q      Max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-2.52762 -0.30262  0.00938  0.32138  1.79213 </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Coefficients: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Estimate Std. Error t value </a:t>
            </a:r>
            <a:r>
              <a:rPr lang="en-US" dirty="0" err="1">
                <a:latin typeface="Hack" panose="020B0609030202020204" pitchFamily="49" charset="0"/>
                <a:ea typeface="Hack" panose="020B0609030202020204" pitchFamily="49" charset="0"/>
                <a:cs typeface="Hack" panose="020B0609030202020204" pitchFamily="49" charset="0"/>
              </a:rPr>
              <a:t>Pr</a:t>
            </a:r>
            <a:r>
              <a:rPr lang="en-US" dirty="0">
                <a:latin typeface="Hack" panose="020B0609030202020204" pitchFamily="49" charset="0"/>
                <a:ea typeface="Hack" panose="020B0609030202020204" pitchFamily="49" charset="0"/>
                <a:cs typeface="Hack" panose="020B0609030202020204" pitchFamily="49" charset="0"/>
              </a:rPr>
              <a:t>(&gt;|t|)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3.477620   0.008508 408.741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0.056733   0.120623   0.470   0.6381    </a:t>
            </a:r>
          </a:p>
          <a:p>
            <a:pPr marL="0" indent="0">
              <a:buNone/>
            </a:pPr>
            <a:r>
              <a:rPr lang="en-US" b="1" dirty="0">
                <a:latin typeface="Hack" panose="020B0609030202020204" pitchFamily="49" charset="0"/>
                <a:ea typeface="Hack" panose="020B0609030202020204" pitchFamily="49" charset="0"/>
                <a:cs typeface="Hack" panose="020B0609030202020204" pitchFamily="49" charset="0"/>
              </a:rPr>
              <a:t>smoke         -0.279750   0.022837 -12.250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-0.476680   0.184205  -2.588   0.0097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Signif</a:t>
            </a:r>
            <a:r>
              <a:rPr lang="en-US" dirty="0">
                <a:latin typeface="Hack" panose="020B0609030202020204" pitchFamily="49" charset="0"/>
                <a:ea typeface="Hack" panose="020B0609030202020204" pitchFamily="49" charset="0"/>
                <a:cs typeface="Hack" panose="020B0609030202020204" pitchFamily="49" charset="0"/>
              </a:rPr>
              <a:t>. codes:  0 ‘***’ 0.001 ‘**’ 0.01 ‘*’ 0.05 ‘.’ 0.1 ‘ ’ 1</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Residual standard error: 0.4961 on 3974 degrees of freedom</a:t>
            </a:r>
          </a:p>
          <a:p>
            <a:pPr marL="0" indent="0">
              <a:buNone/>
            </a:pPr>
            <a:r>
              <a:rPr lang="en-US" dirty="0">
                <a:latin typeface="Hack" panose="020B0609030202020204" pitchFamily="49" charset="0"/>
                <a:ea typeface="Hack" panose="020B0609030202020204" pitchFamily="49" charset="0"/>
                <a:cs typeface="Hack" panose="020B0609030202020204" pitchFamily="49" charset="0"/>
              </a:rPr>
              <a:t>Multiple R-squared:  0.04188,   Adjusted R-squared:  0.04116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F-statistic:  57.9 on 3 and 3974 DF,  p-value: &lt; 2.2e-16</a:t>
            </a:r>
          </a:p>
        </p:txBody>
      </p:sp>
    </p:spTree>
    <p:extLst>
      <p:ext uri="{BB962C8B-B14F-4D97-AF65-F5344CB8AC3E}">
        <p14:creationId xmlns:p14="http://schemas.microsoft.com/office/powerpoint/2010/main" val="99085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interacción</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18</a:t>
            </a:fld>
            <a:endParaRPr lang="en-US"/>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Los </a:t>
            </a:r>
            <a:r>
              <a:rPr lang="es-ES" sz="1400" dirty="0" err="1"/>
              <a:t>coeficentes</a:t>
            </a:r>
            <a:r>
              <a:rPr lang="es-ES" sz="1400" dirty="0"/>
              <a:t> de interacción pueden ser pensados como moderadores, los cuales pueden hacer dos cosas respecto a una relación de variables:</a:t>
            </a:r>
          </a:p>
          <a:p>
            <a:pPr marL="457200" lvl="1">
              <a:lnSpc>
                <a:spcPct val="120000"/>
              </a:lnSpc>
              <a:spcBef>
                <a:spcPts val="0"/>
              </a:spcBef>
            </a:pPr>
            <a:endParaRPr lang="es-ES" sz="1400" dirty="0"/>
          </a:p>
          <a:p>
            <a:pPr marL="457200" lvl="1">
              <a:lnSpc>
                <a:spcPct val="120000"/>
              </a:lnSpc>
              <a:spcBef>
                <a:spcPts val="0"/>
              </a:spcBef>
            </a:pPr>
            <a:r>
              <a:rPr lang="es-ES" sz="1400" dirty="0"/>
              <a:t>Pueden acelerar la relación</a:t>
            </a:r>
          </a:p>
          <a:p>
            <a:pPr marL="457200" lvl="1">
              <a:lnSpc>
                <a:spcPct val="120000"/>
              </a:lnSpc>
              <a:spcBef>
                <a:spcPts val="0"/>
              </a:spcBef>
            </a:pPr>
            <a:r>
              <a:rPr lang="es-ES" sz="1400" dirty="0"/>
              <a:t>Pueden actuar como buffer de la relación anterior.</a:t>
            </a:r>
          </a:p>
          <a:p>
            <a:pPr marL="457200" lvl="1">
              <a:lnSpc>
                <a:spcPct val="120000"/>
              </a:lnSpc>
              <a:spcBef>
                <a:spcPts val="0"/>
              </a:spcBef>
            </a:pPr>
            <a:endParaRPr lang="es-ES" sz="1400" dirty="0"/>
          </a:p>
          <a:p>
            <a:pPr marL="457200" lvl="1">
              <a:lnSpc>
                <a:spcPct val="120000"/>
              </a:lnSpc>
              <a:spcBef>
                <a:spcPts val="0"/>
              </a:spcBef>
            </a:pPr>
            <a:r>
              <a:rPr lang="es-ES" sz="1400" dirty="0"/>
              <a:t>Cuando una variable moderadora (i.e. una variable que interactúa con otra) y tiene un efecto de aceleración, comparte el mismo signo que la variable de interés. Y en términos sustantivos, lo que hace es “aumentar” el efecto de la variable de interés.</a:t>
            </a:r>
          </a:p>
          <a:p>
            <a:pPr marL="457200" lvl="1">
              <a:lnSpc>
                <a:spcPct val="120000"/>
              </a:lnSpc>
              <a:spcBef>
                <a:spcPts val="0"/>
              </a:spcBef>
            </a:pPr>
            <a:endParaRPr lang="es-ES" sz="1400" dirty="0"/>
          </a:p>
          <a:p>
            <a:pPr marL="457200" lvl="1">
              <a:lnSpc>
                <a:spcPct val="120000"/>
              </a:lnSpc>
              <a:spcBef>
                <a:spcPts val="0"/>
              </a:spcBef>
            </a:pPr>
            <a:r>
              <a:rPr lang="es-ES" sz="1400" dirty="0"/>
              <a:t>Cuando una variable moderadora (i.e. una variable que interactúa con otra) y tiene un efecto de desaceleración, posee un signo contrario a la variable de interés. Y en términos sustantivos, lo que hace es “disminuir” el efecto de la variable de interés.</a:t>
            </a:r>
          </a:p>
          <a:p>
            <a:pPr marL="457200" lvl="1">
              <a:lnSpc>
                <a:spcPct val="120000"/>
              </a:lnSpc>
              <a:spcBef>
                <a:spcPts val="0"/>
              </a:spcBef>
            </a:pPr>
            <a:endParaRPr lang="es-ES" sz="1400" dirty="0"/>
          </a:p>
        </p:txBody>
      </p:sp>
      <p:sp>
        <p:nvSpPr>
          <p:cNvPr id="9" name="Content Placeholder 3">
            <a:extLst>
              <a:ext uri="{FF2B5EF4-FFF2-40B4-BE49-F238E27FC236}">
                <a16:creationId xmlns:a16="http://schemas.microsoft.com/office/drawing/2014/main" id="{1E80FD38-7332-844E-8AEC-B8781D62D986}"/>
              </a:ext>
            </a:extLst>
          </p:cNvPr>
          <p:cNvSpPr>
            <a:spLocks noGrp="1"/>
          </p:cNvSpPr>
          <p:nvPr>
            <p:ph sz="half" idx="1"/>
          </p:nvPr>
        </p:nvSpPr>
        <p:spPr>
          <a:xfrm>
            <a:off x="258412" y="942222"/>
            <a:ext cx="5703375" cy="4351338"/>
          </a:xfrm>
        </p:spPr>
        <p:txBody>
          <a:bodyPr>
            <a:normAutofit fontScale="400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Residuals: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Min       1Q   Median       3Q      Max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-2.52762 -0.30262  0.00938  0.32138  1.79213 </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Coefficients:</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Estimate Std. Error t value </a:t>
            </a:r>
            <a:r>
              <a:rPr lang="en-US" dirty="0" err="1">
                <a:latin typeface="Hack" panose="020B0609030202020204" pitchFamily="49" charset="0"/>
                <a:ea typeface="Hack" panose="020B0609030202020204" pitchFamily="49" charset="0"/>
                <a:cs typeface="Hack" panose="020B0609030202020204" pitchFamily="49" charset="0"/>
              </a:rPr>
              <a:t>Pr</a:t>
            </a:r>
            <a:r>
              <a:rPr lang="en-US" dirty="0">
                <a:latin typeface="Hack" panose="020B0609030202020204" pitchFamily="49" charset="0"/>
                <a:ea typeface="Hack" panose="020B0609030202020204" pitchFamily="49" charset="0"/>
                <a:cs typeface="Hack" panose="020B0609030202020204" pitchFamily="49" charset="0"/>
              </a:rPr>
              <a:t>(&gt;|t|)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3.477620   0.008508 408.741   &lt;2e-16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0.056733   0.120623   0.470   0.6381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-0.279750   0.022837 -12.250   &lt;2e-16 ***</a:t>
            </a:r>
          </a:p>
          <a:p>
            <a:pPr marL="0" indent="0">
              <a:buNone/>
            </a:pPr>
            <a:r>
              <a:rPr lang="en-US" b="1" dirty="0" err="1">
                <a:latin typeface="Hack" panose="020B0609030202020204" pitchFamily="49" charset="0"/>
                <a:ea typeface="Hack" panose="020B0609030202020204" pitchFamily="49" charset="0"/>
                <a:cs typeface="Hack" panose="020B0609030202020204" pitchFamily="49" charset="0"/>
              </a:rPr>
              <a:t>novisit:smoke</a:t>
            </a:r>
            <a:r>
              <a:rPr lang="en-US" b="1" dirty="0">
                <a:latin typeface="Hack" panose="020B0609030202020204" pitchFamily="49" charset="0"/>
                <a:ea typeface="Hack" panose="020B0609030202020204" pitchFamily="49" charset="0"/>
                <a:cs typeface="Hack" panose="020B0609030202020204" pitchFamily="49" charset="0"/>
              </a:rPr>
              <a:t> -0.476680   0.184205  -2.588   0.0097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Signif</a:t>
            </a:r>
            <a:r>
              <a:rPr lang="en-US" dirty="0">
                <a:latin typeface="Hack" panose="020B0609030202020204" pitchFamily="49" charset="0"/>
                <a:ea typeface="Hack" panose="020B0609030202020204" pitchFamily="49" charset="0"/>
                <a:cs typeface="Hack" panose="020B0609030202020204" pitchFamily="49" charset="0"/>
              </a:rPr>
              <a:t>. codes:  0 ‘***’ 0.001 ‘**’ 0.01 ‘*’ 0.05 ‘.’ 0.1 ‘ ’ 1</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r>
              <a:rPr lang="en-US" dirty="0">
                <a:latin typeface="Hack" panose="020B0609030202020204" pitchFamily="49" charset="0"/>
                <a:ea typeface="Hack" panose="020B0609030202020204" pitchFamily="49" charset="0"/>
                <a:cs typeface="Hack" panose="020B0609030202020204" pitchFamily="49" charset="0"/>
              </a:rPr>
              <a:t>Residual standard error: 0.4961 on 3974 degrees of freedom</a:t>
            </a:r>
          </a:p>
          <a:p>
            <a:pPr marL="0" indent="0">
              <a:buNone/>
            </a:pPr>
            <a:r>
              <a:rPr lang="en-US" dirty="0">
                <a:latin typeface="Hack" panose="020B0609030202020204" pitchFamily="49" charset="0"/>
                <a:ea typeface="Hack" panose="020B0609030202020204" pitchFamily="49" charset="0"/>
                <a:cs typeface="Hack" panose="020B0609030202020204" pitchFamily="49" charset="0"/>
              </a:rPr>
              <a:t>Multiple R-squared:  0.04188,   Adjusted R-squared:  0.04116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F-statistic:  57.9 on 3 and 3974 DF,  p-value: &lt; 2.2e-16</a:t>
            </a:r>
          </a:p>
        </p:txBody>
      </p:sp>
    </p:spTree>
    <p:extLst>
      <p:ext uri="{BB962C8B-B14F-4D97-AF65-F5344CB8AC3E}">
        <p14:creationId xmlns:p14="http://schemas.microsoft.com/office/powerpoint/2010/main" val="16589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 interacción</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19</a:t>
            </a:fld>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 sz="1400" dirty="0"/>
                  <a:t>En el caso de la presente variable tenemos un efecto de interacción que acelera la relación entre fumar, y el peso de los recién nacidos.</a:t>
                </a:r>
              </a:p>
              <a:p>
                <a:pPr marL="457200" lvl="1">
                  <a:lnSpc>
                    <a:spcPct val="120000"/>
                  </a:lnSpc>
                  <a:spcBef>
                    <a:spcPts val="0"/>
                  </a:spcBef>
                </a:pPr>
                <a:endParaRPr lang="es-ES" sz="1400" dirty="0"/>
              </a:p>
              <a:p>
                <a:pPr marL="457200" lvl="1">
                  <a:lnSpc>
                    <a:spcPct val="120000"/>
                  </a:lnSpc>
                  <a:spcBef>
                    <a:spcPts val="0"/>
                  </a:spcBef>
                </a:pPr>
                <a:r>
                  <a:rPr lang="es-ES" sz="1400" dirty="0"/>
                  <a:t>Una forma de comunicar de forma más especifica estos resultados esperados, es empleado los resultados de una prueba de “simple </a:t>
                </a:r>
                <a:r>
                  <a:rPr lang="es-ES" sz="1400" dirty="0" err="1"/>
                  <a:t>slopes</a:t>
                </a:r>
                <a:r>
                  <a:rPr lang="es-ES" sz="1400" dirty="0"/>
                  <a:t>”.</a:t>
                </a:r>
              </a:p>
              <a:p>
                <a:pPr marL="457200" lvl="1">
                  <a:lnSpc>
                    <a:spcPct val="120000"/>
                  </a:lnSpc>
                  <a:spcBef>
                    <a:spcPts val="0"/>
                  </a:spcBef>
                </a:pPr>
                <a:endParaRPr lang="es-ES" sz="1400" dirty="0"/>
              </a:p>
              <a:p>
                <a:pPr marL="457200" lvl="1">
                  <a:lnSpc>
                    <a:spcPct val="120000"/>
                  </a:lnSpc>
                  <a:spcBef>
                    <a:spcPts val="0"/>
                  </a:spcBef>
                </a:pPr>
                <a:r>
                  <a:rPr lang="es-ES" sz="1400" dirty="0"/>
                  <a:t>En este caso, indicamos que la diferencia de peso esperado de los recién nacidos, entre las madres que fuman, y las que no fuman es de -0.28 kg (b = -0.28, SE = .02, p &lt;.001); pero esta diferencia esta moderada por la asistencia a los controles prenatales. Esta diferencia es aun mayor, para los nacidos de madres que fuman, y que no asisten a los controles pre-natales (b = -0.76, SE = .18, p &lt;.001).</a:t>
                </a:r>
              </a:p>
              <a:p>
                <a:pPr marL="457200" lvl="1">
                  <a:lnSpc>
                    <a:spcPct val="120000"/>
                  </a:lnSpc>
                  <a:spcBef>
                    <a:spcPts val="0"/>
                  </a:spcBef>
                </a:pPr>
                <a:endParaRPr lang="es-ES" sz="1400" dirty="0"/>
              </a:p>
              <a:p>
                <a:pPr marL="457200" lvl="1">
                  <a:lnSpc>
                    <a:spcPct val="120000"/>
                  </a:lnSpc>
                  <a:spcBef>
                    <a:spcPts val="0"/>
                  </a:spcBef>
                </a:pPr>
                <a:endParaRPr lang="es-ES" sz="1400" dirty="0"/>
              </a:p>
              <a:p>
                <a:pPr marL="457200" lvl="1">
                  <a:lnSpc>
                    <a:spcPct val="120000"/>
                  </a:lnSpc>
                  <a:spcBef>
                    <a:spcPts val="0"/>
                  </a:spcBef>
                </a:pPr>
                <a:r>
                  <a:rPr lang="es-ES" sz="1400" dirty="0"/>
                  <a:t>El segundo término reportado, es básicamente la suma de </a:t>
                </a:r>
                <a14:m>
                  <m:oMath xmlns:m="http://schemas.openxmlformats.org/officeDocument/2006/math">
                    <m:r>
                      <a:rPr lang="es-ES" sz="1400" i="1">
                        <a:latin typeface="Cambria Math" panose="02040503050406030204" pitchFamily="18" charset="0"/>
                        <a:ea typeface="Cambria Math" panose="02040503050406030204" pitchFamily="18" charset="0"/>
                      </a:rPr>
                      <m:t>𝛽</m:t>
                    </m:r>
                    <m:r>
                      <a:rPr lang="es-ES" sz="1400" b="0" i="1" smtClean="0">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𝛿</m:t>
                    </m:r>
                  </m:oMath>
                </a14:m>
                <a:r>
                  <a:rPr lang="es-ES" sz="1400" dirty="0"/>
                  <a:t>, es decir coeficiente que acompaña a </a:t>
                </a:r>
                <a:r>
                  <a:rPr lang="es-ES" sz="1400" dirty="0" err="1"/>
                  <a:t>smoke</a:t>
                </a:r>
                <a:r>
                  <a:rPr lang="es-ES" sz="1400" dirty="0"/>
                  <a:t>, mas el coeficiente que acompaña a la interacción.</a:t>
                </a:r>
              </a:p>
            </p:txBody>
          </p:sp>
        </mc:Choice>
        <mc:Fallback xmlns="">
          <p:sp>
            <p:nvSpPr>
              <p:cNvPr id="5" name="Content Placeholder 4">
                <a:extLst>
                  <a:ext uri="{FF2B5EF4-FFF2-40B4-BE49-F238E27FC236}">
                    <a16:creationId xmlns:a16="http://schemas.microsoft.com/office/drawing/2014/main" id="{654FFAF6-42A4-EC49-84CB-4A10BD5C1E3A}"/>
                  </a:ext>
                </a:extLst>
              </p:cNvPr>
              <p:cNvSpPr>
                <a:spLocks noGrp="1" noRot="1" noChangeAspect="1" noMove="1" noResize="1" noEditPoints="1" noAdjustHandles="1" noChangeArrowheads="1" noChangeShapeType="1" noTextEdit="1"/>
              </p:cNvSpPr>
              <p:nvPr>
                <p:ph sz="half" idx="13"/>
              </p:nvPr>
            </p:nvSpPr>
            <p:spPr>
              <a:xfrm>
                <a:off x="6292311" y="942222"/>
                <a:ext cx="5703375" cy="5414128"/>
              </a:xfrm>
              <a:blipFill>
                <a:blip r:embed="rId2"/>
                <a:stretch>
                  <a:fillRect/>
                </a:stretch>
              </a:blipFill>
            </p:spPr>
            <p:txBody>
              <a:bodyPr/>
              <a:lstStyle/>
              <a:p>
                <a:r>
                  <a:rPr lang="en-US">
                    <a:noFill/>
                  </a:rPr>
                  <a:t> </a:t>
                </a:r>
              </a:p>
            </p:txBody>
          </p:sp>
        </mc:Fallback>
      </mc:AlternateContent>
      <p:sp>
        <p:nvSpPr>
          <p:cNvPr id="10" name="Content Placeholder 3">
            <a:extLst>
              <a:ext uri="{FF2B5EF4-FFF2-40B4-BE49-F238E27FC236}">
                <a16:creationId xmlns:a16="http://schemas.microsoft.com/office/drawing/2014/main" id="{9E31F3C0-6D3E-E34F-BE05-B6359EFF64D5}"/>
              </a:ext>
            </a:extLst>
          </p:cNvPr>
          <p:cNvSpPr>
            <a:spLocks noGrp="1"/>
          </p:cNvSpPr>
          <p:nvPr>
            <p:ph sz="half" idx="1"/>
          </p:nvPr>
        </p:nvSpPr>
        <p:spPr>
          <a:xfrm>
            <a:off x="258412" y="942221"/>
            <a:ext cx="5703375" cy="5326603"/>
          </a:xfrm>
        </p:spPr>
        <p:txBody>
          <a:bodyPr>
            <a:normAutofit/>
          </a:bodyPr>
          <a:lstStyle/>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JOHNSON-NEYMAN INTERVAL </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When </a:t>
            </a:r>
            <a:r>
              <a:rPr lang="en-US" sz="1000" dirty="0" err="1">
                <a:latin typeface="Hack" panose="020B0609030202020204" pitchFamily="49" charset="0"/>
                <a:ea typeface="Hack" panose="020B0609030202020204" pitchFamily="49" charset="0"/>
                <a:cs typeface="Hack" panose="020B0609030202020204" pitchFamily="49" charset="0"/>
              </a:rPr>
              <a:t>novisit</a:t>
            </a:r>
            <a:r>
              <a:rPr lang="en-US" sz="1000" dirty="0">
                <a:latin typeface="Hack" panose="020B0609030202020204" pitchFamily="49" charset="0"/>
                <a:ea typeface="Hack" panose="020B0609030202020204" pitchFamily="49" charset="0"/>
                <a:cs typeface="Hack" panose="020B0609030202020204" pitchFamily="49" charset="0"/>
              </a:rPr>
              <a:t> is OUTSIDE the interval [-2.48, -0.32], the slope of</a:t>
            </a: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smoke is p &lt; .05.</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Note: The range of observed values of </a:t>
            </a:r>
            <a:r>
              <a:rPr lang="en-US" sz="1000" dirty="0" err="1">
                <a:latin typeface="Hack" panose="020B0609030202020204" pitchFamily="49" charset="0"/>
                <a:ea typeface="Hack" panose="020B0609030202020204" pitchFamily="49" charset="0"/>
                <a:cs typeface="Hack" panose="020B0609030202020204" pitchFamily="49" charset="0"/>
              </a:rPr>
              <a:t>novisit</a:t>
            </a:r>
            <a:r>
              <a:rPr lang="en-US" sz="1000" dirty="0">
                <a:latin typeface="Hack" panose="020B0609030202020204" pitchFamily="49" charset="0"/>
                <a:ea typeface="Hack" panose="020B0609030202020204" pitchFamily="49" charset="0"/>
                <a:cs typeface="Hack" panose="020B0609030202020204" pitchFamily="49" charset="0"/>
              </a:rPr>
              <a:t> is [0.00, 1.00]</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SIMPLE SLOPES ANALYSIS </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Slope of smoke when </a:t>
            </a:r>
            <a:r>
              <a:rPr lang="en-US" sz="1000" dirty="0" err="1">
                <a:latin typeface="Hack" panose="020B0609030202020204" pitchFamily="49" charset="0"/>
                <a:ea typeface="Hack" panose="020B0609030202020204" pitchFamily="49" charset="0"/>
                <a:cs typeface="Hack" panose="020B0609030202020204" pitchFamily="49" charset="0"/>
              </a:rPr>
              <a:t>novisit</a:t>
            </a:r>
            <a:r>
              <a:rPr lang="en-US" sz="1000" dirty="0">
                <a:latin typeface="Hack" panose="020B0609030202020204" pitchFamily="49" charset="0"/>
                <a:ea typeface="Hack" panose="020B0609030202020204" pitchFamily="49" charset="0"/>
                <a:cs typeface="Hack" panose="020B0609030202020204" pitchFamily="49" charset="0"/>
              </a:rPr>
              <a:t> = 0.00 (0): </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Est.   S.E.   t val.      p</a:t>
            </a: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 -------- ------</a:t>
            </a: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-0.28   0.02   -12.25   0.00</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Slope of smoke when </a:t>
            </a:r>
            <a:r>
              <a:rPr lang="en-US" sz="1000" dirty="0" err="1">
                <a:latin typeface="Hack" panose="020B0609030202020204" pitchFamily="49" charset="0"/>
                <a:ea typeface="Hack" panose="020B0609030202020204" pitchFamily="49" charset="0"/>
                <a:cs typeface="Hack" panose="020B0609030202020204" pitchFamily="49" charset="0"/>
              </a:rPr>
              <a:t>novisit</a:t>
            </a:r>
            <a:r>
              <a:rPr lang="en-US" sz="1000" dirty="0">
                <a:latin typeface="Hack" panose="020B0609030202020204" pitchFamily="49" charset="0"/>
                <a:ea typeface="Hack" panose="020B0609030202020204" pitchFamily="49" charset="0"/>
                <a:cs typeface="Hack" panose="020B0609030202020204" pitchFamily="49" charset="0"/>
              </a:rPr>
              <a:t> = 1.00 (1): </a:t>
            </a:r>
          </a:p>
          <a:p>
            <a:pPr marL="0" indent="0">
              <a:lnSpc>
                <a:spcPct val="120000"/>
              </a:lnSpc>
              <a:spcBef>
                <a:spcPts val="0"/>
              </a:spcBef>
              <a:buNone/>
            </a:pPr>
            <a:br>
              <a:rPr lang="en-US" sz="1000" dirty="0">
                <a:latin typeface="Hack" panose="020B0609030202020204" pitchFamily="49" charset="0"/>
                <a:ea typeface="Hack" panose="020B0609030202020204" pitchFamily="49" charset="0"/>
                <a:cs typeface="Hack" panose="020B0609030202020204" pitchFamily="49" charset="0"/>
              </a:rPr>
            </a:br>
            <a:endParaRPr lang="en-US" sz="10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Est.   S.E.   t val.      p</a:t>
            </a: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 -------- ------</a:t>
            </a:r>
          </a:p>
          <a:p>
            <a:pPr marL="0" indent="0">
              <a:lnSpc>
                <a:spcPct val="120000"/>
              </a:lnSpc>
              <a:spcBef>
                <a:spcPts val="0"/>
              </a:spcBef>
              <a:buNone/>
            </a:pPr>
            <a:r>
              <a:rPr lang="en-US" sz="1000" dirty="0">
                <a:latin typeface="Hack" panose="020B0609030202020204" pitchFamily="49" charset="0"/>
                <a:ea typeface="Hack" panose="020B0609030202020204" pitchFamily="49" charset="0"/>
                <a:cs typeface="Hack" panose="020B0609030202020204" pitchFamily="49" charset="0"/>
              </a:rPr>
              <a:t>  -0.76   0.18    -4.14   0.00</a:t>
            </a:r>
          </a:p>
        </p:txBody>
      </p:sp>
    </p:spTree>
    <p:extLst>
      <p:ext uri="{BB962C8B-B14F-4D97-AF65-F5344CB8AC3E}">
        <p14:creationId xmlns:p14="http://schemas.microsoft.com/office/powerpoint/2010/main" val="24217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s-ES_tradnl" dirty="0"/>
              <a:t>Elementos de una regresión</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n-US" dirty="0" err="1"/>
              <a:t>Repaso</a:t>
            </a:r>
            <a:r>
              <a:rPr lang="en-US" dirty="0"/>
              <a:t> de </a:t>
            </a:r>
            <a:r>
              <a:rPr lang="en-US" dirty="0" err="1"/>
              <a:t>componentes</a:t>
            </a:r>
            <a:r>
              <a:rPr lang="en-US" dirty="0"/>
              <a:t> de </a:t>
            </a:r>
            <a:r>
              <a:rPr lang="en-US" dirty="0" err="1"/>
              <a:t>una</a:t>
            </a:r>
            <a:r>
              <a:rPr lang="en-US" dirty="0"/>
              <a:t> </a:t>
            </a:r>
            <a:r>
              <a:rPr lang="en-US" dirty="0" err="1"/>
              <a:t>regresión</a:t>
            </a:r>
            <a:endParaRPr lang="en-US" dirty="0"/>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8921B7D1-A16F-DC45-8D91-17E40AB804B0}"/>
              </a:ext>
            </a:extLst>
          </p:cNvPr>
          <p:cNvSpPr>
            <a:spLocks noGrp="1"/>
          </p:cNvSpPr>
          <p:nvPr>
            <p:ph type="sldNum" sz="quarter" idx="12"/>
          </p:nvPr>
        </p:nvSpPr>
        <p:spPr/>
        <p:txBody>
          <a:bodyPr/>
          <a:lstStyle/>
          <a:p>
            <a:fld id="{21A66769-B3B3-9446-9E87-CD6DA95AF90C}" type="slidenum">
              <a:rPr lang="en-US" smtClean="0"/>
              <a:pPr/>
              <a:t>2</a:t>
            </a:fld>
            <a:endParaRPr lang="en-US"/>
          </a:p>
        </p:txBody>
      </p:sp>
    </p:spTree>
    <p:extLst>
      <p:ext uri="{BB962C8B-B14F-4D97-AF65-F5344CB8AC3E}">
        <p14:creationId xmlns:p14="http://schemas.microsoft.com/office/powerpoint/2010/main" val="10079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s-ES_tradnl" dirty="0"/>
              <a:t>Regresión con interacción</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s-ES_tradnl" dirty="0"/>
              <a:t>Notas sobre las interacciones</a:t>
            </a:r>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AD414B0B-6B6D-924B-8AE9-C4F676AB6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prstClr val="white"/>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white"/>
              </a:solidFill>
              <a:effectLst/>
              <a:uLnTx/>
              <a:uFillTx/>
              <a:latin typeface="Avenir Book" panose="02000503020000020003" pitchFamily="2" charset="0"/>
              <a:ea typeface="+mn-ea"/>
              <a:cs typeface="+mn-cs"/>
            </a:endParaRPr>
          </a:p>
        </p:txBody>
      </p:sp>
    </p:spTree>
    <p:extLst>
      <p:ext uri="{BB962C8B-B14F-4D97-AF65-F5344CB8AC3E}">
        <p14:creationId xmlns:p14="http://schemas.microsoft.com/office/powerpoint/2010/main" val="128890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Notas sobre las interacciones</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21</a:t>
            </a:fld>
            <a:endParaRPr lang="en-US"/>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fontScale="92500" lnSpcReduction="10000"/>
          </a:bodyPr>
          <a:lstStyle/>
          <a:p>
            <a:pPr marL="457200" lvl="1">
              <a:lnSpc>
                <a:spcPct val="120000"/>
              </a:lnSpc>
              <a:spcBef>
                <a:spcPts val="0"/>
              </a:spcBef>
            </a:pPr>
            <a:r>
              <a:rPr lang="es-ES" sz="1400" dirty="0"/>
              <a:t>Las interacciones como recurso de investigación, nos permiten responder a preguntas de tipo “cuándo”, ”cómo”, o “bajo que condiciones”. Lo anterior, porque cuando una variable interactúa con otra, altera la relación entre dos variables condicionando al intercepto y a la pendiente que representa la relación de interés. En general, buscamos moderadores cuando queremos saber si una intervención funciona de forma similar para dos sub grupos, o cuando queremos saber si una relación es constante a diferentes condiciones en la población.</a:t>
            </a:r>
          </a:p>
          <a:p>
            <a:pPr marL="457200" lvl="1">
              <a:lnSpc>
                <a:spcPct val="120000"/>
              </a:lnSpc>
              <a:spcBef>
                <a:spcPts val="0"/>
              </a:spcBef>
            </a:pPr>
            <a:endParaRPr lang="es-ES" sz="1400" dirty="0"/>
          </a:p>
          <a:p>
            <a:pPr marL="457200" lvl="1">
              <a:lnSpc>
                <a:spcPct val="120000"/>
              </a:lnSpc>
              <a:spcBef>
                <a:spcPts val="0"/>
              </a:spcBef>
            </a:pPr>
            <a:r>
              <a:rPr lang="es-ES" sz="1400" dirty="0"/>
              <a:t>Un aspecto importante a considerar es el poder estadístico requerido para evaluar una interacción. Si evaluar un intercepto y una pendiente requieren de 100 casos en una regresión, una interacción puede requerir cerca de 16 veces ese tamaño muestral (</a:t>
            </a:r>
            <a:r>
              <a:rPr lang="es-ES" sz="1400" dirty="0" err="1"/>
              <a:t>Gelman</a:t>
            </a:r>
            <a:r>
              <a:rPr lang="es-ES" sz="1400" dirty="0"/>
              <a:t>, 2018). Por tanto, incluir este tipo de términos en un modelo lineal requiere de ciertas cautelas.</a:t>
            </a:r>
          </a:p>
          <a:p>
            <a:pPr marL="457200" lvl="1">
              <a:lnSpc>
                <a:spcPct val="120000"/>
              </a:lnSpc>
              <a:spcBef>
                <a:spcPts val="0"/>
              </a:spcBef>
            </a:pPr>
            <a:endParaRPr lang="es-ES" sz="1400" dirty="0"/>
          </a:p>
          <a:p>
            <a:pPr marL="457200" lvl="1">
              <a:lnSpc>
                <a:spcPct val="120000"/>
              </a:lnSpc>
              <a:spcBef>
                <a:spcPts val="0"/>
              </a:spcBef>
            </a:pPr>
            <a:r>
              <a:rPr lang="es-ES" sz="1400" dirty="0"/>
              <a:t>Un segundo aspecto a considerar es el centrado de variables. Centrar variables es crítico para hacer que los coeficientes del modelo sean interpretables, especialmente si se incluyen efectos de interacción. Varios componentes del modelo se pueden interpretar sin transformar variables; pero si queremos hacer que todo el modelo sea interpretable (e.g., </a:t>
            </a:r>
            <a:r>
              <a:rPr lang="es-ES" sz="1400" dirty="0" err="1"/>
              <a:t>interceptos</a:t>
            </a:r>
            <a:r>
              <a:rPr lang="es-ES" sz="1400" dirty="0"/>
              <a:t> y pendientes), es más conveniente realizar centrados de variables.</a:t>
            </a:r>
          </a:p>
        </p:txBody>
      </p:sp>
      <p:pic>
        <p:nvPicPr>
          <p:cNvPr id="8" name="Picture 7">
            <a:extLst>
              <a:ext uri="{FF2B5EF4-FFF2-40B4-BE49-F238E27FC236}">
                <a16:creationId xmlns:a16="http://schemas.microsoft.com/office/drawing/2014/main" id="{3C4C02F9-5448-694E-A2A4-D58B0BD0BE3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4708" y="942222"/>
            <a:ext cx="4455601" cy="4318329"/>
          </a:xfrm>
          <a:prstGeom prst="rect">
            <a:avLst/>
          </a:prstGeom>
        </p:spPr>
      </p:pic>
    </p:spTree>
    <p:extLst>
      <p:ext uri="{BB962C8B-B14F-4D97-AF65-F5344CB8AC3E}">
        <p14:creationId xmlns:p14="http://schemas.microsoft.com/office/powerpoint/2010/main" val="88978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s-ES_tradnl" dirty="0"/>
              <a:t>Referencias recomendadas</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s-ES_tradnl" dirty="0"/>
              <a:t>Libros de consulta</a:t>
            </a:r>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AD414B0B-6B6D-924B-8AE9-C4F676AB6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prstClr val="white"/>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white"/>
              </a:solidFill>
              <a:effectLst/>
              <a:uLnTx/>
              <a:uFillTx/>
              <a:latin typeface="Avenir Book" panose="02000503020000020003" pitchFamily="2" charset="0"/>
              <a:ea typeface="+mn-ea"/>
              <a:cs typeface="+mn-cs"/>
            </a:endParaRPr>
          </a:p>
        </p:txBody>
      </p:sp>
    </p:spTree>
    <p:extLst>
      <p:ext uri="{BB962C8B-B14F-4D97-AF65-F5344CB8AC3E}">
        <p14:creationId xmlns:p14="http://schemas.microsoft.com/office/powerpoint/2010/main" val="94885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Referencias</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23</a:t>
            </a:fld>
            <a:endParaRPr lang="en-US"/>
          </a:p>
        </p:txBody>
      </p:sp>
      <p:pic>
        <p:nvPicPr>
          <p:cNvPr id="1026" name="Picture 2">
            <a:extLst>
              <a:ext uri="{FF2B5EF4-FFF2-40B4-BE49-F238E27FC236}">
                <a16:creationId xmlns:a16="http://schemas.microsoft.com/office/drawing/2014/main" id="{3E8EF4F7-A48A-EC47-80C3-3742ECD26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685" y="2018976"/>
            <a:ext cx="4180747" cy="43373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ding Statistics and Research, 6th Edition">
            <a:extLst>
              <a:ext uri="{FF2B5EF4-FFF2-40B4-BE49-F238E27FC236}">
                <a16:creationId xmlns:a16="http://schemas.microsoft.com/office/drawing/2014/main" id="{751A7CB4-A8C4-FC4D-9B15-488C258E0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844" y="2018976"/>
            <a:ext cx="3410132" cy="424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FD53F39-496C-BB4A-BDAB-89D508055EE8}"/>
              </a:ext>
            </a:extLst>
          </p:cNvPr>
          <p:cNvSpPr/>
          <p:nvPr/>
        </p:nvSpPr>
        <p:spPr>
          <a:xfrm>
            <a:off x="6839555" y="1192708"/>
            <a:ext cx="4080825" cy="646331"/>
          </a:xfrm>
          <a:prstGeom prst="rect">
            <a:avLst/>
          </a:prstGeom>
        </p:spPr>
        <p:txBody>
          <a:bodyPr wrap="square">
            <a:spAutoFit/>
          </a:bodyPr>
          <a:lstStyle/>
          <a:p>
            <a:pPr marL="304800" indent="-304800"/>
            <a:r>
              <a:rPr lang="en-US" sz="1200" dirty="0">
                <a:solidFill>
                  <a:srgbClr val="4472C4"/>
                </a:solidFill>
                <a:latin typeface="Avenir Book" panose="02000503020000020003" pitchFamily="2" charset="0"/>
              </a:rPr>
              <a:t>Rabe-</a:t>
            </a:r>
            <a:r>
              <a:rPr lang="en-US" sz="1200" dirty="0" err="1">
                <a:solidFill>
                  <a:srgbClr val="4472C4"/>
                </a:solidFill>
                <a:latin typeface="Avenir Book" panose="02000503020000020003" pitchFamily="2" charset="0"/>
              </a:rPr>
              <a:t>Hesketh</a:t>
            </a:r>
            <a:r>
              <a:rPr lang="en-US" sz="1200" dirty="0">
                <a:solidFill>
                  <a:srgbClr val="4472C4"/>
                </a:solidFill>
                <a:latin typeface="Avenir Book" panose="02000503020000020003" pitchFamily="2" charset="0"/>
              </a:rPr>
              <a:t>, S., &amp; </a:t>
            </a:r>
            <a:r>
              <a:rPr lang="en-US" sz="1200" dirty="0" err="1">
                <a:solidFill>
                  <a:srgbClr val="4472C4"/>
                </a:solidFill>
                <a:latin typeface="Avenir Book" panose="02000503020000020003" pitchFamily="2" charset="0"/>
              </a:rPr>
              <a:t>Skrondal</a:t>
            </a:r>
            <a:r>
              <a:rPr lang="en-US" sz="1200" dirty="0">
                <a:solidFill>
                  <a:srgbClr val="4472C4"/>
                </a:solidFill>
                <a:latin typeface="Avenir Book" panose="02000503020000020003" pitchFamily="2" charset="0"/>
              </a:rPr>
              <a:t>, A. (2012). </a:t>
            </a:r>
            <a:r>
              <a:rPr lang="en-US" sz="1200" i="1" dirty="0">
                <a:solidFill>
                  <a:srgbClr val="4472C4"/>
                </a:solidFill>
                <a:latin typeface="Avenir Book" panose="02000503020000020003" pitchFamily="2" charset="0"/>
              </a:rPr>
              <a:t>Multilevel and Longitudinal Modeling Using Stata, Volumes I and II, Third Edition</a:t>
            </a:r>
            <a:r>
              <a:rPr lang="en-US" sz="1200" dirty="0">
                <a:solidFill>
                  <a:srgbClr val="4472C4"/>
                </a:solidFill>
                <a:latin typeface="Avenir Book" panose="02000503020000020003" pitchFamily="2" charset="0"/>
              </a:rPr>
              <a:t> (3rd ed.). Stata Press.</a:t>
            </a:r>
            <a:endParaRPr lang="en-US" sz="1200" dirty="0">
              <a:solidFill>
                <a:srgbClr val="4472C4"/>
              </a:solidFill>
              <a:effectLst/>
              <a:latin typeface="Avenir Book" panose="02000503020000020003" pitchFamily="2" charset="0"/>
            </a:endParaRPr>
          </a:p>
        </p:txBody>
      </p:sp>
      <p:sp>
        <p:nvSpPr>
          <p:cNvPr id="11" name="Rectangle 10">
            <a:extLst>
              <a:ext uri="{FF2B5EF4-FFF2-40B4-BE49-F238E27FC236}">
                <a16:creationId xmlns:a16="http://schemas.microsoft.com/office/drawing/2014/main" id="{07C9C35E-EBF7-1041-AF0A-305CFB62C5A8}"/>
              </a:ext>
            </a:extLst>
          </p:cNvPr>
          <p:cNvSpPr/>
          <p:nvPr/>
        </p:nvSpPr>
        <p:spPr>
          <a:xfrm>
            <a:off x="880498" y="1192708"/>
            <a:ext cx="4080825" cy="461665"/>
          </a:xfrm>
          <a:prstGeom prst="rect">
            <a:avLst/>
          </a:prstGeom>
        </p:spPr>
        <p:txBody>
          <a:bodyPr wrap="square">
            <a:spAutoFit/>
          </a:bodyPr>
          <a:lstStyle/>
          <a:p>
            <a:pPr marL="304800" indent="-304800"/>
            <a:r>
              <a:rPr lang="en-US" sz="1200" dirty="0">
                <a:solidFill>
                  <a:srgbClr val="4472C4"/>
                </a:solidFill>
                <a:latin typeface="Avenir Book" panose="02000503020000020003" pitchFamily="2" charset="0"/>
              </a:rPr>
              <a:t>Huck, S. W. (2012). Reading Statistics and Research (6th ed.). Pearson Education.</a:t>
            </a:r>
          </a:p>
        </p:txBody>
      </p:sp>
    </p:spTree>
    <p:extLst>
      <p:ext uri="{BB962C8B-B14F-4D97-AF65-F5344CB8AC3E}">
        <p14:creationId xmlns:p14="http://schemas.microsoft.com/office/powerpoint/2010/main" val="145178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n-US" dirty="0" err="1"/>
              <a:t>Regresión</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n-US" dirty="0" err="1"/>
              <a:t>Veamos</a:t>
            </a:r>
            <a:r>
              <a:rPr lang="en-US" dirty="0"/>
              <a:t> </a:t>
            </a:r>
            <a:r>
              <a:rPr lang="en-US" dirty="0" err="1"/>
              <a:t>cómo</a:t>
            </a:r>
            <a:r>
              <a:rPr lang="en-US" dirty="0"/>
              <a:t> se </a:t>
            </a:r>
            <a:r>
              <a:rPr lang="en-US" dirty="0" err="1"/>
              <a:t>ve</a:t>
            </a:r>
            <a:r>
              <a:rPr lang="en-US" dirty="0"/>
              <a:t> </a:t>
            </a:r>
            <a:r>
              <a:rPr lang="en-US" dirty="0" err="1"/>
              <a:t>esto</a:t>
            </a:r>
            <a:r>
              <a:rPr lang="en-US" dirty="0"/>
              <a:t> </a:t>
            </a:r>
            <a:r>
              <a:rPr lang="en-US" dirty="0" err="1"/>
              <a:t>en</a:t>
            </a:r>
            <a:r>
              <a:rPr lang="en-US" dirty="0"/>
              <a:t> </a:t>
            </a:r>
            <a:r>
              <a:rPr lang="en-US" dirty="0" err="1"/>
              <a:t>código</a:t>
            </a:r>
            <a:r>
              <a:rPr lang="en-US" dirty="0"/>
              <a:t>!</a:t>
            </a:r>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7DDD5888-F296-C348-9383-E390F4CFD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prstClr val="white"/>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white"/>
              </a:solidFill>
              <a:effectLst/>
              <a:uLnTx/>
              <a:uFillTx/>
              <a:latin typeface="Avenir Book" panose="02000503020000020003" pitchFamily="2" charset="0"/>
              <a:ea typeface="+mn-ea"/>
              <a:cs typeface="+mn-cs"/>
            </a:endParaRPr>
          </a:p>
        </p:txBody>
      </p:sp>
      <p:sp>
        <p:nvSpPr>
          <p:cNvPr id="6" name="TextBox 5">
            <a:extLst>
              <a:ext uri="{FF2B5EF4-FFF2-40B4-BE49-F238E27FC236}">
                <a16:creationId xmlns:a16="http://schemas.microsoft.com/office/drawing/2014/main" id="{C3A20F32-8DC3-E14C-89A8-63B845640059}"/>
              </a:ext>
            </a:extLst>
          </p:cNvPr>
          <p:cNvSpPr txBox="1"/>
          <p:nvPr/>
        </p:nvSpPr>
        <p:spPr>
          <a:xfrm>
            <a:off x="838197" y="4395727"/>
            <a:ext cx="931333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Avenir Book" panose="02000503020000020003" pitchFamily="2" charset="0"/>
                <a:ea typeface="+mn-ea"/>
                <a:cs typeface="+mn-cs"/>
              </a:rPr>
              <a:t>Veamos</a:t>
            </a:r>
            <a:r>
              <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rPr>
              <a:t> </a:t>
            </a:r>
            <a:r>
              <a:rPr kumimoji="0" lang="en-US" sz="1800" b="0" i="0" u="none" strike="noStrike" kern="1200" cap="none" spc="0" normalizeH="0" baseline="0" noProof="0" dirty="0" err="1">
                <a:ln>
                  <a:noFill/>
                </a:ln>
                <a:solidFill>
                  <a:prstClr val="white"/>
                </a:solidFill>
                <a:effectLst/>
                <a:uLnTx/>
                <a:uFillTx/>
                <a:latin typeface="Avenir Book" panose="02000503020000020003" pitchFamily="2" charset="0"/>
                <a:ea typeface="+mn-ea"/>
                <a:cs typeface="+mn-cs"/>
              </a:rPr>
              <a:t>esto</a:t>
            </a:r>
            <a:r>
              <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rPr>
              <a:t> </a:t>
            </a:r>
            <a:r>
              <a:rPr kumimoji="0" lang="en-US" sz="1800" b="0" i="0" u="none" strike="noStrike" kern="1200" cap="none" spc="0" normalizeH="0" baseline="0" noProof="0" dirty="0" err="1">
                <a:ln>
                  <a:noFill/>
                </a:ln>
                <a:solidFill>
                  <a:prstClr val="white"/>
                </a:solidFill>
                <a:effectLst/>
                <a:uLnTx/>
                <a:uFillTx/>
                <a:latin typeface="Avenir Book" panose="02000503020000020003" pitchFamily="2" charset="0"/>
                <a:ea typeface="+mn-ea"/>
                <a:cs typeface="+mn-cs"/>
              </a:rPr>
              <a:t>en</a:t>
            </a:r>
            <a:r>
              <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rPr>
              <a:t> 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a:p>
            <a:pPr lvl="0">
              <a:defRPr/>
            </a:pPr>
            <a:r>
              <a:rPr lang="en-US" dirty="0">
                <a:solidFill>
                  <a:prstClr val="white"/>
                </a:solidFill>
                <a:latin typeface="Avenir Book" panose="02000503020000020003" pitchFamily="2" charset="0"/>
              </a:rPr>
              <a:t>https://</a:t>
            </a:r>
            <a:r>
              <a:rPr lang="en-US" dirty="0" err="1">
                <a:solidFill>
                  <a:prstClr val="white"/>
                </a:solidFill>
                <a:latin typeface="Avenir Book" panose="02000503020000020003" pitchFamily="2" charset="0"/>
              </a:rPr>
              <a:t>github.com</a:t>
            </a:r>
            <a:r>
              <a:rPr lang="en-US" dirty="0">
                <a:solidFill>
                  <a:prstClr val="white"/>
                </a:solidFill>
                <a:latin typeface="Avenir Book" panose="02000503020000020003" pitchFamily="2" charset="0"/>
              </a:rPr>
              <a:t>/</a:t>
            </a:r>
            <a:r>
              <a:rPr lang="en-US" dirty="0" err="1">
                <a:solidFill>
                  <a:prstClr val="white"/>
                </a:solidFill>
                <a:latin typeface="Avenir Book" panose="02000503020000020003" pitchFamily="2" charset="0"/>
              </a:rPr>
              <a:t>dacarras</a:t>
            </a:r>
            <a:r>
              <a:rPr lang="en-US" dirty="0">
                <a:solidFill>
                  <a:prstClr val="white"/>
                </a:solidFill>
                <a:latin typeface="Avenir Book" panose="02000503020000020003" pitchFamily="2" charset="0"/>
              </a:rPr>
              <a:t>/psi4035_examples/blob/master/psi4035_t06.rmd</a:t>
            </a: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Tree>
    <p:extLst>
      <p:ext uri="{BB962C8B-B14F-4D97-AF65-F5344CB8AC3E}">
        <p14:creationId xmlns:p14="http://schemas.microsoft.com/office/powerpoint/2010/main" val="10903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8AC73E-A219-544F-854A-9C6C4AF04941}"/>
              </a:ext>
            </a:extLst>
          </p:cNvPr>
          <p:cNvSpPr>
            <a:spLocks noGrp="1"/>
          </p:cNvSpPr>
          <p:nvPr>
            <p:ph sz="half" idx="1"/>
          </p:nvPr>
        </p:nvSpPr>
        <p:spPr/>
        <p:txBody>
          <a:bodyPr/>
          <a:lstStyle/>
          <a:p>
            <a:endParaRPr lang="en-US" dirty="0"/>
          </a:p>
        </p:txBody>
      </p:sp>
      <p:sp>
        <p:nvSpPr>
          <p:cNvPr id="3" name="Content Placeholder 2">
            <a:extLst>
              <a:ext uri="{FF2B5EF4-FFF2-40B4-BE49-F238E27FC236}">
                <a16:creationId xmlns:a16="http://schemas.microsoft.com/office/drawing/2014/main" id="{123B6104-6F2B-5343-992E-A076377B963A}"/>
              </a:ext>
            </a:extLst>
          </p:cNvPr>
          <p:cNvSpPr>
            <a:spLocks noGrp="1"/>
          </p:cNvSpPr>
          <p:nvPr>
            <p:ph sz="half" idx="13"/>
          </p:nvPr>
        </p:nvSpPr>
        <p:spPr>
          <a:xfrm>
            <a:off x="6292311" y="1088570"/>
            <a:ext cx="5703375" cy="4967763"/>
          </a:xfrm>
        </p:spPr>
        <p:txBody>
          <a:bodyPr>
            <a:normAutofit/>
          </a:bodyPr>
          <a:lstStyle/>
          <a:p>
            <a:pPr marL="347663" indent="-347663">
              <a:buNone/>
            </a:pPr>
            <a:endParaRPr lang="en-US" sz="1200" dirty="0">
              <a:solidFill>
                <a:schemeClr val="bg1"/>
              </a:solidFill>
            </a:endParaRPr>
          </a:p>
          <a:p>
            <a:pPr marL="347663" indent="-347663">
              <a:buNone/>
            </a:pPr>
            <a:r>
              <a:rPr lang="en-US" sz="1200" dirty="0" err="1">
                <a:solidFill>
                  <a:schemeClr val="bg1"/>
                </a:solidFill>
              </a:rPr>
              <a:t>Abrevaya</a:t>
            </a:r>
            <a:r>
              <a:rPr lang="en-US" sz="1200" dirty="0">
                <a:solidFill>
                  <a:schemeClr val="bg1"/>
                </a:solidFill>
              </a:rPr>
              <a:t>, J. (2006). Estimating the effect of smoking on birth outcomes using a matched panel data approach. Journal of Applied Econometrics, 21(4), 489–519. https://</a:t>
            </a:r>
            <a:r>
              <a:rPr lang="en-US" sz="1200" dirty="0" err="1">
                <a:solidFill>
                  <a:schemeClr val="bg1"/>
                </a:solidFill>
              </a:rPr>
              <a:t>doi.org</a:t>
            </a:r>
            <a:r>
              <a:rPr lang="en-US" sz="1200" dirty="0">
                <a:solidFill>
                  <a:schemeClr val="bg1"/>
                </a:solidFill>
              </a:rPr>
              <a:t>/10.1002/jae.851</a:t>
            </a:r>
          </a:p>
          <a:p>
            <a:pPr marL="347663" indent="-347663">
              <a:buNone/>
            </a:pPr>
            <a:r>
              <a:rPr lang="en-US" sz="1200" dirty="0">
                <a:solidFill>
                  <a:schemeClr val="bg1"/>
                </a:solidFill>
              </a:rPr>
              <a:t>Gelman, A (2018) You need 16 times the sample size to estimate an interaction than to estimate a main effect Retrieved from: https://</a:t>
            </a:r>
            <a:r>
              <a:rPr lang="en-US" sz="1200" dirty="0" err="1">
                <a:solidFill>
                  <a:schemeClr val="bg1"/>
                </a:solidFill>
              </a:rPr>
              <a:t>statmodeling.stat.columbia.edu</a:t>
            </a:r>
            <a:r>
              <a:rPr lang="en-US" sz="1200" dirty="0">
                <a:solidFill>
                  <a:schemeClr val="bg1"/>
                </a:solidFill>
              </a:rPr>
              <a:t>/2018/03/15/need-16-times-sample-size-estimate-interaction-estimate-main-effect/</a:t>
            </a:r>
          </a:p>
          <a:p>
            <a:pPr marL="347663" indent="-347663">
              <a:buNone/>
            </a:pPr>
            <a:r>
              <a:rPr lang="en-US" sz="1200" dirty="0">
                <a:solidFill>
                  <a:schemeClr val="bg1"/>
                </a:solidFill>
              </a:rPr>
              <a:t>Rabe-</a:t>
            </a:r>
            <a:r>
              <a:rPr lang="en-US" sz="1200" dirty="0" err="1">
                <a:solidFill>
                  <a:schemeClr val="bg1"/>
                </a:solidFill>
              </a:rPr>
              <a:t>Hesketh</a:t>
            </a:r>
            <a:r>
              <a:rPr lang="en-US" sz="1200" dirty="0">
                <a:solidFill>
                  <a:schemeClr val="bg1"/>
                </a:solidFill>
              </a:rPr>
              <a:t>, S., &amp; </a:t>
            </a:r>
            <a:r>
              <a:rPr lang="en-US" sz="1200" dirty="0" err="1">
                <a:solidFill>
                  <a:schemeClr val="bg1"/>
                </a:solidFill>
              </a:rPr>
              <a:t>Skrondal</a:t>
            </a:r>
            <a:r>
              <a:rPr lang="en-US" sz="1200" dirty="0">
                <a:solidFill>
                  <a:schemeClr val="bg1"/>
                </a:solidFill>
              </a:rPr>
              <a:t>, A. (2012). Multilevel and Longitudinal Modeling Using Stata, Volumes I and II, Third Edition (3rd ed.). Stata Press.</a:t>
            </a:r>
          </a:p>
          <a:p>
            <a:pPr marL="347663" indent="-347663">
              <a:buNone/>
            </a:pPr>
            <a:endParaRPr lang="en-US" sz="1200" dirty="0">
              <a:solidFill>
                <a:schemeClr val="bg1"/>
              </a:solidFill>
            </a:endParaRPr>
          </a:p>
          <a:p>
            <a:pPr marL="347663" indent="-347663">
              <a:buNone/>
            </a:pPr>
            <a:endParaRPr lang="en-US" sz="1200" dirty="0">
              <a:solidFill>
                <a:schemeClr val="bg1"/>
              </a:solidFill>
            </a:endParaRPr>
          </a:p>
        </p:txBody>
      </p:sp>
      <p:sp>
        <p:nvSpPr>
          <p:cNvPr id="4" name="Slide Number Placeholder 3">
            <a:extLst>
              <a:ext uri="{FF2B5EF4-FFF2-40B4-BE49-F238E27FC236}">
                <a16:creationId xmlns:a16="http://schemas.microsoft.com/office/drawing/2014/main" id="{CDC8D2C5-EC7E-744B-B016-EEFFBDB58EAB}"/>
              </a:ext>
            </a:extLst>
          </p:cNvPr>
          <p:cNvSpPr>
            <a:spLocks noGrp="1"/>
          </p:cNvSpPr>
          <p:nvPr>
            <p:ph type="sldNum" sz="quarter" idx="12"/>
          </p:nvPr>
        </p:nvSpPr>
        <p:spPr/>
        <p:txBody>
          <a:bodyPr/>
          <a:lstStyle/>
          <a:p>
            <a:fld id="{21A66769-B3B3-9446-9E87-CD6DA95AF90C}" type="slidenum">
              <a:rPr lang="en-US" smtClean="0"/>
              <a:pPr/>
              <a:t>25</a:t>
            </a:fld>
            <a:endParaRPr lang="en-US"/>
          </a:p>
        </p:txBody>
      </p:sp>
    </p:spTree>
    <p:extLst>
      <p:ext uri="{BB962C8B-B14F-4D97-AF65-F5344CB8AC3E}">
        <p14:creationId xmlns:p14="http://schemas.microsoft.com/office/powerpoint/2010/main" val="100764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FC45-BBAB-F445-BEE1-B0E844932D9D}"/>
              </a:ext>
            </a:extLst>
          </p:cNvPr>
          <p:cNvSpPr>
            <a:spLocks noGrp="1"/>
          </p:cNvSpPr>
          <p:nvPr>
            <p:ph type="title"/>
          </p:nvPr>
        </p:nvSpPr>
        <p:spPr/>
        <p:txBody>
          <a:bodyPr/>
          <a:lstStyle/>
          <a:p>
            <a:r>
              <a:rPr lang="es-ES_tradnl" dirty="0"/>
              <a:t>Regresión lineal entre variables continuas</a:t>
            </a:r>
          </a:p>
        </p:txBody>
      </p:sp>
      <p:sp>
        <p:nvSpPr>
          <p:cNvPr id="3" name="Slide Number Placeholder 2">
            <a:extLst>
              <a:ext uri="{FF2B5EF4-FFF2-40B4-BE49-F238E27FC236}">
                <a16:creationId xmlns:a16="http://schemas.microsoft.com/office/drawing/2014/main" id="{E0BE4948-1660-334A-947C-193E4741A4B2}"/>
              </a:ext>
            </a:extLst>
          </p:cNvPr>
          <p:cNvSpPr>
            <a:spLocks noGrp="1"/>
          </p:cNvSpPr>
          <p:nvPr>
            <p:ph type="sldNum" sz="quarter" idx="12"/>
          </p:nvPr>
        </p:nvSpPr>
        <p:spPr/>
        <p:txBody>
          <a:bodyPr/>
          <a:lstStyle/>
          <a:p>
            <a:fld id="{21A66769-B3B3-9446-9E87-CD6DA95AF90C}" type="slidenum">
              <a:rPr lang="en-US" smtClean="0"/>
              <a:t>3</a:t>
            </a:fld>
            <a:endParaRPr lang="en-US"/>
          </a:p>
        </p:txBody>
      </p:sp>
      <p:pic>
        <p:nvPicPr>
          <p:cNvPr id="10" name="Content Placeholder 9" descr="Chart, scatter chart&#10;&#10;Description automatically generated">
            <a:extLst>
              <a:ext uri="{FF2B5EF4-FFF2-40B4-BE49-F238E27FC236}">
                <a16:creationId xmlns:a16="http://schemas.microsoft.com/office/drawing/2014/main" id="{625836B9-0E0E-BA48-801C-EBE7AFB69596}"/>
              </a:ext>
            </a:extLst>
          </p:cNvPr>
          <p:cNvPicPr>
            <a:picLocks noGrp="1" noChangeAspect="1"/>
          </p:cNvPicPr>
          <p:nvPr>
            <p:ph sz="half" idx="1"/>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258763" y="1077164"/>
            <a:ext cx="5708460" cy="4087368"/>
          </a:xfrm>
        </p:spPr>
      </p:pic>
      <p:cxnSp>
        <p:nvCxnSpPr>
          <p:cNvPr id="11" name="Straight Arrow Connector 10">
            <a:extLst>
              <a:ext uri="{FF2B5EF4-FFF2-40B4-BE49-F238E27FC236}">
                <a16:creationId xmlns:a16="http://schemas.microsoft.com/office/drawing/2014/main" id="{A5AC581F-8B94-1740-8602-97B7B3F898C3}"/>
              </a:ext>
            </a:extLst>
          </p:cNvPr>
          <p:cNvCxnSpPr>
            <a:cxnSpLocks/>
            <a:stCxn id="12" idx="1"/>
          </p:cNvCxnSpPr>
          <p:nvPr/>
        </p:nvCxnSpPr>
        <p:spPr>
          <a:xfrm flipH="1">
            <a:off x="2074005" y="4042278"/>
            <a:ext cx="4783206"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E1880B-2D70-E045-9174-3882FCED2371}"/>
              </a:ext>
            </a:extLst>
          </p:cNvPr>
          <p:cNvSpPr txBox="1"/>
          <p:nvPr/>
        </p:nvSpPr>
        <p:spPr>
          <a:xfrm>
            <a:off x="6857211" y="3857612"/>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intercepto</a:t>
            </a:r>
          </a:p>
        </p:txBody>
      </p:sp>
      <p:cxnSp>
        <p:nvCxnSpPr>
          <p:cNvPr id="13" name="Straight Arrow Connector 12">
            <a:extLst>
              <a:ext uri="{FF2B5EF4-FFF2-40B4-BE49-F238E27FC236}">
                <a16:creationId xmlns:a16="http://schemas.microsoft.com/office/drawing/2014/main" id="{49D15645-B303-4E48-8281-41C0A5FE2960}"/>
              </a:ext>
            </a:extLst>
          </p:cNvPr>
          <p:cNvCxnSpPr>
            <a:cxnSpLocks/>
            <a:stCxn id="14" idx="1"/>
          </p:cNvCxnSpPr>
          <p:nvPr/>
        </p:nvCxnSpPr>
        <p:spPr>
          <a:xfrm flipH="1">
            <a:off x="3260785" y="3477888"/>
            <a:ext cx="3596426"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20EADC-5570-7240-9A4F-C08262F61CB4}"/>
              </a:ext>
            </a:extLst>
          </p:cNvPr>
          <p:cNvSpPr txBox="1"/>
          <p:nvPr/>
        </p:nvSpPr>
        <p:spPr>
          <a:xfrm>
            <a:off x="6857211" y="3293222"/>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pendiente</a:t>
            </a:r>
          </a:p>
        </p:txBody>
      </p:sp>
      <p:cxnSp>
        <p:nvCxnSpPr>
          <p:cNvPr id="15" name="Straight Arrow Connector 14">
            <a:extLst>
              <a:ext uri="{FF2B5EF4-FFF2-40B4-BE49-F238E27FC236}">
                <a16:creationId xmlns:a16="http://schemas.microsoft.com/office/drawing/2014/main" id="{54597ED3-5F03-7D4D-84EA-1E680E3D4724}"/>
              </a:ext>
            </a:extLst>
          </p:cNvPr>
          <p:cNvCxnSpPr>
            <a:cxnSpLocks/>
            <a:stCxn id="16" idx="1"/>
          </p:cNvCxnSpPr>
          <p:nvPr/>
        </p:nvCxnSpPr>
        <p:spPr>
          <a:xfrm flipH="1">
            <a:off x="4244197" y="2152799"/>
            <a:ext cx="2613014"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1BEDE0-E005-F94C-8949-C3E547A8BC78}"/>
              </a:ext>
            </a:extLst>
          </p:cNvPr>
          <p:cNvSpPr txBox="1"/>
          <p:nvPr/>
        </p:nvSpPr>
        <p:spPr>
          <a:xfrm>
            <a:off x="6857211" y="1968133"/>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residual</a:t>
            </a:r>
          </a:p>
        </p:txBody>
      </p:sp>
    </p:spTree>
    <p:extLst>
      <p:ext uri="{BB962C8B-B14F-4D97-AF65-F5344CB8AC3E}">
        <p14:creationId xmlns:p14="http://schemas.microsoft.com/office/powerpoint/2010/main" val="2075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FC45-BBAB-F445-BEE1-B0E844932D9D}"/>
              </a:ext>
            </a:extLst>
          </p:cNvPr>
          <p:cNvSpPr>
            <a:spLocks noGrp="1"/>
          </p:cNvSpPr>
          <p:nvPr>
            <p:ph type="title"/>
          </p:nvPr>
        </p:nvSpPr>
        <p:spPr/>
        <p:txBody>
          <a:bodyPr/>
          <a:lstStyle/>
          <a:p>
            <a:r>
              <a:rPr lang="es-ES_tradnl" dirty="0"/>
              <a:t>Regresión lineal empleando una covariable dicotómica</a:t>
            </a:r>
          </a:p>
        </p:txBody>
      </p:sp>
      <p:sp>
        <p:nvSpPr>
          <p:cNvPr id="3" name="Slide Number Placeholder 2">
            <a:extLst>
              <a:ext uri="{FF2B5EF4-FFF2-40B4-BE49-F238E27FC236}">
                <a16:creationId xmlns:a16="http://schemas.microsoft.com/office/drawing/2014/main" id="{E0BE4948-1660-334A-947C-193E4741A4B2}"/>
              </a:ext>
            </a:extLst>
          </p:cNvPr>
          <p:cNvSpPr>
            <a:spLocks noGrp="1"/>
          </p:cNvSpPr>
          <p:nvPr>
            <p:ph type="sldNum" sz="quarter" idx="12"/>
          </p:nvPr>
        </p:nvSpPr>
        <p:spPr/>
        <p:txBody>
          <a:bodyPr/>
          <a:lstStyle/>
          <a:p>
            <a:fld id="{21A66769-B3B3-9446-9E87-CD6DA95AF90C}" type="slidenum">
              <a:rPr lang="en-US" smtClean="0"/>
              <a:t>4</a:t>
            </a:fld>
            <a:endParaRPr lang="en-US"/>
          </a:p>
        </p:txBody>
      </p:sp>
      <p:cxnSp>
        <p:nvCxnSpPr>
          <p:cNvPr id="11" name="Straight Arrow Connector 10">
            <a:extLst>
              <a:ext uri="{FF2B5EF4-FFF2-40B4-BE49-F238E27FC236}">
                <a16:creationId xmlns:a16="http://schemas.microsoft.com/office/drawing/2014/main" id="{A5AC581F-8B94-1740-8602-97B7B3F898C3}"/>
              </a:ext>
            </a:extLst>
          </p:cNvPr>
          <p:cNvCxnSpPr>
            <a:cxnSpLocks/>
            <a:stCxn id="12" idx="1"/>
          </p:cNvCxnSpPr>
          <p:nvPr/>
        </p:nvCxnSpPr>
        <p:spPr>
          <a:xfrm flipH="1">
            <a:off x="2988405" y="3911650"/>
            <a:ext cx="4783206"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E1880B-2D70-E045-9174-3882FCED2371}"/>
              </a:ext>
            </a:extLst>
          </p:cNvPr>
          <p:cNvSpPr txBox="1"/>
          <p:nvPr/>
        </p:nvSpPr>
        <p:spPr>
          <a:xfrm>
            <a:off x="7771611" y="3726984"/>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intercepto</a:t>
            </a:r>
          </a:p>
        </p:txBody>
      </p:sp>
      <p:cxnSp>
        <p:nvCxnSpPr>
          <p:cNvPr id="13" name="Straight Arrow Connector 12">
            <a:extLst>
              <a:ext uri="{FF2B5EF4-FFF2-40B4-BE49-F238E27FC236}">
                <a16:creationId xmlns:a16="http://schemas.microsoft.com/office/drawing/2014/main" id="{49D15645-B303-4E48-8281-41C0A5FE2960}"/>
              </a:ext>
            </a:extLst>
          </p:cNvPr>
          <p:cNvCxnSpPr>
            <a:cxnSpLocks/>
            <a:stCxn id="14" idx="1"/>
          </p:cNvCxnSpPr>
          <p:nvPr/>
        </p:nvCxnSpPr>
        <p:spPr>
          <a:xfrm flipH="1">
            <a:off x="3829019" y="3112885"/>
            <a:ext cx="3596426"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20EADC-5570-7240-9A4F-C08262F61CB4}"/>
              </a:ext>
            </a:extLst>
          </p:cNvPr>
          <p:cNvSpPr txBox="1"/>
          <p:nvPr/>
        </p:nvSpPr>
        <p:spPr>
          <a:xfrm>
            <a:off x="7425445" y="2928219"/>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pendiente</a:t>
            </a:r>
          </a:p>
        </p:txBody>
      </p:sp>
      <p:cxnSp>
        <p:nvCxnSpPr>
          <p:cNvPr id="15" name="Straight Arrow Connector 14">
            <a:extLst>
              <a:ext uri="{FF2B5EF4-FFF2-40B4-BE49-F238E27FC236}">
                <a16:creationId xmlns:a16="http://schemas.microsoft.com/office/drawing/2014/main" id="{54597ED3-5F03-7D4D-84EA-1E680E3D4724}"/>
              </a:ext>
            </a:extLst>
          </p:cNvPr>
          <p:cNvCxnSpPr>
            <a:cxnSpLocks/>
            <a:stCxn id="16" idx="1"/>
          </p:cNvCxnSpPr>
          <p:nvPr/>
        </p:nvCxnSpPr>
        <p:spPr>
          <a:xfrm flipH="1">
            <a:off x="3482986" y="2651220"/>
            <a:ext cx="2613014" cy="0"/>
          </a:xfrm>
          <a:prstGeom prst="straightConnector1">
            <a:avLst/>
          </a:prstGeom>
          <a:ln>
            <a:solidFill>
              <a:srgbClr val="1C4899"/>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1BEDE0-E005-F94C-8949-C3E547A8BC78}"/>
              </a:ext>
            </a:extLst>
          </p:cNvPr>
          <p:cNvSpPr txBox="1"/>
          <p:nvPr/>
        </p:nvSpPr>
        <p:spPr>
          <a:xfrm>
            <a:off x="6096000" y="2466554"/>
            <a:ext cx="1753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srgbClr val="1C4899"/>
                </a:solidFill>
                <a:effectLst/>
                <a:uLnTx/>
                <a:uFillTx/>
                <a:latin typeface="Hack" panose="020B0609030202020204" pitchFamily="49" charset="0"/>
                <a:ea typeface="Hack" panose="020B0609030202020204" pitchFamily="49" charset="0"/>
                <a:cs typeface="Hack" panose="020B0609030202020204" pitchFamily="49" charset="0"/>
              </a:rPr>
              <a:t>residual</a:t>
            </a:r>
          </a:p>
        </p:txBody>
      </p:sp>
      <p:pic>
        <p:nvPicPr>
          <p:cNvPr id="17" name="Content Placeholder 6" descr="Diagram, engineering drawing&#10;&#10;Description automatically generated">
            <a:extLst>
              <a:ext uri="{FF2B5EF4-FFF2-40B4-BE49-F238E27FC236}">
                <a16:creationId xmlns:a16="http://schemas.microsoft.com/office/drawing/2014/main" id="{902CC007-1439-944A-81D0-DD83BFE94BEF}"/>
              </a:ext>
            </a:extLst>
          </p:cNvPr>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266700" y="1622155"/>
            <a:ext cx="5703888" cy="4021677"/>
          </a:xfrm>
          <a:prstGeom prst="rect">
            <a:avLst/>
          </a:prstGeom>
        </p:spPr>
      </p:pic>
    </p:spTree>
    <p:extLst>
      <p:ext uri="{BB962C8B-B14F-4D97-AF65-F5344CB8AC3E}">
        <p14:creationId xmlns:p14="http://schemas.microsoft.com/office/powerpoint/2010/main" val="73054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FC45-BBAB-F445-BEE1-B0E844932D9D}"/>
              </a:ext>
            </a:extLst>
          </p:cNvPr>
          <p:cNvSpPr>
            <a:spLocks noGrp="1"/>
          </p:cNvSpPr>
          <p:nvPr>
            <p:ph type="title"/>
          </p:nvPr>
        </p:nvSpPr>
        <p:spPr/>
        <p:txBody>
          <a:bodyPr/>
          <a:lstStyle/>
          <a:p>
            <a:r>
              <a:rPr lang="es-ES_tradnl" dirty="0"/>
              <a:t>Modelos de regresión</a:t>
            </a:r>
          </a:p>
        </p:txBody>
      </p:sp>
      <p:sp>
        <p:nvSpPr>
          <p:cNvPr id="3" name="Slide Number Placeholder 2">
            <a:extLst>
              <a:ext uri="{FF2B5EF4-FFF2-40B4-BE49-F238E27FC236}">
                <a16:creationId xmlns:a16="http://schemas.microsoft.com/office/drawing/2014/main" id="{E0BE4948-1660-334A-947C-193E4741A4B2}"/>
              </a:ext>
            </a:extLst>
          </p:cNvPr>
          <p:cNvSpPr>
            <a:spLocks noGrp="1"/>
          </p:cNvSpPr>
          <p:nvPr>
            <p:ph type="sldNum" sz="quarter" idx="12"/>
          </p:nvPr>
        </p:nvSpPr>
        <p:spPr/>
        <p:txBody>
          <a:bodyPr/>
          <a:lstStyle/>
          <a:p>
            <a:fld id="{21A66769-B3B3-9446-9E87-CD6DA95AF90C}" type="slidenum">
              <a:rPr lang="en-US" smtClean="0"/>
              <a:t>5</a:t>
            </a:fld>
            <a:endParaRPr lang="en-US"/>
          </a:p>
        </p:txBody>
      </p:sp>
      <p:sp>
        <p:nvSpPr>
          <p:cNvPr id="5" name="Content Placeholder 4">
            <a:extLst>
              <a:ext uri="{FF2B5EF4-FFF2-40B4-BE49-F238E27FC236}">
                <a16:creationId xmlns:a16="http://schemas.microsoft.com/office/drawing/2014/main" id="{C5754722-00B8-4A45-A607-569C853977FA}"/>
              </a:ext>
            </a:extLst>
          </p:cNvPr>
          <p:cNvSpPr>
            <a:spLocks noGrp="1"/>
          </p:cNvSpPr>
          <p:nvPr>
            <p:ph sz="half" idx="13"/>
          </p:nvPr>
        </p:nvSpPr>
        <p:spPr>
          <a:xfrm>
            <a:off x="6292311" y="942222"/>
            <a:ext cx="5703375" cy="5303520"/>
          </a:xfrm>
        </p:spPr>
        <p:txBody>
          <a:bodyPr>
            <a:normAutofit/>
          </a:bodyPr>
          <a:lstStyle/>
          <a:p>
            <a:pPr marL="0" indent="0">
              <a:lnSpc>
                <a:spcPct val="100000"/>
              </a:lnSpc>
              <a:spcBef>
                <a:spcPts val="0"/>
              </a:spcBef>
              <a:buNone/>
            </a:pPr>
            <a:r>
              <a:rPr lang="es-ES_tradnl" sz="1500" dirty="0">
                <a:solidFill>
                  <a:schemeClr val="accent1">
                    <a:lumMod val="40000"/>
                    <a:lumOff val="60000"/>
                  </a:schemeClr>
                </a:solidFill>
              </a:rPr>
              <a:t>Ejemplos de código de cada tipo de regresión:</a:t>
            </a:r>
          </a:p>
          <a:p>
            <a:pPr marL="0" indent="0">
              <a:lnSpc>
                <a:spcPct val="100000"/>
              </a:lnSpc>
              <a:spcBef>
                <a:spcPts val="0"/>
              </a:spcBef>
              <a:buNone/>
            </a:pPr>
            <a:endParaRPr lang="es-ES_tradnl" sz="1500" dirty="0"/>
          </a:p>
          <a:p>
            <a:pPr marL="0" indent="0">
              <a:lnSpc>
                <a:spcPct val="100000"/>
              </a:lnSpc>
              <a:spcBef>
                <a:spcPts val="0"/>
              </a:spcBef>
              <a:buNone/>
            </a:pPr>
            <a:endParaRPr lang="es-ES_tradnl" sz="1500" dirty="0">
              <a:solidFill>
                <a:schemeClr val="accent1">
                  <a:lumMod val="40000"/>
                  <a:lumOff val="60000"/>
                </a:schemeClr>
              </a:solidFill>
            </a:endParaRPr>
          </a:p>
          <a:p>
            <a:pPr marL="0" indent="0">
              <a:lnSpc>
                <a:spcPct val="100000"/>
              </a:lnSpc>
              <a:spcBef>
                <a:spcPts val="0"/>
              </a:spcBef>
              <a:buNone/>
            </a:pPr>
            <a:r>
              <a:rPr lang="es-ES_tradnl" sz="1500" dirty="0">
                <a:solidFill>
                  <a:schemeClr val="accent1">
                    <a:lumMod val="40000"/>
                    <a:lumOff val="60000"/>
                  </a:schemeClr>
                </a:solidFill>
              </a:rPr>
              <a:t>Regresión lineal</a:t>
            </a:r>
          </a:p>
          <a:p>
            <a:pPr marL="0" indent="0">
              <a:lnSpc>
                <a:spcPct val="100000"/>
              </a:lnSpc>
              <a:spcBef>
                <a:spcPts val="0"/>
              </a:spcBef>
              <a:buNone/>
            </a:pPr>
            <a:endParaRPr lang="es-ES_tradnl" sz="15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r>
              <a:rPr lang="es-ES_tradnl" sz="1200" dirty="0">
                <a:latin typeface="Hack" panose="020B0609030202020204" pitchFamily="49" charset="0"/>
                <a:ea typeface="Hack" panose="020B0609030202020204" pitchFamily="49" charset="0"/>
                <a:cs typeface="Hack" panose="020B0609030202020204" pitchFamily="49" charset="0"/>
              </a:rPr>
              <a:t>lm(y ~ 1 + x, data = </a:t>
            </a:r>
            <a:r>
              <a:rPr lang="es-ES_tradnl" sz="1200" dirty="0" err="1">
                <a:latin typeface="Hack" panose="020B0609030202020204" pitchFamily="49" charset="0"/>
                <a:ea typeface="Hack" panose="020B0609030202020204" pitchFamily="49" charset="0"/>
                <a:cs typeface="Hack" panose="020B0609030202020204" pitchFamily="49" charset="0"/>
              </a:rPr>
              <a:t>data_example</a:t>
            </a:r>
            <a:r>
              <a:rPr lang="es-ES_tradnl" sz="1200" dirty="0">
                <a:latin typeface="Hack" panose="020B0609030202020204" pitchFamily="49" charset="0"/>
                <a:ea typeface="Hack" panose="020B0609030202020204" pitchFamily="49" charset="0"/>
                <a:cs typeface="Hack" panose="020B0609030202020204" pitchFamily="49" charset="0"/>
              </a:rPr>
              <a:t>)</a:t>
            </a:r>
          </a:p>
          <a:p>
            <a:pPr marL="0" indent="0">
              <a:lnSpc>
                <a:spcPct val="100000"/>
              </a:lnSpc>
              <a:spcBef>
                <a:spcPts val="0"/>
              </a:spcBef>
              <a:buNone/>
            </a:pPr>
            <a:endParaRPr lang="es-ES_tradnl" sz="1500" dirty="0"/>
          </a:p>
          <a:p>
            <a:pPr marL="0" indent="0">
              <a:lnSpc>
                <a:spcPct val="100000"/>
              </a:lnSpc>
              <a:spcBef>
                <a:spcPts val="0"/>
              </a:spcBef>
              <a:buNone/>
            </a:pPr>
            <a:r>
              <a:rPr lang="es-ES_tradnl" sz="1500" dirty="0">
                <a:solidFill>
                  <a:schemeClr val="accent1">
                    <a:lumMod val="40000"/>
                    <a:lumOff val="60000"/>
                  </a:schemeClr>
                </a:solidFill>
              </a:rPr>
              <a:t>Regresión logística</a:t>
            </a:r>
          </a:p>
          <a:p>
            <a:pPr marL="0" indent="0">
              <a:lnSpc>
                <a:spcPct val="100000"/>
              </a:lnSpc>
              <a:spcBef>
                <a:spcPts val="0"/>
              </a:spcBef>
              <a:buNone/>
            </a:pPr>
            <a:endParaRPr lang="es-ES_tradnl" sz="12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r>
              <a:rPr lang="es-ES_tradnl" sz="1200" dirty="0" err="1">
                <a:latin typeface="Hack" panose="020B0609030202020204" pitchFamily="49" charset="0"/>
                <a:ea typeface="Hack" panose="020B0609030202020204" pitchFamily="49" charset="0"/>
                <a:cs typeface="Hack" panose="020B0609030202020204" pitchFamily="49" charset="0"/>
              </a:rPr>
              <a:t>glm</a:t>
            </a:r>
            <a:r>
              <a:rPr lang="es-ES_tradnl" sz="1200" dirty="0">
                <a:latin typeface="Hack" panose="020B0609030202020204" pitchFamily="49" charset="0"/>
                <a:ea typeface="Hack" panose="020B0609030202020204" pitchFamily="49" charset="0"/>
                <a:cs typeface="Hack" panose="020B0609030202020204" pitchFamily="49" charset="0"/>
              </a:rPr>
              <a:t>(y ~ 1 + x, data = </a:t>
            </a:r>
            <a:r>
              <a:rPr lang="es-ES_tradnl" sz="1200" dirty="0" err="1">
                <a:latin typeface="Hack" panose="020B0609030202020204" pitchFamily="49" charset="0"/>
                <a:ea typeface="Hack" panose="020B0609030202020204" pitchFamily="49" charset="0"/>
                <a:cs typeface="Hack" panose="020B0609030202020204" pitchFamily="49" charset="0"/>
              </a:rPr>
              <a:t>data_example</a:t>
            </a:r>
            <a:r>
              <a:rPr lang="es-ES_tradnl" sz="1200" dirty="0">
                <a:latin typeface="Hack" panose="020B0609030202020204" pitchFamily="49" charset="0"/>
                <a:ea typeface="Hack" panose="020B0609030202020204" pitchFamily="49" charset="0"/>
                <a:cs typeface="Hack" panose="020B0609030202020204" pitchFamily="49" charset="0"/>
              </a:rPr>
              <a:t>, </a:t>
            </a:r>
            <a:r>
              <a:rPr lang="es-ES_tradnl" sz="1200" dirty="0" err="1">
                <a:latin typeface="Hack" panose="020B0609030202020204" pitchFamily="49" charset="0"/>
                <a:ea typeface="Hack" panose="020B0609030202020204" pitchFamily="49" charset="0"/>
                <a:cs typeface="Hack" panose="020B0609030202020204" pitchFamily="49" charset="0"/>
              </a:rPr>
              <a:t>family</a:t>
            </a:r>
            <a:r>
              <a:rPr lang="es-ES_tradnl" sz="1200" dirty="0">
                <a:latin typeface="Hack" panose="020B0609030202020204" pitchFamily="49" charset="0"/>
                <a:ea typeface="Hack" panose="020B0609030202020204" pitchFamily="49" charset="0"/>
                <a:cs typeface="Hack" panose="020B0609030202020204" pitchFamily="49" charset="0"/>
              </a:rPr>
              <a:t> = binomial)</a:t>
            </a:r>
          </a:p>
          <a:p>
            <a:pPr marL="0" indent="0">
              <a:lnSpc>
                <a:spcPct val="100000"/>
              </a:lnSpc>
              <a:spcBef>
                <a:spcPts val="0"/>
              </a:spcBef>
              <a:buNone/>
            </a:pPr>
            <a:endParaRPr lang="es-ES_tradnl" sz="1500" dirty="0"/>
          </a:p>
          <a:p>
            <a:pPr marL="0" indent="0">
              <a:lnSpc>
                <a:spcPct val="100000"/>
              </a:lnSpc>
              <a:spcBef>
                <a:spcPts val="0"/>
              </a:spcBef>
              <a:buNone/>
            </a:pPr>
            <a:r>
              <a:rPr lang="es-ES_tradnl" sz="1500" dirty="0">
                <a:solidFill>
                  <a:schemeClr val="accent1">
                    <a:lumMod val="40000"/>
                    <a:lumOff val="60000"/>
                  </a:schemeClr>
                </a:solidFill>
              </a:rPr>
              <a:t>Regresión ordinal (modelo generalizado)</a:t>
            </a:r>
          </a:p>
          <a:p>
            <a:pPr marL="0" indent="0">
              <a:lnSpc>
                <a:spcPct val="100000"/>
              </a:lnSpc>
              <a:spcBef>
                <a:spcPts val="0"/>
              </a:spcBef>
              <a:buNone/>
            </a:pPr>
            <a:endParaRPr lang="es-ES_tradnl" sz="12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r>
              <a:rPr lang="es-ES_tradnl" sz="1200" dirty="0">
                <a:latin typeface="Hack" panose="020B0609030202020204" pitchFamily="49" charset="0"/>
                <a:ea typeface="Hack" panose="020B0609030202020204" pitchFamily="49" charset="0"/>
                <a:cs typeface="Hack" panose="020B0609030202020204" pitchFamily="49" charset="0"/>
              </a:rPr>
              <a:t>ordinal::</a:t>
            </a:r>
            <a:r>
              <a:rPr lang="es-ES_tradnl" sz="1200" dirty="0" err="1">
                <a:latin typeface="Hack" panose="020B0609030202020204" pitchFamily="49" charset="0"/>
                <a:ea typeface="Hack" panose="020B0609030202020204" pitchFamily="49" charset="0"/>
                <a:cs typeface="Hack" panose="020B0609030202020204" pitchFamily="49" charset="0"/>
              </a:rPr>
              <a:t>clm</a:t>
            </a:r>
            <a:r>
              <a:rPr lang="es-ES_tradnl" sz="1200" dirty="0">
                <a:latin typeface="Hack" panose="020B0609030202020204" pitchFamily="49" charset="0"/>
                <a:ea typeface="Hack" panose="020B0609030202020204" pitchFamily="49" charset="0"/>
                <a:cs typeface="Hack" panose="020B0609030202020204" pitchFamily="49" charset="0"/>
              </a:rPr>
              <a:t>(y ~ 1 + x, data = </a:t>
            </a:r>
            <a:r>
              <a:rPr lang="es-ES_tradnl" sz="1200" dirty="0" err="1">
                <a:latin typeface="Hack" panose="020B0609030202020204" pitchFamily="49" charset="0"/>
                <a:ea typeface="Hack" panose="020B0609030202020204" pitchFamily="49" charset="0"/>
                <a:cs typeface="Hack" panose="020B0609030202020204" pitchFamily="49" charset="0"/>
              </a:rPr>
              <a:t>data_example</a:t>
            </a:r>
            <a:r>
              <a:rPr lang="es-ES_tradnl" sz="1200" dirty="0">
                <a:latin typeface="Hack" panose="020B0609030202020204" pitchFamily="49" charset="0"/>
                <a:ea typeface="Hack" panose="020B0609030202020204" pitchFamily="49" charset="0"/>
                <a:cs typeface="Hack" panose="020B0609030202020204" pitchFamily="49" charset="0"/>
              </a:rPr>
              <a:t>)</a:t>
            </a:r>
          </a:p>
          <a:p>
            <a:pPr marL="0" indent="0">
              <a:lnSpc>
                <a:spcPct val="100000"/>
              </a:lnSpc>
              <a:spcBef>
                <a:spcPts val="0"/>
              </a:spcBef>
              <a:buNone/>
            </a:pPr>
            <a:endParaRPr lang="es-ES_tradnl" sz="1500" dirty="0"/>
          </a:p>
          <a:p>
            <a:pPr marL="0" indent="0">
              <a:lnSpc>
                <a:spcPct val="100000"/>
              </a:lnSpc>
              <a:spcBef>
                <a:spcPts val="0"/>
              </a:spcBef>
              <a:buNone/>
            </a:pPr>
            <a:r>
              <a:rPr lang="es-ES_tradnl" sz="1500" dirty="0">
                <a:solidFill>
                  <a:schemeClr val="accent1">
                    <a:lumMod val="40000"/>
                    <a:lumOff val="60000"/>
                  </a:schemeClr>
                </a:solidFill>
              </a:rPr>
              <a:t>Modelo Multinivel</a:t>
            </a:r>
          </a:p>
          <a:p>
            <a:pPr marL="0" indent="0">
              <a:lnSpc>
                <a:spcPct val="100000"/>
              </a:lnSpc>
              <a:spcBef>
                <a:spcPts val="0"/>
              </a:spcBef>
              <a:buNone/>
            </a:pPr>
            <a:endParaRPr lang="es-ES_tradnl" sz="12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r>
              <a:rPr lang="es-ES_tradnl" sz="1200" dirty="0">
                <a:latin typeface="Hack" panose="020B0609030202020204" pitchFamily="49" charset="0"/>
                <a:ea typeface="Hack" panose="020B0609030202020204" pitchFamily="49" charset="0"/>
                <a:cs typeface="Hack" panose="020B0609030202020204" pitchFamily="49" charset="0"/>
              </a:rPr>
              <a:t>lme4::</a:t>
            </a:r>
            <a:r>
              <a:rPr lang="es-ES_tradnl" sz="1200" dirty="0" err="1">
                <a:latin typeface="Hack" panose="020B0609030202020204" pitchFamily="49" charset="0"/>
                <a:ea typeface="Hack" panose="020B0609030202020204" pitchFamily="49" charset="0"/>
                <a:cs typeface="Hack" panose="020B0609030202020204" pitchFamily="49" charset="0"/>
              </a:rPr>
              <a:t>lmer</a:t>
            </a:r>
            <a:r>
              <a:rPr lang="es-ES_tradnl" sz="1200" dirty="0">
                <a:latin typeface="Hack" panose="020B0609030202020204" pitchFamily="49" charset="0"/>
                <a:ea typeface="Hack" panose="020B0609030202020204" pitchFamily="49" charset="0"/>
                <a:cs typeface="Hack" panose="020B0609030202020204" pitchFamily="49" charset="0"/>
              </a:rPr>
              <a:t>(y ~ (1|id_j) + x, data = </a:t>
            </a:r>
            <a:r>
              <a:rPr lang="es-ES_tradnl" sz="1200" dirty="0" err="1">
                <a:latin typeface="Hack" panose="020B0609030202020204" pitchFamily="49" charset="0"/>
                <a:ea typeface="Hack" panose="020B0609030202020204" pitchFamily="49" charset="0"/>
                <a:cs typeface="Hack" panose="020B0609030202020204" pitchFamily="49" charset="0"/>
              </a:rPr>
              <a:t>data_example</a:t>
            </a:r>
            <a:r>
              <a:rPr lang="es-ES_tradnl" sz="1200" dirty="0">
                <a:latin typeface="Hack" panose="020B0609030202020204" pitchFamily="49" charset="0"/>
                <a:ea typeface="Hack" panose="020B0609030202020204" pitchFamily="49" charset="0"/>
                <a:cs typeface="Hack" panose="020B0609030202020204" pitchFamily="49" charset="0"/>
              </a:rPr>
              <a:t>)</a:t>
            </a:r>
          </a:p>
          <a:p>
            <a:pPr marL="0" indent="0">
              <a:lnSpc>
                <a:spcPct val="100000"/>
              </a:lnSpc>
              <a:spcBef>
                <a:spcPts val="0"/>
              </a:spcBef>
              <a:buNone/>
            </a:pPr>
            <a:endParaRPr lang="es-ES_tradnl" sz="1500" dirty="0"/>
          </a:p>
          <a:p>
            <a:pPr marL="0" indent="0">
              <a:lnSpc>
                <a:spcPct val="100000"/>
              </a:lnSpc>
              <a:spcBef>
                <a:spcPts val="0"/>
              </a:spcBef>
              <a:buNone/>
            </a:pPr>
            <a:endParaRPr lang="es-ES_tradnl" sz="1500" dirty="0">
              <a:solidFill>
                <a:schemeClr val="accent1">
                  <a:lumMod val="40000"/>
                  <a:lumOff val="60000"/>
                </a:schemeClr>
              </a:solidFill>
            </a:endParaRPr>
          </a:p>
          <a:p>
            <a:pPr marL="0" indent="0">
              <a:lnSpc>
                <a:spcPct val="100000"/>
              </a:lnSpc>
              <a:spcBef>
                <a:spcPts val="0"/>
              </a:spcBef>
              <a:buNone/>
            </a:pPr>
            <a:r>
              <a:rPr lang="es-ES_tradnl" sz="1500" dirty="0">
                <a:solidFill>
                  <a:schemeClr val="accent1">
                    <a:lumMod val="40000"/>
                    <a:lumOff val="60000"/>
                  </a:schemeClr>
                </a:solidFill>
              </a:rPr>
              <a:t>Regresión latente</a:t>
            </a:r>
          </a:p>
          <a:p>
            <a:pPr marL="0" indent="0">
              <a:lnSpc>
                <a:spcPct val="100000"/>
              </a:lnSpc>
              <a:spcBef>
                <a:spcPts val="0"/>
              </a:spcBef>
              <a:buNone/>
            </a:pPr>
            <a:endParaRPr lang="es-ES_tradnl" sz="12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endParaRPr lang="es-ES_tradnl" sz="1200" dirty="0">
              <a:latin typeface="Hack" panose="020B0609030202020204" pitchFamily="49" charset="0"/>
              <a:ea typeface="Hack" panose="020B0609030202020204" pitchFamily="49" charset="0"/>
              <a:cs typeface="Hack" panose="020B0609030202020204" pitchFamily="49" charset="0"/>
            </a:endParaRPr>
          </a:p>
          <a:p>
            <a:pPr marL="0" indent="0">
              <a:lnSpc>
                <a:spcPct val="100000"/>
              </a:lnSpc>
              <a:spcBef>
                <a:spcPts val="0"/>
              </a:spcBef>
              <a:buNone/>
            </a:pPr>
            <a:r>
              <a:rPr lang="es-ES_tradnl" sz="1200" dirty="0">
                <a:latin typeface="Hack" panose="020B0609030202020204" pitchFamily="49" charset="0"/>
                <a:ea typeface="Hack" panose="020B0609030202020204" pitchFamily="49" charset="0"/>
                <a:cs typeface="Hack" panose="020B0609030202020204" pitchFamily="49" charset="0"/>
              </a:rPr>
              <a:t># more </a:t>
            </a:r>
            <a:r>
              <a:rPr lang="es-ES_tradnl" sz="1200" dirty="0" err="1">
                <a:latin typeface="Hack" panose="020B0609030202020204" pitchFamily="49" charset="0"/>
                <a:ea typeface="Hack" panose="020B0609030202020204" pitchFamily="49" charset="0"/>
                <a:cs typeface="Hack" panose="020B0609030202020204" pitchFamily="49" charset="0"/>
              </a:rPr>
              <a:t>complicated</a:t>
            </a:r>
            <a:r>
              <a:rPr lang="es-ES_tradnl" sz="1200" dirty="0">
                <a:latin typeface="Hack" panose="020B0609030202020204" pitchFamily="49" charset="0"/>
                <a:ea typeface="Hack" panose="020B0609030202020204" pitchFamily="49" charset="0"/>
                <a:cs typeface="Hack" panose="020B0609030202020204" pitchFamily="49" charset="0"/>
              </a:rPr>
              <a:t> </a:t>
            </a:r>
            <a:r>
              <a:rPr lang="es-ES_tradnl" sz="1200" dirty="0" err="1">
                <a:latin typeface="Hack" panose="020B0609030202020204" pitchFamily="49" charset="0"/>
                <a:ea typeface="Hack" panose="020B0609030202020204" pitchFamily="49" charset="0"/>
                <a:cs typeface="Hack" panose="020B0609030202020204" pitchFamily="49" charset="0"/>
              </a:rPr>
              <a:t>syntax</a:t>
            </a:r>
            <a:endParaRPr lang="es-ES_tradnl" sz="1200" dirty="0">
              <a:latin typeface="Hack" panose="020B0609030202020204" pitchFamily="49" charset="0"/>
              <a:ea typeface="Hack" panose="020B0609030202020204" pitchFamily="49" charset="0"/>
              <a:cs typeface="Hack" panose="020B0609030202020204" pitchFamily="49" charset="0"/>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F540300-999E-4C4A-AB66-0F0452A09C6C}"/>
                  </a:ext>
                </a:extLst>
              </p:cNvPr>
              <p:cNvSpPr>
                <a:spLocks noGrp="1"/>
              </p:cNvSpPr>
              <p:nvPr>
                <p:ph sz="half" idx="1"/>
              </p:nvPr>
            </p:nvSpPr>
            <p:spPr>
              <a:xfrm>
                <a:off x="258412" y="942222"/>
                <a:ext cx="5703375" cy="5303520"/>
              </a:xfrm>
            </p:spPr>
            <p:txBody>
              <a:bodyPr>
                <a:normAutofit fontScale="55000" lnSpcReduction="20000"/>
              </a:bodyPr>
              <a:lstStyle/>
              <a:p>
                <a:pPr marL="0" indent="0">
                  <a:lnSpc>
                    <a:spcPct val="120000"/>
                  </a:lnSpc>
                  <a:spcBef>
                    <a:spcPts val="0"/>
                  </a:spcBef>
                  <a:buNone/>
                </a:pPr>
                <a:r>
                  <a:rPr lang="es-ES_tradnl" dirty="0"/>
                  <a:t>Existen diferentes modelos de regresión además de la regresión lineal:</a:t>
                </a:r>
              </a:p>
              <a:p>
                <a:pPr marL="0" indent="0">
                  <a:lnSpc>
                    <a:spcPct val="120000"/>
                  </a:lnSpc>
                  <a:spcBef>
                    <a:spcPts val="0"/>
                  </a:spcBef>
                  <a:buNone/>
                </a:pPr>
                <a:endParaRPr lang="es-ES_tradnl" dirty="0"/>
              </a:p>
              <a:p>
                <a:pPr marL="0" indent="0">
                  <a:lnSpc>
                    <a:spcPct val="120000"/>
                  </a:lnSpc>
                  <a:spcBef>
                    <a:spcPts val="0"/>
                  </a:spcBef>
                  <a:buNone/>
                </a:pPr>
                <a:r>
                  <a:rPr lang="es-ES_tradnl" dirty="0"/>
                  <a:t>Regresión lineal</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b="0" i="1" smtClean="0">
                              <a:latin typeface="Cambria Math" panose="02040503050406030204" pitchFamily="18" charset="0"/>
                            </a:rPr>
                            <m:t>𝑦</m:t>
                          </m:r>
                        </m:e>
                        <m:sub>
                          <m:r>
                            <a:rPr lang="es-ES_tradnl" b="0" i="1" smtClean="0">
                              <a:latin typeface="Cambria Math" panose="02040503050406030204" pitchFamily="18" charset="0"/>
                            </a:rPr>
                            <m:t>𝑖</m:t>
                          </m:r>
                        </m:sub>
                      </m:sSub>
                      <m:r>
                        <a:rPr lang="es-ES_tradnl" b="0" i="1" smtClean="0">
                          <a:latin typeface="Cambria Math" panose="02040503050406030204" pitchFamily="18" charset="0"/>
                        </a:rPr>
                        <m:t>=</m:t>
                      </m:r>
                      <m:r>
                        <a:rPr lang="es-ES_tradnl" b="0" i="1" smtClean="0">
                          <a:latin typeface="Cambria Math" panose="02040503050406030204" pitchFamily="18" charset="0"/>
                          <a:ea typeface="Cambria Math" panose="02040503050406030204" pitchFamily="18" charset="0"/>
                        </a:rPr>
                        <m:t>𝛼</m:t>
                      </m:r>
                      <m:r>
                        <a:rPr lang="es-ES_tradnl" b="0" i="1" smtClean="0">
                          <a:latin typeface="Cambria Math" panose="02040503050406030204" pitchFamily="18" charset="0"/>
                          <a:ea typeface="Cambria Math" panose="02040503050406030204" pitchFamily="18" charset="0"/>
                        </a:rPr>
                        <m:t>+</m:t>
                      </m:r>
                      <m:r>
                        <a:rPr lang="es-ES_tradnl" b="0" i="1" smtClean="0">
                          <a:latin typeface="Cambria Math" panose="02040503050406030204" pitchFamily="18" charset="0"/>
                          <a:ea typeface="Cambria Math" panose="02040503050406030204" pitchFamily="18" charset="0"/>
                        </a:rPr>
                        <m:t>𝛽</m:t>
                      </m:r>
                      <m:sSub>
                        <m:sSubPr>
                          <m:ctrlPr>
                            <a:rPr lang="es-ES_tradnl" b="0"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b="0" i="1" smtClean="0">
                              <a:latin typeface="Cambria Math" panose="02040503050406030204" pitchFamily="18" charset="0"/>
                              <a:ea typeface="Cambria Math" panose="02040503050406030204" pitchFamily="18" charset="0"/>
                            </a:rPr>
                            <m:t>𝑖</m:t>
                          </m:r>
                        </m:sub>
                      </m:sSub>
                      <m:r>
                        <a:rPr lang="es-ES_tradnl" b="0" i="1" smtClean="0">
                          <a:latin typeface="Cambria Math" panose="02040503050406030204" pitchFamily="18" charset="0"/>
                          <a:ea typeface="Cambria Math" panose="02040503050406030204" pitchFamily="18" charset="0"/>
                        </a:rPr>
                        <m:t>+</m:t>
                      </m:r>
                      <m:sSub>
                        <m:sSubPr>
                          <m:ctrlPr>
                            <a:rPr lang="es-ES_tradnl" b="0" i="1" smtClean="0">
                              <a:latin typeface="Cambria Math" panose="02040503050406030204" pitchFamily="18" charset="0"/>
                              <a:ea typeface="Cambria Math" panose="02040503050406030204" pitchFamily="18" charset="0"/>
                            </a:rPr>
                          </m:ctrlPr>
                        </m:sSubPr>
                        <m:e>
                          <m:r>
                            <a:rPr lang="es-ES_tradnl" b="0" i="1" smtClean="0">
                              <a:latin typeface="Cambria Math" panose="02040503050406030204" pitchFamily="18" charset="0"/>
                              <a:ea typeface="Cambria Math" panose="02040503050406030204" pitchFamily="18" charset="0"/>
                            </a:rPr>
                            <m:t>𝜖</m:t>
                          </m:r>
                        </m:e>
                        <m:sub>
                          <m:r>
                            <a:rPr lang="es-ES_tradnl" b="0" i="1" smtClean="0">
                              <a:latin typeface="Cambria Math" panose="02040503050406030204" pitchFamily="18" charset="0"/>
                              <a:ea typeface="Cambria Math" panose="02040503050406030204" pitchFamily="18" charset="0"/>
                            </a:rPr>
                            <m:t>𝑖</m:t>
                          </m:r>
                        </m:sub>
                      </m:sSub>
                    </m:oMath>
                  </m:oMathPara>
                </a14:m>
                <a:endParaRPr lang="es-ES_tradnl" dirty="0"/>
              </a:p>
              <a:p>
                <a:pPr marL="0" indent="0">
                  <a:lnSpc>
                    <a:spcPct val="120000"/>
                  </a:lnSpc>
                  <a:spcBef>
                    <a:spcPts val="0"/>
                  </a:spcBef>
                  <a:buNone/>
                </a:pPr>
                <a:endParaRPr lang="es-ES_tradnl" dirty="0"/>
              </a:p>
              <a:p>
                <a:pPr marL="0" indent="0">
                  <a:lnSpc>
                    <a:spcPct val="120000"/>
                  </a:lnSpc>
                  <a:spcBef>
                    <a:spcPts val="0"/>
                  </a:spcBef>
                  <a:buNone/>
                </a:pPr>
                <a:r>
                  <a:rPr lang="es-ES_tradnl" dirty="0"/>
                  <a:t>Regresión logística</a:t>
                </a:r>
              </a:p>
              <a:p>
                <a:pPr marL="0" indent="0">
                  <a:lnSpc>
                    <a:spcPct val="120000"/>
                  </a:lnSpc>
                  <a:spcBef>
                    <a:spcPts val="0"/>
                  </a:spcBef>
                  <a:buNone/>
                </a:pPr>
                <a:endParaRPr lang="es-ES_tradnl" b="0" i="1"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s-ES_tradnl" b="0" i="1" smtClean="0">
                          <a:latin typeface="Cambria Math" panose="02040503050406030204" pitchFamily="18" charset="0"/>
                        </a:rPr>
                        <m:t>𝑙𝑜𝑔𝑖𝑡</m:t>
                      </m:r>
                      <m:r>
                        <a:rPr lang="es-ES_tradnl" b="0" i="1" smtClean="0">
                          <a:latin typeface="Cambria Math" panose="02040503050406030204" pitchFamily="18" charset="0"/>
                        </a:rPr>
                        <m:t>{</m:t>
                      </m:r>
                      <m:func>
                        <m:funcPr>
                          <m:ctrlPr>
                            <a:rPr lang="es-ES_tradnl" b="0" i="1" smtClean="0">
                              <a:latin typeface="Cambria Math" panose="02040503050406030204" pitchFamily="18" charset="0"/>
                            </a:rPr>
                          </m:ctrlPr>
                        </m:funcPr>
                        <m:fName>
                          <m:r>
                            <m:rPr>
                              <m:sty m:val="p"/>
                            </m:rPr>
                            <a:rPr lang="es-ES_tradnl" b="0" i="0" smtClean="0">
                              <a:latin typeface="Cambria Math" panose="02040503050406030204" pitchFamily="18" charset="0"/>
                            </a:rPr>
                            <m:t>Pr</m:t>
                          </m:r>
                        </m:fName>
                        <m:e>
                          <m:d>
                            <m:dPr>
                              <m:ctrlPr>
                                <a:rPr lang="es-ES_tradnl" b="0" i="1" smtClean="0">
                                  <a:latin typeface="Cambria Math" panose="02040503050406030204" pitchFamily="18" charset="0"/>
                                </a:rPr>
                              </m:ctrlPr>
                            </m:dPr>
                            <m:e>
                              <m:sSub>
                                <m:sSubPr>
                                  <m:ctrlPr>
                                    <a:rPr lang="es-ES_tradnl" i="1" smtClean="0">
                                      <a:latin typeface="Cambria Math" panose="02040503050406030204" pitchFamily="18" charset="0"/>
                                    </a:rPr>
                                  </m:ctrlPr>
                                </m:sSubPr>
                                <m:e>
                                  <m:r>
                                    <a:rPr lang="es-ES_tradnl" i="1" smtClean="0">
                                      <a:latin typeface="Cambria Math" panose="02040503050406030204" pitchFamily="18" charset="0"/>
                                    </a:rPr>
                                    <m:t>𝑦</m:t>
                                  </m:r>
                                </m:e>
                                <m:sub>
                                  <m:r>
                                    <a:rPr lang="es-ES_tradnl" i="1" smtClean="0">
                                      <a:latin typeface="Cambria Math" panose="02040503050406030204" pitchFamily="18" charset="0"/>
                                    </a:rPr>
                                    <m:t>𝑖</m:t>
                                  </m:r>
                                </m:sub>
                              </m:sSub>
                              <m:r>
                                <a:rPr lang="es-ES_tradnl" b="0" i="1" smtClean="0">
                                  <a:latin typeface="Cambria Math" panose="02040503050406030204" pitchFamily="18" charset="0"/>
                                </a:rPr>
                                <m:t>=1</m:t>
                              </m:r>
                            </m:e>
                            <m:e>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i="1" smtClean="0">
                                      <a:latin typeface="Cambria Math" panose="02040503050406030204" pitchFamily="18" charset="0"/>
                                      <a:ea typeface="Cambria Math" panose="02040503050406030204" pitchFamily="18" charset="0"/>
                                    </a:rPr>
                                    <m:t>𝑖</m:t>
                                  </m:r>
                                </m:sub>
                              </m:sSub>
                            </m:e>
                          </m:d>
                        </m:e>
                      </m:func>
                      <m:r>
                        <a:rPr lang="es-ES_tradnl" b="0"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𝛼</m:t>
                      </m:r>
                      <m:r>
                        <a:rPr lang="es-ES_tradnl"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𝛽</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i="1" smtClean="0">
                              <a:latin typeface="Cambria Math" panose="02040503050406030204" pitchFamily="18" charset="0"/>
                              <a:ea typeface="Cambria Math" panose="02040503050406030204" pitchFamily="18" charset="0"/>
                            </a:rPr>
                            <m:t>𝑖</m:t>
                          </m:r>
                        </m:sub>
                      </m:sSub>
                    </m:oMath>
                  </m:oMathPara>
                </a14:m>
                <a:endParaRPr lang="es-ES_tradnl" dirty="0"/>
              </a:p>
              <a:p>
                <a:pPr marL="0" indent="0">
                  <a:lnSpc>
                    <a:spcPct val="120000"/>
                  </a:lnSpc>
                  <a:spcBef>
                    <a:spcPts val="0"/>
                  </a:spcBef>
                  <a:buNone/>
                </a:pPr>
                <a:endParaRPr lang="es-ES_tradnl" dirty="0"/>
              </a:p>
              <a:p>
                <a:pPr marL="0" indent="0">
                  <a:lnSpc>
                    <a:spcPct val="120000"/>
                  </a:lnSpc>
                  <a:spcBef>
                    <a:spcPts val="0"/>
                  </a:spcBef>
                  <a:buNone/>
                </a:pPr>
                <a:r>
                  <a:rPr lang="es-ES_tradnl" dirty="0"/>
                  <a:t>Regresión ordinal (modelo generalizado)</a:t>
                </a:r>
              </a:p>
              <a:p>
                <a:pPr marL="0" indent="0">
                  <a:lnSpc>
                    <a:spcPct val="120000"/>
                  </a:lnSpc>
                  <a:spcBef>
                    <a:spcPts val="0"/>
                  </a:spcBef>
                  <a:buNone/>
                </a:pPr>
                <a:endParaRPr lang="es-ES_tradnl" i="1"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Sup>
                        <m:sSubSupPr>
                          <m:ctrlPr>
                            <a:rPr lang="es-ES_tradnl" i="1" smtClean="0">
                              <a:latin typeface="Cambria Math" panose="02040503050406030204" pitchFamily="18" charset="0"/>
                            </a:rPr>
                          </m:ctrlPr>
                        </m:sSubSupPr>
                        <m:e>
                          <m:r>
                            <a:rPr lang="es-ES_tradnl" i="1" smtClean="0">
                              <a:latin typeface="Cambria Math" panose="02040503050406030204" pitchFamily="18" charset="0"/>
                            </a:rPr>
                            <m:t>𝑦</m:t>
                          </m:r>
                        </m:e>
                        <m:sub>
                          <m:r>
                            <a:rPr lang="es-ES_tradnl" i="1" smtClean="0">
                              <a:latin typeface="Cambria Math" panose="02040503050406030204" pitchFamily="18" charset="0"/>
                            </a:rPr>
                            <m:t>𝑖</m:t>
                          </m:r>
                        </m:sub>
                        <m:sup>
                          <m:r>
                            <a:rPr lang="es-ES_tradnl" i="1" smtClean="0">
                              <a:latin typeface="Cambria Math" panose="02040503050406030204" pitchFamily="18" charset="0"/>
                            </a:rPr>
                            <m:t>∗</m:t>
                          </m:r>
                        </m:sup>
                      </m:sSubSup>
                      <m:r>
                        <a:rPr lang="es-ES_tradnl" i="1" smtClean="0">
                          <a:latin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𝛼</m:t>
                      </m:r>
                      <m:r>
                        <a:rPr lang="es-ES_tradnl"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𝛽</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i="1" smtClean="0">
                              <a:latin typeface="Cambria Math" panose="02040503050406030204" pitchFamily="18" charset="0"/>
                              <a:ea typeface="Cambria Math" panose="02040503050406030204" pitchFamily="18" charset="0"/>
                            </a:rPr>
                            <m:t>𝑖</m:t>
                          </m:r>
                        </m:sub>
                      </m:sSub>
                      <m:r>
                        <a:rPr lang="es-ES_tradnl" i="1" smtClean="0">
                          <a:latin typeface="Cambria Math" panose="02040503050406030204" pitchFamily="18" charset="0"/>
                          <a:ea typeface="Cambria Math" panose="02040503050406030204" pitchFamily="18" charset="0"/>
                        </a:rPr>
                        <m:t>+</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𝜖</m:t>
                          </m:r>
                        </m:e>
                        <m:sub>
                          <m:r>
                            <a:rPr lang="es-ES_tradnl" i="1" smtClean="0">
                              <a:latin typeface="Cambria Math" panose="02040503050406030204" pitchFamily="18" charset="0"/>
                              <a:ea typeface="Cambria Math" panose="02040503050406030204" pitchFamily="18" charset="0"/>
                            </a:rPr>
                            <m:t>𝑖</m:t>
                          </m:r>
                        </m:sub>
                      </m:sSub>
                    </m:oMath>
                  </m:oMathPara>
                </a14:m>
                <a:endParaRPr lang="es-ES_tradnl" dirty="0"/>
              </a:p>
              <a:p>
                <a:pPr marL="0" indent="0">
                  <a:lnSpc>
                    <a:spcPct val="120000"/>
                  </a:lnSpc>
                  <a:spcBef>
                    <a:spcPts val="0"/>
                  </a:spcBef>
                  <a:buNone/>
                </a:pPr>
                <a:endParaRPr lang="es-ES_tradnl" dirty="0"/>
              </a:p>
              <a:p>
                <a:pPr marL="0" indent="0">
                  <a:lnSpc>
                    <a:spcPct val="120000"/>
                  </a:lnSpc>
                  <a:spcBef>
                    <a:spcPts val="0"/>
                  </a:spcBef>
                  <a:buNone/>
                </a:pPr>
                <a:r>
                  <a:rPr lang="es-ES_tradnl" dirty="0"/>
                  <a:t>Modelo Multinivel</a:t>
                </a:r>
              </a:p>
              <a:p>
                <a:pPr marL="0" indent="0">
                  <a:lnSpc>
                    <a:spcPct val="120000"/>
                  </a:lnSpc>
                  <a:spcBef>
                    <a:spcPts val="0"/>
                  </a:spcBef>
                  <a:buNone/>
                </a:pPr>
                <a:endParaRPr lang="es-ES_tradnl" i="1"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rPr>
                            <m:t>𝑦</m:t>
                          </m:r>
                        </m:e>
                        <m:sub>
                          <m:r>
                            <a:rPr lang="es-ES_tradnl" i="1" smtClean="0">
                              <a:latin typeface="Cambria Math" panose="02040503050406030204" pitchFamily="18" charset="0"/>
                            </a:rPr>
                            <m:t>𝑖</m:t>
                          </m:r>
                          <m:r>
                            <a:rPr lang="es-ES_tradnl" b="0" i="1" smtClean="0">
                              <a:latin typeface="Cambria Math" panose="02040503050406030204" pitchFamily="18" charset="0"/>
                            </a:rPr>
                            <m:t>𝑗</m:t>
                          </m:r>
                        </m:sub>
                      </m:sSub>
                      <m:r>
                        <a:rPr lang="es-ES_tradnl" i="1" smtClean="0">
                          <a:latin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𝛼</m:t>
                      </m:r>
                      <m:r>
                        <a:rPr lang="es-ES_tradnl"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𝛽</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i="1" smtClean="0">
                              <a:latin typeface="Cambria Math" panose="02040503050406030204" pitchFamily="18" charset="0"/>
                              <a:ea typeface="Cambria Math" panose="02040503050406030204" pitchFamily="18" charset="0"/>
                            </a:rPr>
                            <m:t>𝑖</m:t>
                          </m:r>
                          <m:r>
                            <a:rPr lang="es-ES_tradnl" b="0" i="1" smtClean="0">
                              <a:latin typeface="Cambria Math" panose="02040503050406030204" pitchFamily="18" charset="0"/>
                              <a:ea typeface="Cambria Math" panose="02040503050406030204" pitchFamily="18" charset="0"/>
                            </a:rPr>
                            <m:t>𝑗</m:t>
                          </m:r>
                        </m:sub>
                      </m:sSub>
                      <m:r>
                        <a:rPr lang="es-ES_tradnl" i="1" smtClean="0">
                          <a:latin typeface="Cambria Math" panose="02040503050406030204" pitchFamily="18" charset="0"/>
                          <a:ea typeface="Cambria Math" panose="02040503050406030204" pitchFamily="18" charset="0"/>
                        </a:rPr>
                        <m:t>+</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𝜇</m:t>
                          </m:r>
                        </m:e>
                        <m:sub>
                          <m:r>
                            <a:rPr lang="es-ES_tradnl" b="0"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𝑗</m:t>
                          </m:r>
                        </m:sub>
                      </m:sSub>
                      <m:r>
                        <a:rPr lang="es-ES_tradnl" i="1" smtClean="0">
                          <a:latin typeface="Cambria Math" panose="02040503050406030204" pitchFamily="18" charset="0"/>
                          <a:ea typeface="Cambria Math" panose="02040503050406030204" pitchFamily="18" charset="0"/>
                        </a:rPr>
                        <m:t>+</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𝜖</m:t>
                          </m:r>
                        </m:e>
                        <m:sub>
                          <m:r>
                            <a:rPr lang="es-ES_tradnl" i="1" smtClean="0">
                              <a:latin typeface="Cambria Math" panose="02040503050406030204" pitchFamily="18" charset="0"/>
                              <a:ea typeface="Cambria Math" panose="02040503050406030204" pitchFamily="18" charset="0"/>
                            </a:rPr>
                            <m:t>𝑖</m:t>
                          </m:r>
                          <m:r>
                            <a:rPr lang="es-ES_tradnl" b="0" i="1" smtClean="0">
                              <a:latin typeface="Cambria Math" panose="02040503050406030204" pitchFamily="18" charset="0"/>
                              <a:ea typeface="Cambria Math" panose="02040503050406030204" pitchFamily="18" charset="0"/>
                            </a:rPr>
                            <m:t>𝑗</m:t>
                          </m:r>
                        </m:sub>
                      </m:sSub>
                    </m:oMath>
                  </m:oMathPara>
                </a14:m>
                <a:endParaRPr lang="es-ES_tradnl" dirty="0">
                  <a:ea typeface="Cambria Math" panose="02040503050406030204" pitchFamily="18" charset="0"/>
                </a:endParaRPr>
              </a:p>
              <a:p>
                <a:pPr marL="0" indent="0">
                  <a:lnSpc>
                    <a:spcPct val="120000"/>
                  </a:lnSpc>
                  <a:spcBef>
                    <a:spcPts val="0"/>
                  </a:spcBef>
                  <a:buNone/>
                </a:pPr>
                <a:endParaRPr lang="es-ES_tradnl" dirty="0"/>
              </a:p>
              <a:p>
                <a:pPr marL="0" indent="0">
                  <a:lnSpc>
                    <a:spcPct val="120000"/>
                  </a:lnSpc>
                  <a:spcBef>
                    <a:spcPts val="0"/>
                  </a:spcBef>
                  <a:buNone/>
                </a:pPr>
                <a:r>
                  <a:rPr lang="es-ES_tradnl" dirty="0"/>
                  <a:t>Regresión latente</a:t>
                </a:r>
              </a:p>
              <a:p>
                <a:pPr marL="0" indent="0">
                  <a:lnSpc>
                    <a:spcPct val="120000"/>
                  </a:lnSpc>
                  <a:spcBef>
                    <a:spcPts val="0"/>
                  </a:spcBef>
                  <a:buNone/>
                </a:pPr>
                <a:endParaRPr lang="es-ES_tradnl" i="1"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𝜂</m:t>
                          </m:r>
                        </m:e>
                        <m:sub>
                          <m:r>
                            <a:rPr lang="es-ES_tradnl" i="1" smtClean="0">
                              <a:latin typeface="Cambria Math" panose="02040503050406030204" pitchFamily="18" charset="0"/>
                            </a:rPr>
                            <m:t>𝑖</m:t>
                          </m:r>
                        </m:sub>
                      </m:sSub>
                      <m:r>
                        <a:rPr lang="es-ES_tradnl" i="1" smtClean="0">
                          <a:latin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𝛼</m:t>
                      </m:r>
                      <m:r>
                        <a:rPr lang="es-ES_tradnl" i="1" smtClean="0">
                          <a:latin typeface="Cambria Math" panose="02040503050406030204" pitchFamily="18" charset="0"/>
                          <a:ea typeface="Cambria Math" panose="02040503050406030204" pitchFamily="18" charset="0"/>
                        </a:rPr>
                        <m:t>+</m:t>
                      </m:r>
                      <m:r>
                        <a:rPr lang="es-ES_tradnl" i="1" smtClean="0">
                          <a:latin typeface="Cambria Math" panose="02040503050406030204" pitchFamily="18" charset="0"/>
                          <a:ea typeface="Cambria Math" panose="02040503050406030204" pitchFamily="18" charset="0"/>
                        </a:rPr>
                        <m:t>𝛽</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𝑥</m:t>
                          </m:r>
                        </m:e>
                        <m:sub>
                          <m:r>
                            <a:rPr lang="es-ES_tradnl" i="1" smtClean="0">
                              <a:latin typeface="Cambria Math" panose="02040503050406030204" pitchFamily="18" charset="0"/>
                              <a:ea typeface="Cambria Math" panose="02040503050406030204" pitchFamily="18" charset="0"/>
                            </a:rPr>
                            <m:t>𝑖</m:t>
                          </m:r>
                        </m:sub>
                      </m:sSub>
                      <m:r>
                        <a:rPr lang="es-ES_tradnl" i="1" smtClean="0">
                          <a:latin typeface="Cambria Math" panose="02040503050406030204" pitchFamily="18" charset="0"/>
                          <a:ea typeface="Cambria Math" panose="02040503050406030204" pitchFamily="18" charset="0"/>
                        </a:rPr>
                        <m:t>+</m:t>
                      </m:r>
                      <m:sSub>
                        <m:sSubPr>
                          <m:ctrlPr>
                            <a:rPr lang="es-ES_tradnl" i="1" smtClean="0">
                              <a:latin typeface="Cambria Math" panose="02040503050406030204" pitchFamily="18" charset="0"/>
                              <a:ea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𝜖</m:t>
                          </m:r>
                        </m:e>
                        <m:sub>
                          <m:r>
                            <a:rPr lang="es-ES_tradnl" i="1" smtClean="0">
                              <a:latin typeface="Cambria Math" panose="02040503050406030204" pitchFamily="18" charset="0"/>
                              <a:ea typeface="Cambria Math" panose="02040503050406030204" pitchFamily="18" charset="0"/>
                            </a:rPr>
                            <m:t>𝑖</m:t>
                          </m:r>
                        </m:sub>
                      </m:sSub>
                    </m:oMath>
                  </m:oMathPara>
                </a14:m>
                <a:endParaRPr lang="es-ES_tradnl" dirty="0"/>
              </a:p>
            </p:txBody>
          </p:sp>
        </mc:Choice>
        <mc:Fallback xmlns="">
          <p:sp>
            <p:nvSpPr>
              <p:cNvPr id="6" name="Content Placeholder 5">
                <a:extLst>
                  <a:ext uri="{FF2B5EF4-FFF2-40B4-BE49-F238E27FC236}">
                    <a16:creationId xmlns:a16="http://schemas.microsoft.com/office/drawing/2014/main" id="{9F540300-999E-4C4A-AB66-0F0452A09C6C}"/>
                  </a:ext>
                </a:extLst>
              </p:cNvPr>
              <p:cNvSpPr>
                <a:spLocks noGrp="1" noRot="1" noChangeAspect="1" noMove="1" noResize="1" noEditPoints="1" noAdjustHandles="1" noChangeArrowheads="1" noChangeShapeType="1" noTextEdit="1"/>
              </p:cNvSpPr>
              <p:nvPr>
                <p:ph sz="half" idx="1"/>
              </p:nvPr>
            </p:nvSpPr>
            <p:spPr>
              <a:xfrm>
                <a:off x="258412" y="942222"/>
                <a:ext cx="5703375" cy="5303520"/>
              </a:xfrm>
              <a:blipFill>
                <a:blip r:embed="rId2"/>
                <a:stretch>
                  <a:fillRect l="-444" t="-477" r="-222"/>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092FCB5-B8B4-F545-8D92-68FF634F8536}"/>
              </a:ext>
            </a:extLst>
          </p:cNvPr>
          <p:cNvSpPr/>
          <p:nvPr/>
        </p:nvSpPr>
        <p:spPr>
          <a:xfrm>
            <a:off x="0" y="1604683"/>
            <a:ext cx="12192000" cy="806823"/>
          </a:xfrm>
          <a:prstGeom prst="rect">
            <a:avLst/>
          </a:prstGeom>
          <a:solidFill>
            <a:srgbClr val="1C4899">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21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fade">
                                      <p:cBhvr>
                                        <p:cTn id="43" dur="500"/>
                                        <p:tgtEl>
                                          <p:spTgt spid="6">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Effect transition="in" filter="fade">
                                      <p:cBhvr>
                                        <p:cTn id="49" dur="500"/>
                                        <p:tgtEl>
                                          <p:spTgt spid="5">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fade">
                                      <p:cBhvr>
                                        <p:cTn id="52" dur="500"/>
                                        <p:tgtEl>
                                          <p:spTgt spid="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fade">
                                      <p:cBhvr>
                                        <p:cTn id="57" dur="500"/>
                                        <p:tgtEl>
                                          <p:spTgt spid="6">
                                            <p:txEl>
                                              <p:pRg st="13" end="1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5" end="15"/>
                                            </p:txEl>
                                          </p:spTgt>
                                        </p:tgtEl>
                                        <p:attrNameLst>
                                          <p:attrName>style.visibility</p:attrName>
                                        </p:attrNameLst>
                                      </p:cBhvr>
                                      <p:to>
                                        <p:strVal val="visible"/>
                                      </p:to>
                                    </p:set>
                                    <p:animEffect transition="in" filter="fade">
                                      <p:cBhvr>
                                        <p:cTn id="60" dur="500"/>
                                        <p:tgtEl>
                                          <p:spTgt spid="6">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animEffect transition="in" filter="fade">
                                      <p:cBhvr>
                                        <p:cTn id="63" dur="500"/>
                                        <p:tgtEl>
                                          <p:spTgt spid="5">
                                            <p:txEl>
                                              <p:pRg st="15" end="1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17" end="17"/>
                                            </p:txEl>
                                          </p:spTgt>
                                        </p:tgtEl>
                                        <p:attrNameLst>
                                          <p:attrName>style.visibility</p:attrName>
                                        </p:attrNameLst>
                                      </p:cBhvr>
                                      <p:to>
                                        <p:strVal val="visible"/>
                                      </p:to>
                                    </p:set>
                                    <p:animEffect transition="in" filter="fade">
                                      <p:cBhvr>
                                        <p:cTn id="66" dur="500"/>
                                        <p:tgtEl>
                                          <p:spTgt spid="5">
                                            <p:txEl>
                                              <p:pRg st="17" end="1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
                                            <p:txEl>
                                              <p:pRg st="17" end="17"/>
                                            </p:txEl>
                                          </p:spTgt>
                                        </p:tgtEl>
                                        <p:attrNameLst>
                                          <p:attrName>style.visibility</p:attrName>
                                        </p:attrNameLst>
                                      </p:cBhvr>
                                      <p:to>
                                        <p:strVal val="visible"/>
                                      </p:to>
                                    </p:set>
                                    <p:animEffect transition="in" filter="fade">
                                      <p:cBhvr>
                                        <p:cTn id="71" dur="500"/>
                                        <p:tgtEl>
                                          <p:spTgt spid="6">
                                            <p:txEl>
                                              <p:pRg st="17" end="17"/>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6">
                                            <p:txEl>
                                              <p:pRg st="19" end="19"/>
                                            </p:txEl>
                                          </p:spTgt>
                                        </p:tgtEl>
                                        <p:attrNameLst>
                                          <p:attrName>style.visibility</p:attrName>
                                        </p:attrNameLst>
                                      </p:cBhvr>
                                      <p:to>
                                        <p:strVal val="visible"/>
                                      </p:to>
                                    </p:set>
                                    <p:animEffect transition="in" filter="fade">
                                      <p:cBhvr>
                                        <p:cTn id="74" dur="500"/>
                                        <p:tgtEl>
                                          <p:spTgt spid="6">
                                            <p:txEl>
                                              <p:pRg st="19" end="1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20" end="20"/>
                                            </p:txEl>
                                          </p:spTgt>
                                        </p:tgtEl>
                                        <p:attrNameLst>
                                          <p:attrName>style.visibility</p:attrName>
                                        </p:attrNameLst>
                                      </p:cBhvr>
                                      <p:to>
                                        <p:strVal val="visible"/>
                                      </p:to>
                                    </p:set>
                                    <p:animEffect transition="in" filter="fade">
                                      <p:cBhvr>
                                        <p:cTn id="77" dur="500"/>
                                        <p:tgtEl>
                                          <p:spTgt spid="5">
                                            <p:txEl>
                                              <p:pRg st="20" end="2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fade">
                                      <p:cBhvr>
                                        <p:cTn id="80" dur="500"/>
                                        <p:tgtEl>
                                          <p:spTgt spid="5">
                                            <p:txEl>
                                              <p:pRg st="23" end="2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273-47DC-E441-A05F-DB3B0545010D}"/>
              </a:ext>
            </a:extLst>
          </p:cNvPr>
          <p:cNvSpPr>
            <a:spLocks noGrp="1"/>
          </p:cNvSpPr>
          <p:nvPr>
            <p:ph type="title"/>
          </p:nvPr>
        </p:nvSpPr>
        <p:spPr/>
        <p:txBody>
          <a:bodyPr>
            <a:normAutofit fontScale="90000"/>
          </a:bodyPr>
          <a:lstStyle/>
          <a:p>
            <a:r>
              <a:rPr lang="es-ES_tradnl" dirty="0"/>
              <a:t>Regresión</a:t>
            </a:r>
            <a:endParaRPr lang="en-US" dirty="0"/>
          </a:p>
        </p:txBody>
      </p:sp>
      <p:sp>
        <p:nvSpPr>
          <p:cNvPr id="3" name="Subtitle 2">
            <a:extLst>
              <a:ext uri="{FF2B5EF4-FFF2-40B4-BE49-F238E27FC236}">
                <a16:creationId xmlns:a16="http://schemas.microsoft.com/office/drawing/2014/main" id="{95F03A4B-B3B1-E746-9182-17060C280C68}"/>
              </a:ext>
            </a:extLst>
          </p:cNvPr>
          <p:cNvSpPr>
            <a:spLocks noGrp="1"/>
          </p:cNvSpPr>
          <p:nvPr>
            <p:ph type="subTitle" idx="1"/>
          </p:nvPr>
        </p:nvSpPr>
        <p:spPr/>
        <p:txBody>
          <a:bodyPr/>
          <a:lstStyle/>
          <a:p>
            <a:r>
              <a:rPr lang="es-ES_tradnl" dirty="0"/>
              <a:t>Interacciones entre variables dicotómicas</a:t>
            </a:r>
          </a:p>
        </p:txBody>
      </p:sp>
      <p:sp>
        <p:nvSpPr>
          <p:cNvPr id="4" name="Text Placeholder 3">
            <a:extLst>
              <a:ext uri="{FF2B5EF4-FFF2-40B4-BE49-F238E27FC236}">
                <a16:creationId xmlns:a16="http://schemas.microsoft.com/office/drawing/2014/main" id="{D8E7D4ED-35E2-A042-9608-C17CCFD5187C}"/>
              </a:ext>
            </a:extLst>
          </p:cNvPr>
          <p:cNvSpPr>
            <a:spLocks noGrp="1"/>
          </p:cNvSpPr>
          <p:nvPr>
            <p:ph type="body" sz="quarter" idx="14"/>
          </p:nvPr>
        </p:nvSpPr>
        <p:spPr/>
        <p:txBody>
          <a:bodyPr>
            <a:normAutofit lnSpcReduction="10000"/>
          </a:bodyPr>
          <a:lstStyle/>
          <a:p>
            <a:r>
              <a:rPr lang="es-ES_tradnl" dirty="0"/>
              <a:t>Metodología Cuantitativa</a:t>
            </a:r>
          </a:p>
          <a:p>
            <a:endParaRPr lang="en-US" dirty="0"/>
          </a:p>
        </p:txBody>
      </p:sp>
      <p:sp>
        <p:nvSpPr>
          <p:cNvPr id="5" name="Slide Number Placeholder 4">
            <a:extLst>
              <a:ext uri="{FF2B5EF4-FFF2-40B4-BE49-F238E27FC236}">
                <a16:creationId xmlns:a16="http://schemas.microsoft.com/office/drawing/2014/main" id="{AD414B0B-6B6D-924B-8AE9-C4F676AB6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prstClr val="white"/>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white"/>
              </a:solidFill>
              <a:effectLst/>
              <a:uLnTx/>
              <a:uFillTx/>
              <a:latin typeface="Avenir Book" panose="02000503020000020003" pitchFamily="2" charset="0"/>
              <a:ea typeface="+mn-ea"/>
              <a:cs typeface="+mn-cs"/>
            </a:endParaRPr>
          </a:p>
        </p:txBody>
      </p:sp>
    </p:spTree>
    <p:extLst>
      <p:ext uri="{BB962C8B-B14F-4D97-AF65-F5344CB8AC3E}">
        <p14:creationId xmlns:p14="http://schemas.microsoft.com/office/powerpoint/2010/main" val="10800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FC45-BBAB-F445-BEE1-B0E844932D9D}"/>
              </a:ext>
            </a:extLst>
          </p:cNvPr>
          <p:cNvSpPr>
            <a:spLocks noGrp="1"/>
          </p:cNvSpPr>
          <p:nvPr>
            <p:ph type="title"/>
          </p:nvPr>
        </p:nvSpPr>
        <p:spPr/>
        <p:txBody>
          <a:bodyPr/>
          <a:lstStyle/>
          <a:p>
            <a:r>
              <a:rPr lang="es-ES_tradnl" dirty="0"/>
              <a:t>Interacciones con una variable dicotómica</a:t>
            </a:r>
          </a:p>
        </p:txBody>
      </p:sp>
      <p:sp>
        <p:nvSpPr>
          <p:cNvPr id="3" name="Slide Number Placeholder 2">
            <a:extLst>
              <a:ext uri="{FF2B5EF4-FFF2-40B4-BE49-F238E27FC236}">
                <a16:creationId xmlns:a16="http://schemas.microsoft.com/office/drawing/2014/main" id="{E0BE4948-1660-334A-947C-193E4741A4B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A66769-B3B3-9446-9E87-CD6DA95AF90C}" type="slidenum">
              <a:rPr kumimoji="0" lang="en-US" sz="1200" b="0" i="0" u="none" strike="noStrike" kern="1200" cap="none" spc="0" normalizeH="0" baseline="0" noProof="0" smtClean="0">
                <a:ln>
                  <a:noFill/>
                </a:ln>
                <a:solidFill>
                  <a:srgbClr val="3875BA"/>
                </a:solidFill>
                <a:effectLst/>
                <a:uLnTx/>
                <a:uFillTx/>
                <a:latin typeface="Avenir Book" panose="02000503020000020003"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875BA"/>
              </a:solidFill>
              <a:effectLst/>
              <a:uLnTx/>
              <a:uFillTx/>
              <a:latin typeface="Avenir Book" panose="02000503020000020003" pitchFamily="2" charset="0"/>
              <a:ea typeface="+mn-ea"/>
              <a:cs typeface="+mn-cs"/>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5754722-00B8-4A45-A607-569C853977FA}"/>
                  </a:ext>
                </a:extLst>
              </p:cNvPr>
              <p:cNvSpPr>
                <a:spLocks noGrp="1"/>
              </p:cNvSpPr>
              <p:nvPr>
                <p:ph sz="half" idx="13"/>
              </p:nvPr>
            </p:nvSpPr>
            <p:spPr>
              <a:xfrm>
                <a:off x="6292311" y="942222"/>
                <a:ext cx="5703375" cy="5663580"/>
              </a:xfrm>
            </p:spPr>
            <p:txBody>
              <a:bodyPr>
                <a:normAutofit/>
              </a:bodyPr>
              <a:lstStyle/>
              <a:p>
                <a:pPr marL="457200" lvl="1">
                  <a:lnSpc>
                    <a:spcPct val="120000"/>
                  </a:lnSpc>
                  <a:spcBef>
                    <a:spcPts val="0"/>
                  </a:spcBef>
                </a:pPr>
                <a:r>
                  <a:rPr lang="es-ES_tradnl" sz="1400" dirty="0"/>
                  <a:t>Para ilustrar una interacción, vamos a emplear datos de </a:t>
                </a:r>
                <a:r>
                  <a:rPr lang="es-ES_tradnl" sz="1400" dirty="0" err="1"/>
                  <a:t>Abrevaya</a:t>
                </a:r>
                <a:r>
                  <a:rPr lang="es-ES_tradnl" sz="1400" dirty="0"/>
                  <a:t> (2006). Estos son una serie de registros del peso al nacer de los hijos de diferentes madres. La motivación del estudio, es evaluar el efecto que posee el fumar en el peso de los nacidos. Este ejemplo se encuentra discutido con mayor profundidad en </a:t>
                </a:r>
                <a:r>
                  <a:rPr lang="es-ES_tradnl" sz="1400" dirty="0" err="1"/>
                  <a:t>Rabe-Hesketh</a:t>
                </a:r>
                <a:r>
                  <a:rPr lang="es-ES_tradnl" sz="1400" dirty="0"/>
                  <a:t> &amp; </a:t>
                </a:r>
                <a:r>
                  <a:rPr lang="es-ES_tradnl" sz="1400" dirty="0" err="1"/>
                  <a:t>Skrondal</a:t>
                </a:r>
                <a:r>
                  <a:rPr lang="es-ES_tradnl" sz="1400" dirty="0"/>
                  <a:t> (2012), y consiste en un 10% de los datos originales (n = 3978 madres). </a:t>
                </a:r>
              </a:p>
              <a:p>
                <a:pPr marL="457200" lvl="1">
                  <a:lnSpc>
                    <a:spcPct val="120000"/>
                  </a:lnSpc>
                  <a:spcBef>
                    <a:spcPts val="0"/>
                  </a:spcBef>
                </a:pPr>
                <a:endParaRPr lang="es-ES_tradnl" sz="1400" dirty="0"/>
              </a:p>
              <a:p>
                <a:pPr marL="457200" lvl="1">
                  <a:lnSpc>
                    <a:spcPct val="120000"/>
                  </a:lnSpc>
                  <a:spcBef>
                    <a:spcPts val="0"/>
                  </a:spcBef>
                </a:pPr>
                <a:r>
                  <a:rPr lang="es-ES_tradnl" sz="1400" dirty="0"/>
                  <a:t>A diferencia de los ejemplos de las clases previas, vamos a emplear más predictores. Es decir que no solo veremos como interpretar una regresión simple, con un solo predictor, sino que con varios predictores.</a:t>
                </a:r>
              </a:p>
              <a:p>
                <a:pPr marL="457200" lvl="1">
                  <a:lnSpc>
                    <a:spcPct val="120000"/>
                  </a:lnSpc>
                  <a:spcBef>
                    <a:spcPts val="0"/>
                  </a:spcBef>
                </a:pPr>
                <a:endParaRPr lang="es-ES_tradnl" sz="1400" dirty="0"/>
              </a:p>
              <a:p>
                <a:pPr marL="457200" lvl="1">
                  <a:lnSpc>
                    <a:spcPct val="120000"/>
                  </a:lnSpc>
                  <a:spcBef>
                    <a:spcPts val="0"/>
                  </a:spcBef>
                </a:pPr>
                <a:r>
                  <a:rPr lang="es-ES_tradnl" sz="1400" dirty="0"/>
                  <a:t>La interpretación no cambia tanto. En el caso de la regresión múltiple, nos sigue interesando los valores esperados de </a:t>
                </a:r>
                <a14:m>
                  <m:oMath xmlns:m="http://schemas.openxmlformats.org/officeDocument/2006/math">
                    <m:sSub>
                      <m:sSubPr>
                        <m:ctrlPr>
                          <a:rPr lang="es-ES_tradnl" sz="1400" i="1" smtClean="0">
                            <a:latin typeface="Cambria Math" panose="02040503050406030204" pitchFamily="18" charset="0"/>
                          </a:rPr>
                        </m:ctrlPr>
                      </m:sSubPr>
                      <m:e>
                        <m:r>
                          <a:rPr lang="es-ES" sz="1400" b="0" i="1" smtClean="0">
                            <a:latin typeface="Cambria Math" panose="02040503050406030204" pitchFamily="18" charset="0"/>
                          </a:rPr>
                          <m:t>𝑦</m:t>
                        </m:r>
                      </m:e>
                      <m:sub>
                        <m:r>
                          <a:rPr lang="es-ES" sz="1400" b="0" i="1" smtClean="0">
                            <a:latin typeface="Cambria Math" panose="02040503050406030204" pitchFamily="18" charset="0"/>
                          </a:rPr>
                          <m:t>𝑖</m:t>
                        </m:r>
                      </m:sub>
                    </m:sSub>
                  </m:oMath>
                </a14:m>
                <a:r>
                  <a:rPr lang="es-ES_tradnl" sz="1400" dirty="0"/>
                  <a:t>, condicionales a los valores de </a:t>
                </a:r>
                <a14:m>
                  <m:oMath xmlns:m="http://schemas.openxmlformats.org/officeDocument/2006/math">
                    <m:sSub>
                      <m:sSubPr>
                        <m:ctrlPr>
                          <a:rPr lang="es-ES_tradnl" sz="1400" i="1">
                            <a:latin typeface="Cambria Math" panose="02040503050406030204" pitchFamily="18" charset="0"/>
                          </a:rPr>
                        </m:ctrlPr>
                      </m:sSubPr>
                      <m:e>
                        <m:r>
                          <a:rPr lang="es-ES" sz="1400" b="0" i="1" smtClean="0">
                            <a:latin typeface="Cambria Math" panose="02040503050406030204" pitchFamily="18" charset="0"/>
                          </a:rPr>
                          <m:t>𝑥</m:t>
                        </m:r>
                      </m:e>
                      <m:sub>
                        <m:r>
                          <a:rPr lang="es-ES" sz="1400" i="1">
                            <a:latin typeface="Cambria Math" panose="02040503050406030204" pitchFamily="18" charset="0"/>
                          </a:rPr>
                          <m:t>𝑖</m:t>
                        </m:r>
                      </m:sub>
                    </m:sSub>
                  </m:oMath>
                </a14:m>
                <a:r>
                  <a:rPr lang="es-ES_tradnl" sz="1400" dirty="0"/>
                  <a:t> y otras covariables.</a:t>
                </a:r>
              </a:p>
              <a:p>
                <a:pPr marL="457200" lvl="1">
                  <a:lnSpc>
                    <a:spcPct val="120000"/>
                  </a:lnSpc>
                  <a:spcBef>
                    <a:spcPts val="0"/>
                  </a:spcBef>
                </a:pPr>
                <a:endParaRPr lang="es-ES_tradnl" sz="1400" dirty="0"/>
              </a:p>
              <a:p>
                <a:pPr marL="457200" lvl="1">
                  <a:lnSpc>
                    <a:spcPct val="120000"/>
                  </a:lnSpc>
                  <a:spcBef>
                    <a:spcPts val="0"/>
                  </a:spcBef>
                </a:pPr>
                <a:r>
                  <a:rPr lang="es-ES_tradnl" sz="1400" dirty="0"/>
                  <a:t>Primero vamos a evaluar la interacción de dos variables dicotómicas.</a:t>
                </a:r>
              </a:p>
            </p:txBody>
          </p:sp>
        </mc:Choice>
        <mc:Fallback xmlns="">
          <p:sp>
            <p:nvSpPr>
              <p:cNvPr id="5" name="Content Placeholder 4">
                <a:extLst>
                  <a:ext uri="{FF2B5EF4-FFF2-40B4-BE49-F238E27FC236}">
                    <a16:creationId xmlns:a16="http://schemas.microsoft.com/office/drawing/2014/main" id="{C5754722-00B8-4A45-A607-569C853977FA}"/>
                  </a:ext>
                </a:extLst>
              </p:cNvPr>
              <p:cNvSpPr>
                <a:spLocks noGrp="1" noRot="1" noChangeAspect="1" noMove="1" noResize="1" noEditPoints="1" noAdjustHandles="1" noChangeArrowheads="1" noChangeShapeType="1" noTextEdit="1"/>
              </p:cNvSpPr>
              <p:nvPr>
                <p:ph sz="half" idx="13"/>
              </p:nvPr>
            </p:nvSpPr>
            <p:spPr>
              <a:xfrm>
                <a:off x="6292311" y="942222"/>
                <a:ext cx="5703375" cy="5663580"/>
              </a:xfrm>
              <a:blipFill>
                <a:blip r:embed="rId2"/>
                <a:stretch>
                  <a:fillRect r="-111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300AA3C-D47E-BA4F-8F99-470937B89FC8}"/>
              </a:ext>
            </a:extLst>
          </p:cNvPr>
          <p:cNvPicPr>
            <a:picLocks noChangeAspect="1"/>
          </p:cNvPicPr>
          <p:nvPr/>
        </p:nvPicPr>
        <p:blipFill>
          <a:blip r:embed="rId3">
            <a:duotone>
              <a:schemeClr val="accent1">
                <a:shade val="45000"/>
                <a:satMod val="135000"/>
              </a:schemeClr>
              <a:prstClr val="white"/>
            </a:duotone>
          </a:blip>
          <a:stretch>
            <a:fillRect/>
          </a:stretch>
        </p:blipFill>
        <p:spPr>
          <a:xfrm>
            <a:off x="923812" y="942222"/>
            <a:ext cx="3926017" cy="5291789"/>
          </a:xfrm>
          <a:prstGeom prst="rect">
            <a:avLst/>
          </a:prstGeom>
        </p:spPr>
      </p:pic>
    </p:spTree>
    <p:extLst>
      <p:ext uri="{BB962C8B-B14F-4D97-AF65-F5344CB8AC3E}">
        <p14:creationId xmlns:p14="http://schemas.microsoft.com/office/powerpoint/2010/main" val="100442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8</a:t>
            </a:fld>
            <a:endParaRPr lang="en-US"/>
          </a:p>
        </p:txBody>
      </p:sp>
      <p:sp>
        <p:nvSpPr>
          <p:cNvPr id="4" name="Content Placeholder 3">
            <a:extLst>
              <a:ext uri="{FF2B5EF4-FFF2-40B4-BE49-F238E27FC236}">
                <a16:creationId xmlns:a16="http://schemas.microsoft.com/office/drawing/2014/main" id="{12CCC28A-B896-7A47-B218-1574A6026141}"/>
              </a:ext>
            </a:extLst>
          </p:cNvPr>
          <p:cNvSpPr>
            <a:spLocks noGrp="1"/>
          </p:cNvSpPr>
          <p:nvPr>
            <p:ph sz="half" idx="1"/>
          </p:nvPr>
        </p:nvSpPr>
        <p:spPr>
          <a:xfrm>
            <a:off x="258412" y="942222"/>
            <a:ext cx="5703375" cy="5414128"/>
          </a:xfrm>
        </p:spPr>
        <p:txBody>
          <a:bodyPr>
            <a:normAutofit fontScale="92500" lnSpcReduction="10000"/>
          </a:bodyPr>
          <a:lstStyle/>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prepare data</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library(</a:t>
            </a:r>
            <a:r>
              <a:rPr lang="en-US" sz="800" dirty="0" err="1">
                <a:latin typeface="Hack" panose="020B0609030202020204" pitchFamily="49" charset="0"/>
                <a:ea typeface="Hack" panose="020B0609030202020204" pitchFamily="49" charset="0"/>
                <a:cs typeface="Hack" panose="020B0609030202020204" pitchFamily="49" charset="0"/>
              </a:rPr>
              <a:t>dplyr</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 &lt;- psi2301::smoking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dplyr</a:t>
            </a:r>
            <a:r>
              <a:rPr lang="en-US" sz="800" dirty="0">
                <a:latin typeface="Hack" panose="020B0609030202020204" pitchFamily="49" charset="0"/>
                <a:ea typeface="Hack" panose="020B0609030202020204" pitchFamily="49" charset="0"/>
                <a:cs typeface="Hack" panose="020B0609030202020204" pitchFamily="49" charset="0"/>
              </a:rPr>
              <a:t>::filter(</a:t>
            </a:r>
            <a:r>
              <a:rPr lang="en-US" sz="800" dirty="0" err="1">
                <a:latin typeface="Hack" panose="020B0609030202020204" pitchFamily="49" charset="0"/>
                <a:ea typeface="Hack" panose="020B0609030202020204" pitchFamily="49" charset="0"/>
                <a:cs typeface="Hack" panose="020B0609030202020204" pitchFamily="49" charset="0"/>
              </a:rPr>
              <a:t>idx</a:t>
            </a:r>
            <a:r>
              <a:rPr lang="en-US" sz="800" dirty="0">
                <a:latin typeface="Hack" panose="020B0609030202020204" pitchFamily="49" charset="0"/>
                <a:ea typeface="Hack" panose="020B0609030202020204" pitchFamily="49" charset="0"/>
                <a:cs typeface="Hack" panose="020B0609030202020204" pitchFamily="49" charset="0"/>
              </a:rPr>
              <a:t> == 1)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mutate(kg = </a:t>
            </a:r>
            <a:r>
              <a:rPr lang="en-US" sz="800" dirty="0" err="1">
                <a:latin typeface="Hack" panose="020B0609030202020204" pitchFamily="49" charset="0"/>
                <a:ea typeface="Hack" panose="020B0609030202020204" pitchFamily="49" charset="0"/>
                <a:cs typeface="Hack" panose="020B0609030202020204" pitchFamily="49" charset="0"/>
              </a:rPr>
              <a:t>birwt</a:t>
            </a:r>
            <a:r>
              <a:rPr lang="en-US" sz="800" dirty="0">
                <a:latin typeface="Hack" panose="020B0609030202020204" pitchFamily="49" charset="0"/>
                <a:ea typeface="Hack" panose="020B0609030202020204" pitchFamily="49" charset="0"/>
                <a:cs typeface="Hack" panose="020B0609030202020204" pitchFamily="49" charset="0"/>
              </a:rPr>
              <a:t>/1000)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a:t>
            </a:r>
            <a:r>
              <a:rPr lang="en-US" sz="800" dirty="0" err="1">
                <a:latin typeface="Hack" panose="020B0609030202020204" pitchFamily="49" charset="0"/>
                <a:ea typeface="Hack" panose="020B0609030202020204" pitchFamily="49" charset="0"/>
                <a:cs typeface="Hack" panose="020B0609030202020204" pitchFamily="49" charset="0"/>
              </a:rPr>
              <a:t>mage_g</a:t>
            </a:r>
            <a:r>
              <a:rPr lang="en-US" sz="800" dirty="0">
                <a:latin typeface="Hack" panose="020B0609030202020204" pitchFamily="49" charset="0"/>
                <a:ea typeface="Hack" panose="020B0609030202020204" pitchFamily="49" charset="0"/>
                <a:cs typeface="Hack" panose="020B0609030202020204" pitchFamily="49" charset="0"/>
              </a:rPr>
              <a:t> = mean(mage, </a:t>
            </a:r>
            <a:r>
              <a:rPr lang="en-US" sz="800" dirty="0" err="1">
                <a:latin typeface="Hack" panose="020B0609030202020204" pitchFamily="49" charset="0"/>
                <a:ea typeface="Hack" panose="020B0609030202020204" pitchFamily="49" charset="0"/>
                <a:cs typeface="Hack" panose="020B0609030202020204" pitchFamily="49" charset="0"/>
              </a:rPr>
              <a:t>na.rm</a:t>
            </a:r>
            <a:r>
              <a:rPr lang="en-US" sz="800" dirty="0">
                <a:latin typeface="Hack" panose="020B0609030202020204" pitchFamily="49" charset="0"/>
                <a:ea typeface="Hack" panose="020B0609030202020204" pitchFamily="49" charset="0"/>
                <a:cs typeface="Hack" panose="020B0609030202020204" pitchFamily="49" charset="0"/>
              </a:rPr>
              <a:t> = TRUE))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mutate(</a:t>
            </a:r>
            <a:r>
              <a:rPr lang="en-US" sz="800" dirty="0" err="1">
                <a:latin typeface="Hack" panose="020B0609030202020204" pitchFamily="49" charset="0"/>
                <a:ea typeface="Hack" panose="020B0609030202020204" pitchFamily="49" charset="0"/>
                <a:cs typeface="Hack" panose="020B0609030202020204" pitchFamily="49" charset="0"/>
              </a:rPr>
              <a:t>mage_m</a:t>
            </a:r>
            <a:r>
              <a:rPr lang="en-US" sz="800" dirty="0">
                <a:latin typeface="Hack" panose="020B0609030202020204" pitchFamily="49" charset="0"/>
                <a:ea typeface="Hack" panose="020B0609030202020204" pitchFamily="49" charset="0"/>
                <a:cs typeface="Hack" panose="020B0609030202020204" pitchFamily="49" charset="0"/>
              </a:rPr>
              <a:t> = mage - </a:t>
            </a:r>
            <a:r>
              <a:rPr lang="en-US" sz="800" dirty="0" err="1">
                <a:latin typeface="Hack" panose="020B0609030202020204" pitchFamily="49" charset="0"/>
                <a:ea typeface="Hack" panose="020B0609030202020204" pitchFamily="49" charset="0"/>
                <a:cs typeface="Hack" panose="020B0609030202020204" pitchFamily="49" charset="0"/>
              </a:rPr>
              <a:t>mage_g</a:t>
            </a:r>
            <a:r>
              <a:rPr lang="en-US" sz="800" dirty="0">
                <a:latin typeface="Hack" panose="020B0609030202020204" pitchFamily="49" charset="0"/>
                <a:ea typeface="Hack" panose="020B0609030202020204" pitchFamily="49" charset="0"/>
                <a:cs typeface="Hack" panose="020B0609030202020204" pitchFamily="49" charset="0"/>
              </a:rPr>
              <a:t>) %&gt;%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r4sda::</a:t>
            </a:r>
            <a:r>
              <a:rPr lang="en-US" sz="800" dirty="0" err="1">
                <a:latin typeface="Hack" panose="020B0609030202020204" pitchFamily="49" charset="0"/>
                <a:ea typeface="Hack" panose="020B0609030202020204" pitchFamily="49" charset="0"/>
                <a:cs typeface="Hack" panose="020B0609030202020204" pitchFamily="49" charset="0"/>
              </a:rPr>
              <a:t>remove_labels</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variables</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kg         # peso al </a:t>
            </a:r>
            <a:r>
              <a:rPr lang="en-US" sz="800" dirty="0" err="1">
                <a:latin typeface="Hack" panose="020B0609030202020204" pitchFamily="49" charset="0"/>
                <a:ea typeface="Hack" panose="020B0609030202020204" pitchFamily="49" charset="0"/>
                <a:cs typeface="Hack" panose="020B0609030202020204" pitchFamily="49" charset="0"/>
              </a:rPr>
              <a:t>nacer</a:t>
            </a: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en</a:t>
            </a: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kilogramos</a:t>
            </a: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    # sin </a:t>
            </a:r>
            <a:r>
              <a:rPr lang="en-US" sz="800" dirty="0" err="1">
                <a:latin typeface="Hack" panose="020B0609030202020204" pitchFamily="49" charset="0"/>
                <a:ea typeface="Hack" panose="020B0609030202020204" pitchFamily="49" charset="0"/>
                <a:cs typeface="Hack" panose="020B0609030202020204" pitchFamily="49" charset="0"/>
              </a:rPr>
              <a:t>visita</a:t>
            </a:r>
            <a:r>
              <a:rPr lang="en-US" sz="800" dirty="0">
                <a:latin typeface="Hack" panose="020B0609030202020204" pitchFamily="49" charset="0"/>
                <a:ea typeface="Hack" panose="020B0609030202020204" pitchFamily="49" charset="0"/>
                <a:cs typeface="Hack" panose="020B0609030202020204" pitchFamily="49" charset="0"/>
              </a:rPr>
              <a:t> de control prenatal (1 = sin </a:t>
            </a:r>
            <a:r>
              <a:rPr lang="en-US" sz="800" dirty="0" err="1">
                <a:latin typeface="Hack" panose="020B0609030202020204" pitchFamily="49" charset="0"/>
                <a:ea typeface="Hack" panose="020B0609030202020204" pitchFamily="49" charset="0"/>
                <a:cs typeface="Hack" panose="020B0609030202020204" pitchFamily="49" charset="0"/>
              </a:rPr>
              <a:t>visitas</a:t>
            </a:r>
            <a:r>
              <a:rPr lang="en-US" sz="800" dirty="0">
                <a:latin typeface="Hack" panose="020B0609030202020204" pitchFamily="49" charset="0"/>
                <a:ea typeface="Hack" panose="020B0609030202020204" pitchFamily="49" charset="0"/>
                <a:cs typeface="Hack" panose="020B0609030202020204" pitchFamily="49" charset="0"/>
              </a:rPr>
              <a:t>, 0 = con </a:t>
            </a:r>
            <a:r>
              <a:rPr lang="en-US" sz="800" dirty="0" err="1">
                <a:latin typeface="Hack" panose="020B0609030202020204" pitchFamily="49" charset="0"/>
                <a:ea typeface="Hack" panose="020B0609030202020204" pitchFamily="49" charset="0"/>
                <a:cs typeface="Hack" panose="020B0609030202020204" pitchFamily="49" charset="0"/>
              </a:rPr>
              <a:t>visitas</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smoke      # </a:t>
            </a:r>
            <a:r>
              <a:rPr lang="en-US" sz="800" dirty="0" err="1">
                <a:latin typeface="Hack" panose="020B0609030202020204" pitchFamily="49" charset="0"/>
                <a:ea typeface="Hack" panose="020B0609030202020204" pitchFamily="49" charset="0"/>
                <a:cs typeface="Hack" panose="020B0609030202020204" pitchFamily="49" charset="0"/>
              </a:rPr>
              <a:t>fuma</a:t>
            </a: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regression in steps</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m00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m01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 + smoke')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m02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 +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m03 &lt;- </a:t>
            </a:r>
            <a:r>
              <a:rPr lang="en-US" sz="800" dirty="0" err="1">
                <a:latin typeface="Hack" panose="020B0609030202020204" pitchFamily="49" charset="0"/>
                <a:ea typeface="Hack" panose="020B0609030202020204" pitchFamily="49" charset="0"/>
                <a:cs typeface="Hack" panose="020B0609030202020204" pitchFamily="49" charset="0"/>
              </a:rPr>
              <a:t>as.formula</a:t>
            </a:r>
            <a:r>
              <a:rPr lang="en-US" sz="800" dirty="0">
                <a:latin typeface="Hack" panose="020B0609030202020204" pitchFamily="49" charset="0"/>
                <a:ea typeface="Hack" panose="020B0609030202020204" pitchFamily="49" charset="0"/>
                <a:cs typeface="Hack" panose="020B0609030202020204" pitchFamily="49" charset="0"/>
              </a:rPr>
              <a:t>('kg ~ 1 + </a:t>
            </a:r>
            <a:r>
              <a:rPr lang="en-US" sz="800" dirty="0" err="1">
                <a:latin typeface="Hack" panose="020B0609030202020204" pitchFamily="49" charset="0"/>
                <a:ea typeface="Hack" panose="020B0609030202020204" pitchFamily="49" charset="0"/>
                <a:cs typeface="Hack" panose="020B0609030202020204" pitchFamily="49" charset="0"/>
              </a:rPr>
              <a:t>novisit</a:t>
            </a:r>
            <a:r>
              <a:rPr lang="en-US" sz="800" dirty="0">
                <a:latin typeface="Hack" panose="020B0609030202020204" pitchFamily="49" charset="0"/>
                <a:ea typeface="Hack" panose="020B0609030202020204" pitchFamily="49" charset="0"/>
                <a:cs typeface="Hack" panose="020B0609030202020204" pitchFamily="49" charset="0"/>
              </a:rPr>
              <a:t>*smoke')</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f00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(m00,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f01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(m01,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f02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(m02,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f03 &lt;- </a:t>
            </a:r>
            <a:r>
              <a:rPr lang="en-US" sz="800" dirty="0" err="1">
                <a:latin typeface="Hack" panose="020B0609030202020204" pitchFamily="49" charset="0"/>
                <a:ea typeface="Hack" panose="020B0609030202020204" pitchFamily="49" charset="0"/>
                <a:cs typeface="Hack" panose="020B0609030202020204" pitchFamily="49" charset="0"/>
              </a:rPr>
              <a:t>lm</a:t>
            </a:r>
            <a:r>
              <a:rPr lang="en-US" sz="800" dirty="0">
                <a:latin typeface="Hack" panose="020B0609030202020204" pitchFamily="49" charset="0"/>
                <a:ea typeface="Hack" panose="020B0609030202020204" pitchFamily="49" charset="0"/>
                <a:cs typeface="Hack" panose="020B0609030202020204" pitchFamily="49" charset="0"/>
              </a:rPr>
              <a:t>(m03, data = </a:t>
            </a:r>
            <a:r>
              <a:rPr lang="en-US" sz="800" dirty="0" err="1">
                <a:latin typeface="Hack" panose="020B0609030202020204" pitchFamily="49" charset="0"/>
                <a:ea typeface="Hack" panose="020B0609030202020204" pitchFamily="49" charset="0"/>
                <a:cs typeface="Hack" panose="020B0609030202020204" pitchFamily="49" charset="0"/>
              </a:rPr>
              <a:t>data_first</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endParaRPr lang="en-US" sz="800" dirty="0">
              <a:latin typeface="Hack" panose="020B0609030202020204" pitchFamily="49" charset="0"/>
              <a:ea typeface="Hack" panose="020B0609030202020204" pitchFamily="49" charset="0"/>
              <a:cs typeface="Hack" panose="020B0609030202020204" pitchFamily="49" charset="0"/>
            </a:endParaRPr>
          </a:p>
          <a:p>
            <a:pPr marL="0" indent="0">
              <a:lnSpc>
                <a:spcPct val="120000"/>
              </a:lnSpc>
              <a:spcBef>
                <a:spcPts val="0"/>
              </a:spcBef>
              <a:buNone/>
            </a:pPr>
            <a:r>
              <a:rPr lang="en-US" sz="800" dirty="0" err="1">
                <a:latin typeface="Hack" panose="020B0609030202020204" pitchFamily="49" charset="0"/>
                <a:ea typeface="Hack" panose="020B0609030202020204" pitchFamily="49" charset="0"/>
                <a:cs typeface="Hack" panose="020B0609030202020204" pitchFamily="49" charset="0"/>
              </a:rPr>
              <a:t>texreg</a:t>
            </a:r>
            <a:r>
              <a:rPr lang="en-US" sz="800" dirty="0">
                <a:latin typeface="Hack" panose="020B0609030202020204" pitchFamily="49" charset="0"/>
                <a:ea typeface="Hack" panose="020B0609030202020204" pitchFamily="49" charset="0"/>
                <a:cs typeface="Hack" panose="020B0609030202020204" pitchFamily="49" charset="0"/>
              </a:rPr>
              <a:t>::</a:t>
            </a:r>
            <a:r>
              <a:rPr lang="en-US" sz="800" dirty="0" err="1">
                <a:latin typeface="Hack" panose="020B0609030202020204" pitchFamily="49" charset="0"/>
                <a:ea typeface="Hack" panose="020B0609030202020204" pitchFamily="49" charset="0"/>
                <a:cs typeface="Hack" panose="020B0609030202020204" pitchFamily="49" charset="0"/>
              </a:rPr>
              <a:t>screenreg</a:t>
            </a:r>
            <a:r>
              <a:rPr lang="en-US" sz="800" dirty="0">
                <a:latin typeface="Hack" panose="020B0609030202020204" pitchFamily="49" charset="0"/>
                <a:ea typeface="Hack" panose="020B0609030202020204" pitchFamily="49" charset="0"/>
                <a:cs typeface="Hack" panose="020B0609030202020204" pitchFamily="49" charset="0"/>
              </a:rPr>
              <a:t>(</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list(f00, f01, f02, f03),</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star.symbol</a:t>
            </a:r>
            <a:r>
              <a:rPr lang="en-US" sz="800" dirty="0">
                <a:latin typeface="Hack" panose="020B0609030202020204" pitchFamily="49" charset="0"/>
                <a:ea typeface="Hack" panose="020B0609030202020204" pitchFamily="49" charset="0"/>
                <a:cs typeface="Hack" panose="020B0609030202020204" pitchFamily="49" charset="0"/>
              </a:rPr>
              <a:t> = "*",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center = TRUE,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doctype = FALSE,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dcolumn</a:t>
            </a:r>
            <a:r>
              <a:rPr lang="en-US" sz="800" dirty="0">
                <a:latin typeface="Hack" panose="020B0609030202020204" pitchFamily="49" charset="0"/>
                <a:ea typeface="Hack" panose="020B0609030202020204" pitchFamily="49" charset="0"/>
                <a:cs typeface="Hack" panose="020B0609030202020204" pitchFamily="49" charset="0"/>
              </a:rPr>
              <a:t> = TRUE, </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booktabs</a:t>
            </a:r>
            <a:r>
              <a:rPr lang="en-US" sz="800" dirty="0">
                <a:latin typeface="Hack" panose="020B0609030202020204" pitchFamily="49" charset="0"/>
                <a:ea typeface="Hack" panose="020B0609030202020204" pitchFamily="49" charset="0"/>
                <a:cs typeface="Hack" panose="020B0609030202020204" pitchFamily="49" charset="0"/>
              </a:rPr>
              <a:t> = TRUE,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r>
              <a:rPr lang="en-US" sz="800" dirty="0" err="1">
                <a:latin typeface="Hack" panose="020B0609030202020204" pitchFamily="49" charset="0"/>
                <a:ea typeface="Hack" panose="020B0609030202020204" pitchFamily="49" charset="0"/>
                <a:cs typeface="Hack" panose="020B0609030202020204" pitchFamily="49" charset="0"/>
              </a:rPr>
              <a:t>single.row</a:t>
            </a:r>
            <a:r>
              <a:rPr lang="en-US" sz="800" dirty="0">
                <a:latin typeface="Hack" panose="020B0609030202020204" pitchFamily="49" charset="0"/>
                <a:ea typeface="Hack" panose="020B0609030202020204" pitchFamily="49" charset="0"/>
                <a:cs typeface="Hack" panose="020B0609030202020204" pitchFamily="49" charset="0"/>
              </a:rPr>
              <a:t> = FALSE</a:t>
            </a:r>
          </a:p>
          <a:p>
            <a:pPr marL="0" indent="0">
              <a:lnSpc>
                <a:spcPct val="120000"/>
              </a:lnSpc>
              <a:spcBef>
                <a:spcPts val="0"/>
              </a:spcBef>
              <a:buNone/>
            </a:pPr>
            <a:r>
              <a:rPr lang="en-US" sz="800" dirty="0">
                <a:latin typeface="Hack" panose="020B0609030202020204" pitchFamily="49" charset="0"/>
                <a:ea typeface="Hack" panose="020B0609030202020204" pitchFamily="49" charset="0"/>
                <a:cs typeface="Hack" panose="020B0609030202020204" pitchFamily="49" charset="0"/>
              </a:rPr>
              <a:t>    )</a:t>
            </a:r>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a:bodyPr>
          <a:lstStyle/>
          <a:p>
            <a:pPr marL="457200" lvl="1">
              <a:lnSpc>
                <a:spcPct val="120000"/>
              </a:lnSpc>
              <a:spcBef>
                <a:spcPts val="0"/>
              </a:spcBef>
            </a:pPr>
            <a:r>
              <a:rPr lang="es-ES_tradnl" sz="1400" dirty="0"/>
              <a:t>Para llamar a los datos empleamos el comando psi231::smoking</a:t>
            </a:r>
          </a:p>
          <a:p>
            <a:pPr marL="457200" lvl="1">
              <a:lnSpc>
                <a:spcPct val="120000"/>
              </a:lnSpc>
              <a:spcBef>
                <a:spcPts val="0"/>
              </a:spcBef>
            </a:pPr>
            <a:endParaRPr lang="es-ES_tradnl" sz="1400" dirty="0"/>
          </a:p>
          <a:p>
            <a:pPr marL="457200" lvl="1">
              <a:lnSpc>
                <a:spcPct val="120000"/>
              </a:lnSpc>
              <a:spcBef>
                <a:spcPts val="0"/>
              </a:spcBef>
            </a:pPr>
            <a:r>
              <a:rPr lang="es-ES_tradnl" sz="1400" dirty="0"/>
              <a:t>Seleccionamos los datos del primer hijo, de modo que tengamos datos independientes. En caso contrario, tendríamos datos de más de un nacido de una misma madres, y estaríamos violando el supuesto de independencia de las observaciones.</a:t>
            </a:r>
          </a:p>
          <a:p>
            <a:pPr marL="457200" lvl="1">
              <a:lnSpc>
                <a:spcPct val="120000"/>
              </a:lnSpc>
              <a:spcBef>
                <a:spcPts val="0"/>
              </a:spcBef>
            </a:pPr>
            <a:endParaRPr lang="es-ES_tradnl" sz="1400" dirty="0"/>
          </a:p>
          <a:p>
            <a:pPr marL="457200" lvl="1">
              <a:lnSpc>
                <a:spcPct val="120000"/>
              </a:lnSpc>
              <a:spcBef>
                <a:spcPts val="0"/>
              </a:spcBef>
            </a:pPr>
            <a:r>
              <a:rPr lang="es-ES_tradnl" sz="1400" dirty="0"/>
              <a:t>Vamos a emplear solo tres medidas: el peso al nacer, si la madre fuma (0 = no fuma; 1 = si fuma), y si ha faltado a los controles pre natales (1 = sin visita, 0 = con visitas).</a:t>
            </a:r>
          </a:p>
          <a:p>
            <a:pPr marL="457200" lvl="1">
              <a:lnSpc>
                <a:spcPct val="120000"/>
              </a:lnSpc>
              <a:spcBef>
                <a:spcPts val="0"/>
              </a:spcBef>
            </a:pPr>
            <a:endParaRPr lang="es-ES_tradnl" sz="1400" dirty="0"/>
          </a:p>
          <a:p>
            <a:pPr marL="457200" lvl="1">
              <a:lnSpc>
                <a:spcPct val="120000"/>
              </a:lnSpc>
              <a:spcBef>
                <a:spcPts val="0"/>
              </a:spcBef>
            </a:pPr>
            <a:r>
              <a:rPr lang="es-ES_tradnl" sz="1400" dirty="0"/>
              <a:t>El peso de los recién nacidos esta en gramos, así que lo convertiremos a kilos, de modo que sea más fácil de interpretar (i.e. leer los estimados en Kg.).</a:t>
            </a:r>
          </a:p>
          <a:p>
            <a:pPr marL="457200" lvl="1">
              <a:lnSpc>
                <a:spcPct val="120000"/>
              </a:lnSpc>
              <a:spcBef>
                <a:spcPts val="0"/>
              </a:spcBef>
            </a:pPr>
            <a:endParaRPr lang="es-ES_tradnl" sz="1400" dirty="0"/>
          </a:p>
          <a:p>
            <a:pPr marL="457200" lvl="1">
              <a:lnSpc>
                <a:spcPct val="120000"/>
              </a:lnSpc>
              <a:spcBef>
                <a:spcPts val="0"/>
              </a:spcBef>
            </a:pPr>
            <a:r>
              <a:rPr lang="es-ES_tradnl" sz="1400" dirty="0"/>
              <a:t>Luego ajustamos los modelos de regresión en pasos. Primero solo la covariable de interés (</a:t>
            </a:r>
            <a:r>
              <a:rPr lang="es-ES_tradnl" sz="1400" dirty="0" err="1"/>
              <a:t>smoke</a:t>
            </a:r>
            <a:r>
              <a:rPr lang="es-ES_tradnl" sz="1400" dirty="0"/>
              <a:t>). Luego, el posible moderador (</a:t>
            </a:r>
            <a:r>
              <a:rPr lang="es-ES_tradnl" sz="1400" dirty="0" err="1"/>
              <a:t>novisit</a:t>
            </a:r>
            <a:r>
              <a:rPr lang="es-ES_tradnl" sz="1400" dirty="0"/>
              <a:t>), y finalmente un modelo con ambos predictores y su interacción.</a:t>
            </a:r>
          </a:p>
        </p:txBody>
      </p:sp>
    </p:spTree>
    <p:extLst>
      <p:ext uri="{BB962C8B-B14F-4D97-AF65-F5344CB8AC3E}">
        <p14:creationId xmlns:p14="http://schemas.microsoft.com/office/powerpoint/2010/main" val="114557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304-30D5-4D43-B3BF-39AA8F9AB76E}"/>
              </a:ext>
            </a:extLst>
          </p:cNvPr>
          <p:cNvSpPr>
            <a:spLocks noGrp="1"/>
          </p:cNvSpPr>
          <p:nvPr>
            <p:ph type="title"/>
          </p:nvPr>
        </p:nvSpPr>
        <p:spPr/>
        <p:txBody>
          <a:bodyPr/>
          <a:lstStyle/>
          <a:p>
            <a:r>
              <a:rPr lang="es-ES_tradnl" dirty="0"/>
              <a:t>Interacciones con una variable dicotómica</a:t>
            </a:r>
            <a:endParaRPr lang="en-US" dirty="0"/>
          </a:p>
        </p:txBody>
      </p:sp>
      <p:sp>
        <p:nvSpPr>
          <p:cNvPr id="3" name="Slide Number Placeholder 2">
            <a:extLst>
              <a:ext uri="{FF2B5EF4-FFF2-40B4-BE49-F238E27FC236}">
                <a16:creationId xmlns:a16="http://schemas.microsoft.com/office/drawing/2014/main" id="{DFB4FBA1-6817-AD4D-9D43-75963484A64D}"/>
              </a:ext>
            </a:extLst>
          </p:cNvPr>
          <p:cNvSpPr>
            <a:spLocks noGrp="1"/>
          </p:cNvSpPr>
          <p:nvPr>
            <p:ph type="sldNum" sz="quarter" idx="12"/>
          </p:nvPr>
        </p:nvSpPr>
        <p:spPr/>
        <p:txBody>
          <a:bodyPr/>
          <a:lstStyle/>
          <a:p>
            <a:fld id="{21A66769-B3B3-9446-9E87-CD6DA95AF90C}" type="slidenum">
              <a:rPr lang="en-US" smtClean="0"/>
              <a:t>9</a:t>
            </a:fld>
            <a:endParaRPr lang="en-US"/>
          </a:p>
        </p:txBody>
      </p:sp>
      <p:sp>
        <p:nvSpPr>
          <p:cNvPr id="4" name="Content Placeholder 3">
            <a:extLst>
              <a:ext uri="{FF2B5EF4-FFF2-40B4-BE49-F238E27FC236}">
                <a16:creationId xmlns:a16="http://schemas.microsoft.com/office/drawing/2014/main" id="{12CCC28A-B896-7A47-B218-1574A6026141}"/>
              </a:ext>
            </a:extLst>
          </p:cNvPr>
          <p:cNvSpPr>
            <a:spLocks noGrp="1"/>
          </p:cNvSpPr>
          <p:nvPr>
            <p:ph sz="half" idx="1"/>
          </p:nvPr>
        </p:nvSpPr>
        <p:spPr/>
        <p:txBody>
          <a:bodyPr>
            <a:normAutofit fontScale="32500" lnSpcReduction="20000"/>
          </a:bodyPr>
          <a:lstStyle/>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Model 1      Model 2      Model 3      Model 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(Intercept)       3.44 ***     3.48 ***     3.44 ***     3.48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(0.01)       (0.01)       (0.01)       (0.01)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smoke                         -0.29 ***                 -0.28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(0.02)                    (0.02)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a:t>
            </a:r>
            <a:r>
              <a:rPr lang="en-US" dirty="0">
                <a:latin typeface="Hack" panose="020B0609030202020204" pitchFamily="49" charset="0"/>
                <a:ea typeface="Hack" panose="020B0609030202020204" pitchFamily="49" charset="0"/>
                <a:cs typeface="Hack" panose="020B0609030202020204" pitchFamily="49" charset="0"/>
              </a:rPr>
              <a:t>                                    -0.23 *       0.06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(0.09)       (0.12)   </a:t>
            </a:r>
          </a:p>
          <a:p>
            <a:pPr marL="0" indent="0">
              <a:buNone/>
            </a:pPr>
            <a:r>
              <a:rPr lang="en-US" dirty="0" err="1">
                <a:latin typeface="Hack" panose="020B0609030202020204" pitchFamily="49" charset="0"/>
                <a:ea typeface="Hack" panose="020B0609030202020204" pitchFamily="49" charset="0"/>
                <a:cs typeface="Hack" panose="020B0609030202020204" pitchFamily="49" charset="0"/>
              </a:rPr>
              <a:t>novisit:smoke</a:t>
            </a:r>
            <a:r>
              <a:rPr lang="en-US" dirty="0">
                <a:latin typeface="Hack" panose="020B0609030202020204" pitchFamily="49" charset="0"/>
                <a:ea typeface="Hack" panose="020B0609030202020204" pitchFamily="49" charset="0"/>
                <a:cs typeface="Hack" panose="020B0609030202020204" pitchFamily="49" charset="0"/>
              </a:rPr>
              <a:t>                                           -0.48 **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(0.18)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R^2               0.00         0.04         0.00         0.04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Adj. R^2          0.00         0.04         0.00         0.04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Num. obs.      3978         3978         3978         3978       </a:t>
            </a:r>
          </a:p>
          <a:p>
            <a:pPr marL="0" indent="0">
              <a:buNone/>
            </a:pPr>
            <a:r>
              <a:rPr lang="en-US"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dirty="0">
                <a:latin typeface="Hack" panose="020B0609030202020204" pitchFamily="49" charset="0"/>
                <a:ea typeface="Hack" panose="020B0609030202020204" pitchFamily="49" charset="0"/>
                <a:cs typeface="Hack" panose="020B0609030202020204" pitchFamily="49" charset="0"/>
              </a:rPr>
              <a:t>*** p &lt; 0.001; ** p &lt; 0.01; * p &lt; 0.05</a:t>
            </a:r>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a:p>
            <a:pPr marL="0" indent="0">
              <a:buNone/>
            </a:pPr>
            <a:br>
              <a:rPr lang="en-US" dirty="0"/>
            </a:br>
            <a:endParaRPr lang="en-US" dirty="0"/>
          </a:p>
          <a:p>
            <a:pPr marL="0" indent="0">
              <a:buNone/>
            </a:pPr>
            <a:endParaRPr lang="en-US" dirty="0">
              <a:latin typeface="Hack" panose="020B0609030202020204" pitchFamily="49" charset="0"/>
              <a:ea typeface="Hack" panose="020B0609030202020204" pitchFamily="49" charset="0"/>
              <a:cs typeface="Hack" panose="020B0609030202020204" pitchFamily="49" charset="0"/>
            </a:endParaRPr>
          </a:p>
        </p:txBody>
      </p:sp>
      <p:sp>
        <p:nvSpPr>
          <p:cNvPr id="5" name="Content Placeholder 4">
            <a:extLst>
              <a:ext uri="{FF2B5EF4-FFF2-40B4-BE49-F238E27FC236}">
                <a16:creationId xmlns:a16="http://schemas.microsoft.com/office/drawing/2014/main" id="{654FFAF6-42A4-EC49-84CB-4A10BD5C1E3A}"/>
              </a:ext>
            </a:extLst>
          </p:cNvPr>
          <p:cNvSpPr>
            <a:spLocks noGrp="1"/>
          </p:cNvSpPr>
          <p:nvPr>
            <p:ph sz="half" idx="13"/>
          </p:nvPr>
        </p:nvSpPr>
        <p:spPr>
          <a:xfrm>
            <a:off x="6292311" y="942222"/>
            <a:ext cx="5703375" cy="5414128"/>
          </a:xfrm>
        </p:spPr>
        <p:txBody>
          <a:bodyPr>
            <a:normAutofit fontScale="92500" lnSpcReduction="10000"/>
          </a:bodyPr>
          <a:lstStyle/>
          <a:p>
            <a:pPr marL="457200" lvl="1">
              <a:lnSpc>
                <a:spcPct val="120000"/>
              </a:lnSpc>
              <a:spcBef>
                <a:spcPts val="0"/>
              </a:spcBef>
            </a:pPr>
            <a:r>
              <a:rPr lang="es-ES_tradnl" sz="1400" dirty="0"/>
              <a:t>Nuestra variable dependiente es el peso del primer nacido de cada mujer que participa en el estudio, en kilogramos.</a:t>
            </a:r>
          </a:p>
          <a:p>
            <a:pPr marL="457200" lvl="1">
              <a:lnSpc>
                <a:spcPct val="120000"/>
              </a:lnSpc>
              <a:spcBef>
                <a:spcPts val="0"/>
              </a:spcBef>
            </a:pPr>
            <a:endParaRPr lang="es-ES_tradnl" sz="1400" dirty="0"/>
          </a:p>
          <a:p>
            <a:pPr marL="457200" lvl="1">
              <a:lnSpc>
                <a:spcPct val="120000"/>
              </a:lnSpc>
              <a:spcBef>
                <a:spcPts val="0"/>
              </a:spcBef>
            </a:pPr>
            <a:r>
              <a:rPr lang="es-ES_tradnl" sz="1400" dirty="0"/>
              <a:t>En promedio, los recién nacidos presentan 3.44 kg al nacer (ver </a:t>
            </a:r>
            <a:r>
              <a:rPr lang="es-ES_tradnl" sz="1400" dirty="0" err="1"/>
              <a:t>Model</a:t>
            </a:r>
            <a:r>
              <a:rPr lang="es-ES_tradnl" sz="1400" dirty="0"/>
              <a:t> 1).</a:t>
            </a:r>
          </a:p>
          <a:p>
            <a:pPr marL="457200" lvl="1">
              <a:lnSpc>
                <a:spcPct val="120000"/>
              </a:lnSpc>
              <a:spcBef>
                <a:spcPts val="0"/>
              </a:spcBef>
            </a:pPr>
            <a:endParaRPr lang="es-ES_tradnl" sz="1400" dirty="0"/>
          </a:p>
          <a:p>
            <a:pPr marL="457200" lvl="1">
              <a:lnSpc>
                <a:spcPct val="120000"/>
              </a:lnSpc>
              <a:spcBef>
                <a:spcPts val="0"/>
              </a:spcBef>
            </a:pPr>
            <a:r>
              <a:rPr lang="es-ES_tradnl" sz="1400" dirty="0"/>
              <a:t>Entre los nacidos de madres fumadoras, se observa una diferencia de .29 kg, en contraste a los nacidos de madres no fumadoras (b = -0.29, SE = .02, p &lt;.001), factor que explica hasta un 4% de la varianza del peso de los nacidos.</a:t>
            </a:r>
          </a:p>
          <a:p>
            <a:pPr marL="457200" lvl="1">
              <a:lnSpc>
                <a:spcPct val="120000"/>
              </a:lnSpc>
              <a:spcBef>
                <a:spcPts val="0"/>
              </a:spcBef>
            </a:pPr>
            <a:endParaRPr lang="es-ES_tradnl" sz="1400" dirty="0"/>
          </a:p>
          <a:p>
            <a:pPr marL="457200" lvl="1">
              <a:lnSpc>
                <a:spcPct val="120000"/>
              </a:lnSpc>
              <a:spcBef>
                <a:spcPts val="0"/>
              </a:spcBef>
            </a:pPr>
            <a:r>
              <a:rPr lang="es-ES_tradnl" sz="1400" dirty="0"/>
              <a:t>Adicionalmente, en el modelo 3, se observa que los nacidos de madres que no asisten a control pre-natal (</a:t>
            </a:r>
            <a:r>
              <a:rPr lang="es-ES_tradnl" sz="1400" dirty="0" err="1"/>
              <a:t>novisit</a:t>
            </a:r>
            <a:r>
              <a:rPr lang="es-ES_tradnl" sz="1400" dirty="0"/>
              <a:t>), también presentan una diferencia negativa en peso al nacer de .23 kg, en contraste a los nacidos de madres que sí asisten a los controles prenatales (b = -0.23, SE = .09, p &lt;.05), </a:t>
            </a:r>
          </a:p>
          <a:p>
            <a:pPr marL="457200" lvl="1">
              <a:lnSpc>
                <a:spcPct val="120000"/>
              </a:lnSpc>
              <a:spcBef>
                <a:spcPts val="0"/>
              </a:spcBef>
            </a:pPr>
            <a:endParaRPr lang="es-ES_tradnl" sz="1400" dirty="0"/>
          </a:p>
          <a:p>
            <a:pPr marL="457200" lvl="1">
              <a:lnSpc>
                <a:spcPct val="120000"/>
              </a:lnSpc>
              <a:spcBef>
                <a:spcPts val="0"/>
              </a:spcBef>
            </a:pPr>
            <a:r>
              <a:rPr lang="es-ES" sz="1400" dirty="0"/>
              <a:t>Finalmente, en el modelo 4, observamos un efecto de interacción. Los hijos de madres fumadoras, que no asisten a los controles natales presentan mayores diferencias en peso, en contraste al resto hijo de madres fumadoras </a:t>
            </a:r>
            <a:r>
              <a:rPr lang="es-ES_tradnl" sz="1400" dirty="0"/>
              <a:t>(b = -0.48, SE = .18, p &lt;.01). Este ultimo modelo, explica hasta un 4% de la varianza del peso de los recién nacidos (R</a:t>
            </a:r>
            <a:r>
              <a:rPr lang="es-ES_tradnl" sz="1400" baseline="30000" dirty="0"/>
              <a:t>2</a:t>
            </a:r>
            <a:r>
              <a:rPr lang="es-ES_tradnl" sz="1400" dirty="0"/>
              <a:t> = .04, F(3,3874) = 57.90, p &lt;.001).</a:t>
            </a:r>
          </a:p>
        </p:txBody>
      </p:sp>
    </p:spTree>
    <p:extLst>
      <p:ext uri="{BB962C8B-B14F-4D97-AF65-F5344CB8AC3E}">
        <p14:creationId xmlns:p14="http://schemas.microsoft.com/office/powerpoint/2010/main" val="3002650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carras_mide_template_2021" id="{17C7E46C-CFB7-5A4B-ABEE-4BC472D66EF8}" vid="{786849AA-A5F7-FB4A-AA98-717B55976E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5217</TotalTime>
  <Words>4280</Words>
  <Application>Microsoft Macintosh PowerPoint</Application>
  <PresentationFormat>Widescreen</PresentationFormat>
  <Paragraphs>445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vt:lpstr>
      <vt:lpstr>Avenir Book</vt:lpstr>
      <vt:lpstr>Calibri</vt:lpstr>
      <vt:lpstr>Cambria Math</vt:lpstr>
      <vt:lpstr>Hack</vt:lpstr>
      <vt:lpstr>Tw Cen MT</vt:lpstr>
      <vt:lpstr>Office Theme</vt:lpstr>
      <vt:lpstr>Interacción entre variables</vt:lpstr>
      <vt:lpstr>Elementos de una regresión</vt:lpstr>
      <vt:lpstr>Regresión lineal entre variables continuas</vt:lpstr>
      <vt:lpstr>Regresión lineal empleando una covariable dicotómica</vt:lpstr>
      <vt:lpstr>Modelos de regresión</vt:lpstr>
      <vt:lpstr>Regresión</vt:lpstr>
      <vt:lpstr>Interacciones con una variable dicotómica</vt:lpstr>
      <vt:lpstr>Interacciones con una variable dicotómica</vt:lpstr>
      <vt:lpstr>Interacciones con una variable dicotómica</vt:lpstr>
      <vt:lpstr>Interacciones con una variable dicotómica</vt:lpstr>
      <vt:lpstr>Interacciones con una variable dicotómica</vt:lpstr>
      <vt:lpstr>Regresión con interacción</vt:lpstr>
      <vt:lpstr>Interacciones con una variable dicotómica: formulación de hipótesis.</vt:lpstr>
      <vt:lpstr>Interacciones con una variable dicotómica: código</vt:lpstr>
      <vt:lpstr>Interacciones con una variable dicotómica: significancia del modelo</vt:lpstr>
      <vt:lpstr>Interacciones con una variable dicotómica: intercepto</vt:lpstr>
      <vt:lpstr>Interacciones con una variable dicotómica: pendiente</vt:lpstr>
      <vt:lpstr>Interacciones con una variable dicotómica: interacción</vt:lpstr>
      <vt:lpstr>Interacciones con una variable dicotómica: interacción</vt:lpstr>
      <vt:lpstr>Regresión con interacción</vt:lpstr>
      <vt:lpstr>Notas sobre las interacciones</vt:lpstr>
      <vt:lpstr>Referencias recomendadas</vt:lpstr>
      <vt:lpstr>Referencias</vt:lpstr>
      <vt:lpstr>Regresión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Carrasco</dc:creator>
  <cp:lastModifiedBy>Diego Carrasco</cp:lastModifiedBy>
  <cp:revision>221</cp:revision>
  <dcterms:created xsi:type="dcterms:W3CDTF">2021-05-25T08:23:15Z</dcterms:created>
  <dcterms:modified xsi:type="dcterms:W3CDTF">2022-04-27T10:09:26Z</dcterms:modified>
</cp:coreProperties>
</file>