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94" r:id="rId3"/>
    <p:sldId id="426" r:id="rId4"/>
    <p:sldId id="427" r:id="rId5"/>
    <p:sldId id="428" r:id="rId6"/>
    <p:sldId id="429" r:id="rId7"/>
    <p:sldId id="430" r:id="rId8"/>
    <p:sldId id="431" r:id="rId9"/>
    <p:sldId id="432" r:id="rId10"/>
    <p:sldId id="433" r:id="rId11"/>
    <p:sldId id="314"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437" r:id="rId40"/>
    <p:sldId id="434" r:id="rId41"/>
    <p:sldId id="435" r:id="rId42"/>
    <p:sldId id="440" r:id="rId43"/>
    <p:sldId id="441" r:id="rId44"/>
    <p:sldId id="439" r:id="rId45"/>
    <p:sldId id="438" r:id="rId46"/>
    <p:sldId id="442" r:id="rId47"/>
    <p:sldId id="443" r:id="rId48"/>
    <p:sldId id="326" r:id="rId49"/>
    <p:sldId id="446" r:id="rId50"/>
    <p:sldId id="316" r:id="rId51"/>
    <p:sldId id="317" r:id="rId52"/>
    <p:sldId id="318" r:id="rId53"/>
    <p:sldId id="319" r:id="rId54"/>
    <p:sldId id="401" r:id="rId55"/>
    <p:sldId id="406" r:id="rId56"/>
    <p:sldId id="410" r:id="rId57"/>
    <p:sldId id="415" r:id="rId58"/>
    <p:sldId id="411" r:id="rId59"/>
    <p:sldId id="444" r:id="rId60"/>
    <p:sldId id="409" r:id="rId61"/>
    <p:sldId id="416" r:id="rId62"/>
    <p:sldId id="412" r:id="rId63"/>
    <p:sldId id="402" r:id="rId64"/>
    <p:sldId id="413" r:id="rId65"/>
    <p:sldId id="414" r:id="rId66"/>
    <p:sldId id="418" r:id="rId67"/>
    <p:sldId id="419" r:id="rId68"/>
    <p:sldId id="420" r:id="rId69"/>
    <p:sldId id="421" r:id="rId70"/>
    <p:sldId id="422" r:id="rId71"/>
    <p:sldId id="423" r:id="rId72"/>
    <p:sldId id="424" r:id="rId73"/>
    <p:sldId id="449" r:id="rId74"/>
    <p:sldId id="451" r:id="rId75"/>
    <p:sldId id="450" r:id="rId76"/>
    <p:sldId id="452" r:id="rId77"/>
    <p:sldId id="322" r:id="rId78"/>
    <p:sldId id="417" r:id="rId7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E52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0" autoAdjust="0"/>
    <p:restoredTop sz="99420" autoAdjust="0"/>
  </p:normalViewPr>
  <p:slideViewPr>
    <p:cSldViewPr snapToGrid="0" snapToObjects="1">
      <p:cViewPr>
        <p:scale>
          <a:sx n="108" d="100"/>
          <a:sy n="108" d="100"/>
        </p:scale>
        <p:origin x="-1480" y="-232"/>
      </p:cViewPr>
      <p:guideLst>
        <p:guide orient="horz" pos="2160"/>
        <p:guide pos="2880"/>
      </p:guideLst>
    </p:cSldViewPr>
  </p:slideViewPr>
  <p:outlineViewPr>
    <p:cViewPr>
      <p:scale>
        <a:sx n="33" d="100"/>
        <a:sy n="33" d="100"/>
      </p:scale>
      <p:origin x="0" y="4656"/>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printerSettings" Target="printerSettings/printerSettings1.bin"/><Relationship Id="rId81" Type="http://schemas.openxmlformats.org/officeDocument/2006/relationships/presProps" Target="presProps.xml"/><Relationship Id="rId82" Type="http://schemas.openxmlformats.org/officeDocument/2006/relationships/viewProps" Target="viewProps.xml"/><Relationship Id="rId83" Type="http://schemas.openxmlformats.org/officeDocument/2006/relationships/theme" Target="theme/theme1.xml"/><Relationship Id="rId84"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512130F0-18CB-F84E-A8EA-F8940999A6E9}" type="datetimeFigureOut">
              <a:rPr lang="en-US" smtClean="0"/>
              <a:t>17-01-11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85FD29-4825-164F-B791-E5B0D1C9ADD2}" type="slidenum">
              <a:rPr lang="en-US" smtClean="0"/>
              <a:t>‹#›</a:t>
            </a:fld>
            <a:endParaRPr lang="en-US"/>
          </a:p>
        </p:txBody>
      </p:sp>
    </p:spTree>
    <p:extLst>
      <p:ext uri="{BB962C8B-B14F-4D97-AF65-F5344CB8AC3E}">
        <p14:creationId xmlns:p14="http://schemas.microsoft.com/office/powerpoint/2010/main" val="239074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512130F0-18CB-F84E-A8EA-F8940999A6E9}" type="datetimeFigureOut">
              <a:rPr lang="en-US" smtClean="0"/>
              <a:t>17-01-11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85FD29-4825-164F-B791-E5B0D1C9ADD2}" type="slidenum">
              <a:rPr lang="en-US" smtClean="0"/>
              <a:t>‹#›</a:t>
            </a:fld>
            <a:endParaRPr lang="en-US"/>
          </a:p>
        </p:txBody>
      </p:sp>
    </p:spTree>
    <p:extLst>
      <p:ext uri="{BB962C8B-B14F-4D97-AF65-F5344CB8AC3E}">
        <p14:creationId xmlns:p14="http://schemas.microsoft.com/office/powerpoint/2010/main" val="54414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512130F0-18CB-F84E-A8EA-F8940999A6E9}" type="datetimeFigureOut">
              <a:rPr lang="en-US" smtClean="0"/>
              <a:t>17-01-11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85FD29-4825-164F-B791-E5B0D1C9ADD2}" type="slidenum">
              <a:rPr lang="en-US" smtClean="0"/>
              <a:t>‹#›</a:t>
            </a:fld>
            <a:endParaRPr lang="en-US"/>
          </a:p>
        </p:txBody>
      </p:sp>
    </p:spTree>
    <p:extLst>
      <p:ext uri="{BB962C8B-B14F-4D97-AF65-F5344CB8AC3E}">
        <p14:creationId xmlns:p14="http://schemas.microsoft.com/office/powerpoint/2010/main" val="2463326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512130F0-18CB-F84E-A8EA-F8940999A6E9}" type="datetimeFigureOut">
              <a:rPr lang="en-US" smtClean="0"/>
              <a:t>17-01-11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85FD29-4825-164F-B791-E5B0D1C9ADD2}" type="slidenum">
              <a:rPr lang="en-US" smtClean="0"/>
              <a:t>‹#›</a:t>
            </a:fld>
            <a:endParaRPr lang="en-US"/>
          </a:p>
        </p:txBody>
      </p:sp>
    </p:spTree>
    <p:extLst>
      <p:ext uri="{BB962C8B-B14F-4D97-AF65-F5344CB8AC3E}">
        <p14:creationId xmlns:p14="http://schemas.microsoft.com/office/powerpoint/2010/main" val="3922982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512130F0-18CB-F84E-A8EA-F8940999A6E9}" type="datetimeFigureOut">
              <a:rPr lang="en-US" smtClean="0"/>
              <a:t>17-01-11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85FD29-4825-164F-B791-E5B0D1C9ADD2}" type="slidenum">
              <a:rPr lang="en-US" smtClean="0"/>
              <a:t>‹#›</a:t>
            </a:fld>
            <a:endParaRPr lang="en-US"/>
          </a:p>
        </p:txBody>
      </p:sp>
    </p:spTree>
    <p:extLst>
      <p:ext uri="{BB962C8B-B14F-4D97-AF65-F5344CB8AC3E}">
        <p14:creationId xmlns:p14="http://schemas.microsoft.com/office/powerpoint/2010/main" val="3150859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512130F0-18CB-F84E-A8EA-F8940999A6E9}" type="datetimeFigureOut">
              <a:rPr lang="en-US" smtClean="0"/>
              <a:t>17-01-11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85FD29-4825-164F-B791-E5B0D1C9ADD2}" type="slidenum">
              <a:rPr lang="en-US" smtClean="0"/>
              <a:t>‹#›</a:t>
            </a:fld>
            <a:endParaRPr lang="en-US"/>
          </a:p>
        </p:txBody>
      </p:sp>
    </p:spTree>
    <p:extLst>
      <p:ext uri="{BB962C8B-B14F-4D97-AF65-F5344CB8AC3E}">
        <p14:creationId xmlns:p14="http://schemas.microsoft.com/office/powerpoint/2010/main" val="2741115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512130F0-18CB-F84E-A8EA-F8940999A6E9}" type="datetimeFigureOut">
              <a:rPr lang="en-US" smtClean="0"/>
              <a:t>17-01-11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85FD29-4825-164F-B791-E5B0D1C9ADD2}" type="slidenum">
              <a:rPr lang="en-US" smtClean="0"/>
              <a:t>‹#›</a:t>
            </a:fld>
            <a:endParaRPr lang="en-US"/>
          </a:p>
        </p:txBody>
      </p:sp>
    </p:spTree>
    <p:extLst>
      <p:ext uri="{BB962C8B-B14F-4D97-AF65-F5344CB8AC3E}">
        <p14:creationId xmlns:p14="http://schemas.microsoft.com/office/powerpoint/2010/main" val="2167901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512130F0-18CB-F84E-A8EA-F8940999A6E9}" type="datetimeFigureOut">
              <a:rPr lang="en-US" smtClean="0"/>
              <a:t>17-01-11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85FD29-4825-164F-B791-E5B0D1C9ADD2}" type="slidenum">
              <a:rPr lang="en-US" smtClean="0"/>
              <a:t>‹#›</a:t>
            </a:fld>
            <a:endParaRPr lang="en-US"/>
          </a:p>
        </p:txBody>
      </p:sp>
    </p:spTree>
    <p:extLst>
      <p:ext uri="{BB962C8B-B14F-4D97-AF65-F5344CB8AC3E}">
        <p14:creationId xmlns:p14="http://schemas.microsoft.com/office/powerpoint/2010/main" val="446808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2130F0-18CB-F84E-A8EA-F8940999A6E9}" type="datetimeFigureOut">
              <a:rPr lang="en-US" smtClean="0"/>
              <a:t>17-01-11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85FD29-4825-164F-B791-E5B0D1C9ADD2}" type="slidenum">
              <a:rPr lang="en-US" smtClean="0"/>
              <a:t>‹#›</a:t>
            </a:fld>
            <a:endParaRPr lang="en-US"/>
          </a:p>
        </p:txBody>
      </p:sp>
    </p:spTree>
    <p:extLst>
      <p:ext uri="{BB962C8B-B14F-4D97-AF65-F5344CB8AC3E}">
        <p14:creationId xmlns:p14="http://schemas.microsoft.com/office/powerpoint/2010/main" val="1493649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512130F0-18CB-F84E-A8EA-F8940999A6E9}" type="datetimeFigureOut">
              <a:rPr lang="en-US" smtClean="0"/>
              <a:t>17-01-11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85FD29-4825-164F-B791-E5B0D1C9ADD2}" type="slidenum">
              <a:rPr lang="en-US" smtClean="0"/>
              <a:t>‹#›</a:t>
            </a:fld>
            <a:endParaRPr lang="en-US"/>
          </a:p>
        </p:txBody>
      </p:sp>
    </p:spTree>
    <p:extLst>
      <p:ext uri="{BB962C8B-B14F-4D97-AF65-F5344CB8AC3E}">
        <p14:creationId xmlns:p14="http://schemas.microsoft.com/office/powerpoint/2010/main" val="2840470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512130F0-18CB-F84E-A8EA-F8940999A6E9}" type="datetimeFigureOut">
              <a:rPr lang="en-US" smtClean="0"/>
              <a:t>17-01-11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85FD29-4825-164F-B791-E5B0D1C9ADD2}" type="slidenum">
              <a:rPr lang="en-US" smtClean="0"/>
              <a:t>‹#›</a:t>
            </a:fld>
            <a:endParaRPr lang="en-US"/>
          </a:p>
        </p:txBody>
      </p:sp>
    </p:spTree>
    <p:extLst>
      <p:ext uri="{BB962C8B-B14F-4D97-AF65-F5344CB8AC3E}">
        <p14:creationId xmlns:p14="http://schemas.microsoft.com/office/powerpoint/2010/main" val="102195268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2130F0-18CB-F84E-A8EA-F8940999A6E9}" type="datetimeFigureOut">
              <a:rPr lang="en-US" smtClean="0"/>
              <a:t>17-01-11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85FD29-4825-164F-B791-E5B0D1C9ADD2}" type="slidenum">
              <a:rPr lang="en-US" smtClean="0"/>
              <a:t>‹#›</a:t>
            </a:fld>
            <a:endParaRPr lang="en-US"/>
          </a:p>
        </p:txBody>
      </p:sp>
    </p:spTree>
    <p:extLst>
      <p:ext uri="{BB962C8B-B14F-4D97-AF65-F5344CB8AC3E}">
        <p14:creationId xmlns:p14="http://schemas.microsoft.com/office/powerpoint/2010/main" val="3869298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4731802"/>
            <a:ext cx="6400800" cy="906998"/>
          </a:xfrm>
        </p:spPr>
        <p:txBody>
          <a:bodyPr>
            <a:normAutofit/>
          </a:bodyPr>
          <a:lstStyle/>
          <a:p>
            <a:r>
              <a:rPr lang="en-US" sz="2400" dirty="0" smtClean="0"/>
              <a:t>Tim Vines, University of British Columbia</a:t>
            </a:r>
            <a:endParaRPr lang="en-US" sz="2400" dirty="0"/>
          </a:p>
        </p:txBody>
      </p:sp>
      <p:sp>
        <p:nvSpPr>
          <p:cNvPr id="5" name="Title 1"/>
          <p:cNvSpPr txBox="1">
            <a:spLocks/>
          </p:cNvSpPr>
          <p:nvPr/>
        </p:nvSpPr>
        <p:spPr>
          <a:xfrm>
            <a:off x="685800" y="1557633"/>
            <a:ext cx="7772400" cy="184179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The Long Dark Tail of </a:t>
            </a:r>
          </a:p>
          <a:p>
            <a:r>
              <a:rPr lang="en-US" dirty="0" smtClean="0"/>
              <a:t>Research Data</a:t>
            </a:r>
            <a:endParaRPr lang="en-US" dirty="0"/>
          </a:p>
        </p:txBody>
      </p:sp>
    </p:spTree>
    <p:extLst>
      <p:ext uri="{BB962C8B-B14F-4D97-AF65-F5344CB8AC3E}">
        <p14:creationId xmlns:p14="http://schemas.microsoft.com/office/powerpoint/2010/main" val="263593817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82612"/>
            <a:ext cx="8229600" cy="4443551"/>
          </a:xfrm>
        </p:spPr>
        <p:txBody>
          <a:bodyPr/>
          <a:lstStyle/>
          <a:p>
            <a:endParaRPr lang="en-US" dirty="0" smtClean="0"/>
          </a:p>
          <a:p>
            <a:r>
              <a:rPr lang="en-US" dirty="0" smtClean="0"/>
              <a:t>What’s happening to these data?</a:t>
            </a:r>
          </a:p>
          <a:p>
            <a:endParaRPr lang="en-US" dirty="0" smtClean="0"/>
          </a:p>
        </p:txBody>
      </p:sp>
      <p:sp>
        <p:nvSpPr>
          <p:cNvPr id="8" name="TextBox 7"/>
          <p:cNvSpPr txBox="1"/>
          <p:nvPr/>
        </p:nvSpPr>
        <p:spPr>
          <a:xfrm>
            <a:off x="0" y="584776"/>
            <a:ext cx="9144000" cy="830997"/>
          </a:xfrm>
          <a:prstGeom prst="rect">
            <a:avLst/>
          </a:prstGeom>
          <a:noFill/>
        </p:spPr>
        <p:txBody>
          <a:bodyPr wrap="square" rtlCol="0">
            <a:spAutoFit/>
          </a:bodyPr>
          <a:lstStyle/>
          <a:p>
            <a:pPr algn="ctr"/>
            <a:r>
              <a:rPr lang="en-US" sz="4800" dirty="0" smtClean="0"/>
              <a:t>The Long Dark Tail</a:t>
            </a:r>
            <a:endParaRPr lang="en-US" sz="4800" dirty="0"/>
          </a:p>
        </p:txBody>
      </p:sp>
    </p:spTree>
    <p:extLst>
      <p:ext uri="{BB962C8B-B14F-4D97-AF65-F5344CB8AC3E}">
        <p14:creationId xmlns:p14="http://schemas.microsoft.com/office/powerpoint/2010/main" val="654936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8149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18905"/>
            <a:ext cx="9143999" cy="1470025"/>
          </a:xfrm>
        </p:spPr>
        <p:txBody>
          <a:bodyPr>
            <a:normAutofit fontScale="90000"/>
          </a:bodyPr>
          <a:lstStyle/>
          <a:p>
            <a:r>
              <a:rPr lang="en-US" dirty="0"/>
              <a:t>How does the availability of </a:t>
            </a:r>
            <a:r>
              <a:rPr lang="en-US" dirty="0" smtClean="0"/>
              <a:t>long tail data </a:t>
            </a:r>
            <a:r>
              <a:rPr lang="en-US" dirty="0"/>
              <a:t>change with time since publication?</a:t>
            </a:r>
            <a:r>
              <a:rPr lang="en-US" dirty="0" smtClean="0">
                <a:effectLst/>
              </a:rPr>
              <a:t> </a:t>
            </a:r>
            <a:endParaRPr lang="en-US" dirty="0"/>
          </a:p>
        </p:txBody>
      </p:sp>
      <p:sp>
        <p:nvSpPr>
          <p:cNvPr id="3" name="TextBox 2"/>
          <p:cNvSpPr txBox="1"/>
          <p:nvPr/>
        </p:nvSpPr>
        <p:spPr>
          <a:xfrm>
            <a:off x="4841340" y="5644891"/>
            <a:ext cx="4005504" cy="369332"/>
          </a:xfrm>
          <a:prstGeom prst="rect">
            <a:avLst/>
          </a:prstGeom>
          <a:noFill/>
        </p:spPr>
        <p:txBody>
          <a:bodyPr wrap="square" rtlCol="0">
            <a:spAutoFit/>
          </a:bodyPr>
          <a:lstStyle/>
          <a:p>
            <a:r>
              <a:rPr lang="en-US" dirty="0" smtClean="0"/>
              <a:t>Vines </a:t>
            </a:r>
            <a:r>
              <a:rPr lang="en-US" i="1" dirty="0" smtClean="0"/>
              <a:t>et al</a:t>
            </a:r>
            <a:r>
              <a:rPr lang="en-US" dirty="0" smtClean="0"/>
              <a:t>.  Current Biology 2014</a:t>
            </a:r>
            <a:endParaRPr lang="en-US" dirty="0"/>
          </a:p>
        </p:txBody>
      </p:sp>
    </p:spTree>
    <p:extLst>
      <p:ext uri="{BB962C8B-B14F-4D97-AF65-F5344CB8AC3E}">
        <p14:creationId xmlns:p14="http://schemas.microsoft.com/office/powerpoint/2010/main" val="4281017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18905"/>
            <a:ext cx="7772400" cy="1470025"/>
          </a:xfrm>
        </p:spPr>
        <p:txBody>
          <a:bodyPr>
            <a:normAutofit/>
          </a:bodyPr>
          <a:lstStyle/>
          <a:p>
            <a:r>
              <a:rPr lang="en-US" sz="5400" dirty="0" smtClean="0"/>
              <a:t>Introduction</a:t>
            </a:r>
            <a:endParaRPr lang="en-US" sz="5400" dirty="0"/>
          </a:p>
        </p:txBody>
      </p:sp>
    </p:spTree>
    <p:extLst>
      <p:ext uri="{BB962C8B-B14F-4D97-AF65-F5344CB8AC3E}">
        <p14:creationId xmlns:p14="http://schemas.microsoft.com/office/powerpoint/2010/main" val="2369295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3-08-31 at 12.46.2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35" y="203837"/>
            <a:ext cx="8676256" cy="6123615"/>
          </a:xfrm>
          <a:prstGeom prst="rect">
            <a:avLst/>
          </a:prstGeom>
        </p:spPr>
      </p:pic>
      <p:sp>
        <p:nvSpPr>
          <p:cNvPr id="7" name="TextBox 6"/>
          <p:cNvSpPr txBox="1"/>
          <p:nvPr/>
        </p:nvSpPr>
        <p:spPr>
          <a:xfrm>
            <a:off x="622150" y="6405200"/>
            <a:ext cx="8707614" cy="338554"/>
          </a:xfrm>
          <a:prstGeom prst="rect">
            <a:avLst/>
          </a:prstGeom>
          <a:noFill/>
        </p:spPr>
        <p:txBody>
          <a:bodyPr wrap="square" rtlCol="0">
            <a:spAutoFit/>
          </a:bodyPr>
          <a:lstStyle/>
          <a:p>
            <a:r>
              <a:rPr lang="en-US" sz="1600" dirty="0" smtClean="0"/>
              <a:t>Michener </a:t>
            </a:r>
            <a:r>
              <a:rPr lang="en-US" sz="1600" i="1" dirty="0" smtClean="0"/>
              <a:t>et al.</a:t>
            </a:r>
            <a:r>
              <a:rPr lang="en-US" sz="1600" dirty="0" smtClean="0"/>
              <a:t> (1997) </a:t>
            </a:r>
            <a:r>
              <a:rPr lang="en-US" sz="1600" dirty="0" err="1" smtClean="0"/>
              <a:t>Nongeospatial</a:t>
            </a:r>
            <a:r>
              <a:rPr lang="en-US" sz="1600" dirty="0" smtClean="0"/>
              <a:t> metadata for the ecological sciences. Ecol. Appl. 7:330</a:t>
            </a:r>
            <a:endParaRPr lang="en-US" sz="1600" dirty="0"/>
          </a:p>
        </p:txBody>
      </p:sp>
      <p:pic>
        <p:nvPicPr>
          <p:cNvPr id="4" name="Picture 3" descr="Screen shot 2013-08-31 at 12.46.22 PM.png"/>
          <p:cNvPicPr>
            <a:picLocks noChangeAspect="1"/>
          </p:cNvPicPr>
          <p:nvPr/>
        </p:nvPicPr>
        <p:blipFill rotWithShape="1">
          <a:blip r:embed="rId2">
            <a:extLst>
              <a:ext uri="{28A0092B-C50C-407E-A947-70E740481C1C}">
                <a14:useLocalDpi xmlns:a14="http://schemas.microsoft.com/office/drawing/2010/main" val="0"/>
              </a:ext>
            </a:extLst>
          </a:blip>
          <a:srcRect t="1" b="4521"/>
          <a:stretch/>
        </p:blipFill>
        <p:spPr>
          <a:xfrm>
            <a:off x="263935" y="203837"/>
            <a:ext cx="8676256" cy="5843016"/>
          </a:xfrm>
          <a:prstGeom prst="rect">
            <a:avLst/>
          </a:prstGeom>
        </p:spPr>
      </p:pic>
      <p:sp>
        <p:nvSpPr>
          <p:cNvPr id="8" name="Rectangle 7"/>
          <p:cNvSpPr/>
          <p:nvPr/>
        </p:nvSpPr>
        <p:spPr>
          <a:xfrm>
            <a:off x="3097133" y="1899794"/>
            <a:ext cx="5995031" cy="621259"/>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rgbClr val="000000"/>
                </a:solidFill>
              </a:rPr>
              <a:t>Important metadata lost/forgotten</a:t>
            </a:r>
            <a:endParaRPr lang="en-US" sz="3200" dirty="0">
              <a:solidFill>
                <a:srgbClr val="000000"/>
              </a:solidFill>
            </a:endParaRPr>
          </a:p>
        </p:txBody>
      </p:sp>
      <p:sp>
        <p:nvSpPr>
          <p:cNvPr id="9" name="Rectangle 8"/>
          <p:cNvSpPr/>
          <p:nvPr/>
        </p:nvSpPr>
        <p:spPr>
          <a:xfrm>
            <a:off x="5779591" y="2601828"/>
            <a:ext cx="3055525" cy="1155979"/>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solidFill>
                  <a:srgbClr val="000000"/>
                </a:solidFill>
              </a:rPr>
              <a:t>Career change, email breaks</a:t>
            </a:r>
            <a:endParaRPr lang="en-US" sz="3200" dirty="0">
              <a:solidFill>
                <a:srgbClr val="000000"/>
              </a:solidFill>
            </a:endParaRPr>
          </a:p>
        </p:txBody>
      </p:sp>
      <p:sp>
        <p:nvSpPr>
          <p:cNvPr id="10" name="Rectangle 9"/>
          <p:cNvSpPr/>
          <p:nvPr/>
        </p:nvSpPr>
        <p:spPr>
          <a:xfrm>
            <a:off x="1028327" y="3468959"/>
            <a:ext cx="2016969" cy="1041796"/>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err="1">
                <a:solidFill>
                  <a:srgbClr val="000000"/>
                </a:solidFill>
              </a:rPr>
              <a:t>A</a:t>
            </a:r>
            <a:r>
              <a:rPr lang="en-US" sz="3200" dirty="0" err="1" smtClean="0">
                <a:solidFill>
                  <a:srgbClr val="000000"/>
                </a:solidFill>
              </a:rPr>
              <a:t>ccidentaldata</a:t>
            </a:r>
            <a:r>
              <a:rPr lang="en-US" sz="3200" dirty="0" smtClean="0">
                <a:solidFill>
                  <a:srgbClr val="000000"/>
                </a:solidFill>
              </a:rPr>
              <a:t> loss</a:t>
            </a:r>
            <a:endParaRPr lang="en-US" sz="3200" dirty="0">
              <a:solidFill>
                <a:srgbClr val="000000"/>
              </a:solidFill>
            </a:endParaRPr>
          </a:p>
        </p:txBody>
      </p:sp>
      <p:sp>
        <p:nvSpPr>
          <p:cNvPr id="11" name="Rectangle 10"/>
          <p:cNvSpPr/>
          <p:nvPr/>
        </p:nvSpPr>
        <p:spPr>
          <a:xfrm>
            <a:off x="6634867" y="4194089"/>
            <a:ext cx="2305324" cy="1380038"/>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solidFill>
                  <a:schemeClr val="tx1"/>
                </a:solidFill>
              </a:rPr>
              <a:t>Death of researcher</a:t>
            </a:r>
            <a:endParaRPr lang="en-US" sz="3200" dirty="0">
              <a:solidFill>
                <a:schemeClr val="tx1"/>
              </a:solidFill>
            </a:endParaRPr>
          </a:p>
        </p:txBody>
      </p:sp>
      <p:sp>
        <p:nvSpPr>
          <p:cNvPr id="12" name="Rectangle 11"/>
          <p:cNvSpPr/>
          <p:nvPr/>
        </p:nvSpPr>
        <p:spPr>
          <a:xfrm>
            <a:off x="1914786" y="38874"/>
            <a:ext cx="3055525" cy="634938"/>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solidFill>
                  <a:srgbClr val="000000"/>
                </a:solidFill>
              </a:rPr>
              <a:t>Study published</a:t>
            </a:r>
            <a:endParaRPr lang="en-US" sz="3200" dirty="0">
              <a:solidFill>
                <a:srgbClr val="000000"/>
              </a:solidFill>
            </a:endParaRPr>
          </a:p>
        </p:txBody>
      </p:sp>
      <p:sp>
        <p:nvSpPr>
          <p:cNvPr id="13" name="Rectangle 12"/>
          <p:cNvSpPr/>
          <p:nvPr/>
        </p:nvSpPr>
        <p:spPr>
          <a:xfrm>
            <a:off x="2319612" y="924984"/>
            <a:ext cx="5659601" cy="621259"/>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solidFill>
                  <a:srgbClr val="000000"/>
                </a:solidFill>
              </a:rPr>
              <a:t>Minor details lost/forgotten</a:t>
            </a:r>
            <a:endParaRPr lang="en-US" sz="3200" dirty="0">
              <a:solidFill>
                <a:srgbClr val="000000"/>
              </a:solidFill>
            </a:endParaRPr>
          </a:p>
        </p:txBody>
      </p:sp>
      <p:sp>
        <p:nvSpPr>
          <p:cNvPr id="14" name="Rectangle 13"/>
          <p:cNvSpPr/>
          <p:nvPr/>
        </p:nvSpPr>
        <p:spPr>
          <a:xfrm>
            <a:off x="2831749" y="6059811"/>
            <a:ext cx="3055525" cy="420038"/>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en-US" sz="3200" dirty="0" smtClean="0">
                <a:solidFill>
                  <a:srgbClr val="000000"/>
                </a:solidFill>
              </a:rPr>
              <a:t>Time</a:t>
            </a:r>
            <a:endParaRPr lang="en-US" sz="3200" dirty="0">
              <a:solidFill>
                <a:srgbClr val="000000"/>
              </a:solidFill>
            </a:endParaRPr>
          </a:p>
        </p:txBody>
      </p:sp>
    </p:spTree>
    <p:extLst>
      <p:ext uri="{BB962C8B-B14F-4D97-AF65-F5344CB8AC3E}">
        <p14:creationId xmlns:p14="http://schemas.microsoft.com/office/powerpoint/2010/main" val="34646833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8870"/>
            <a:ext cx="8229600" cy="5477293"/>
          </a:xfrm>
        </p:spPr>
        <p:txBody>
          <a:bodyPr/>
          <a:lstStyle/>
          <a:p>
            <a:r>
              <a:rPr lang="en-US" dirty="0" smtClean="0"/>
              <a:t>How fast does this happen?</a:t>
            </a:r>
          </a:p>
        </p:txBody>
      </p:sp>
    </p:spTree>
    <p:extLst>
      <p:ext uri="{BB962C8B-B14F-4D97-AF65-F5344CB8AC3E}">
        <p14:creationId xmlns:p14="http://schemas.microsoft.com/office/powerpoint/2010/main" val="916308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3-08-31 at 12.46.22 PM.png"/>
          <p:cNvPicPr>
            <a:picLocks noChangeAspect="1"/>
          </p:cNvPicPr>
          <p:nvPr/>
        </p:nvPicPr>
        <p:blipFill rotWithShape="1">
          <a:blip r:embed="rId2">
            <a:extLst>
              <a:ext uri="{28A0092B-C50C-407E-A947-70E740481C1C}">
                <a14:useLocalDpi xmlns:a14="http://schemas.microsoft.com/office/drawing/2010/main" val="0"/>
              </a:ext>
            </a:extLst>
          </a:blip>
          <a:srcRect t="1" b="4521"/>
          <a:stretch/>
        </p:blipFill>
        <p:spPr>
          <a:xfrm>
            <a:off x="263935" y="203837"/>
            <a:ext cx="8676256" cy="5843016"/>
          </a:xfrm>
          <a:prstGeom prst="rect">
            <a:avLst/>
          </a:prstGeom>
        </p:spPr>
      </p:pic>
      <p:sp>
        <p:nvSpPr>
          <p:cNvPr id="9" name="TextBox 8"/>
          <p:cNvSpPr txBox="1"/>
          <p:nvPr/>
        </p:nvSpPr>
        <p:spPr>
          <a:xfrm>
            <a:off x="855902" y="6033048"/>
            <a:ext cx="7661702" cy="461665"/>
          </a:xfrm>
          <a:prstGeom prst="rect">
            <a:avLst/>
          </a:prstGeom>
          <a:noFill/>
        </p:spPr>
        <p:txBody>
          <a:bodyPr wrap="square" rtlCol="0">
            <a:spAutoFit/>
          </a:bodyPr>
          <a:lstStyle/>
          <a:p>
            <a:r>
              <a:rPr lang="en-US" sz="2400" dirty="0" smtClean="0">
                <a:solidFill>
                  <a:srgbClr val="FF0000"/>
                </a:solidFill>
              </a:rPr>
              <a:t>0		5		10		15</a:t>
            </a:r>
            <a:r>
              <a:rPr lang="en-US" sz="2400" dirty="0">
                <a:solidFill>
                  <a:srgbClr val="FF0000"/>
                </a:solidFill>
              </a:rPr>
              <a:t>	</a:t>
            </a:r>
            <a:r>
              <a:rPr lang="en-US" sz="2400" dirty="0" smtClean="0">
                <a:solidFill>
                  <a:srgbClr val="FF0000"/>
                </a:solidFill>
              </a:rPr>
              <a:t>	20		25		30		35</a:t>
            </a:r>
            <a:endParaRPr lang="en-US" sz="2400" dirty="0">
              <a:solidFill>
                <a:srgbClr val="FF0000"/>
              </a:solidFill>
            </a:endParaRPr>
          </a:p>
        </p:txBody>
      </p:sp>
      <p:sp>
        <p:nvSpPr>
          <p:cNvPr id="4" name="TextBox 3"/>
          <p:cNvSpPr txBox="1"/>
          <p:nvPr/>
        </p:nvSpPr>
        <p:spPr>
          <a:xfrm>
            <a:off x="3175120" y="6329041"/>
            <a:ext cx="2305413" cy="523220"/>
          </a:xfrm>
          <a:prstGeom prst="rect">
            <a:avLst/>
          </a:prstGeom>
          <a:noFill/>
        </p:spPr>
        <p:txBody>
          <a:bodyPr wrap="square" rtlCol="0">
            <a:spAutoFit/>
          </a:bodyPr>
          <a:lstStyle/>
          <a:p>
            <a:pPr algn="ctr"/>
            <a:r>
              <a:rPr lang="en-US" sz="2800" dirty="0" smtClean="0">
                <a:solidFill>
                  <a:srgbClr val="FF0000"/>
                </a:solidFill>
              </a:rPr>
              <a:t>Years</a:t>
            </a:r>
            <a:endParaRPr lang="en-US" sz="2800" dirty="0">
              <a:solidFill>
                <a:srgbClr val="FF0000"/>
              </a:solidFill>
            </a:endParaRPr>
          </a:p>
        </p:txBody>
      </p:sp>
      <p:sp>
        <p:nvSpPr>
          <p:cNvPr id="10" name="Rectangle 9"/>
          <p:cNvSpPr/>
          <p:nvPr/>
        </p:nvSpPr>
        <p:spPr>
          <a:xfrm>
            <a:off x="1642780" y="924984"/>
            <a:ext cx="6336434" cy="621259"/>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2603757" y="1809088"/>
            <a:ext cx="6336434" cy="621259"/>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2264548" y="2064495"/>
            <a:ext cx="1849305" cy="73170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006351" y="2796199"/>
            <a:ext cx="3828766" cy="1041796"/>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131999" y="3468959"/>
            <a:ext cx="2622925" cy="1041796"/>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6198386" y="4142257"/>
            <a:ext cx="2741805" cy="1380038"/>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14786" y="38874"/>
            <a:ext cx="3055525" cy="634938"/>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solidFill>
                  <a:srgbClr val="000000"/>
                </a:solidFill>
              </a:rPr>
              <a:t>Study published</a:t>
            </a:r>
            <a:endParaRPr lang="en-US" sz="3200" dirty="0">
              <a:solidFill>
                <a:srgbClr val="000000"/>
              </a:solidFill>
            </a:endParaRPr>
          </a:p>
        </p:txBody>
      </p:sp>
    </p:spTree>
    <p:extLst>
      <p:ext uri="{BB962C8B-B14F-4D97-AF65-F5344CB8AC3E}">
        <p14:creationId xmlns:p14="http://schemas.microsoft.com/office/powerpoint/2010/main" val="1941430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3-08-31 at 12.46.22 PM.png"/>
          <p:cNvPicPr>
            <a:picLocks noChangeAspect="1"/>
          </p:cNvPicPr>
          <p:nvPr/>
        </p:nvPicPr>
        <p:blipFill rotWithShape="1">
          <a:blip r:embed="rId2">
            <a:extLst>
              <a:ext uri="{28A0092B-C50C-407E-A947-70E740481C1C}">
                <a14:useLocalDpi xmlns:a14="http://schemas.microsoft.com/office/drawing/2010/main" val="0"/>
              </a:ext>
            </a:extLst>
          </a:blip>
          <a:srcRect t="1" b="4521"/>
          <a:stretch/>
        </p:blipFill>
        <p:spPr>
          <a:xfrm>
            <a:off x="263935" y="203837"/>
            <a:ext cx="8676256" cy="5843016"/>
          </a:xfrm>
          <a:prstGeom prst="rect">
            <a:avLst/>
          </a:prstGeom>
        </p:spPr>
      </p:pic>
      <p:sp>
        <p:nvSpPr>
          <p:cNvPr id="9" name="TextBox 8"/>
          <p:cNvSpPr txBox="1"/>
          <p:nvPr/>
        </p:nvSpPr>
        <p:spPr>
          <a:xfrm>
            <a:off x="855902" y="6033048"/>
            <a:ext cx="7661702" cy="461665"/>
          </a:xfrm>
          <a:prstGeom prst="rect">
            <a:avLst/>
          </a:prstGeom>
          <a:noFill/>
        </p:spPr>
        <p:txBody>
          <a:bodyPr wrap="square" rtlCol="0">
            <a:spAutoFit/>
          </a:bodyPr>
          <a:lstStyle/>
          <a:p>
            <a:r>
              <a:rPr lang="en-US" sz="2400" dirty="0" smtClean="0">
                <a:solidFill>
                  <a:srgbClr val="FF0000"/>
                </a:solidFill>
              </a:rPr>
              <a:t>0		1		2		3</a:t>
            </a:r>
            <a:r>
              <a:rPr lang="en-US" sz="2400" dirty="0">
                <a:solidFill>
                  <a:srgbClr val="FF0000"/>
                </a:solidFill>
              </a:rPr>
              <a:t>	</a:t>
            </a:r>
            <a:r>
              <a:rPr lang="en-US" sz="2400" dirty="0" smtClean="0">
                <a:solidFill>
                  <a:srgbClr val="FF0000"/>
                </a:solidFill>
              </a:rPr>
              <a:t>	4		5		6		7</a:t>
            </a:r>
            <a:endParaRPr lang="en-US" sz="2400" dirty="0">
              <a:solidFill>
                <a:srgbClr val="FF0000"/>
              </a:solidFill>
            </a:endParaRPr>
          </a:p>
        </p:txBody>
      </p:sp>
      <p:sp>
        <p:nvSpPr>
          <p:cNvPr id="4" name="TextBox 3"/>
          <p:cNvSpPr txBox="1"/>
          <p:nvPr/>
        </p:nvSpPr>
        <p:spPr>
          <a:xfrm>
            <a:off x="3175120" y="6329041"/>
            <a:ext cx="2305413" cy="523220"/>
          </a:xfrm>
          <a:prstGeom prst="rect">
            <a:avLst/>
          </a:prstGeom>
          <a:noFill/>
        </p:spPr>
        <p:txBody>
          <a:bodyPr wrap="square" rtlCol="0">
            <a:spAutoFit/>
          </a:bodyPr>
          <a:lstStyle/>
          <a:p>
            <a:pPr algn="ctr"/>
            <a:r>
              <a:rPr lang="en-US" sz="2800" dirty="0" smtClean="0">
                <a:solidFill>
                  <a:srgbClr val="FF0000"/>
                </a:solidFill>
              </a:rPr>
              <a:t>Years</a:t>
            </a:r>
            <a:endParaRPr lang="en-US" sz="2800" dirty="0">
              <a:solidFill>
                <a:srgbClr val="FF0000"/>
              </a:solidFill>
            </a:endParaRPr>
          </a:p>
        </p:txBody>
      </p:sp>
      <p:sp>
        <p:nvSpPr>
          <p:cNvPr id="6" name="Rectangle 5"/>
          <p:cNvSpPr/>
          <p:nvPr/>
        </p:nvSpPr>
        <p:spPr>
          <a:xfrm>
            <a:off x="1642780" y="924984"/>
            <a:ext cx="6336434" cy="621259"/>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603757" y="1809088"/>
            <a:ext cx="6336434" cy="621259"/>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264548" y="2064495"/>
            <a:ext cx="1849305" cy="73170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006351" y="2796199"/>
            <a:ext cx="3828766" cy="1041796"/>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131999" y="3468959"/>
            <a:ext cx="2622925" cy="1041796"/>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6198386" y="4142257"/>
            <a:ext cx="2741805" cy="1380038"/>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14786" y="38874"/>
            <a:ext cx="3055525" cy="634938"/>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solidFill>
                  <a:srgbClr val="000000"/>
                </a:solidFill>
              </a:rPr>
              <a:t>Study published</a:t>
            </a:r>
            <a:endParaRPr lang="en-US" sz="3200" dirty="0">
              <a:solidFill>
                <a:srgbClr val="000000"/>
              </a:solidFill>
            </a:endParaRPr>
          </a:p>
        </p:txBody>
      </p:sp>
    </p:spTree>
    <p:extLst>
      <p:ext uri="{BB962C8B-B14F-4D97-AF65-F5344CB8AC3E}">
        <p14:creationId xmlns:p14="http://schemas.microsoft.com/office/powerpoint/2010/main" val="4225548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8870"/>
            <a:ext cx="8229600" cy="5477293"/>
          </a:xfrm>
        </p:spPr>
        <p:txBody>
          <a:bodyPr/>
          <a:lstStyle/>
          <a:p>
            <a:r>
              <a:rPr lang="en-US" dirty="0" smtClean="0"/>
              <a:t>How fast does this happen?</a:t>
            </a:r>
          </a:p>
          <a:p>
            <a:endParaRPr lang="en-US" dirty="0"/>
          </a:p>
          <a:p>
            <a:r>
              <a:rPr lang="en-US" dirty="0" smtClean="0"/>
              <a:t>What are the main causes of data loss?</a:t>
            </a:r>
            <a:endParaRPr lang="en-US" dirty="0"/>
          </a:p>
        </p:txBody>
      </p:sp>
    </p:spTree>
    <p:extLst>
      <p:ext uri="{BB962C8B-B14F-4D97-AF65-F5344CB8AC3E}">
        <p14:creationId xmlns:p14="http://schemas.microsoft.com/office/powerpoint/2010/main" val="2026830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3-08-31 at 12.46.22 PM.png"/>
          <p:cNvPicPr>
            <a:picLocks noChangeAspect="1"/>
          </p:cNvPicPr>
          <p:nvPr/>
        </p:nvPicPr>
        <p:blipFill rotWithShape="1">
          <a:blip r:embed="rId2">
            <a:extLst>
              <a:ext uri="{28A0092B-C50C-407E-A947-70E740481C1C}">
                <a14:useLocalDpi xmlns:a14="http://schemas.microsoft.com/office/drawing/2010/main" val="0"/>
              </a:ext>
            </a:extLst>
          </a:blip>
          <a:srcRect t="1" b="4521"/>
          <a:stretch/>
        </p:blipFill>
        <p:spPr>
          <a:xfrm>
            <a:off x="263935" y="203837"/>
            <a:ext cx="8676256" cy="5843016"/>
          </a:xfrm>
          <a:prstGeom prst="rect">
            <a:avLst/>
          </a:prstGeom>
        </p:spPr>
      </p:pic>
      <p:sp>
        <p:nvSpPr>
          <p:cNvPr id="6" name="Rectangle 5"/>
          <p:cNvSpPr/>
          <p:nvPr/>
        </p:nvSpPr>
        <p:spPr>
          <a:xfrm>
            <a:off x="1642780" y="924984"/>
            <a:ext cx="6336434" cy="621259"/>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603757" y="1809088"/>
            <a:ext cx="6336434" cy="621259"/>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264548" y="2064495"/>
            <a:ext cx="1849305" cy="73170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097133" y="1899794"/>
            <a:ext cx="5995031" cy="621259"/>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rgbClr val="000000"/>
              </a:solidFill>
            </a:endParaRPr>
          </a:p>
        </p:txBody>
      </p:sp>
      <p:sp>
        <p:nvSpPr>
          <p:cNvPr id="10" name="Rectangle 9"/>
          <p:cNvSpPr/>
          <p:nvPr/>
        </p:nvSpPr>
        <p:spPr>
          <a:xfrm>
            <a:off x="5779591" y="2601828"/>
            <a:ext cx="3055525" cy="1155979"/>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solidFill>
                  <a:srgbClr val="000000"/>
                </a:solidFill>
              </a:rPr>
              <a:t>Career change, email breaks</a:t>
            </a:r>
            <a:endParaRPr lang="en-US" sz="3200" dirty="0">
              <a:solidFill>
                <a:srgbClr val="000000"/>
              </a:solidFill>
            </a:endParaRPr>
          </a:p>
        </p:txBody>
      </p:sp>
      <p:sp>
        <p:nvSpPr>
          <p:cNvPr id="11" name="Rectangle 10"/>
          <p:cNvSpPr/>
          <p:nvPr/>
        </p:nvSpPr>
        <p:spPr>
          <a:xfrm>
            <a:off x="1028327" y="3468959"/>
            <a:ext cx="2016969" cy="1041796"/>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err="1">
                <a:solidFill>
                  <a:srgbClr val="000000"/>
                </a:solidFill>
              </a:rPr>
              <a:t>A</a:t>
            </a:r>
            <a:r>
              <a:rPr lang="en-US" sz="3200" dirty="0" err="1" smtClean="0">
                <a:solidFill>
                  <a:srgbClr val="000000"/>
                </a:solidFill>
              </a:rPr>
              <a:t>ccidentaldata</a:t>
            </a:r>
            <a:r>
              <a:rPr lang="en-US" sz="3200" dirty="0" smtClean="0">
                <a:solidFill>
                  <a:srgbClr val="000000"/>
                </a:solidFill>
              </a:rPr>
              <a:t> loss</a:t>
            </a:r>
            <a:endParaRPr lang="en-US" sz="3200" dirty="0">
              <a:solidFill>
                <a:srgbClr val="000000"/>
              </a:solidFill>
            </a:endParaRPr>
          </a:p>
        </p:txBody>
      </p:sp>
      <p:sp>
        <p:nvSpPr>
          <p:cNvPr id="12" name="Rectangle 11"/>
          <p:cNvSpPr/>
          <p:nvPr/>
        </p:nvSpPr>
        <p:spPr>
          <a:xfrm>
            <a:off x="6634867" y="4194089"/>
            <a:ext cx="2305324" cy="1380038"/>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solidFill>
                  <a:schemeClr val="tx1"/>
                </a:solidFill>
              </a:rPr>
              <a:t>Death of researcher</a:t>
            </a:r>
            <a:endParaRPr lang="en-US" sz="3200" dirty="0">
              <a:solidFill>
                <a:schemeClr val="tx1"/>
              </a:solidFill>
            </a:endParaRPr>
          </a:p>
        </p:txBody>
      </p:sp>
      <p:sp>
        <p:nvSpPr>
          <p:cNvPr id="13" name="Rectangle 12"/>
          <p:cNvSpPr/>
          <p:nvPr/>
        </p:nvSpPr>
        <p:spPr>
          <a:xfrm>
            <a:off x="1914786" y="38874"/>
            <a:ext cx="3055525" cy="634938"/>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solidFill>
                  <a:srgbClr val="000000"/>
                </a:solidFill>
              </a:rPr>
              <a:t>Study published</a:t>
            </a:r>
            <a:endParaRPr lang="en-US" sz="3200" dirty="0">
              <a:solidFill>
                <a:srgbClr val="000000"/>
              </a:solidFill>
            </a:endParaRPr>
          </a:p>
        </p:txBody>
      </p:sp>
      <p:sp>
        <p:nvSpPr>
          <p:cNvPr id="14" name="Rectangle 13"/>
          <p:cNvSpPr/>
          <p:nvPr/>
        </p:nvSpPr>
        <p:spPr>
          <a:xfrm>
            <a:off x="2319612" y="924984"/>
            <a:ext cx="5659601" cy="621259"/>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3200" dirty="0">
              <a:solidFill>
                <a:srgbClr val="000000"/>
              </a:solidFill>
            </a:endParaRPr>
          </a:p>
        </p:txBody>
      </p:sp>
      <p:sp>
        <p:nvSpPr>
          <p:cNvPr id="15" name="Rectangle 14"/>
          <p:cNvSpPr/>
          <p:nvPr/>
        </p:nvSpPr>
        <p:spPr>
          <a:xfrm>
            <a:off x="2831749" y="6059811"/>
            <a:ext cx="3055525" cy="420038"/>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en-US" sz="3200" dirty="0" smtClean="0">
                <a:solidFill>
                  <a:srgbClr val="000000"/>
                </a:solidFill>
              </a:rPr>
              <a:t>Time</a:t>
            </a:r>
            <a:endParaRPr lang="en-US" sz="3200" dirty="0">
              <a:solidFill>
                <a:srgbClr val="000000"/>
              </a:solidFill>
            </a:endParaRPr>
          </a:p>
        </p:txBody>
      </p:sp>
      <p:sp>
        <p:nvSpPr>
          <p:cNvPr id="18" name="TextBox 17"/>
          <p:cNvSpPr txBox="1"/>
          <p:nvPr/>
        </p:nvSpPr>
        <p:spPr>
          <a:xfrm>
            <a:off x="3015098" y="1443835"/>
            <a:ext cx="2764493" cy="1077218"/>
          </a:xfrm>
          <a:prstGeom prst="rect">
            <a:avLst/>
          </a:prstGeom>
          <a:noFill/>
        </p:spPr>
        <p:txBody>
          <a:bodyPr wrap="square" rtlCol="0">
            <a:spAutoFit/>
          </a:bodyPr>
          <a:lstStyle/>
          <a:p>
            <a:r>
              <a:rPr lang="en-US" sz="3200" dirty="0" smtClean="0">
                <a:latin typeface="Calibri"/>
                <a:cs typeface="Calibri"/>
              </a:rPr>
              <a:t>Data storage defunct</a:t>
            </a:r>
          </a:p>
        </p:txBody>
      </p:sp>
      <p:cxnSp>
        <p:nvCxnSpPr>
          <p:cNvPr id="19" name="Straight Arrow Connector 18"/>
          <p:cNvCxnSpPr/>
          <p:nvPr/>
        </p:nvCxnSpPr>
        <p:spPr>
          <a:xfrm>
            <a:off x="3900577" y="2521053"/>
            <a:ext cx="0" cy="848016"/>
          </a:xfrm>
          <a:prstGeom prst="straightConnector1">
            <a:avLst/>
          </a:prstGeom>
          <a:ln w="38100" cmpd="sng">
            <a:solidFill>
              <a:schemeClr val="tx1"/>
            </a:solidFill>
            <a:headEnd type="none"/>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5113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61288" y="4420501"/>
            <a:ext cx="6821424" cy="1295021"/>
          </a:xfrm>
        </p:spPr>
        <p:txBody>
          <a:bodyPr>
            <a:normAutofit fontScale="92500" lnSpcReduction="20000"/>
          </a:bodyPr>
          <a:lstStyle/>
          <a:p>
            <a:r>
              <a:rPr lang="en-US" sz="2400" dirty="0" smtClean="0">
                <a:solidFill>
                  <a:schemeClr val="bg1">
                    <a:lumMod val="50000"/>
                  </a:schemeClr>
                </a:solidFill>
              </a:rPr>
              <a:t>Arianne Albert, Rose Andrew, Florence </a:t>
            </a:r>
            <a:r>
              <a:rPr lang="en-US" sz="2400" dirty="0" err="1" smtClean="0">
                <a:solidFill>
                  <a:schemeClr val="bg1">
                    <a:lumMod val="50000"/>
                  </a:schemeClr>
                </a:solidFill>
              </a:rPr>
              <a:t>Débarre</a:t>
            </a:r>
            <a:r>
              <a:rPr lang="en-US" sz="2400" dirty="0" smtClean="0">
                <a:solidFill>
                  <a:schemeClr val="bg1">
                    <a:lumMod val="50000"/>
                  </a:schemeClr>
                </a:solidFill>
              </a:rPr>
              <a:t>, Dan Bock, Michelle Franklin, Kim Gilbert, Nolan Kane, Jean-</a:t>
            </a:r>
            <a:r>
              <a:rPr lang="en-US" sz="2400" dirty="0" err="1" smtClean="0">
                <a:solidFill>
                  <a:schemeClr val="bg1">
                    <a:lumMod val="50000"/>
                  </a:schemeClr>
                </a:solidFill>
              </a:rPr>
              <a:t>Sébastien</a:t>
            </a:r>
            <a:r>
              <a:rPr lang="en-US" sz="2400" dirty="0" smtClean="0">
                <a:solidFill>
                  <a:schemeClr val="bg1">
                    <a:lumMod val="50000"/>
                  </a:schemeClr>
                </a:solidFill>
              </a:rPr>
              <a:t> Moore, Brook Moyers, </a:t>
            </a:r>
            <a:r>
              <a:rPr lang="en-US" sz="2400" dirty="0" err="1" smtClean="0">
                <a:solidFill>
                  <a:schemeClr val="bg1">
                    <a:lumMod val="50000"/>
                  </a:schemeClr>
                </a:solidFill>
              </a:rPr>
              <a:t>Sébastien</a:t>
            </a:r>
            <a:r>
              <a:rPr lang="en-US" sz="2400" dirty="0" smtClean="0">
                <a:solidFill>
                  <a:schemeClr val="bg1">
                    <a:lumMod val="50000"/>
                  </a:schemeClr>
                </a:solidFill>
              </a:rPr>
              <a:t> </a:t>
            </a:r>
            <a:r>
              <a:rPr lang="en-US" sz="2400" dirty="0" err="1" smtClean="0">
                <a:solidFill>
                  <a:schemeClr val="bg1">
                    <a:lumMod val="50000"/>
                  </a:schemeClr>
                </a:solidFill>
              </a:rPr>
              <a:t>Renaut</a:t>
            </a:r>
            <a:r>
              <a:rPr lang="en-US" sz="2400" dirty="0" smtClean="0">
                <a:solidFill>
                  <a:schemeClr val="bg1">
                    <a:lumMod val="50000"/>
                  </a:schemeClr>
                </a:solidFill>
              </a:rPr>
              <a:t>, Diana </a:t>
            </a:r>
            <a:r>
              <a:rPr lang="en-US" sz="2400" dirty="0" err="1" smtClean="0">
                <a:solidFill>
                  <a:schemeClr val="bg1">
                    <a:lumMod val="50000"/>
                  </a:schemeClr>
                </a:solidFill>
              </a:rPr>
              <a:t>Rennison</a:t>
            </a:r>
            <a:r>
              <a:rPr lang="en-US" sz="2400" dirty="0" smtClean="0">
                <a:solidFill>
                  <a:schemeClr val="bg1">
                    <a:lumMod val="50000"/>
                  </a:schemeClr>
                </a:solidFill>
              </a:rPr>
              <a:t>, Thor </a:t>
            </a:r>
            <a:r>
              <a:rPr lang="en-US" sz="2400" dirty="0" err="1" smtClean="0">
                <a:solidFill>
                  <a:schemeClr val="bg1">
                    <a:lumMod val="50000"/>
                  </a:schemeClr>
                </a:solidFill>
              </a:rPr>
              <a:t>Veen</a:t>
            </a:r>
            <a:r>
              <a:rPr lang="en-US" sz="2400" dirty="0" smtClean="0">
                <a:solidFill>
                  <a:schemeClr val="bg1">
                    <a:lumMod val="50000"/>
                  </a:schemeClr>
                </a:solidFill>
              </a:rPr>
              <a:t>, Tim Vines, and Sam </a:t>
            </a:r>
            <a:r>
              <a:rPr lang="en-US" sz="2400" dirty="0" err="1" smtClean="0">
                <a:solidFill>
                  <a:schemeClr val="bg1">
                    <a:lumMod val="50000"/>
                  </a:schemeClr>
                </a:solidFill>
              </a:rPr>
              <a:t>Yeama</a:t>
            </a:r>
            <a:r>
              <a:rPr lang="en-US" sz="2400" dirty="0" err="1">
                <a:solidFill>
                  <a:schemeClr val="bg1">
                    <a:lumMod val="50000"/>
                  </a:schemeClr>
                </a:solidFill>
              </a:rPr>
              <a:t>n</a:t>
            </a:r>
            <a:endParaRPr lang="en-US" sz="2400" dirty="0" smtClean="0">
              <a:solidFill>
                <a:schemeClr val="bg1">
                  <a:lumMod val="50000"/>
                </a:schemeClr>
              </a:solidFill>
            </a:endParaRPr>
          </a:p>
          <a:p>
            <a:endParaRPr lang="en-US" sz="2400" dirty="0" smtClean="0">
              <a:solidFill>
                <a:schemeClr val="bg1">
                  <a:lumMod val="50000"/>
                </a:schemeClr>
              </a:solidFill>
            </a:endParaRPr>
          </a:p>
          <a:p>
            <a:endParaRPr lang="en-US" sz="2400" dirty="0">
              <a:solidFill>
                <a:schemeClr val="bg1">
                  <a:lumMod val="50000"/>
                </a:schemeClr>
              </a:solidFill>
            </a:endParaRPr>
          </a:p>
        </p:txBody>
      </p:sp>
      <p:sp>
        <p:nvSpPr>
          <p:cNvPr id="5" name="Title 1"/>
          <p:cNvSpPr txBox="1">
            <a:spLocks/>
          </p:cNvSpPr>
          <p:nvPr/>
        </p:nvSpPr>
        <p:spPr>
          <a:xfrm>
            <a:off x="685800" y="1557633"/>
            <a:ext cx="7772400" cy="184179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The Long Dark </a:t>
            </a:r>
            <a:r>
              <a:rPr lang="en-US" dirty="0"/>
              <a:t>T</a:t>
            </a:r>
            <a:r>
              <a:rPr lang="en-US" dirty="0" smtClean="0"/>
              <a:t>ail of </a:t>
            </a:r>
          </a:p>
          <a:p>
            <a:r>
              <a:rPr lang="en-US" dirty="0" smtClean="0"/>
              <a:t>Research Data</a:t>
            </a:r>
            <a:endParaRPr lang="en-US" dirty="0"/>
          </a:p>
        </p:txBody>
      </p:sp>
    </p:spTree>
    <p:extLst>
      <p:ext uri="{BB962C8B-B14F-4D97-AF65-F5344CB8AC3E}">
        <p14:creationId xmlns:p14="http://schemas.microsoft.com/office/powerpoint/2010/main" val="99582695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8870"/>
            <a:ext cx="8229600" cy="5477293"/>
          </a:xfrm>
        </p:spPr>
        <p:txBody>
          <a:bodyPr/>
          <a:lstStyle/>
          <a:p>
            <a:r>
              <a:rPr lang="en-US" dirty="0" smtClean="0"/>
              <a:t>How fast does this happen?</a:t>
            </a:r>
          </a:p>
          <a:p>
            <a:endParaRPr lang="en-US" dirty="0"/>
          </a:p>
          <a:p>
            <a:r>
              <a:rPr lang="en-US" dirty="0" smtClean="0"/>
              <a:t>What are the main causes of data loss?</a:t>
            </a:r>
          </a:p>
          <a:p>
            <a:endParaRPr lang="en-US" dirty="0"/>
          </a:p>
          <a:p>
            <a:r>
              <a:rPr lang="en-US" dirty="0"/>
              <a:t>A</a:t>
            </a:r>
            <a:r>
              <a:rPr lang="en-US" dirty="0" smtClean="0"/>
              <a:t>sk for datasets, see how many you get…</a:t>
            </a:r>
            <a:endParaRPr lang="en-US" dirty="0"/>
          </a:p>
        </p:txBody>
      </p:sp>
    </p:spTree>
    <p:extLst>
      <p:ext uri="{BB962C8B-B14F-4D97-AF65-F5344CB8AC3E}">
        <p14:creationId xmlns:p14="http://schemas.microsoft.com/office/powerpoint/2010/main" val="2707985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18905"/>
            <a:ext cx="7772400" cy="1470025"/>
          </a:xfrm>
        </p:spPr>
        <p:txBody>
          <a:bodyPr>
            <a:normAutofit/>
          </a:bodyPr>
          <a:lstStyle/>
          <a:p>
            <a:r>
              <a:rPr lang="en-US" sz="5400" dirty="0" smtClean="0"/>
              <a:t>Methods</a:t>
            </a:r>
            <a:endParaRPr lang="en-US" sz="5400" dirty="0"/>
          </a:p>
        </p:txBody>
      </p:sp>
    </p:spTree>
    <p:extLst>
      <p:ext uri="{BB962C8B-B14F-4D97-AF65-F5344CB8AC3E}">
        <p14:creationId xmlns:p14="http://schemas.microsoft.com/office/powerpoint/2010/main" val="80599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8870"/>
            <a:ext cx="8229600" cy="5477293"/>
          </a:xfrm>
        </p:spPr>
        <p:txBody>
          <a:bodyPr>
            <a:normAutofit/>
          </a:bodyPr>
          <a:lstStyle/>
          <a:p>
            <a:r>
              <a:rPr lang="en-US" dirty="0" smtClean="0"/>
              <a:t>Need to </a:t>
            </a:r>
            <a:r>
              <a:rPr lang="en-US" dirty="0"/>
              <a:t>c</a:t>
            </a:r>
            <a:r>
              <a:rPr lang="en-US" dirty="0" smtClean="0"/>
              <a:t>ontrol for data type</a:t>
            </a:r>
          </a:p>
          <a:p>
            <a:pPr lvl="1"/>
            <a:r>
              <a:rPr lang="en-US" dirty="0" smtClean="0"/>
              <a:t>morphological data from animals &amp; plants</a:t>
            </a:r>
          </a:p>
          <a:p>
            <a:pPr lvl="1"/>
            <a:r>
              <a:rPr lang="en-US" dirty="0" smtClean="0"/>
              <a:t>used in a Discriminant Function Analysis</a:t>
            </a:r>
          </a:p>
          <a:p>
            <a:endParaRPr lang="en-US" dirty="0" smtClean="0"/>
          </a:p>
          <a:p>
            <a:r>
              <a:rPr lang="en-US" dirty="0" smtClean="0"/>
              <a:t>Reproducing analyses checks the data</a:t>
            </a:r>
            <a:endParaRPr lang="en-US" dirty="0"/>
          </a:p>
          <a:p>
            <a:pPr marL="457200" lvl="1" indent="0">
              <a:buNone/>
            </a:pPr>
            <a:endParaRPr lang="en-US" dirty="0"/>
          </a:p>
          <a:p>
            <a:pPr marL="457200" lvl="1" indent="0">
              <a:buNone/>
            </a:pPr>
            <a:endParaRPr lang="en-US" dirty="0" smtClean="0"/>
          </a:p>
          <a:p>
            <a:pPr marL="0" indent="0">
              <a:buNone/>
            </a:pPr>
            <a:endParaRPr lang="en-US" dirty="0"/>
          </a:p>
        </p:txBody>
      </p:sp>
    </p:spTree>
    <p:extLst>
      <p:ext uri="{BB962C8B-B14F-4D97-AF65-F5344CB8AC3E}">
        <p14:creationId xmlns:p14="http://schemas.microsoft.com/office/powerpoint/2010/main" val="2732743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3-08-31 at 12.46.2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35" y="203837"/>
            <a:ext cx="8676256" cy="6123615"/>
          </a:xfrm>
          <a:prstGeom prst="rect">
            <a:avLst/>
          </a:prstGeom>
        </p:spPr>
      </p:pic>
      <p:pic>
        <p:nvPicPr>
          <p:cNvPr id="4" name="Picture 3" descr="Screen shot 2013-08-31 at 12.46.22 PM.png"/>
          <p:cNvPicPr>
            <a:picLocks noChangeAspect="1"/>
          </p:cNvPicPr>
          <p:nvPr/>
        </p:nvPicPr>
        <p:blipFill rotWithShape="1">
          <a:blip r:embed="rId2">
            <a:extLst>
              <a:ext uri="{28A0092B-C50C-407E-A947-70E740481C1C}">
                <a14:useLocalDpi xmlns:a14="http://schemas.microsoft.com/office/drawing/2010/main" val="0"/>
              </a:ext>
            </a:extLst>
          </a:blip>
          <a:srcRect t="1" b="4521"/>
          <a:stretch/>
        </p:blipFill>
        <p:spPr>
          <a:xfrm>
            <a:off x="263935" y="203837"/>
            <a:ext cx="8676256" cy="5843016"/>
          </a:xfrm>
          <a:prstGeom prst="rect">
            <a:avLst/>
          </a:prstGeom>
        </p:spPr>
      </p:pic>
      <p:sp>
        <p:nvSpPr>
          <p:cNvPr id="8" name="Rectangle 7"/>
          <p:cNvSpPr/>
          <p:nvPr/>
        </p:nvSpPr>
        <p:spPr>
          <a:xfrm>
            <a:off x="3226723" y="1899794"/>
            <a:ext cx="5066863" cy="621259"/>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solidFill>
                  <a:srgbClr val="000000"/>
                </a:solidFill>
              </a:rPr>
              <a:t>Important metadata lost</a:t>
            </a:r>
            <a:endParaRPr lang="en-US" sz="3200" dirty="0">
              <a:solidFill>
                <a:srgbClr val="000000"/>
              </a:solidFill>
            </a:endParaRPr>
          </a:p>
        </p:txBody>
      </p:sp>
      <p:sp>
        <p:nvSpPr>
          <p:cNvPr id="9" name="Rectangle 8"/>
          <p:cNvSpPr/>
          <p:nvPr/>
        </p:nvSpPr>
        <p:spPr>
          <a:xfrm>
            <a:off x="4983270" y="2601828"/>
            <a:ext cx="3864805" cy="1155979"/>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3200" dirty="0">
              <a:solidFill>
                <a:srgbClr val="000000"/>
              </a:solidFill>
            </a:endParaRPr>
          </a:p>
        </p:txBody>
      </p:sp>
      <p:sp>
        <p:nvSpPr>
          <p:cNvPr id="10" name="Rectangle 9"/>
          <p:cNvSpPr/>
          <p:nvPr/>
        </p:nvSpPr>
        <p:spPr>
          <a:xfrm>
            <a:off x="1028327" y="3468959"/>
            <a:ext cx="2716744" cy="1041796"/>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rgbClr val="000000"/>
              </a:solidFill>
            </a:endParaRPr>
          </a:p>
        </p:txBody>
      </p:sp>
      <p:sp>
        <p:nvSpPr>
          <p:cNvPr id="11" name="Rectangle 10"/>
          <p:cNvSpPr/>
          <p:nvPr/>
        </p:nvSpPr>
        <p:spPr>
          <a:xfrm>
            <a:off x="6246105" y="4194089"/>
            <a:ext cx="2694086" cy="1380038"/>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3200" dirty="0">
              <a:solidFill>
                <a:schemeClr val="tx1"/>
              </a:solidFill>
            </a:endParaRPr>
          </a:p>
        </p:txBody>
      </p:sp>
      <p:sp>
        <p:nvSpPr>
          <p:cNvPr id="12" name="Rectangle 11"/>
          <p:cNvSpPr/>
          <p:nvPr/>
        </p:nvSpPr>
        <p:spPr>
          <a:xfrm>
            <a:off x="1914786" y="38874"/>
            <a:ext cx="3055525" cy="634938"/>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solidFill>
                  <a:srgbClr val="000000"/>
                </a:solidFill>
              </a:rPr>
              <a:t>Study published</a:t>
            </a:r>
            <a:endParaRPr lang="en-US" sz="3200" dirty="0">
              <a:solidFill>
                <a:srgbClr val="000000"/>
              </a:solidFill>
            </a:endParaRPr>
          </a:p>
        </p:txBody>
      </p:sp>
      <p:sp>
        <p:nvSpPr>
          <p:cNvPr id="13" name="Rectangle 12"/>
          <p:cNvSpPr/>
          <p:nvPr/>
        </p:nvSpPr>
        <p:spPr>
          <a:xfrm>
            <a:off x="2410325" y="912026"/>
            <a:ext cx="5659601" cy="621259"/>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dirty="0" smtClean="0">
                <a:solidFill>
                  <a:srgbClr val="000000"/>
                </a:solidFill>
              </a:rPr>
              <a:t>Minor details lost</a:t>
            </a:r>
            <a:endParaRPr lang="en-US" sz="3200" dirty="0">
              <a:solidFill>
                <a:srgbClr val="000000"/>
              </a:solidFill>
            </a:endParaRPr>
          </a:p>
        </p:txBody>
      </p:sp>
      <p:sp>
        <p:nvSpPr>
          <p:cNvPr id="14" name="Rectangle 13"/>
          <p:cNvSpPr/>
          <p:nvPr/>
        </p:nvSpPr>
        <p:spPr>
          <a:xfrm>
            <a:off x="2831749" y="6059811"/>
            <a:ext cx="3055525" cy="420038"/>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en-US" sz="3200" dirty="0" smtClean="0">
                <a:solidFill>
                  <a:srgbClr val="000000"/>
                </a:solidFill>
              </a:rPr>
              <a:t>Time</a:t>
            </a:r>
            <a:endParaRPr lang="en-US" sz="3200" dirty="0">
              <a:solidFill>
                <a:srgbClr val="000000"/>
              </a:solidFill>
            </a:endParaRPr>
          </a:p>
        </p:txBody>
      </p:sp>
      <p:sp>
        <p:nvSpPr>
          <p:cNvPr id="15" name="Oval 14"/>
          <p:cNvSpPr/>
          <p:nvPr/>
        </p:nvSpPr>
        <p:spPr>
          <a:xfrm>
            <a:off x="3071215" y="1783171"/>
            <a:ext cx="4509639" cy="989831"/>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2319612" y="821320"/>
            <a:ext cx="3356309" cy="88607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8347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8870"/>
            <a:ext cx="8229600" cy="5477293"/>
          </a:xfrm>
        </p:spPr>
        <p:txBody>
          <a:bodyPr>
            <a:normAutofit/>
          </a:bodyPr>
          <a:lstStyle/>
          <a:p>
            <a:r>
              <a:rPr lang="en-US" dirty="0"/>
              <a:t>516 studies in odd years 1991 - </a:t>
            </a:r>
            <a:r>
              <a:rPr lang="en-US" dirty="0" smtClean="0"/>
              <a:t>2011</a:t>
            </a:r>
            <a:endParaRPr lang="en-US" dirty="0"/>
          </a:p>
          <a:p>
            <a:endParaRPr lang="en-US" dirty="0" smtClean="0"/>
          </a:p>
          <a:p>
            <a:r>
              <a:rPr lang="en-US" dirty="0" smtClean="0"/>
              <a:t>Asked </a:t>
            </a:r>
            <a:r>
              <a:rPr lang="en-US" dirty="0"/>
              <a:t>for data by </a:t>
            </a:r>
            <a:r>
              <a:rPr lang="en-US" dirty="0" smtClean="0"/>
              <a:t>email</a:t>
            </a:r>
          </a:p>
          <a:p>
            <a:pPr lvl="1"/>
            <a:r>
              <a:rPr lang="en-US" dirty="0"/>
              <a:t>searched for emails in paper and </a:t>
            </a:r>
            <a:r>
              <a:rPr lang="en-US" dirty="0" smtClean="0"/>
              <a:t>online</a:t>
            </a:r>
            <a:endParaRPr lang="en-US" dirty="0"/>
          </a:p>
          <a:p>
            <a:pPr lvl="1"/>
            <a:r>
              <a:rPr lang="en-US" dirty="0" smtClean="0"/>
              <a:t>contacted </a:t>
            </a:r>
            <a:r>
              <a:rPr lang="en-US" dirty="0"/>
              <a:t>first, last &amp; corresponding authors</a:t>
            </a:r>
          </a:p>
          <a:p>
            <a:endParaRPr lang="en-US" dirty="0" smtClean="0"/>
          </a:p>
          <a:p>
            <a:r>
              <a:rPr lang="en-US" dirty="0" smtClean="0"/>
              <a:t>“We want to try repeating your DFA”</a:t>
            </a:r>
          </a:p>
          <a:p>
            <a:pPr lvl="1"/>
            <a:r>
              <a:rPr lang="en-US" dirty="0" smtClean="0"/>
              <a:t>part of study on reproducibility and paper age</a:t>
            </a:r>
          </a:p>
          <a:p>
            <a:endParaRPr lang="en-US" dirty="0"/>
          </a:p>
          <a:p>
            <a:endParaRPr lang="en-US" dirty="0"/>
          </a:p>
        </p:txBody>
      </p:sp>
    </p:spTree>
    <p:extLst>
      <p:ext uri="{BB962C8B-B14F-4D97-AF65-F5344CB8AC3E}">
        <p14:creationId xmlns:p14="http://schemas.microsoft.com/office/powerpoint/2010/main" val="634712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8870"/>
            <a:ext cx="8229600" cy="5477293"/>
          </a:xfrm>
        </p:spPr>
        <p:txBody>
          <a:bodyPr/>
          <a:lstStyle/>
          <a:p>
            <a:r>
              <a:rPr lang="en-US" dirty="0" smtClean="0"/>
              <a:t>Author motivation :</a:t>
            </a:r>
          </a:p>
          <a:p>
            <a:pPr lvl="1"/>
            <a:r>
              <a:rPr lang="en-US" dirty="0" smtClean="0"/>
              <a:t>we’re trapped in burning building </a:t>
            </a:r>
            <a:r>
              <a:rPr lang="en-US" dirty="0" err="1" smtClean="0"/>
              <a:t>vs</a:t>
            </a:r>
            <a:endParaRPr lang="en-US" dirty="0" smtClean="0"/>
          </a:p>
          <a:p>
            <a:pPr lvl="1"/>
            <a:r>
              <a:rPr lang="en-US" dirty="0"/>
              <a:t>w</a:t>
            </a:r>
            <a:r>
              <a:rPr lang="en-US" dirty="0" smtClean="0"/>
              <a:t>e want to print it out for wallpaper</a:t>
            </a:r>
          </a:p>
          <a:p>
            <a:endParaRPr lang="en-US" dirty="0" smtClean="0"/>
          </a:p>
          <a:p>
            <a:r>
              <a:rPr lang="en-US" dirty="0"/>
              <a:t>O</a:t>
            </a:r>
            <a:r>
              <a:rPr lang="en-US" dirty="0" smtClean="0"/>
              <a:t>ur request </a:t>
            </a:r>
            <a:r>
              <a:rPr lang="en-US" dirty="0"/>
              <a:t>i</a:t>
            </a:r>
            <a:r>
              <a:rPr lang="en-US" dirty="0" smtClean="0"/>
              <a:t>s fairly common practice</a:t>
            </a:r>
          </a:p>
          <a:p>
            <a:pPr lvl="1"/>
            <a:r>
              <a:rPr lang="en-US" dirty="0" smtClean="0"/>
              <a:t>expect 20-50% for 2011</a:t>
            </a:r>
          </a:p>
          <a:p>
            <a:endParaRPr lang="en-US" dirty="0"/>
          </a:p>
        </p:txBody>
      </p:sp>
    </p:spTree>
    <p:extLst>
      <p:ext uri="{BB962C8B-B14F-4D97-AF65-F5344CB8AC3E}">
        <p14:creationId xmlns:p14="http://schemas.microsoft.com/office/powerpoint/2010/main" val="3112658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8870"/>
            <a:ext cx="8229600" cy="5477293"/>
          </a:xfrm>
        </p:spPr>
        <p:txBody>
          <a:bodyPr/>
          <a:lstStyle/>
          <a:p>
            <a:r>
              <a:rPr lang="en-US" dirty="0" smtClean="0"/>
              <a:t>Motivation sets total </a:t>
            </a:r>
            <a:r>
              <a:rPr lang="en-US" dirty="0"/>
              <a:t>% of </a:t>
            </a:r>
            <a:r>
              <a:rPr lang="en-US" dirty="0" smtClean="0"/>
              <a:t>data </a:t>
            </a:r>
            <a:r>
              <a:rPr lang="en-US" dirty="0"/>
              <a:t>we </a:t>
            </a:r>
            <a:r>
              <a:rPr lang="en-US" dirty="0" smtClean="0"/>
              <a:t>receive</a:t>
            </a:r>
          </a:p>
          <a:p>
            <a:endParaRPr lang="en-US" dirty="0"/>
          </a:p>
          <a:p>
            <a:r>
              <a:rPr lang="en-US" dirty="0" smtClean="0"/>
              <a:t>But </a:t>
            </a:r>
            <a:r>
              <a:rPr lang="en-US" dirty="0"/>
              <a:t>o</a:t>
            </a:r>
            <a:r>
              <a:rPr lang="en-US" dirty="0" smtClean="0"/>
              <a:t>ur </a:t>
            </a:r>
            <a:r>
              <a:rPr lang="en-US" dirty="0"/>
              <a:t>focus is </a:t>
            </a:r>
            <a:r>
              <a:rPr lang="en-US" dirty="0" smtClean="0"/>
              <a:t>on how </a:t>
            </a:r>
            <a:r>
              <a:rPr lang="en-US" dirty="0"/>
              <a:t>% changes </a:t>
            </a:r>
            <a:r>
              <a:rPr lang="en-US" dirty="0" smtClean="0"/>
              <a:t>with time</a:t>
            </a:r>
          </a:p>
          <a:p>
            <a:pPr lvl="1"/>
            <a:r>
              <a:rPr lang="en-US" dirty="0" smtClean="0"/>
              <a:t>as long as we get some data we’re OK</a:t>
            </a:r>
          </a:p>
          <a:p>
            <a:pPr lvl="1"/>
            <a:endParaRPr lang="en-US" dirty="0" smtClean="0"/>
          </a:p>
          <a:p>
            <a:pPr lvl="1"/>
            <a:endParaRPr lang="en-US" dirty="0"/>
          </a:p>
          <a:p>
            <a:pPr marL="0" indent="0">
              <a:buNone/>
            </a:pPr>
            <a:endParaRPr lang="en-US" dirty="0" smtClean="0"/>
          </a:p>
          <a:p>
            <a:endParaRPr lang="en-US" dirty="0"/>
          </a:p>
          <a:p>
            <a:endParaRPr lang="en-US" dirty="0"/>
          </a:p>
          <a:p>
            <a:endParaRPr lang="en-US" dirty="0"/>
          </a:p>
          <a:p>
            <a:pPr lvl="1"/>
            <a:endParaRPr lang="en-US" dirty="0"/>
          </a:p>
        </p:txBody>
      </p:sp>
    </p:spTree>
    <p:extLst>
      <p:ext uri="{BB962C8B-B14F-4D97-AF65-F5344CB8AC3E}">
        <p14:creationId xmlns:p14="http://schemas.microsoft.com/office/powerpoint/2010/main" val="2763773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8870"/>
            <a:ext cx="8229600" cy="5477293"/>
          </a:xfrm>
        </p:spPr>
        <p:txBody>
          <a:bodyPr/>
          <a:lstStyle/>
          <a:p>
            <a:r>
              <a:rPr lang="en-US" dirty="0"/>
              <a:t>If data were gone, we asked for the </a:t>
            </a:r>
            <a:r>
              <a:rPr lang="en-US" dirty="0" smtClean="0"/>
              <a:t>reason</a:t>
            </a:r>
          </a:p>
          <a:p>
            <a:pPr lvl="1"/>
            <a:endParaRPr lang="en-US" dirty="0"/>
          </a:p>
          <a:p>
            <a:pPr marL="0" indent="0">
              <a:buNone/>
            </a:pPr>
            <a:endParaRPr lang="en-US" dirty="0" smtClean="0"/>
          </a:p>
          <a:p>
            <a:endParaRPr lang="en-US" dirty="0"/>
          </a:p>
          <a:p>
            <a:endParaRPr lang="en-US" dirty="0"/>
          </a:p>
          <a:p>
            <a:endParaRPr lang="en-US" dirty="0"/>
          </a:p>
          <a:p>
            <a:pPr lvl="1"/>
            <a:endParaRPr lang="en-US" dirty="0"/>
          </a:p>
        </p:txBody>
      </p:sp>
    </p:spTree>
    <p:extLst>
      <p:ext uri="{BB962C8B-B14F-4D97-AF65-F5344CB8AC3E}">
        <p14:creationId xmlns:p14="http://schemas.microsoft.com/office/powerpoint/2010/main" val="193527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18905"/>
            <a:ext cx="7772400" cy="1470025"/>
          </a:xfrm>
        </p:spPr>
        <p:txBody>
          <a:bodyPr>
            <a:normAutofit/>
          </a:bodyPr>
          <a:lstStyle/>
          <a:p>
            <a:r>
              <a:rPr lang="en-US" sz="5400" dirty="0" smtClean="0"/>
              <a:t>Results</a:t>
            </a:r>
            <a:endParaRPr lang="en-US" sz="5400" dirty="0"/>
          </a:p>
        </p:txBody>
      </p:sp>
    </p:spTree>
    <p:extLst>
      <p:ext uri="{BB962C8B-B14F-4D97-AF65-F5344CB8AC3E}">
        <p14:creationId xmlns:p14="http://schemas.microsoft.com/office/powerpoint/2010/main" val="1211114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857617" y="1303815"/>
            <a:ext cx="6336435" cy="830997"/>
          </a:xfrm>
          <a:prstGeom prst="rect">
            <a:avLst/>
          </a:prstGeom>
          <a:noFill/>
        </p:spPr>
        <p:txBody>
          <a:bodyPr wrap="square" rtlCol="0">
            <a:spAutoFit/>
          </a:bodyPr>
          <a:lstStyle/>
          <a:p>
            <a:r>
              <a:rPr lang="en-US" sz="2400" dirty="0" smtClean="0"/>
              <a:t>Probability that data still extant</a:t>
            </a:r>
          </a:p>
          <a:p>
            <a:r>
              <a:rPr lang="en-US" sz="2400" dirty="0" smtClean="0"/>
              <a:t>(i.e. received + couldn’t be shared)</a:t>
            </a:r>
            <a:endParaRPr lang="en-US" sz="2400" dirty="0"/>
          </a:p>
        </p:txBody>
      </p:sp>
    </p:spTree>
    <p:extLst>
      <p:ext uri="{BB962C8B-B14F-4D97-AF65-F5344CB8AC3E}">
        <p14:creationId xmlns:p14="http://schemas.microsoft.com/office/powerpoint/2010/main" val="309864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0" y="584776"/>
            <a:ext cx="9144000" cy="584776"/>
          </a:xfrm>
          <a:prstGeom prst="rect">
            <a:avLst/>
          </a:prstGeom>
          <a:noFill/>
        </p:spPr>
        <p:txBody>
          <a:bodyPr wrap="square" rtlCol="0">
            <a:spAutoFit/>
          </a:bodyPr>
          <a:lstStyle/>
          <a:p>
            <a:pPr algn="ctr"/>
            <a:r>
              <a:rPr lang="en-US" sz="3200" dirty="0" smtClean="0"/>
              <a:t>The Long </a:t>
            </a:r>
            <a:r>
              <a:rPr lang="en-US" sz="3200" dirty="0"/>
              <a:t>T</a:t>
            </a:r>
            <a:r>
              <a:rPr lang="en-US" sz="3200" dirty="0" smtClean="0"/>
              <a:t>ail</a:t>
            </a:r>
            <a:endParaRPr lang="en-US" sz="3200" dirty="0"/>
          </a:p>
        </p:txBody>
      </p:sp>
      <p:cxnSp>
        <p:nvCxnSpPr>
          <p:cNvPr id="29" name="Straight Connector 28"/>
          <p:cNvCxnSpPr/>
          <p:nvPr/>
        </p:nvCxnSpPr>
        <p:spPr>
          <a:xfrm>
            <a:off x="2920002" y="2735601"/>
            <a:ext cx="0" cy="2865867"/>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1509278" y="3003322"/>
            <a:ext cx="1389014" cy="369332"/>
          </a:xfrm>
          <a:prstGeom prst="rect">
            <a:avLst/>
          </a:prstGeom>
          <a:noFill/>
        </p:spPr>
        <p:txBody>
          <a:bodyPr wrap="square" rtlCol="0">
            <a:spAutoFit/>
          </a:bodyPr>
          <a:lstStyle/>
          <a:p>
            <a:pPr algn="ctr"/>
            <a:r>
              <a:rPr lang="en-US" dirty="0" smtClean="0"/>
              <a:t>the ‘hump’</a:t>
            </a:r>
          </a:p>
        </p:txBody>
      </p:sp>
      <p:sp>
        <p:nvSpPr>
          <p:cNvPr id="33" name="TextBox 32"/>
          <p:cNvSpPr txBox="1"/>
          <p:nvPr/>
        </p:nvSpPr>
        <p:spPr>
          <a:xfrm>
            <a:off x="2855302" y="3003322"/>
            <a:ext cx="1389014" cy="369332"/>
          </a:xfrm>
          <a:prstGeom prst="rect">
            <a:avLst/>
          </a:prstGeom>
          <a:noFill/>
        </p:spPr>
        <p:txBody>
          <a:bodyPr wrap="square" rtlCol="0">
            <a:spAutoFit/>
          </a:bodyPr>
          <a:lstStyle/>
          <a:p>
            <a:pPr algn="ctr"/>
            <a:r>
              <a:rPr lang="en-US" dirty="0" smtClean="0"/>
              <a:t>the ‘tail’</a:t>
            </a:r>
          </a:p>
        </p:txBody>
      </p:sp>
      <p:sp>
        <p:nvSpPr>
          <p:cNvPr id="34" name="Rectangle 33"/>
          <p:cNvSpPr/>
          <p:nvPr/>
        </p:nvSpPr>
        <p:spPr>
          <a:xfrm>
            <a:off x="1356877" y="1466109"/>
            <a:ext cx="6849520" cy="413535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2203569" y="5786013"/>
            <a:ext cx="4461415" cy="461665"/>
          </a:xfrm>
          <a:prstGeom prst="rect">
            <a:avLst/>
          </a:prstGeom>
          <a:noFill/>
        </p:spPr>
        <p:txBody>
          <a:bodyPr wrap="square" rtlCol="0">
            <a:spAutoFit/>
          </a:bodyPr>
          <a:lstStyle/>
          <a:p>
            <a:pPr algn="ctr"/>
            <a:r>
              <a:rPr lang="en-US" sz="2400" dirty="0" smtClean="0"/>
              <a:t>Number of datasets</a:t>
            </a:r>
            <a:endParaRPr lang="en-US" sz="2400" dirty="0"/>
          </a:p>
        </p:txBody>
      </p:sp>
      <p:sp>
        <p:nvSpPr>
          <p:cNvPr id="36" name="TextBox 35"/>
          <p:cNvSpPr txBox="1"/>
          <p:nvPr/>
        </p:nvSpPr>
        <p:spPr>
          <a:xfrm rot="16200000">
            <a:off x="-1444237" y="3272408"/>
            <a:ext cx="3801154" cy="461665"/>
          </a:xfrm>
          <a:prstGeom prst="rect">
            <a:avLst/>
          </a:prstGeom>
          <a:noFill/>
        </p:spPr>
        <p:txBody>
          <a:bodyPr wrap="square" rtlCol="0">
            <a:spAutoFit/>
          </a:bodyPr>
          <a:lstStyle/>
          <a:p>
            <a:pPr algn="ctr"/>
            <a:r>
              <a:rPr lang="en-US" sz="2400" dirty="0" smtClean="0"/>
              <a:t>Size of dataset</a:t>
            </a:r>
          </a:p>
        </p:txBody>
      </p:sp>
      <p:sp>
        <p:nvSpPr>
          <p:cNvPr id="37" name="Freeform 36"/>
          <p:cNvSpPr/>
          <p:nvPr/>
        </p:nvSpPr>
        <p:spPr>
          <a:xfrm>
            <a:off x="1508847" y="1905576"/>
            <a:ext cx="6154798" cy="3595945"/>
          </a:xfrm>
          <a:custGeom>
            <a:avLst/>
            <a:gdLst>
              <a:gd name="connsiteX0" fmla="*/ 0 w 6154798"/>
              <a:gd name="connsiteY0" fmla="*/ 0 h 4776447"/>
              <a:gd name="connsiteX1" fmla="*/ 1042082 w 6154798"/>
              <a:gd name="connsiteY1" fmla="*/ 3918857 h 4776447"/>
              <a:gd name="connsiteX2" fmla="*/ 6154798 w 6154798"/>
              <a:gd name="connsiteY2" fmla="*/ 4776447 h 4776447"/>
            </a:gdLst>
            <a:ahLst/>
            <a:cxnLst>
              <a:cxn ang="0">
                <a:pos x="connsiteX0" y="connsiteY0"/>
              </a:cxn>
              <a:cxn ang="0">
                <a:pos x="connsiteX1" y="connsiteY1"/>
              </a:cxn>
              <a:cxn ang="0">
                <a:pos x="connsiteX2" y="connsiteY2"/>
              </a:cxn>
            </a:cxnLst>
            <a:rect l="l" t="t" r="r" b="b"/>
            <a:pathLst>
              <a:path w="6154798" h="4776447">
                <a:moveTo>
                  <a:pt x="0" y="0"/>
                </a:moveTo>
                <a:cubicBezTo>
                  <a:pt x="8141" y="1561391"/>
                  <a:pt x="16282" y="3122783"/>
                  <a:pt x="1042082" y="3918857"/>
                </a:cubicBezTo>
                <a:cubicBezTo>
                  <a:pt x="2067882" y="4714931"/>
                  <a:pt x="6154798" y="4776447"/>
                  <a:pt x="6154798" y="4776447"/>
                </a:cubicBezTo>
              </a:path>
            </a:pathLst>
          </a:custGeom>
          <a:ln>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TextBox 37"/>
          <p:cNvSpPr txBox="1"/>
          <p:nvPr/>
        </p:nvSpPr>
        <p:spPr>
          <a:xfrm>
            <a:off x="6089668" y="3688449"/>
            <a:ext cx="1845785" cy="646331"/>
          </a:xfrm>
          <a:prstGeom prst="rect">
            <a:avLst/>
          </a:prstGeom>
          <a:noFill/>
        </p:spPr>
        <p:txBody>
          <a:bodyPr wrap="square" rtlCol="0">
            <a:spAutoFit/>
          </a:bodyPr>
          <a:lstStyle/>
          <a:p>
            <a:pPr algn="ctr"/>
            <a:r>
              <a:rPr lang="en-US" dirty="0" smtClean="0"/>
              <a:t>most experiments</a:t>
            </a:r>
            <a:endParaRPr lang="en-US" dirty="0"/>
          </a:p>
        </p:txBody>
      </p:sp>
      <p:sp>
        <p:nvSpPr>
          <p:cNvPr id="43" name="TextBox 42"/>
          <p:cNvSpPr txBox="1"/>
          <p:nvPr/>
        </p:nvSpPr>
        <p:spPr>
          <a:xfrm>
            <a:off x="2116729" y="1646817"/>
            <a:ext cx="1128923" cy="369332"/>
          </a:xfrm>
          <a:prstGeom prst="rect">
            <a:avLst/>
          </a:prstGeom>
          <a:noFill/>
        </p:spPr>
        <p:txBody>
          <a:bodyPr wrap="square" rtlCol="0">
            <a:spAutoFit/>
          </a:bodyPr>
          <a:lstStyle/>
          <a:p>
            <a:pPr algn="ctr"/>
            <a:r>
              <a:rPr lang="en-US" dirty="0" smtClean="0"/>
              <a:t>e.g. CERN</a:t>
            </a:r>
            <a:endParaRPr lang="en-US" dirty="0"/>
          </a:p>
        </p:txBody>
      </p:sp>
      <p:cxnSp>
        <p:nvCxnSpPr>
          <p:cNvPr id="44" name="Straight Arrow Connector 43"/>
          <p:cNvCxnSpPr/>
          <p:nvPr/>
        </p:nvCxnSpPr>
        <p:spPr>
          <a:xfrm flipH="1">
            <a:off x="1628253" y="1905576"/>
            <a:ext cx="575316" cy="2081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716432" y="2360739"/>
            <a:ext cx="543180" cy="369332"/>
          </a:xfrm>
          <a:prstGeom prst="rect">
            <a:avLst/>
          </a:prstGeom>
          <a:noFill/>
        </p:spPr>
        <p:txBody>
          <a:bodyPr wrap="square" rtlCol="0">
            <a:spAutoFit/>
          </a:bodyPr>
          <a:lstStyle/>
          <a:p>
            <a:pPr algn="ctr"/>
            <a:r>
              <a:rPr lang="en-US" dirty="0" smtClean="0"/>
              <a:t>PB</a:t>
            </a:r>
            <a:endParaRPr lang="en-US" dirty="0"/>
          </a:p>
        </p:txBody>
      </p:sp>
      <p:sp>
        <p:nvSpPr>
          <p:cNvPr id="47" name="TextBox 46"/>
          <p:cNvSpPr txBox="1"/>
          <p:nvPr/>
        </p:nvSpPr>
        <p:spPr>
          <a:xfrm>
            <a:off x="716432" y="4072785"/>
            <a:ext cx="543180" cy="369332"/>
          </a:xfrm>
          <a:prstGeom prst="rect">
            <a:avLst/>
          </a:prstGeom>
          <a:noFill/>
        </p:spPr>
        <p:txBody>
          <a:bodyPr wrap="square" rtlCol="0">
            <a:spAutoFit/>
          </a:bodyPr>
          <a:lstStyle/>
          <a:p>
            <a:pPr algn="ctr"/>
            <a:r>
              <a:rPr lang="en-US" dirty="0"/>
              <a:t>T</a:t>
            </a:r>
            <a:r>
              <a:rPr lang="en-US" dirty="0" smtClean="0"/>
              <a:t>B</a:t>
            </a:r>
            <a:endParaRPr lang="en-US" dirty="0"/>
          </a:p>
        </p:txBody>
      </p:sp>
      <p:sp>
        <p:nvSpPr>
          <p:cNvPr id="48" name="TextBox 47"/>
          <p:cNvSpPr txBox="1"/>
          <p:nvPr/>
        </p:nvSpPr>
        <p:spPr>
          <a:xfrm>
            <a:off x="716432" y="4763152"/>
            <a:ext cx="543180" cy="369332"/>
          </a:xfrm>
          <a:prstGeom prst="rect">
            <a:avLst/>
          </a:prstGeom>
          <a:noFill/>
        </p:spPr>
        <p:txBody>
          <a:bodyPr wrap="square" rtlCol="0">
            <a:spAutoFit/>
          </a:bodyPr>
          <a:lstStyle/>
          <a:p>
            <a:pPr algn="ctr"/>
            <a:r>
              <a:rPr lang="en-US" dirty="0"/>
              <a:t>G</a:t>
            </a:r>
            <a:r>
              <a:rPr lang="en-US" dirty="0" smtClean="0"/>
              <a:t>B</a:t>
            </a:r>
            <a:endParaRPr lang="en-US" dirty="0"/>
          </a:p>
        </p:txBody>
      </p:sp>
      <p:sp>
        <p:nvSpPr>
          <p:cNvPr id="49" name="TextBox 48"/>
          <p:cNvSpPr txBox="1"/>
          <p:nvPr/>
        </p:nvSpPr>
        <p:spPr>
          <a:xfrm>
            <a:off x="716432" y="5132189"/>
            <a:ext cx="543180" cy="369332"/>
          </a:xfrm>
          <a:prstGeom prst="rect">
            <a:avLst/>
          </a:prstGeom>
          <a:noFill/>
        </p:spPr>
        <p:txBody>
          <a:bodyPr wrap="square" rtlCol="0">
            <a:spAutoFit/>
          </a:bodyPr>
          <a:lstStyle/>
          <a:p>
            <a:pPr algn="ctr"/>
            <a:r>
              <a:rPr lang="en-US" dirty="0"/>
              <a:t>M</a:t>
            </a:r>
            <a:r>
              <a:rPr lang="en-US" dirty="0" smtClean="0"/>
              <a:t>B</a:t>
            </a:r>
            <a:endParaRPr lang="en-US" dirty="0"/>
          </a:p>
        </p:txBody>
      </p:sp>
      <p:cxnSp>
        <p:nvCxnSpPr>
          <p:cNvPr id="50" name="Straight Arrow Connector 49"/>
          <p:cNvCxnSpPr/>
          <p:nvPr/>
        </p:nvCxnSpPr>
        <p:spPr>
          <a:xfrm>
            <a:off x="7012561" y="4334780"/>
            <a:ext cx="140899" cy="9735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3805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b extant data B.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28600"/>
            <a:ext cx="7315200" cy="6400800"/>
          </a:xfrm>
          <a:prstGeom prst="rect">
            <a:avLst/>
          </a:prstGeom>
        </p:spPr>
      </p:pic>
      <p:sp>
        <p:nvSpPr>
          <p:cNvPr id="4" name="TextBox 3"/>
          <p:cNvSpPr txBox="1"/>
          <p:nvPr/>
        </p:nvSpPr>
        <p:spPr>
          <a:xfrm>
            <a:off x="2857617" y="1303815"/>
            <a:ext cx="6336435" cy="830997"/>
          </a:xfrm>
          <a:prstGeom prst="rect">
            <a:avLst/>
          </a:prstGeom>
          <a:noFill/>
        </p:spPr>
        <p:txBody>
          <a:bodyPr wrap="square" rtlCol="0">
            <a:spAutoFit/>
          </a:bodyPr>
          <a:lstStyle/>
          <a:p>
            <a:r>
              <a:rPr lang="en-US" sz="2400" dirty="0" smtClean="0"/>
              <a:t>Probability that data still extant</a:t>
            </a:r>
          </a:p>
          <a:p>
            <a:r>
              <a:rPr lang="en-US" sz="2400" dirty="0" smtClean="0"/>
              <a:t>(i.e. received + couldn’t be shared)</a:t>
            </a:r>
            <a:endParaRPr lang="en-US" sz="2400" dirty="0"/>
          </a:p>
        </p:txBody>
      </p:sp>
    </p:spTree>
    <p:extLst>
      <p:ext uri="{BB962C8B-B14F-4D97-AF65-F5344CB8AC3E}">
        <p14:creationId xmlns:p14="http://schemas.microsoft.com/office/powerpoint/2010/main" val="327054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648870"/>
            <a:ext cx="8229600" cy="5477293"/>
          </a:xfrm>
        </p:spPr>
        <p:txBody>
          <a:bodyPr/>
          <a:lstStyle/>
          <a:p>
            <a:r>
              <a:rPr lang="en-US" dirty="0"/>
              <a:t>O</a:t>
            </a:r>
            <a:r>
              <a:rPr lang="en-US" dirty="0" smtClean="0"/>
              <a:t>dds of data being extant fall by 8% per </a:t>
            </a:r>
            <a:r>
              <a:rPr lang="en-US" dirty="0" err="1" smtClean="0"/>
              <a:t>yr</a:t>
            </a:r>
            <a:endParaRPr lang="en-US" dirty="0" smtClean="0"/>
          </a:p>
          <a:p>
            <a:endParaRPr lang="en-US" dirty="0"/>
          </a:p>
          <a:p>
            <a:r>
              <a:rPr lang="en-US" dirty="0"/>
              <a:t>A</a:t>
            </a:r>
            <a:r>
              <a:rPr lang="en-US" dirty="0" smtClean="0"/>
              <a:t>lmost all gone after 20 years</a:t>
            </a:r>
          </a:p>
          <a:p>
            <a:pPr lvl="1"/>
            <a:r>
              <a:rPr lang="en-US" dirty="0" smtClean="0"/>
              <a:t>just 3 of 61 datasets extant for 1991 and 1993</a:t>
            </a:r>
          </a:p>
          <a:p>
            <a:endParaRPr lang="en-US" dirty="0"/>
          </a:p>
          <a:p>
            <a:r>
              <a:rPr lang="en-US" dirty="0"/>
              <a:t>W</a:t>
            </a:r>
            <a:r>
              <a:rPr lang="en-US" dirty="0" smtClean="0"/>
              <a:t>hy were we unable to get the data?</a:t>
            </a:r>
          </a:p>
          <a:p>
            <a:pPr lvl="1"/>
            <a:r>
              <a:rPr lang="en-US" dirty="0" smtClean="0"/>
              <a:t>which reasons are related to paper age?</a:t>
            </a:r>
          </a:p>
        </p:txBody>
      </p:sp>
    </p:spTree>
    <p:extLst>
      <p:ext uri="{BB962C8B-B14F-4D97-AF65-F5344CB8AC3E}">
        <p14:creationId xmlns:p14="http://schemas.microsoft.com/office/powerpoint/2010/main" val="2992521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b &gt;1 email got through.pdf"/>
          <p:cNvPicPr>
            <a:picLocks noChangeAspect="1"/>
          </p:cNvPicPr>
          <p:nvPr/>
        </p:nvPicPr>
        <p:blipFill rotWithShape="1">
          <a:blip r:embed="rId2">
            <a:extLst>
              <a:ext uri="{28A0092B-C50C-407E-A947-70E740481C1C}">
                <a14:useLocalDpi xmlns:a14="http://schemas.microsoft.com/office/drawing/2010/main" val="0"/>
              </a:ext>
            </a:extLst>
          </a:blip>
          <a:srcRect t="2858" b="-2858"/>
          <a:stretch/>
        </p:blipFill>
        <p:spPr>
          <a:xfrm>
            <a:off x="914400" y="411480"/>
            <a:ext cx="7315200" cy="6400800"/>
          </a:xfrm>
          <a:prstGeom prst="rect">
            <a:avLst/>
          </a:prstGeom>
        </p:spPr>
      </p:pic>
      <p:sp>
        <p:nvSpPr>
          <p:cNvPr id="7" name="TextBox 6"/>
          <p:cNvSpPr txBox="1"/>
          <p:nvPr/>
        </p:nvSpPr>
        <p:spPr>
          <a:xfrm>
            <a:off x="1974096" y="3857871"/>
            <a:ext cx="6941505" cy="830997"/>
          </a:xfrm>
          <a:prstGeom prst="rect">
            <a:avLst/>
          </a:prstGeom>
          <a:noFill/>
        </p:spPr>
        <p:txBody>
          <a:bodyPr wrap="square" rtlCol="0">
            <a:spAutoFit/>
          </a:bodyPr>
          <a:lstStyle/>
          <a:p>
            <a:r>
              <a:rPr lang="en-US" sz="2400" dirty="0" smtClean="0"/>
              <a:t>Probability that at least one email for authors on the paper we contacted didn’t bounce</a:t>
            </a:r>
          </a:p>
        </p:txBody>
      </p:sp>
    </p:spTree>
    <p:extLst>
      <p:ext uri="{BB962C8B-B14F-4D97-AF65-F5344CB8AC3E}">
        <p14:creationId xmlns:p14="http://schemas.microsoft.com/office/powerpoint/2010/main" val="2442843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b response|email got through.pdf"/>
          <p:cNvPicPr>
            <a:picLocks noChangeAspect="1"/>
          </p:cNvPicPr>
          <p:nvPr/>
        </p:nvPicPr>
        <p:blipFill rotWithShape="1">
          <a:blip r:embed="rId2">
            <a:extLst>
              <a:ext uri="{28A0092B-C50C-407E-A947-70E740481C1C}">
                <a14:useLocalDpi xmlns:a14="http://schemas.microsoft.com/office/drawing/2010/main" val="0"/>
              </a:ext>
            </a:extLst>
          </a:blip>
          <a:srcRect l="-4287" r="4287"/>
          <a:stretch/>
        </p:blipFill>
        <p:spPr>
          <a:xfrm>
            <a:off x="1097280" y="228600"/>
            <a:ext cx="6400800" cy="6400800"/>
          </a:xfrm>
          <a:prstGeom prst="rect">
            <a:avLst/>
          </a:prstGeom>
        </p:spPr>
      </p:pic>
      <p:sp>
        <p:nvSpPr>
          <p:cNvPr id="7" name="TextBox 6"/>
          <p:cNvSpPr txBox="1"/>
          <p:nvPr/>
        </p:nvSpPr>
        <p:spPr>
          <a:xfrm>
            <a:off x="2775316" y="1303815"/>
            <a:ext cx="5715211" cy="830997"/>
          </a:xfrm>
          <a:prstGeom prst="rect">
            <a:avLst/>
          </a:prstGeom>
          <a:noFill/>
        </p:spPr>
        <p:txBody>
          <a:bodyPr wrap="square" rtlCol="0">
            <a:spAutoFit/>
          </a:bodyPr>
          <a:lstStyle/>
          <a:p>
            <a:r>
              <a:rPr lang="en-US" sz="2400" dirty="0"/>
              <a:t>G</a:t>
            </a:r>
            <a:r>
              <a:rPr lang="en-US" sz="2400" dirty="0" smtClean="0"/>
              <a:t>iven that at least one email didn’t bounce,</a:t>
            </a:r>
          </a:p>
          <a:p>
            <a:r>
              <a:rPr lang="en-US" sz="2400" dirty="0" smtClean="0"/>
              <a:t>probability </a:t>
            </a:r>
            <a:r>
              <a:rPr lang="en-US" sz="2400" dirty="0"/>
              <a:t>we got a </a:t>
            </a:r>
            <a:r>
              <a:rPr lang="en-US" sz="2400" dirty="0" smtClean="0"/>
              <a:t>response</a:t>
            </a:r>
            <a:endParaRPr lang="en-US" sz="2400" dirty="0"/>
          </a:p>
        </p:txBody>
      </p:sp>
    </p:spTree>
    <p:extLst>
      <p:ext uri="{BB962C8B-B14F-4D97-AF65-F5344CB8AC3E}">
        <p14:creationId xmlns:p14="http://schemas.microsoft.com/office/powerpoint/2010/main" val="181590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b response|email got through.pdf"/>
          <p:cNvPicPr>
            <a:picLocks noChangeAspect="1"/>
          </p:cNvPicPr>
          <p:nvPr/>
        </p:nvPicPr>
        <p:blipFill rotWithShape="1">
          <a:blip r:embed="rId2">
            <a:extLst>
              <a:ext uri="{28A0092B-C50C-407E-A947-70E740481C1C}">
                <a14:useLocalDpi xmlns:a14="http://schemas.microsoft.com/office/drawing/2010/main" val="0"/>
              </a:ext>
            </a:extLst>
          </a:blip>
          <a:srcRect l="-4287" r="4287"/>
          <a:stretch/>
        </p:blipFill>
        <p:spPr>
          <a:xfrm>
            <a:off x="1097280" y="228600"/>
            <a:ext cx="6400800" cy="6400800"/>
          </a:xfrm>
          <a:prstGeom prst="rect">
            <a:avLst/>
          </a:prstGeom>
        </p:spPr>
      </p:pic>
      <p:sp>
        <p:nvSpPr>
          <p:cNvPr id="7" name="TextBox 6"/>
          <p:cNvSpPr txBox="1"/>
          <p:nvPr/>
        </p:nvSpPr>
        <p:spPr>
          <a:xfrm>
            <a:off x="2775316" y="1303815"/>
            <a:ext cx="5715211" cy="830997"/>
          </a:xfrm>
          <a:prstGeom prst="rect">
            <a:avLst/>
          </a:prstGeom>
          <a:noFill/>
        </p:spPr>
        <p:txBody>
          <a:bodyPr wrap="square" rtlCol="0">
            <a:spAutoFit/>
          </a:bodyPr>
          <a:lstStyle/>
          <a:p>
            <a:r>
              <a:rPr lang="en-US" sz="2400" dirty="0"/>
              <a:t>G</a:t>
            </a:r>
            <a:r>
              <a:rPr lang="en-US" sz="2400" dirty="0" smtClean="0"/>
              <a:t>iven that at least one email didn’t bounce,</a:t>
            </a:r>
          </a:p>
          <a:p>
            <a:r>
              <a:rPr lang="en-US" sz="2400" dirty="0" smtClean="0"/>
              <a:t>probability </a:t>
            </a:r>
            <a:r>
              <a:rPr lang="en-US" sz="2400" dirty="0"/>
              <a:t>we got a </a:t>
            </a:r>
            <a:r>
              <a:rPr lang="en-US" sz="2400" dirty="0" smtClean="0"/>
              <a:t>response</a:t>
            </a:r>
            <a:endParaRPr lang="en-US" sz="2400" dirty="0"/>
          </a:p>
        </p:txBody>
      </p:sp>
      <p:sp>
        <p:nvSpPr>
          <p:cNvPr id="4" name="TextBox 3"/>
          <p:cNvSpPr txBox="1"/>
          <p:nvPr/>
        </p:nvSpPr>
        <p:spPr>
          <a:xfrm>
            <a:off x="2488074" y="4605009"/>
            <a:ext cx="6453445" cy="461665"/>
          </a:xfrm>
          <a:prstGeom prst="rect">
            <a:avLst/>
          </a:prstGeom>
          <a:noFill/>
        </p:spPr>
        <p:txBody>
          <a:bodyPr wrap="square" rtlCol="0">
            <a:spAutoFit/>
          </a:bodyPr>
          <a:lstStyle/>
          <a:p>
            <a:r>
              <a:rPr lang="en-US" sz="2400" dirty="0" smtClean="0"/>
              <a:t>(motivation to respond is unrelated to paper age) </a:t>
            </a:r>
            <a:endParaRPr lang="en-US" sz="2400" dirty="0"/>
          </a:p>
        </p:txBody>
      </p:sp>
    </p:spTree>
    <p:extLst>
      <p:ext uri="{BB962C8B-B14F-4D97-AF65-F5344CB8AC3E}">
        <p14:creationId xmlns:p14="http://schemas.microsoft.com/office/powerpoint/2010/main" val="2780747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b useful response|response.pdf"/>
          <p:cNvPicPr>
            <a:picLocks noChangeAspect="1"/>
          </p:cNvPicPr>
          <p:nvPr/>
        </p:nvPicPr>
        <p:blipFill rotWithShape="1">
          <a:blip r:embed="rId2">
            <a:extLst>
              <a:ext uri="{28A0092B-C50C-407E-A947-70E740481C1C}">
                <a14:useLocalDpi xmlns:a14="http://schemas.microsoft.com/office/drawing/2010/main" val="0"/>
              </a:ext>
            </a:extLst>
          </a:blip>
          <a:srcRect l="-4287" r="4287"/>
          <a:stretch/>
        </p:blipFill>
        <p:spPr>
          <a:xfrm>
            <a:off x="1097280" y="228600"/>
            <a:ext cx="6400800" cy="6400800"/>
          </a:xfrm>
          <a:prstGeom prst="rect">
            <a:avLst/>
          </a:prstGeom>
        </p:spPr>
      </p:pic>
      <p:sp>
        <p:nvSpPr>
          <p:cNvPr id="5" name="TextBox 4"/>
          <p:cNvSpPr txBox="1"/>
          <p:nvPr/>
        </p:nvSpPr>
        <p:spPr>
          <a:xfrm>
            <a:off x="2669952" y="3311859"/>
            <a:ext cx="5715211" cy="830997"/>
          </a:xfrm>
          <a:prstGeom prst="rect">
            <a:avLst/>
          </a:prstGeom>
          <a:noFill/>
        </p:spPr>
        <p:txBody>
          <a:bodyPr wrap="square" rtlCol="0">
            <a:spAutoFit/>
          </a:bodyPr>
          <a:lstStyle/>
          <a:p>
            <a:r>
              <a:rPr lang="en-US" sz="2400" dirty="0" smtClean="0"/>
              <a:t>Given </a:t>
            </a:r>
            <a:r>
              <a:rPr lang="en-US" sz="2400" dirty="0"/>
              <a:t>that we got a </a:t>
            </a:r>
            <a:r>
              <a:rPr lang="en-US" sz="2400" dirty="0" smtClean="0"/>
              <a:t>response,</a:t>
            </a:r>
          </a:p>
          <a:p>
            <a:r>
              <a:rPr lang="en-US" sz="2400" dirty="0" smtClean="0"/>
              <a:t>probability we heard about the data</a:t>
            </a:r>
          </a:p>
        </p:txBody>
      </p:sp>
    </p:spTree>
    <p:extLst>
      <p:ext uri="{BB962C8B-B14F-4D97-AF65-F5344CB8AC3E}">
        <p14:creationId xmlns:p14="http://schemas.microsoft.com/office/powerpoint/2010/main" val="4107023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b extant|useful response.pdf"/>
          <p:cNvPicPr>
            <a:picLocks noChangeAspect="1"/>
          </p:cNvPicPr>
          <p:nvPr/>
        </p:nvPicPr>
        <p:blipFill rotWithShape="1">
          <a:blip r:embed="rId2">
            <a:extLst>
              <a:ext uri="{28A0092B-C50C-407E-A947-70E740481C1C}">
                <a14:useLocalDpi xmlns:a14="http://schemas.microsoft.com/office/drawing/2010/main" val="0"/>
              </a:ext>
            </a:extLst>
          </a:blip>
          <a:srcRect l="-4287" r="4287"/>
          <a:stretch/>
        </p:blipFill>
        <p:spPr>
          <a:xfrm>
            <a:off x="1097280" y="228600"/>
            <a:ext cx="6400800" cy="6400800"/>
          </a:xfrm>
          <a:prstGeom prst="rect">
            <a:avLst/>
          </a:prstGeom>
        </p:spPr>
      </p:pic>
      <p:sp>
        <p:nvSpPr>
          <p:cNvPr id="5" name="TextBox 4"/>
          <p:cNvSpPr txBox="1"/>
          <p:nvPr/>
        </p:nvSpPr>
        <p:spPr>
          <a:xfrm>
            <a:off x="2487949" y="4302854"/>
            <a:ext cx="5715211" cy="830997"/>
          </a:xfrm>
          <a:prstGeom prst="rect">
            <a:avLst/>
          </a:prstGeom>
          <a:noFill/>
        </p:spPr>
        <p:txBody>
          <a:bodyPr wrap="square" rtlCol="0">
            <a:spAutoFit/>
          </a:bodyPr>
          <a:lstStyle/>
          <a:p>
            <a:r>
              <a:rPr lang="en-US" sz="2400" dirty="0" smtClean="0"/>
              <a:t>Given that </a:t>
            </a:r>
            <a:r>
              <a:rPr lang="en-US" sz="2400" dirty="0"/>
              <a:t>we heard about the </a:t>
            </a:r>
            <a:r>
              <a:rPr lang="en-US" sz="2400" dirty="0" smtClean="0"/>
              <a:t>data,</a:t>
            </a:r>
            <a:endParaRPr lang="en-US" sz="2400" dirty="0"/>
          </a:p>
          <a:p>
            <a:r>
              <a:rPr lang="en-US" sz="2400" dirty="0" smtClean="0"/>
              <a:t>probability data </a:t>
            </a:r>
            <a:r>
              <a:rPr lang="en-US" sz="2400" dirty="0"/>
              <a:t>i</a:t>
            </a:r>
            <a:r>
              <a:rPr lang="en-US" sz="2400" dirty="0" smtClean="0"/>
              <a:t>s extant</a:t>
            </a:r>
            <a:endParaRPr lang="en-US" sz="2400" dirty="0"/>
          </a:p>
        </p:txBody>
      </p:sp>
    </p:spTree>
    <p:extLst>
      <p:ext uri="{BB962C8B-B14F-4D97-AF65-F5344CB8AC3E}">
        <p14:creationId xmlns:p14="http://schemas.microsoft.com/office/powerpoint/2010/main" val="1460359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18905"/>
            <a:ext cx="7772400" cy="1470025"/>
          </a:xfrm>
        </p:spPr>
        <p:txBody>
          <a:bodyPr>
            <a:normAutofit/>
          </a:bodyPr>
          <a:lstStyle/>
          <a:p>
            <a:r>
              <a:rPr lang="en-US" sz="5400" dirty="0" smtClean="0"/>
              <a:t>Conclusions</a:t>
            </a:r>
            <a:endParaRPr lang="en-US" sz="5400" dirty="0"/>
          </a:p>
        </p:txBody>
      </p:sp>
    </p:spTree>
    <p:extLst>
      <p:ext uri="{BB962C8B-B14F-4D97-AF65-F5344CB8AC3E}">
        <p14:creationId xmlns:p14="http://schemas.microsoft.com/office/powerpoint/2010/main" val="1379633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648870"/>
            <a:ext cx="8229600" cy="5477293"/>
          </a:xfrm>
        </p:spPr>
        <p:txBody>
          <a:bodyPr/>
          <a:lstStyle/>
          <a:p>
            <a:r>
              <a:rPr lang="en-US" dirty="0"/>
              <a:t>D</a:t>
            </a:r>
            <a:r>
              <a:rPr lang="en-US" dirty="0" smtClean="0"/>
              <a:t>ata held by authors disappears fast</a:t>
            </a:r>
          </a:p>
          <a:p>
            <a:endParaRPr lang="en-US" dirty="0"/>
          </a:p>
          <a:p>
            <a:r>
              <a:rPr lang="en-US" dirty="0"/>
              <a:t>A</a:t>
            </a:r>
            <a:r>
              <a:rPr lang="en-US" dirty="0" smtClean="0"/>
              <a:t>lmost all gone after 20 years</a:t>
            </a:r>
          </a:p>
          <a:p>
            <a:endParaRPr lang="en-US" dirty="0"/>
          </a:p>
          <a:p>
            <a:r>
              <a:rPr lang="en-US" dirty="0" smtClean="0"/>
              <a:t>Archiving at publication really is crucial</a:t>
            </a:r>
          </a:p>
          <a:p>
            <a:endParaRPr lang="en-US" dirty="0"/>
          </a:p>
          <a:p>
            <a:endParaRPr lang="en-US" dirty="0"/>
          </a:p>
        </p:txBody>
      </p:sp>
      <p:sp>
        <p:nvSpPr>
          <p:cNvPr id="2" name="TextBox 1"/>
          <p:cNvSpPr txBox="1"/>
          <p:nvPr/>
        </p:nvSpPr>
        <p:spPr>
          <a:xfrm>
            <a:off x="4841340" y="5644891"/>
            <a:ext cx="4005504" cy="369332"/>
          </a:xfrm>
          <a:prstGeom prst="rect">
            <a:avLst/>
          </a:prstGeom>
          <a:noFill/>
        </p:spPr>
        <p:txBody>
          <a:bodyPr wrap="square" rtlCol="0">
            <a:spAutoFit/>
          </a:bodyPr>
          <a:lstStyle/>
          <a:p>
            <a:r>
              <a:rPr lang="en-US" dirty="0" smtClean="0"/>
              <a:t>Vines </a:t>
            </a:r>
            <a:r>
              <a:rPr lang="en-US" i="1" dirty="0" smtClean="0"/>
              <a:t>et al</a:t>
            </a:r>
            <a:r>
              <a:rPr lang="en-US" dirty="0" smtClean="0"/>
              <a:t>.  Current Biology 2014</a:t>
            </a:r>
            <a:endParaRPr lang="en-US" dirty="0"/>
          </a:p>
        </p:txBody>
      </p:sp>
    </p:spTree>
    <p:extLst>
      <p:ext uri="{BB962C8B-B14F-4D97-AF65-F5344CB8AC3E}">
        <p14:creationId xmlns:p14="http://schemas.microsoft.com/office/powerpoint/2010/main" val="4097175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03243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56877" y="1466109"/>
            <a:ext cx="6849520" cy="413535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2203569" y="5786013"/>
            <a:ext cx="4461415" cy="461665"/>
          </a:xfrm>
          <a:prstGeom prst="rect">
            <a:avLst/>
          </a:prstGeom>
          <a:noFill/>
        </p:spPr>
        <p:txBody>
          <a:bodyPr wrap="square" rtlCol="0">
            <a:spAutoFit/>
          </a:bodyPr>
          <a:lstStyle/>
          <a:p>
            <a:pPr algn="ctr"/>
            <a:r>
              <a:rPr lang="en-US" sz="2400" dirty="0" smtClean="0"/>
              <a:t>Number of datasets</a:t>
            </a:r>
            <a:endParaRPr lang="en-US" sz="2400" dirty="0"/>
          </a:p>
        </p:txBody>
      </p:sp>
      <p:sp>
        <p:nvSpPr>
          <p:cNvPr id="7" name="TextBox 6"/>
          <p:cNvSpPr txBox="1"/>
          <p:nvPr/>
        </p:nvSpPr>
        <p:spPr>
          <a:xfrm rot="16200000">
            <a:off x="-1444237" y="3272408"/>
            <a:ext cx="3801154" cy="461665"/>
          </a:xfrm>
          <a:prstGeom prst="rect">
            <a:avLst/>
          </a:prstGeom>
          <a:noFill/>
        </p:spPr>
        <p:txBody>
          <a:bodyPr wrap="square" rtlCol="0">
            <a:spAutoFit/>
          </a:bodyPr>
          <a:lstStyle/>
          <a:p>
            <a:pPr algn="ctr"/>
            <a:r>
              <a:rPr lang="en-US" sz="2400" dirty="0" smtClean="0"/>
              <a:t>Size of dataset</a:t>
            </a:r>
          </a:p>
        </p:txBody>
      </p:sp>
      <p:sp>
        <p:nvSpPr>
          <p:cNvPr id="13" name="Freeform 12"/>
          <p:cNvSpPr/>
          <p:nvPr/>
        </p:nvSpPr>
        <p:spPr>
          <a:xfrm>
            <a:off x="1508847" y="1905576"/>
            <a:ext cx="6154798" cy="3595945"/>
          </a:xfrm>
          <a:custGeom>
            <a:avLst/>
            <a:gdLst>
              <a:gd name="connsiteX0" fmla="*/ 0 w 6154798"/>
              <a:gd name="connsiteY0" fmla="*/ 0 h 4776447"/>
              <a:gd name="connsiteX1" fmla="*/ 1042082 w 6154798"/>
              <a:gd name="connsiteY1" fmla="*/ 3918857 h 4776447"/>
              <a:gd name="connsiteX2" fmla="*/ 6154798 w 6154798"/>
              <a:gd name="connsiteY2" fmla="*/ 4776447 h 4776447"/>
            </a:gdLst>
            <a:ahLst/>
            <a:cxnLst>
              <a:cxn ang="0">
                <a:pos x="connsiteX0" y="connsiteY0"/>
              </a:cxn>
              <a:cxn ang="0">
                <a:pos x="connsiteX1" y="connsiteY1"/>
              </a:cxn>
              <a:cxn ang="0">
                <a:pos x="connsiteX2" y="connsiteY2"/>
              </a:cxn>
            </a:cxnLst>
            <a:rect l="l" t="t" r="r" b="b"/>
            <a:pathLst>
              <a:path w="6154798" h="4776447">
                <a:moveTo>
                  <a:pt x="0" y="0"/>
                </a:moveTo>
                <a:cubicBezTo>
                  <a:pt x="8141" y="1561391"/>
                  <a:pt x="16282" y="3122783"/>
                  <a:pt x="1042082" y="3918857"/>
                </a:cubicBezTo>
                <a:cubicBezTo>
                  <a:pt x="2067882" y="4714931"/>
                  <a:pt x="6154798" y="4776447"/>
                  <a:pt x="6154798" y="4776447"/>
                </a:cubicBezTo>
              </a:path>
            </a:pathLst>
          </a:custGeom>
          <a:ln>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TextBox 14"/>
          <p:cNvSpPr txBox="1"/>
          <p:nvPr/>
        </p:nvSpPr>
        <p:spPr>
          <a:xfrm>
            <a:off x="6089668" y="3688449"/>
            <a:ext cx="1845785" cy="646331"/>
          </a:xfrm>
          <a:prstGeom prst="rect">
            <a:avLst/>
          </a:prstGeom>
          <a:noFill/>
        </p:spPr>
        <p:txBody>
          <a:bodyPr wrap="square" rtlCol="0">
            <a:spAutoFit/>
          </a:bodyPr>
          <a:lstStyle/>
          <a:p>
            <a:pPr algn="ctr"/>
            <a:r>
              <a:rPr lang="en-US" dirty="0" smtClean="0"/>
              <a:t>most experiments</a:t>
            </a:r>
            <a:endParaRPr lang="en-US" dirty="0"/>
          </a:p>
        </p:txBody>
      </p:sp>
      <p:cxnSp>
        <p:nvCxnSpPr>
          <p:cNvPr id="17" name="Straight Arrow Connector 16"/>
          <p:cNvCxnSpPr>
            <a:stCxn id="15" idx="2"/>
          </p:cNvCxnSpPr>
          <p:nvPr/>
        </p:nvCxnSpPr>
        <p:spPr>
          <a:xfrm>
            <a:off x="7012561" y="4334780"/>
            <a:ext cx="140899" cy="9735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0" y="584776"/>
            <a:ext cx="9144000" cy="584776"/>
          </a:xfrm>
          <a:prstGeom prst="rect">
            <a:avLst/>
          </a:prstGeom>
          <a:noFill/>
        </p:spPr>
        <p:txBody>
          <a:bodyPr wrap="square" rtlCol="0">
            <a:spAutoFit/>
          </a:bodyPr>
          <a:lstStyle/>
          <a:p>
            <a:pPr algn="ctr"/>
            <a:r>
              <a:rPr lang="en-US" sz="3200" dirty="0" smtClean="0"/>
              <a:t>The Long </a:t>
            </a:r>
            <a:r>
              <a:rPr lang="en-US" sz="3200" dirty="0"/>
              <a:t>T</a:t>
            </a:r>
            <a:r>
              <a:rPr lang="en-US" sz="3200" dirty="0" smtClean="0"/>
              <a:t>ail</a:t>
            </a:r>
            <a:endParaRPr lang="en-US" sz="3200" dirty="0"/>
          </a:p>
        </p:txBody>
      </p:sp>
      <p:sp>
        <p:nvSpPr>
          <p:cNvPr id="2" name="Freeform 1"/>
          <p:cNvSpPr/>
          <p:nvPr/>
        </p:nvSpPr>
        <p:spPr>
          <a:xfrm>
            <a:off x="1497993" y="1899723"/>
            <a:ext cx="6209073" cy="3538913"/>
          </a:xfrm>
          <a:custGeom>
            <a:avLst/>
            <a:gdLst>
              <a:gd name="connsiteX0" fmla="*/ 0 w 6209073"/>
              <a:gd name="connsiteY0" fmla="*/ 0 h 3538913"/>
              <a:gd name="connsiteX1" fmla="*/ 455911 w 6209073"/>
              <a:gd name="connsiteY1" fmla="*/ 2171112 h 3538913"/>
              <a:gd name="connsiteX2" fmla="*/ 2616061 w 6209073"/>
              <a:gd name="connsiteY2" fmla="*/ 2800734 h 3538913"/>
              <a:gd name="connsiteX3" fmla="*/ 4168329 w 6209073"/>
              <a:gd name="connsiteY3" fmla="*/ 3397790 h 3538913"/>
              <a:gd name="connsiteX4" fmla="*/ 6154798 w 6209073"/>
              <a:gd name="connsiteY4" fmla="*/ 3538913 h 3538913"/>
              <a:gd name="connsiteX5" fmla="*/ 6154798 w 6209073"/>
              <a:gd name="connsiteY5" fmla="*/ 3538913 h 3538913"/>
              <a:gd name="connsiteX6" fmla="*/ 6209073 w 6209073"/>
              <a:gd name="connsiteY6" fmla="*/ 3538913 h 3538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9073" h="3538913">
                <a:moveTo>
                  <a:pt x="0" y="0"/>
                </a:moveTo>
                <a:cubicBezTo>
                  <a:pt x="9950" y="852161"/>
                  <a:pt x="19901" y="1704323"/>
                  <a:pt x="455911" y="2171112"/>
                </a:cubicBezTo>
                <a:cubicBezTo>
                  <a:pt x="891921" y="2637901"/>
                  <a:pt x="1997325" y="2596288"/>
                  <a:pt x="2616061" y="2800734"/>
                </a:cubicBezTo>
                <a:cubicBezTo>
                  <a:pt x="3234797" y="3005180"/>
                  <a:pt x="3578540" y="3274760"/>
                  <a:pt x="4168329" y="3397790"/>
                </a:cubicBezTo>
                <a:cubicBezTo>
                  <a:pt x="4758118" y="3520820"/>
                  <a:pt x="6154798" y="3538913"/>
                  <a:pt x="6154798" y="3538913"/>
                </a:cubicBezTo>
                <a:lnTo>
                  <a:pt x="6154798" y="3538913"/>
                </a:lnTo>
                <a:lnTo>
                  <a:pt x="6209073" y="3538913"/>
                </a:lnTo>
              </a:path>
            </a:pathLst>
          </a:cu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Box 11"/>
          <p:cNvSpPr txBox="1"/>
          <p:nvPr/>
        </p:nvSpPr>
        <p:spPr>
          <a:xfrm>
            <a:off x="2322759" y="2970629"/>
            <a:ext cx="1845785" cy="369332"/>
          </a:xfrm>
          <a:prstGeom prst="rect">
            <a:avLst/>
          </a:prstGeom>
          <a:noFill/>
        </p:spPr>
        <p:txBody>
          <a:bodyPr wrap="square" rtlCol="0">
            <a:spAutoFit/>
          </a:bodyPr>
          <a:lstStyle/>
          <a:p>
            <a:pPr algn="ctr"/>
            <a:r>
              <a:rPr lang="en-US" dirty="0" smtClean="0"/>
              <a:t>genomic data</a:t>
            </a:r>
            <a:endParaRPr lang="en-US" dirty="0"/>
          </a:p>
        </p:txBody>
      </p:sp>
      <p:cxnSp>
        <p:nvCxnSpPr>
          <p:cNvPr id="16" name="Straight Arrow Connector 15"/>
          <p:cNvCxnSpPr>
            <a:stCxn id="12" idx="2"/>
          </p:cNvCxnSpPr>
          <p:nvPr/>
        </p:nvCxnSpPr>
        <p:spPr>
          <a:xfrm>
            <a:off x="3245652" y="3339961"/>
            <a:ext cx="336505" cy="1165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116729" y="1646817"/>
            <a:ext cx="1128923" cy="369332"/>
          </a:xfrm>
          <a:prstGeom prst="rect">
            <a:avLst/>
          </a:prstGeom>
          <a:noFill/>
        </p:spPr>
        <p:txBody>
          <a:bodyPr wrap="square" rtlCol="0">
            <a:spAutoFit/>
          </a:bodyPr>
          <a:lstStyle/>
          <a:p>
            <a:pPr algn="ctr"/>
            <a:r>
              <a:rPr lang="en-US" dirty="0" smtClean="0"/>
              <a:t>e.g. CERN</a:t>
            </a:r>
            <a:endParaRPr lang="en-US" dirty="0"/>
          </a:p>
        </p:txBody>
      </p:sp>
      <p:cxnSp>
        <p:nvCxnSpPr>
          <p:cNvPr id="20" name="Straight Arrow Connector 19"/>
          <p:cNvCxnSpPr/>
          <p:nvPr/>
        </p:nvCxnSpPr>
        <p:spPr>
          <a:xfrm flipH="1">
            <a:off x="1628253" y="1905576"/>
            <a:ext cx="575316" cy="2081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4385430" y="2735601"/>
            <a:ext cx="0" cy="2865867"/>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716432" y="2360739"/>
            <a:ext cx="543180" cy="369332"/>
          </a:xfrm>
          <a:prstGeom prst="rect">
            <a:avLst/>
          </a:prstGeom>
          <a:noFill/>
        </p:spPr>
        <p:txBody>
          <a:bodyPr wrap="square" rtlCol="0">
            <a:spAutoFit/>
          </a:bodyPr>
          <a:lstStyle/>
          <a:p>
            <a:pPr algn="ctr"/>
            <a:r>
              <a:rPr lang="en-US" dirty="0" smtClean="0"/>
              <a:t>PB</a:t>
            </a:r>
            <a:endParaRPr lang="en-US" dirty="0"/>
          </a:p>
        </p:txBody>
      </p:sp>
      <p:sp>
        <p:nvSpPr>
          <p:cNvPr id="24" name="TextBox 23"/>
          <p:cNvSpPr txBox="1"/>
          <p:nvPr/>
        </p:nvSpPr>
        <p:spPr>
          <a:xfrm>
            <a:off x="716432" y="4072785"/>
            <a:ext cx="543180" cy="369332"/>
          </a:xfrm>
          <a:prstGeom prst="rect">
            <a:avLst/>
          </a:prstGeom>
          <a:noFill/>
        </p:spPr>
        <p:txBody>
          <a:bodyPr wrap="square" rtlCol="0">
            <a:spAutoFit/>
          </a:bodyPr>
          <a:lstStyle/>
          <a:p>
            <a:pPr algn="ctr"/>
            <a:r>
              <a:rPr lang="en-US" dirty="0"/>
              <a:t>T</a:t>
            </a:r>
            <a:r>
              <a:rPr lang="en-US" dirty="0" smtClean="0"/>
              <a:t>B</a:t>
            </a:r>
            <a:endParaRPr lang="en-US" dirty="0"/>
          </a:p>
        </p:txBody>
      </p:sp>
      <p:sp>
        <p:nvSpPr>
          <p:cNvPr id="26" name="TextBox 25"/>
          <p:cNvSpPr txBox="1"/>
          <p:nvPr/>
        </p:nvSpPr>
        <p:spPr>
          <a:xfrm>
            <a:off x="716432" y="4763152"/>
            <a:ext cx="543180" cy="369332"/>
          </a:xfrm>
          <a:prstGeom prst="rect">
            <a:avLst/>
          </a:prstGeom>
          <a:noFill/>
        </p:spPr>
        <p:txBody>
          <a:bodyPr wrap="square" rtlCol="0">
            <a:spAutoFit/>
          </a:bodyPr>
          <a:lstStyle/>
          <a:p>
            <a:pPr algn="ctr"/>
            <a:r>
              <a:rPr lang="en-US" dirty="0"/>
              <a:t>G</a:t>
            </a:r>
            <a:r>
              <a:rPr lang="en-US" dirty="0" smtClean="0"/>
              <a:t>B</a:t>
            </a:r>
            <a:endParaRPr lang="en-US" dirty="0"/>
          </a:p>
        </p:txBody>
      </p:sp>
      <p:sp>
        <p:nvSpPr>
          <p:cNvPr id="27" name="TextBox 26"/>
          <p:cNvSpPr txBox="1"/>
          <p:nvPr/>
        </p:nvSpPr>
        <p:spPr>
          <a:xfrm>
            <a:off x="716432" y="5132189"/>
            <a:ext cx="543180" cy="369332"/>
          </a:xfrm>
          <a:prstGeom prst="rect">
            <a:avLst/>
          </a:prstGeom>
          <a:noFill/>
        </p:spPr>
        <p:txBody>
          <a:bodyPr wrap="square" rtlCol="0">
            <a:spAutoFit/>
          </a:bodyPr>
          <a:lstStyle/>
          <a:p>
            <a:pPr algn="ctr"/>
            <a:r>
              <a:rPr lang="en-US" dirty="0"/>
              <a:t>M</a:t>
            </a:r>
            <a:r>
              <a:rPr lang="en-US" dirty="0" smtClean="0"/>
              <a:t>B</a:t>
            </a:r>
            <a:endParaRPr lang="en-US" dirty="0"/>
          </a:p>
        </p:txBody>
      </p:sp>
    </p:spTree>
    <p:extLst>
      <p:ext uri="{BB962C8B-B14F-4D97-AF65-F5344CB8AC3E}">
        <p14:creationId xmlns:p14="http://schemas.microsoft.com/office/powerpoint/2010/main" val="113341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82612"/>
            <a:ext cx="8229600" cy="4443551"/>
          </a:xfrm>
        </p:spPr>
        <p:txBody>
          <a:bodyPr/>
          <a:lstStyle/>
          <a:p>
            <a:endParaRPr lang="en-US" dirty="0" smtClean="0"/>
          </a:p>
          <a:p>
            <a:r>
              <a:rPr lang="en-US" dirty="0" smtClean="0">
                <a:solidFill>
                  <a:schemeClr val="bg1">
                    <a:lumMod val="50000"/>
                  </a:schemeClr>
                </a:solidFill>
              </a:rPr>
              <a:t>What’s happening to these data?</a:t>
            </a:r>
          </a:p>
          <a:p>
            <a:pPr lvl="1"/>
            <a:r>
              <a:rPr lang="en-US" dirty="0" smtClean="0">
                <a:solidFill>
                  <a:schemeClr val="bg1">
                    <a:lumMod val="50000"/>
                  </a:schemeClr>
                </a:solidFill>
              </a:rPr>
              <a:t>they’re disappearing!</a:t>
            </a:r>
          </a:p>
          <a:p>
            <a:endParaRPr lang="en-US" dirty="0" smtClean="0"/>
          </a:p>
          <a:p>
            <a:r>
              <a:rPr lang="en-US" dirty="0" smtClean="0"/>
              <a:t>How can they be brought into the light?</a:t>
            </a:r>
          </a:p>
          <a:p>
            <a:pPr lvl="1"/>
            <a:r>
              <a:rPr lang="en-US" dirty="0" smtClean="0"/>
              <a:t>be preserved &amp; made public</a:t>
            </a:r>
          </a:p>
          <a:p>
            <a:pPr lvl="1"/>
            <a:r>
              <a:rPr lang="en-US" dirty="0" smtClean="0"/>
              <a:t>be re-used in new research </a:t>
            </a:r>
          </a:p>
        </p:txBody>
      </p:sp>
      <p:sp>
        <p:nvSpPr>
          <p:cNvPr id="8" name="TextBox 7"/>
          <p:cNvSpPr txBox="1"/>
          <p:nvPr/>
        </p:nvSpPr>
        <p:spPr>
          <a:xfrm>
            <a:off x="0" y="584776"/>
            <a:ext cx="9144000" cy="830997"/>
          </a:xfrm>
          <a:prstGeom prst="rect">
            <a:avLst/>
          </a:prstGeom>
          <a:noFill/>
        </p:spPr>
        <p:txBody>
          <a:bodyPr wrap="square" rtlCol="0">
            <a:spAutoFit/>
          </a:bodyPr>
          <a:lstStyle/>
          <a:p>
            <a:pPr algn="ctr"/>
            <a:r>
              <a:rPr lang="en-US" sz="4800" dirty="0" smtClean="0"/>
              <a:t>The Long Dark Tail</a:t>
            </a:r>
            <a:endParaRPr lang="en-US" sz="4800" dirty="0"/>
          </a:p>
        </p:txBody>
      </p:sp>
    </p:spTree>
    <p:extLst>
      <p:ext uri="{BB962C8B-B14F-4D97-AF65-F5344CB8AC3E}">
        <p14:creationId xmlns:p14="http://schemas.microsoft.com/office/powerpoint/2010/main" val="3568137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82612"/>
            <a:ext cx="8229600" cy="4443551"/>
          </a:xfrm>
        </p:spPr>
        <p:txBody>
          <a:bodyPr/>
          <a:lstStyle/>
          <a:p>
            <a:endParaRPr lang="en-US" dirty="0" smtClean="0"/>
          </a:p>
          <a:p>
            <a:r>
              <a:rPr lang="en-US" dirty="0" smtClean="0"/>
              <a:t>First, the bad news</a:t>
            </a:r>
            <a:r>
              <a:rPr lang="mr-IN" dirty="0" smtClean="0"/>
              <a:t>…</a:t>
            </a:r>
            <a:endParaRPr lang="en-US" dirty="0" smtClean="0"/>
          </a:p>
          <a:p>
            <a:endParaRPr lang="en-US" dirty="0"/>
          </a:p>
          <a:p>
            <a:pPr lvl="1"/>
            <a:endParaRPr lang="en-US" dirty="0" smtClean="0"/>
          </a:p>
        </p:txBody>
      </p:sp>
      <p:sp>
        <p:nvSpPr>
          <p:cNvPr id="8" name="TextBox 7"/>
          <p:cNvSpPr txBox="1"/>
          <p:nvPr/>
        </p:nvSpPr>
        <p:spPr>
          <a:xfrm>
            <a:off x="0" y="584776"/>
            <a:ext cx="9144000" cy="830997"/>
          </a:xfrm>
          <a:prstGeom prst="rect">
            <a:avLst/>
          </a:prstGeom>
          <a:noFill/>
        </p:spPr>
        <p:txBody>
          <a:bodyPr wrap="square" rtlCol="0">
            <a:spAutoFit/>
          </a:bodyPr>
          <a:lstStyle/>
          <a:p>
            <a:pPr algn="ctr"/>
            <a:r>
              <a:rPr lang="en-US" sz="4800" dirty="0" smtClean="0"/>
              <a:t>Illuminating the Dark Tail</a:t>
            </a:r>
            <a:endParaRPr lang="en-US" sz="4800" dirty="0"/>
          </a:p>
        </p:txBody>
      </p:sp>
    </p:spTree>
    <p:extLst>
      <p:ext uri="{BB962C8B-B14F-4D97-AF65-F5344CB8AC3E}">
        <p14:creationId xmlns:p14="http://schemas.microsoft.com/office/powerpoint/2010/main" val="3568137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544470" y="1216220"/>
            <a:ext cx="8229600" cy="44435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smtClean="0"/>
          </a:p>
          <a:p>
            <a:pPr marL="0" indent="0">
              <a:buNone/>
            </a:pPr>
            <a:r>
              <a:rPr lang="en-CA" dirty="0" smtClean="0"/>
              <a:t>Many (most?) researchers aren’t interested in</a:t>
            </a:r>
          </a:p>
          <a:p>
            <a:pPr marL="0" indent="0">
              <a:buNone/>
            </a:pPr>
            <a:r>
              <a:rPr lang="en-CA" dirty="0" smtClean="0"/>
              <a:t> 	- data curation</a:t>
            </a:r>
          </a:p>
          <a:p>
            <a:pPr marL="0" indent="0">
              <a:buNone/>
            </a:pPr>
            <a:r>
              <a:rPr lang="en-CA" dirty="0" smtClean="0"/>
              <a:t>	- long term data preservation</a:t>
            </a:r>
          </a:p>
          <a:p>
            <a:pPr marL="0" indent="0">
              <a:buNone/>
            </a:pPr>
            <a:r>
              <a:rPr lang="en-CA" dirty="0"/>
              <a:t>	</a:t>
            </a:r>
            <a:r>
              <a:rPr lang="en-CA" dirty="0" smtClean="0"/>
              <a:t>- data sharing</a:t>
            </a:r>
            <a:endParaRPr lang="en-US" dirty="0" smtClean="0"/>
          </a:p>
          <a:p>
            <a:pPr marL="0" indent="0">
              <a:buNone/>
            </a:pPr>
            <a:endParaRPr lang="en-US" dirty="0"/>
          </a:p>
          <a:p>
            <a:pPr marL="0" indent="0">
              <a:buNone/>
            </a:pPr>
            <a:r>
              <a:rPr lang="en-US" dirty="0" smtClean="0"/>
              <a:t>All they care about is getting publications...</a:t>
            </a:r>
          </a:p>
        </p:txBody>
      </p:sp>
    </p:spTree>
    <p:extLst>
      <p:ext uri="{BB962C8B-B14F-4D97-AF65-F5344CB8AC3E}">
        <p14:creationId xmlns:p14="http://schemas.microsoft.com/office/powerpoint/2010/main" val="401756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82612"/>
            <a:ext cx="8229600" cy="4443551"/>
          </a:xfrm>
        </p:spPr>
        <p:txBody>
          <a:bodyPr/>
          <a:lstStyle/>
          <a:p>
            <a:endParaRPr lang="en-US" dirty="0" smtClean="0"/>
          </a:p>
          <a:p>
            <a:r>
              <a:rPr lang="en-US" dirty="0" smtClean="0">
                <a:solidFill>
                  <a:srgbClr val="7F7F7F"/>
                </a:solidFill>
              </a:rPr>
              <a:t>First, the bad news</a:t>
            </a:r>
            <a:r>
              <a:rPr lang="mr-IN" dirty="0" smtClean="0">
                <a:solidFill>
                  <a:srgbClr val="7F7F7F"/>
                </a:solidFill>
              </a:rPr>
              <a:t>…</a:t>
            </a:r>
            <a:endParaRPr lang="en-US" dirty="0" smtClean="0">
              <a:solidFill>
                <a:srgbClr val="7F7F7F"/>
              </a:solidFill>
            </a:endParaRPr>
          </a:p>
          <a:p>
            <a:endParaRPr lang="en-US" dirty="0"/>
          </a:p>
          <a:p>
            <a:r>
              <a:rPr lang="en-US" dirty="0" err="1" smtClean="0"/>
              <a:t>Preservating</a:t>
            </a:r>
            <a:r>
              <a:rPr lang="en-US" dirty="0" smtClean="0"/>
              <a:t> long tail data won’t be voluntary</a:t>
            </a:r>
          </a:p>
        </p:txBody>
      </p:sp>
      <p:sp>
        <p:nvSpPr>
          <p:cNvPr id="8" name="TextBox 7"/>
          <p:cNvSpPr txBox="1"/>
          <p:nvPr/>
        </p:nvSpPr>
        <p:spPr>
          <a:xfrm>
            <a:off x="0" y="584776"/>
            <a:ext cx="9144000" cy="830997"/>
          </a:xfrm>
          <a:prstGeom prst="rect">
            <a:avLst/>
          </a:prstGeom>
          <a:noFill/>
        </p:spPr>
        <p:txBody>
          <a:bodyPr wrap="square" rtlCol="0">
            <a:spAutoFit/>
          </a:bodyPr>
          <a:lstStyle/>
          <a:p>
            <a:pPr algn="ctr"/>
            <a:r>
              <a:rPr lang="en-US" sz="4800" dirty="0" smtClean="0"/>
              <a:t>Illuminating the Dark Tail</a:t>
            </a:r>
            <a:endParaRPr lang="en-US" sz="4800" dirty="0"/>
          </a:p>
        </p:txBody>
      </p:sp>
    </p:spTree>
    <p:extLst>
      <p:ext uri="{BB962C8B-B14F-4D97-AF65-F5344CB8AC3E}">
        <p14:creationId xmlns:p14="http://schemas.microsoft.com/office/powerpoint/2010/main" val="342386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82612"/>
            <a:ext cx="8229600" cy="4443551"/>
          </a:xfrm>
        </p:spPr>
        <p:txBody>
          <a:bodyPr/>
          <a:lstStyle/>
          <a:p>
            <a:endParaRPr lang="en-US" dirty="0" smtClean="0"/>
          </a:p>
          <a:p>
            <a:r>
              <a:rPr lang="en-US" dirty="0" smtClean="0"/>
              <a:t>Then who’s responsible?</a:t>
            </a:r>
          </a:p>
          <a:p>
            <a:pPr lvl="1"/>
            <a:r>
              <a:rPr lang="en-US" dirty="0" smtClean="0"/>
              <a:t>institutions?</a:t>
            </a:r>
          </a:p>
          <a:p>
            <a:pPr lvl="1"/>
            <a:r>
              <a:rPr lang="en-US" dirty="0" smtClean="0"/>
              <a:t>funding agencies?</a:t>
            </a:r>
          </a:p>
          <a:p>
            <a:pPr lvl="1"/>
            <a:r>
              <a:rPr lang="en-US" dirty="0" smtClean="0"/>
              <a:t>journals?</a:t>
            </a:r>
          </a:p>
          <a:p>
            <a:pPr lvl="1"/>
            <a:endParaRPr lang="en-US" dirty="0" smtClean="0"/>
          </a:p>
        </p:txBody>
      </p:sp>
      <p:sp>
        <p:nvSpPr>
          <p:cNvPr id="8" name="TextBox 7"/>
          <p:cNvSpPr txBox="1"/>
          <p:nvPr/>
        </p:nvSpPr>
        <p:spPr>
          <a:xfrm>
            <a:off x="0" y="584776"/>
            <a:ext cx="9144000" cy="830997"/>
          </a:xfrm>
          <a:prstGeom prst="rect">
            <a:avLst/>
          </a:prstGeom>
          <a:noFill/>
        </p:spPr>
        <p:txBody>
          <a:bodyPr wrap="square" rtlCol="0">
            <a:spAutoFit/>
          </a:bodyPr>
          <a:lstStyle/>
          <a:p>
            <a:pPr algn="ctr"/>
            <a:r>
              <a:rPr lang="en-US" sz="4800" dirty="0" smtClean="0"/>
              <a:t>Illuminating the Dark Tail</a:t>
            </a:r>
            <a:endParaRPr lang="en-US" sz="4800" dirty="0"/>
          </a:p>
        </p:txBody>
      </p:sp>
    </p:spTree>
    <p:extLst>
      <p:ext uri="{BB962C8B-B14F-4D97-AF65-F5344CB8AC3E}">
        <p14:creationId xmlns:p14="http://schemas.microsoft.com/office/powerpoint/2010/main" val="1945787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82612"/>
            <a:ext cx="8229600" cy="4443551"/>
          </a:xfrm>
        </p:spPr>
        <p:txBody>
          <a:bodyPr/>
          <a:lstStyle/>
          <a:p>
            <a:endParaRPr lang="en-US" dirty="0" smtClean="0"/>
          </a:p>
          <a:p>
            <a:r>
              <a:rPr lang="en-US" dirty="0" smtClean="0"/>
              <a:t>Institutions &amp; Funders </a:t>
            </a:r>
          </a:p>
          <a:p>
            <a:pPr lvl="1"/>
            <a:r>
              <a:rPr lang="en-US" dirty="0" smtClean="0"/>
              <a:t>have influence via $$$ </a:t>
            </a:r>
          </a:p>
          <a:p>
            <a:pPr lvl="1"/>
            <a:r>
              <a:rPr lang="en-US" dirty="0" smtClean="0"/>
              <a:t>but can’t monitor data production</a:t>
            </a:r>
          </a:p>
          <a:p>
            <a:pPr lvl="1"/>
            <a:r>
              <a:rPr lang="en-US" dirty="0" smtClean="0"/>
              <a:t>only hear about data when researchers tell them</a:t>
            </a:r>
          </a:p>
          <a:p>
            <a:pPr lvl="1"/>
            <a:endParaRPr lang="en-US" dirty="0" smtClean="0"/>
          </a:p>
          <a:p>
            <a:pPr lvl="1"/>
            <a:endParaRPr lang="en-US" dirty="0" smtClean="0"/>
          </a:p>
        </p:txBody>
      </p:sp>
      <p:sp>
        <p:nvSpPr>
          <p:cNvPr id="8" name="TextBox 7"/>
          <p:cNvSpPr txBox="1"/>
          <p:nvPr/>
        </p:nvSpPr>
        <p:spPr>
          <a:xfrm>
            <a:off x="0" y="584776"/>
            <a:ext cx="9144000" cy="830997"/>
          </a:xfrm>
          <a:prstGeom prst="rect">
            <a:avLst/>
          </a:prstGeom>
          <a:noFill/>
        </p:spPr>
        <p:txBody>
          <a:bodyPr wrap="square" rtlCol="0">
            <a:spAutoFit/>
          </a:bodyPr>
          <a:lstStyle/>
          <a:p>
            <a:pPr algn="ctr"/>
            <a:r>
              <a:rPr lang="en-US" sz="4800" dirty="0" smtClean="0"/>
              <a:t>Illuminating the Dark Tail</a:t>
            </a:r>
            <a:endParaRPr lang="en-US" sz="4800" dirty="0"/>
          </a:p>
        </p:txBody>
      </p:sp>
    </p:spTree>
    <p:extLst>
      <p:ext uri="{BB962C8B-B14F-4D97-AF65-F5344CB8AC3E}">
        <p14:creationId xmlns:p14="http://schemas.microsoft.com/office/powerpoint/2010/main" val="595309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82612"/>
            <a:ext cx="8229600" cy="4443551"/>
          </a:xfrm>
        </p:spPr>
        <p:txBody>
          <a:bodyPr/>
          <a:lstStyle/>
          <a:p>
            <a:endParaRPr lang="en-US" dirty="0" smtClean="0"/>
          </a:p>
          <a:p>
            <a:r>
              <a:rPr lang="en-US" dirty="0" smtClean="0"/>
              <a:t>Journals</a:t>
            </a:r>
          </a:p>
          <a:p>
            <a:pPr lvl="1"/>
            <a:r>
              <a:rPr lang="en-US" dirty="0" smtClean="0"/>
              <a:t>control access to publication</a:t>
            </a:r>
          </a:p>
          <a:p>
            <a:pPr lvl="1"/>
            <a:r>
              <a:rPr lang="en-US" dirty="0" smtClean="0"/>
              <a:t>datasets are integral to the paper &amp; hence ‘visible’</a:t>
            </a:r>
          </a:p>
          <a:p>
            <a:pPr lvl="1"/>
            <a:r>
              <a:rPr lang="en-US" dirty="0" smtClean="0"/>
              <a:t>the data can be delineated </a:t>
            </a:r>
          </a:p>
          <a:p>
            <a:pPr lvl="1"/>
            <a:r>
              <a:rPr lang="en-US" dirty="0" smtClean="0"/>
              <a:t>can withhold publication until data are shared</a:t>
            </a:r>
          </a:p>
          <a:p>
            <a:pPr lvl="1"/>
            <a:endParaRPr lang="en-US" dirty="0" smtClean="0"/>
          </a:p>
          <a:p>
            <a:pPr lvl="1"/>
            <a:endParaRPr lang="en-US" dirty="0" smtClean="0"/>
          </a:p>
        </p:txBody>
      </p:sp>
      <p:sp>
        <p:nvSpPr>
          <p:cNvPr id="8" name="TextBox 7"/>
          <p:cNvSpPr txBox="1"/>
          <p:nvPr/>
        </p:nvSpPr>
        <p:spPr>
          <a:xfrm>
            <a:off x="0" y="584776"/>
            <a:ext cx="9144000" cy="830997"/>
          </a:xfrm>
          <a:prstGeom prst="rect">
            <a:avLst/>
          </a:prstGeom>
          <a:noFill/>
        </p:spPr>
        <p:txBody>
          <a:bodyPr wrap="square" rtlCol="0">
            <a:spAutoFit/>
          </a:bodyPr>
          <a:lstStyle/>
          <a:p>
            <a:pPr algn="ctr"/>
            <a:r>
              <a:rPr lang="en-US" sz="4800" dirty="0" smtClean="0"/>
              <a:t>Illuminating the Dark Tail</a:t>
            </a:r>
            <a:endParaRPr lang="en-US" sz="4800" dirty="0"/>
          </a:p>
        </p:txBody>
      </p:sp>
    </p:spTree>
    <p:extLst>
      <p:ext uri="{BB962C8B-B14F-4D97-AF65-F5344CB8AC3E}">
        <p14:creationId xmlns:p14="http://schemas.microsoft.com/office/powerpoint/2010/main" val="11966639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82612"/>
            <a:ext cx="8229600" cy="4443551"/>
          </a:xfrm>
        </p:spPr>
        <p:txBody>
          <a:bodyPr/>
          <a:lstStyle/>
          <a:p>
            <a:endParaRPr lang="en-US" dirty="0" smtClean="0"/>
          </a:p>
          <a:p>
            <a:r>
              <a:rPr lang="en-US" dirty="0" smtClean="0"/>
              <a:t>Who’s responsible?</a:t>
            </a:r>
          </a:p>
          <a:p>
            <a:pPr lvl="1"/>
            <a:endParaRPr lang="en-US" dirty="0" smtClean="0"/>
          </a:p>
          <a:p>
            <a:r>
              <a:rPr lang="en-US" dirty="0"/>
              <a:t>What can journals do?</a:t>
            </a:r>
          </a:p>
          <a:p>
            <a:pPr lvl="1"/>
            <a:r>
              <a:rPr lang="en-US" dirty="0"/>
              <a:t>adopt data sharing policies</a:t>
            </a:r>
          </a:p>
          <a:p>
            <a:pPr lvl="1"/>
            <a:r>
              <a:rPr lang="en-US" dirty="0"/>
              <a:t>enforce their data sharing policies</a:t>
            </a:r>
          </a:p>
          <a:p>
            <a:endParaRPr lang="en-US" dirty="0" smtClean="0"/>
          </a:p>
        </p:txBody>
      </p:sp>
      <p:sp>
        <p:nvSpPr>
          <p:cNvPr id="8" name="TextBox 7"/>
          <p:cNvSpPr txBox="1"/>
          <p:nvPr/>
        </p:nvSpPr>
        <p:spPr>
          <a:xfrm>
            <a:off x="0" y="584776"/>
            <a:ext cx="9144000" cy="830997"/>
          </a:xfrm>
          <a:prstGeom prst="rect">
            <a:avLst/>
          </a:prstGeom>
          <a:noFill/>
        </p:spPr>
        <p:txBody>
          <a:bodyPr wrap="square" rtlCol="0">
            <a:spAutoFit/>
          </a:bodyPr>
          <a:lstStyle/>
          <a:p>
            <a:pPr algn="ctr"/>
            <a:r>
              <a:rPr lang="en-US" sz="4800" dirty="0" smtClean="0"/>
              <a:t>Illuminating the Dark Tail</a:t>
            </a:r>
            <a:endParaRPr lang="en-US" sz="4800" dirty="0"/>
          </a:p>
        </p:txBody>
      </p:sp>
    </p:spTree>
    <p:extLst>
      <p:ext uri="{BB962C8B-B14F-4D97-AF65-F5344CB8AC3E}">
        <p14:creationId xmlns:p14="http://schemas.microsoft.com/office/powerpoint/2010/main" val="3426278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04712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18905"/>
            <a:ext cx="7772400" cy="1470025"/>
          </a:xfrm>
        </p:spPr>
        <p:txBody>
          <a:bodyPr>
            <a:normAutofit/>
          </a:bodyPr>
          <a:lstStyle/>
          <a:p>
            <a:r>
              <a:rPr lang="en-US" dirty="0" smtClean="0"/>
              <a:t>Do data archiving policies work?</a:t>
            </a:r>
            <a:endParaRPr lang="en-US" dirty="0"/>
          </a:p>
        </p:txBody>
      </p:sp>
    </p:spTree>
    <p:extLst>
      <p:ext uri="{BB962C8B-B14F-4D97-AF65-F5344CB8AC3E}">
        <p14:creationId xmlns:p14="http://schemas.microsoft.com/office/powerpoint/2010/main" val="2864448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82612"/>
            <a:ext cx="8229600" cy="4443551"/>
          </a:xfrm>
        </p:spPr>
        <p:txBody>
          <a:bodyPr/>
          <a:lstStyle/>
          <a:p>
            <a:r>
              <a:rPr lang="en-US" dirty="0" smtClean="0"/>
              <a:t>The long tail is real</a:t>
            </a:r>
          </a:p>
        </p:txBody>
      </p:sp>
      <p:sp>
        <p:nvSpPr>
          <p:cNvPr id="8" name="TextBox 7"/>
          <p:cNvSpPr txBox="1"/>
          <p:nvPr/>
        </p:nvSpPr>
        <p:spPr>
          <a:xfrm>
            <a:off x="0" y="584776"/>
            <a:ext cx="9144000" cy="830997"/>
          </a:xfrm>
          <a:prstGeom prst="rect">
            <a:avLst/>
          </a:prstGeom>
          <a:noFill/>
        </p:spPr>
        <p:txBody>
          <a:bodyPr wrap="square" rtlCol="0">
            <a:spAutoFit/>
          </a:bodyPr>
          <a:lstStyle/>
          <a:p>
            <a:pPr algn="ctr"/>
            <a:r>
              <a:rPr lang="en-US" sz="4800" dirty="0" smtClean="0"/>
              <a:t>The Long Dark Tail</a:t>
            </a:r>
            <a:endParaRPr lang="en-US" sz="4800" dirty="0"/>
          </a:p>
        </p:txBody>
      </p:sp>
    </p:spTree>
    <p:extLst>
      <p:ext uri="{BB962C8B-B14F-4D97-AF65-F5344CB8AC3E}">
        <p14:creationId xmlns:p14="http://schemas.microsoft.com/office/powerpoint/2010/main" val="2030003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648870"/>
            <a:ext cx="8229600" cy="5477293"/>
          </a:xfrm>
        </p:spPr>
        <p:txBody>
          <a:bodyPr/>
          <a:lstStyle/>
          <a:p>
            <a:r>
              <a:rPr lang="en-US" dirty="0" smtClean="0"/>
              <a:t>many journals now have data sharing policies</a:t>
            </a:r>
          </a:p>
          <a:p>
            <a:endParaRPr lang="en-US" dirty="0" smtClean="0"/>
          </a:p>
          <a:p>
            <a:r>
              <a:rPr lang="en-US" dirty="0" smtClean="0"/>
              <a:t>four flavours:</a:t>
            </a:r>
          </a:p>
          <a:p>
            <a:pPr marL="971550" lvl="1" indent="-514350">
              <a:buFont typeface="+mj-lt"/>
              <a:buAutoNum type="arabicPeriod"/>
            </a:pPr>
            <a:r>
              <a:rPr lang="en-US" dirty="0" smtClean="0"/>
              <a:t>no policy</a:t>
            </a:r>
          </a:p>
          <a:p>
            <a:pPr marL="971550" lvl="1" indent="-514350">
              <a:buFont typeface="+mj-lt"/>
              <a:buAutoNum type="arabicPeriod"/>
            </a:pPr>
            <a:r>
              <a:rPr lang="en-US" dirty="0" smtClean="0"/>
              <a:t>recommend</a:t>
            </a:r>
          </a:p>
          <a:p>
            <a:pPr marL="971550" lvl="1" indent="-514350">
              <a:buFont typeface="+mj-lt"/>
              <a:buAutoNum type="arabicPeriod"/>
            </a:pPr>
            <a:r>
              <a:rPr lang="en-US" dirty="0" smtClean="0"/>
              <a:t>require</a:t>
            </a:r>
            <a:endParaRPr lang="en-US" dirty="0"/>
          </a:p>
          <a:p>
            <a:pPr marL="571500" indent="-514350"/>
            <a:endParaRPr lang="en-US" dirty="0"/>
          </a:p>
        </p:txBody>
      </p:sp>
      <p:sp>
        <p:nvSpPr>
          <p:cNvPr id="2" name="TextBox 1"/>
          <p:cNvSpPr txBox="1"/>
          <p:nvPr/>
        </p:nvSpPr>
        <p:spPr>
          <a:xfrm>
            <a:off x="6133088" y="6035707"/>
            <a:ext cx="2670336" cy="369332"/>
          </a:xfrm>
          <a:prstGeom prst="rect">
            <a:avLst/>
          </a:prstGeom>
          <a:noFill/>
        </p:spPr>
        <p:txBody>
          <a:bodyPr wrap="square" rtlCol="0">
            <a:spAutoFit/>
          </a:bodyPr>
          <a:lstStyle/>
          <a:p>
            <a:pPr algn="r"/>
            <a:r>
              <a:rPr lang="en-US" dirty="0" smtClean="0"/>
              <a:t>Vines </a:t>
            </a:r>
            <a:r>
              <a:rPr lang="en-US" i="1" dirty="0" smtClean="0"/>
              <a:t>et al</a:t>
            </a:r>
            <a:r>
              <a:rPr lang="en-US" dirty="0" smtClean="0"/>
              <a:t>. (2013) FASEBJ</a:t>
            </a:r>
            <a:endParaRPr lang="en-US" dirty="0"/>
          </a:p>
        </p:txBody>
      </p:sp>
    </p:spTree>
    <p:extLst>
      <p:ext uri="{BB962C8B-B14F-4D97-AF65-F5344CB8AC3E}">
        <p14:creationId xmlns:p14="http://schemas.microsoft.com/office/powerpoint/2010/main" val="42398960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648870"/>
            <a:ext cx="8229600" cy="5477293"/>
          </a:xfrm>
        </p:spPr>
        <p:txBody>
          <a:bodyPr/>
          <a:lstStyle/>
          <a:p>
            <a:r>
              <a:rPr lang="en-US" dirty="0"/>
              <a:t>many journals now have </a:t>
            </a:r>
            <a:r>
              <a:rPr lang="en-US" dirty="0" smtClean="0"/>
              <a:t>data sharing </a:t>
            </a:r>
            <a:r>
              <a:rPr lang="en-US" dirty="0"/>
              <a:t>policies</a:t>
            </a:r>
          </a:p>
          <a:p>
            <a:endParaRPr lang="en-US" dirty="0" smtClean="0"/>
          </a:p>
          <a:p>
            <a:r>
              <a:rPr lang="en-US" dirty="0" smtClean="0"/>
              <a:t>four flavours:</a:t>
            </a:r>
          </a:p>
          <a:p>
            <a:pPr marL="971550" lvl="1" indent="-514350">
              <a:buFont typeface="+mj-lt"/>
              <a:buAutoNum type="arabicPeriod"/>
            </a:pPr>
            <a:r>
              <a:rPr lang="en-US" dirty="0" smtClean="0"/>
              <a:t>no policy</a:t>
            </a:r>
          </a:p>
          <a:p>
            <a:pPr marL="971550" lvl="1" indent="-514350">
              <a:buFont typeface="+mj-lt"/>
              <a:buAutoNum type="arabicPeriod"/>
            </a:pPr>
            <a:r>
              <a:rPr lang="en-US" dirty="0" smtClean="0"/>
              <a:t>recommend</a:t>
            </a:r>
          </a:p>
          <a:p>
            <a:pPr marL="971550" lvl="1" indent="-514350">
              <a:buFont typeface="+mj-lt"/>
              <a:buAutoNum type="arabicPeriod"/>
            </a:pPr>
            <a:r>
              <a:rPr lang="en-US" dirty="0" smtClean="0"/>
              <a:t>require</a:t>
            </a:r>
          </a:p>
          <a:p>
            <a:pPr marL="1371600" lvl="2" indent="-514350">
              <a:buFont typeface="+mj-lt"/>
              <a:buAutoNum type="alphaLcPeriod"/>
            </a:pPr>
            <a:r>
              <a:rPr lang="en-US" dirty="0" smtClean="0"/>
              <a:t>no ‘data availability’ statement</a:t>
            </a:r>
          </a:p>
          <a:p>
            <a:pPr marL="1371600" lvl="2" indent="-514350">
              <a:buFont typeface="+mj-lt"/>
              <a:buAutoNum type="alphaLcPeriod"/>
            </a:pPr>
            <a:r>
              <a:rPr lang="en-US" dirty="0" smtClean="0"/>
              <a:t>‘data availability’ statement</a:t>
            </a:r>
          </a:p>
          <a:p>
            <a:pPr marL="571500" indent="-514350">
              <a:buFont typeface="+mj-lt"/>
              <a:buAutoNum type="arabicPeriod"/>
            </a:pPr>
            <a:endParaRPr lang="en-US" dirty="0"/>
          </a:p>
          <a:p>
            <a:pPr marL="571500" indent="-514350"/>
            <a:endParaRPr lang="en-US" dirty="0"/>
          </a:p>
        </p:txBody>
      </p:sp>
      <p:sp>
        <p:nvSpPr>
          <p:cNvPr id="2" name="TextBox 1"/>
          <p:cNvSpPr txBox="1"/>
          <p:nvPr/>
        </p:nvSpPr>
        <p:spPr>
          <a:xfrm>
            <a:off x="6133088" y="6035707"/>
            <a:ext cx="2670336" cy="369332"/>
          </a:xfrm>
          <a:prstGeom prst="rect">
            <a:avLst/>
          </a:prstGeom>
          <a:noFill/>
        </p:spPr>
        <p:txBody>
          <a:bodyPr wrap="square" rtlCol="0">
            <a:spAutoFit/>
          </a:bodyPr>
          <a:lstStyle/>
          <a:p>
            <a:pPr algn="r"/>
            <a:r>
              <a:rPr lang="en-US" dirty="0" smtClean="0"/>
              <a:t>Vines </a:t>
            </a:r>
            <a:r>
              <a:rPr lang="en-US" i="1" dirty="0" smtClean="0"/>
              <a:t>et al</a:t>
            </a:r>
            <a:r>
              <a:rPr lang="en-US" dirty="0" smtClean="0"/>
              <a:t>. (2013) FASEBJ</a:t>
            </a:r>
            <a:endParaRPr lang="en-US" dirty="0"/>
          </a:p>
        </p:txBody>
      </p:sp>
    </p:spTree>
    <p:extLst>
      <p:ext uri="{BB962C8B-B14F-4D97-AF65-F5344CB8AC3E}">
        <p14:creationId xmlns:p14="http://schemas.microsoft.com/office/powerpoint/2010/main" val="3030874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648870"/>
            <a:ext cx="8229600" cy="5477293"/>
          </a:xfrm>
        </p:spPr>
        <p:txBody>
          <a:bodyPr/>
          <a:lstStyle/>
          <a:p>
            <a:pPr marL="571500" indent="-514350"/>
            <a:r>
              <a:rPr lang="en-US" dirty="0" smtClean="0"/>
              <a:t>focus on single type of data</a:t>
            </a:r>
          </a:p>
          <a:p>
            <a:pPr marL="971550" lvl="1" indent="-514350"/>
            <a:r>
              <a:rPr lang="en-US" dirty="0" smtClean="0"/>
              <a:t>genetic data used in STRUCTURE</a:t>
            </a:r>
          </a:p>
          <a:p>
            <a:pPr marL="571500" indent="-514350"/>
            <a:endParaRPr lang="en-US" dirty="0"/>
          </a:p>
          <a:p>
            <a:pPr marL="571500" indent="-514350"/>
            <a:r>
              <a:rPr lang="en-US" dirty="0" smtClean="0"/>
              <a:t>must have established online archive</a:t>
            </a:r>
          </a:p>
          <a:p>
            <a:pPr marL="971550" lvl="1" indent="-514350"/>
            <a:r>
              <a:rPr lang="en-US" dirty="0" smtClean="0"/>
              <a:t>in this case Dryad (or supp. mat.)</a:t>
            </a:r>
          </a:p>
          <a:p>
            <a:pPr marL="571500" indent="-514350"/>
            <a:endParaRPr lang="en-US" dirty="0"/>
          </a:p>
          <a:p>
            <a:pPr marL="571500" indent="-514350"/>
            <a:r>
              <a:rPr lang="en-US" dirty="0" smtClean="0"/>
              <a:t>found 229 papers from 2011-12</a:t>
            </a:r>
          </a:p>
          <a:p>
            <a:pPr marL="971550" lvl="1" indent="-514350"/>
            <a:r>
              <a:rPr lang="en-US" dirty="0" smtClean="0"/>
              <a:t>what % had data available?</a:t>
            </a:r>
            <a:endParaRPr lang="en-US" dirty="0"/>
          </a:p>
          <a:p>
            <a:pPr marL="571500" indent="-514350"/>
            <a:endParaRPr lang="en-US" dirty="0"/>
          </a:p>
        </p:txBody>
      </p:sp>
    </p:spTree>
    <p:extLst>
      <p:ext uri="{BB962C8B-B14F-4D97-AF65-F5344CB8AC3E}">
        <p14:creationId xmlns:p14="http://schemas.microsoft.com/office/powerpoint/2010/main" val="1208839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igure 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600"/>
            <a:ext cx="9144000" cy="6400800"/>
          </a:xfrm>
          <a:prstGeom prst="rect">
            <a:avLst/>
          </a:prstGeom>
        </p:spPr>
      </p:pic>
    </p:spTree>
    <p:extLst>
      <p:ext uri="{BB962C8B-B14F-4D97-AF65-F5344CB8AC3E}">
        <p14:creationId xmlns:p14="http://schemas.microsoft.com/office/powerpoint/2010/main" val="1529148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18905"/>
            <a:ext cx="7772400" cy="1470025"/>
          </a:xfrm>
        </p:spPr>
        <p:txBody>
          <a:bodyPr>
            <a:normAutofit/>
          </a:bodyPr>
          <a:lstStyle/>
          <a:p>
            <a:r>
              <a:rPr lang="en-US" sz="5400" dirty="0" smtClean="0"/>
              <a:t>Motivating data sharing</a:t>
            </a:r>
            <a:endParaRPr lang="en-US" sz="5400" dirty="0"/>
          </a:p>
        </p:txBody>
      </p:sp>
    </p:spTree>
    <p:extLst>
      <p:ext uri="{BB962C8B-B14F-4D97-AF65-F5344CB8AC3E}">
        <p14:creationId xmlns:p14="http://schemas.microsoft.com/office/powerpoint/2010/main" val="801887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648870"/>
            <a:ext cx="8229600" cy="5477293"/>
          </a:xfrm>
        </p:spPr>
        <p:txBody>
          <a:bodyPr/>
          <a:lstStyle/>
          <a:p>
            <a:pPr marL="571500" indent="-514350"/>
            <a:endParaRPr lang="en-US" dirty="0"/>
          </a:p>
          <a:p>
            <a:pPr marL="571500" indent="-514350"/>
            <a:r>
              <a:rPr lang="en-US" dirty="0" smtClean="0"/>
              <a:t>wide range of approaches available:</a:t>
            </a:r>
          </a:p>
          <a:p>
            <a:pPr marL="571500" indent="-514350"/>
            <a:endParaRPr lang="en-US" dirty="0" smtClean="0"/>
          </a:p>
          <a:p>
            <a:pPr marL="971550" lvl="1" indent="-514350"/>
            <a:r>
              <a:rPr lang="en-US" dirty="0" smtClean="0"/>
              <a:t>ask for the data (but don’t follow up)</a:t>
            </a:r>
          </a:p>
          <a:p>
            <a:pPr marL="971550" lvl="1" indent="-514350"/>
            <a:r>
              <a:rPr lang="en-US" dirty="0" smtClean="0"/>
              <a:t>check whether any data is there</a:t>
            </a:r>
          </a:p>
          <a:p>
            <a:pPr marL="971550" lvl="1" indent="-514350"/>
            <a:r>
              <a:rPr lang="en-US" dirty="0" smtClean="0"/>
              <a:t>check whether all data is there</a:t>
            </a:r>
          </a:p>
          <a:p>
            <a:pPr marL="971550" lvl="1" indent="-514350"/>
            <a:r>
              <a:rPr lang="en-US" dirty="0" smtClean="0"/>
              <a:t>check it matches data used in paper</a:t>
            </a:r>
          </a:p>
          <a:p>
            <a:pPr marL="971550" lvl="1" indent="-514350"/>
            <a:r>
              <a:rPr lang="en-US" dirty="0" smtClean="0"/>
              <a:t>reproduce some basic values</a:t>
            </a:r>
          </a:p>
          <a:p>
            <a:pPr marL="971550" lvl="1" indent="-514350"/>
            <a:r>
              <a:rPr lang="en-US" dirty="0" smtClean="0"/>
              <a:t>reproduce all results</a:t>
            </a:r>
          </a:p>
          <a:p>
            <a:pPr marL="571500" indent="-514350"/>
            <a:endParaRPr lang="en-US" dirty="0"/>
          </a:p>
        </p:txBody>
      </p:sp>
    </p:spTree>
    <p:extLst>
      <p:ext uri="{BB962C8B-B14F-4D97-AF65-F5344CB8AC3E}">
        <p14:creationId xmlns:p14="http://schemas.microsoft.com/office/powerpoint/2010/main" val="1590809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18905"/>
            <a:ext cx="7772400" cy="1470025"/>
          </a:xfrm>
        </p:spPr>
        <p:txBody>
          <a:bodyPr>
            <a:normAutofit/>
          </a:bodyPr>
          <a:lstStyle/>
          <a:p>
            <a:r>
              <a:rPr lang="en-US" sz="5400" dirty="0" smtClean="0"/>
              <a:t>Easy steps</a:t>
            </a:r>
            <a:endParaRPr lang="en-US" sz="5400" dirty="0"/>
          </a:p>
        </p:txBody>
      </p:sp>
    </p:spTree>
    <p:extLst>
      <p:ext uri="{BB962C8B-B14F-4D97-AF65-F5344CB8AC3E}">
        <p14:creationId xmlns:p14="http://schemas.microsoft.com/office/powerpoint/2010/main" val="22520533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648870"/>
            <a:ext cx="8229600" cy="5477293"/>
          </a:xfrm>
        </p:spPr>
        <p:txBody>
          <a:bodyPr/>
          <a:lstStyle/>
          <a:p>
            <a:pPr marL="571500" indent="-514350">
              <a:buAutoNum type="arabicParenR"/>
            </a:pPr>
            <a:r>
              <a:rPr lang="en-US" dirty="0" smtClean="0"/>
              <a:t>Data statements</a:t>
            </a:r>
          </a:p>
          <a:p>
            <a:pPr marL="457200" lvl="1" indent="0">
              <a:buNone/>
            </a:pPr>
            <a:endParaRPr lang="en-US" dirty="0"/>
          </a:p>
          <a:p>
            <a:pPr marL="571500" indent="-514350"/>
            <a:endParaRPr lang="en-US" dirty="0"/>
          </a:p>
          <a:p>
            <a:pPr marL="514350" indent="-457200"/>
            <a:endParaRPr lang="en-US" dirty="0"/>
          </a:p>
        </p:txBody>
      </p:sp>
    </p:spTree>
    <p:extLst>
      <p:ext uri="{BB962C8B-B14F-4D97-AF65-F5344CB8AC3E}">
        <p14:creationId xmlns:p14="http://schemas.microsoft.com/office/powerpoint/2010/main" val="3599906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648870"/>
            <a:ext cx="8229600" cy="5477293"/>
          </a:xfrm>
        </p:spPr>
        <p:txBody>
          <a:bodyPr/>
          <a:lstStyle/>
          <a:p>
            <a:pPr marL="571500" indent="-514350">
              <a:buAutoNum type="arabicParenR"/>
            </a:pPr>
            <a:r>
              <a:rPr lang="en-US" dirty="0" smtClean="0"/>
              <a:t>Data statements</a:t>
            </a:r>
          </a:p>
          <a:p>
            <a:pPr marL="457200" lvl="1" indent="0">
              <a:buNone/>
            </a:pPr>
            <a:endParaRPr lang="en-US" dirty="0" smtClean="0"/>
          </a:p>
          <a:p>
            <a:pPr marL="457200" lvl="1" indent="0">
              <a:buNone/>
            </a:pPr>
            <a:r>
              <a:rPr lang="en-US" dirty="0" smtClean="0"/>
              <a:t>These can be effective!</a:t>
            </a:r>
          </a:p>
          <a:p>
            <a:pPr marL="971550" lvl="1" indent="-514350"/>
            <a:r>
              <a:rPr lang="en-US" dirty="0" smtClean="0"/>
              <a:t>we repeated analysis for </a:t>
            </a:r>
            <a:r>
              <a:rPr lang="en-US" dirty="0" err="1" smtClean="0"/>
              <a:t>PLoS</a:t>
            </a:r>
            <a:r>
              <a:rPr lang="en-US" dirty="0" smtClean="0"/>
              <a:t> ONE in 2016</a:t>
            </a:r>
          </a:p>
          <a:p>
            <a:pPr marL="971550" lvl="1" indent="-514350"/>
            <a:r>
              <a:rPr lang="en-US" dirty="0" smtClean="0"/>
              <a:t>new data statement rule from March </a:t>
            </a:r>
            <a:r>
              <a:rPr lang="mr-IN" dirty="0" smtClean="0"/>
              <a:t>’</a:t>
            </a:r>
            <a:r>
              <a:rPr lang="en-US" dirty="0" smtClean="0"/>
              <a:t>14</a:t>
            </a:r>
          </a:p>
          <a:p>
            <a:pPr marL="971550" lvl="1" indent="-514350"/>
            <a:r>
              <a:rPr lang="en-US" dirty="0" smtClean="0"/>
              <a:t>67% of datasets now available</a:t>
            </a:r>
          </a:p>
        </p:txBody>
      </p:sp>
    </p:spTree>
    <p:extLst>
      <p:ext uri="{BB962C8B-B14F-4D97-AF65-F5344CB8AC3E}">
        <p14:creationId xmlns:p14="http://schemas.microsoft.com/office/powerpoint/2010/main" val="2072655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igure 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600"/>
            <a:ext cx="9144000" cy="6400800"/>
          </a:xfrm>
          <a:prstGeom prst="rect">
            <a:avLst/>
          </a:prstGeom>
        </p:spPr>
      </p:pic>
    </p:spTree>
    <p:extLst>
      <p:ext uri="{BB962C8B-B14F-4D97-AF65-F5344CB8AC3E}">
        <p14:creationId xmlns:p14="http://schemas.microsoft.com/office/powerpoint/2010/main" val="108251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6-11-09 at 9.02.1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6" y="445403"/>
            <a:ext cx="9144000" cy="5916202"/>
          </a:xfrm>
          <a:prstGeom prst="rect">
            <a:avLst/>
          </a:prstGeom>
        </p:spPr>
      </p:pic>
      <p:sp>
        <p:nvSpPr>
          <p:cNvPr id="4" name="TextBox 3"/>
          <p:cNvSpPr txBox="1"/>
          <p:nvPr/>
        </p:nvSpPr>
        <p:spPr>
          <a:xfrm>
            <a:off x="4569964" y="6361605"/>
            <a:ext cx="4461415" cy="369332"/>
          </a:xfrm>
          <a:prstGeom prst="rect">
            <a:avLst/>
          </a:prstGeom>
          <a:noFill/>
        </p:spPr>
        <p:txBody>
          <a:bodyPr wrap="square" rtlCol="0">
            <a:spAutoFit/>
          </a:bodyPr>
          <a:lstStyle/>
          <a:p>
            <a:r>
              <a:rPr lang="en-US" dirty="0" smtClean="0"/>
              <a:t>‘Challenges and Opportunities’ </a:t>
            </a:r>
            <a:r>
              <a:rPr lang="en-US" dirty="0"/>
              <a:t>(2011</a:t>
            </a:r>
            <a:r>
              <a:rPr lang="en-US" dirty="0" smtClean="0"/>
              <a:t>) </a:t>
            </a:r>
            <a:r>
              <a:rPr lang="en-US" i="1" dirty="0" smtClean="0"/>
              <a:t>Science</a:t>
            </a:r>
            <a:endParaRPr lang="en-US" dirty="0"/>
          </a:p>
        </p:txBody>
      </p:sp>
    </p:spTree>
    <p:extLst>
      <p:ext uri="{BB962C8B-B14F-4D97-AF65-F5344CB8AC3E}">
        <p14:creationId xmlns:p14="http://schemas.microsoft.com/office/powerpoint/2010/main" val="1795940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igure 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600"/>
            <a:ext cx="9144000" cy="6400800"/>
          </a:xfrm>
          <a:prstGeom prst="rect">
            <a:avLst/>
          </a:prstGeom>
        </p:spPr>
      </p:pic>
      <p:sp>
        <p:nvSpPr>
          <p:cNvPr id="3" name="Rectangle 2"/>
          <p:cNvSpPr/>
          <p:nvPr/>
        </p:nvSpPr>
        <p:spPr>
          <a:xfrm>
            <a:off x="5132195" y="2865869"/>
            <a:ext cx="239433" cy="2040844"/>
          </a:xfrm>
          <a:prstGeom prst="rect">
            <a:avLst/>
          </a:prstGeom>
          <a:solidFill>
            <a:schemeClr val="tx1">
              <a:lumMod val="75000"/>
              <a:lumOff val="25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6842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648870"/>
            <a:ext cx="8229600" cy="5477293"/>
          </a:xfrm>
        </p:spPr>
        <p:txBody>
          <a:bodyPr/>
          <a:lstStyle/>
          <a:p>
            <a:pPr marL="571500" indent="-514350">
              <a:buAutoNum type="arabicParenR"/>
            </a:pPr>
            <a:r>
              <a:rPr lang="en-US" dirty="0" smtClean="0"/>
              <a:t>Data statements</a:t>
            </a:r>
          </a:p>
          <a:p>
            <a:pPr marL="457200" lvl="1" indent="0">
              <a:buNone/>
            </a:pPr>
            <a:endParaRPr lang="en-US" dirty="0"/>
          </a:p>
          <a:p>
            <a:pPr marL="971550" lvl="1" indent="-514350"/>
            <a:r>
              <a:rPr lang="en-US" dirty="0" smtClean="0"/>
              <a:t>we repeated analysis for </a:t>
            </a:r>
            <a:r>
              <a:rPr lang="en-US" dirty="0" err="1" smtClean="0"/>
              <a:t>PLoS</a:t>
            </a:r>
            <a:r>
              <a:rPr lang="en-US" dirty="0" smtClean="0"/>
              <a:t> ONE in 2016</a:t>
            </a:r>
          </a:p>
          <a:p>
            <a:pPr marL="971550" lvl="1" indent="-514350"/>
            <a:r>
              <a:rPr lang="en-US" dirty="0" smtClean="0"/>
              <a:t>new data statement rule from March </a:t>
            </a:r>
            <a:r>
              <a:rPr lang="mr-IN" dirty="0" smtClean="0"/>
              <a:t>’</a:t>
            </a:r>
            <a:r>
              <a:rPr lang="en-US" dirty="0" smtClean="0"/>
              <a:t>14</a:t>
            </a:r>
          </a:p>
          <a:p>
            <a:pPr marL="971550" lvl="1" indent="-514350"/>
            <a:r>
              <a:rPr lang="en-US" dirty="0" smtClean="0"/>
              <a:t>67% of datasets now available</a:t>
            </a:r>
          </a:p>
          <a:p>
            <a:pPr marL="571500" indent="-514350"/>
            <a:endParaRPr lang="en-US" dirty="0"/>
          </a:p>
          <a:p>
            <a:pPr marL="514350" indent="-457200"/>
            <a:r>
              <a:rPr lang="en-US" dirty="0" smtClean="0"/>
              <a:t>EO checks for statement at initial submission</a:t>
            </a:r>
          </a:p>
          <a:p>
            <a:pPr marL="914400" lvl="1" indent="-457200"/>
            <a:r>
              <a:rPr lang="en-US" dirty="0" smtClean="0"/>
              <a:t>moves archiving earlier in the review process</a:t>
            </a:r>
            <a:endParaRPr lang="en-US" dirty="0"/>
          </a:p>
        </p:txBody>
      </p:sp>
    </p:spTree>
    <p:extLst>
      <p:ext uri="{BB962C8B-B14F-4D97-AF65-F5344CB8AC3E}">
        <p14:creationId xmlns:p14="http://schemas.microsoft.com/office/powerpoint/2010/main" val="4134998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648870"/>
            <a:ext cx="8229600" cy="5477293"/>
          </a:xfrm>
        </p:spPr>
        <p:txBody>
          <a:bodyPr/>
          <a:lstStyle/>
          <a:p>
            <a:pPr marL="57150" indent="0">
              <a:buNone/>
            </a:pPr>
            <a:r>
              <a:rPr lang="en-US" dirty="0" smtClean="0"/>
              <a:t>2) Link data archiving </a:t>
            </a:r>
            <a:r>
              <a:rPr lang="en-US" dirty="0"/>
              <a:t>to paper </a:t>
            </a:r>
            <a:r>
              <a:rPr lang="en-US" dirty="0" smtClean="0"/>
              <a:t>quality</a:t>
            </a:r>
          </a:p>
          <a:p>
            <a:pPr marL="57150" indent="0">
              <a:buNone/>
            </a:pPr>
            <a:endParaRPr lang="en-US" dirty="0" smtClean="0"/>
          </a:p>
          <a:p>
            <a:pPr marL="57150" indent="0">
              <a:buNone/>
            </a:pPr>
            <a:endParaRPr lang="en-US" dirty="0"/>
          </a:p>
          <a:p>
            <a:pPr marL="57150" indent="0">
              <a:buNone/>
            </a:pPr>
            <a:endParaRPr lang="en-US" dirty="0"/>
          </a:p>
        </p:txBody>
      </p:sp>
    </p:spTree>
    <p:extLst>
      <p:ext uri="{BB962C8B-B14F-4D97-AF65-F5344CB8AC3E}">
        <p14:creationId xmlns:p14="http://schemas.microsoft.com/office/powerpoint/2010/main" val="1520590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648870"/>
            <a:ext cx="8229600" cy="5477293"/>
          </a:xfrm>
        </p:spPr>
        <p:txBody>
          <a:bodyPr/>
          <a:lstStyle/>
          <a:p>
            <a:pPr marL="57150" indent="0">
              <a:buNone/>
            </a:pPr>
            <a:r>
              <a:rPr lang="en-US" dirty="0" smtClean="0"/>
              <a:t>2) Link data archiving </a:t>
            </a:r>
            <a:r>
              <a:rPr lang="en-US" dirty="0"/>
              <a:t>to paper </a:t>
            </a:r>
            <a:r>
              <a:rPr lang="en-US" dirty="0" smtClean="0"/>
              <a:t>quality</a:t>
            </a:r>
          </a:p>
          <a:p>
            <a:pPr marL="914400" lvl="1" indent="-457200"/>
            <a:endParaRPr lang="en-US" dirty="0" smtClean="0"/>
          </a:p>
          <a:p>
            <a:pPr marL="514350" indent="-457200"/>
            <a:r>
              <a:rPr lang="en-US" dirty="0" smtClean="0"/>
              <a:t>add expectations to author guidelines:</a:t>
            </a:r>
          </a:p>
          <a:p>
            <a:pPr marL="57150" indent="0">
              <a:buNone/>
            </a:pPr>
            <a:endParaRPr lang="en-US" dirty="0" smtClean="0"/>
          </a:p>
          <a:p>
            <a:pPr marL="57150" indent="0">
              <a:buNone/>
            </a:pPr>
            <a:r>
              <a:rPr lang="en-US" dirty="0"/>
              <a:t>“Papers with exemplary data and code archiving are more valuable for future research, and, all else being equal, these are more likely to get accepted for publication”</a:t>
            </a:r>
          </a:p>
          <a:p>
            <a:pPr marL="57150" indent="0">
              <a:buNone/>
            </a:pPr>
            <a:endParaRPr lang="en-US" dirty="0"/>
          </a:p>
          <a:p>
            <a:pPr marL="57150" indent="0">
              <a:buNone/>
            </a:pPr>
            <a:endParaRPr lang="en-US" dirty="0"/>
          </a:p>
        </p:txBody>
      </p:sp>
    </p:spTree>
    <p:extLst>
      <p:ext uri="{BB962C8B-B14F-4D97-AF65-F5344CB8AC3E}">
        <p14:creationId xmlns:p14="http://schemas.microsoft.com/office/powerpoint/2010/main" val="551486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18905"/>
            <a:ext cx="7772400" cy="1470025"/>
          </a:xfrm>
        </p:spPr>
        <p:txBody>
          <a:bodyPr>
            <a:normAutofit/>
          </a:bodyPr>
          <a:lstStyle/>
          <a:p>
            <a:r>
              <a:rPr lang="en-US" sz="5400" dirty="0" smtClean="0"/>
              <a:t>Medium steps</a:t>
            </a:r>
            <a:endParaRPr lang="en-US" sz="5400" dirty="0"/>
          </a:p>
        </p:txBody>
      </p:sp>
    </p:spTree>
    <p:extLst>
      <p:ext uri="{BB962C8B-B14F-4D97-AF65-F5344CB8AC3E}">
        <p14:creationId xmlns:p14="http://schemas.microsoft.com/office/powerpoint/2010/main" val="3332508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648870"/>
            <a:ext cx="8229600" cy="5477293"/>
          </a:xfrm>
        </p:spPr>
        <p:txBody>
          <a:bodyPr/>
          <a:lstStyle/>
          <a:p>
            <a:pPr marL="57150" indent="0">
              <a:buNone/>
            </a:pPr>
            <a:r>
              <a:rPr lang="en-US" dirty="0"/>
              <a:t>3</a:t>
            </a:r>
            <a:r>
              <a:rPr lang="en-US" dirty="0" smtClean="0"/>
              <a:t>) Ask reviewers to assess data statement:</a:t>
            </a:r>
          </a:p>
          <a:p>
            <a:pPr marL="914400" lvl="1" indent="-457200"/>
            <a:endParaRPr lang="en-US" dirty="0" smtClean="0"/>
          </a:p>
          <a:p>
            <a:pPr marL="57150" indent="0">
              <a:buNone/>
            </a:pPr>
            <a:r>
              <a:rPr lang="en-US" sz="2800" dirty="0"/>
              <a:t>“Does the Data Accessibility section list all the datasets needed to recreate the results in the manuscript? If ‘No’, please specify which additional data are needed in your comments to the authors</a:t>
            </a:r>
            <a:r>
              <a:rPr lang="en-US" sz="2800" dirty="0" smtClean="0"/>
              <a:t>.”</a:t>
            </a:r>
            <a:endParaRPr lang="en-US" sz="2800" dirty="0"/>
          </a:p>
          <a:p>
            <a:pPr marL="57150" indent="0">
              <a:buNone/>
            </a:pPr>
            <a:r>
              <a:rPr lang="en-US" dirty="0"/>
              <a:t>[</a:t>
            </a:r>
            <a:r>
              <a:rPr lang="en-US" sz="2800" dirty="0" smtClean="0"/>
              <a:t>Yes/No/I didn’t check]</a:t>
            </a:r>
          </a:p>
          <a:p>
            <a:pPr marL="514350" indent="-457200">
              <a:buFontTx/>
              <a:buChar char="-"/>
            </a:pPr>
            <a:endParaRPr lang="en-US" sz="2800" dirty="0"/>
          </a:p>
          <a:p>
            <a:pPr marL="514350" indent="-457200">
              <a:buFontTx/>
              <a:buChar char="-"/>
            </a:pPr>
            <a:r>
              <a:rPr lang="en-US" sz="2800" dirty="0"/>
              <a:t>W</a:t>
            </a:r>
            <a:r>
              <a:rPr lang="en-US" sz="2800" dirty="0" smtClean="0"/>
              <a:t>e find only ~15% provide good feedback</a:t>
            </a:r>
          </a:p>
        </p:txBody>
      </p:sp>
    </p:spTree>
    <p:extLst>
      <p:ext uri="{BB962C8B-B14F-4D97-AF65-F5344CB8AC3E}">
        <p14:creationId xmlns:p14="http://schemas.microsoft.com/office/powerpoint/2010/main" val="211584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648870"/>
            <a:ext cx="8229600" cy="5477293"/>
          </a:xfrm>
        </p:spPr>
        <p:txBody>
          <a:bodyPr/>
          <a:lstStyle/>
          <a:p>
            <a:pPr marL="57150" indent="0">
              <a:buNone/>
            </a:pPr>
            <a:r>
              <a:rPr lang="en-US" dirty="0" smtClean="0"/>
              <a:t>4) Ask editors to assess data statement:</a:t>
            </a:r>
          </a:p>
          <a:p>
            <a:pPr marL="57150" indent="0">
              <a:buNone/>
            </a:pPr>
            <a:r>
              <a:rPr lang="en-US" sz="2800" dirty="0"/>
              <a:t>	</a:t>
            </a:r>
            <a:endParaRPr lang="en-US" sz="2800" dirty="0" smtClean="0"/>
          </a:p>
          <a:p>
            <a:pPr marL="514350" indent="-457200"/>
            <a:r>
              <a:rPr lang="en-US" sz="2800" dirty="0" smtClean="0"/>
              <a:t>include comments in decision letter</a:t>
            </a:r>
          </a:p>
          <a:p>
            <a:pPr marL="514350" indent="-457200"/>
            <a:endParaRPr lang="en-US" sz="2800" dirty="0"/>
          </a:p>
          <a:p>
            <a:pPr marL="514350" indent="-457200"/>
            <a:r>
              <a:rPr lang="en-US" sz="2800" dirty="0" smtClean="0"/>
              <a:t>we didn’t explicitly try this at </a:t>
            </a:r>
            <a:r>
              <a:rPr lang="en-US" sz="2800" i="1" dirty="0" smtClean="0"/>
              <a:t>Molecular Ecology</a:t>
            </a:r>
          </a:p>
          <a:p>
            <a:pPr marL="914400" lvl="1" indent="-457200"/>
            <a:r>
              <a:rPr lang="en-US" sz="2400" dirty="0" smtClean="0"/>
              <a:t>we would likely run into resistance</a:t>
            </a:r>
          </a:p>
        </p:txBody>
      </p:sp>
    </p:spTree>
    <p:extLst>
      <p:ext uri="{BB962C8B-B14F-4D97-AF65-F5344CB8AC3E}">
        <p14:creationId xmlns:p14="http://schemas.microsoft.com/office/powerpoint/2010/main" val="2655940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18905"/>
            <a:ext cx="7772400" cy="1470025"/>
          </a:xfrm>
        </p:spPr>
        <p:txBody>
          <a:bodyPr>
            <a:normAutofit/>
          </a:bodyPr>
          <a:lstStyle/>
          <a:p>
            <a:r>
              <a:rPr lang="en-US" sz="5400" dirty="0" smtClean="0"/>
              <a:t>Harder steps</a:t>
            </a:r>
            <a:endParaRPr lang="en-US" sz="5400" dirty="0"/>
          </a:p>
        </p:txBody>
      </p:sp>
    </p:spTree>
    <p:extLst>
      <p:ext uri="{BB962C8B-B14F-4D97-AF65-F5344CB8AC3E}">
        <p14:creationId xmlns:p14="http://schemas.microsoft.com/office/powerpoint/2010/main" val="2150717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648870"/>
            <a:ext cx="8229600" cy="5477293"/>
          </a:xfrm>
        </p:spPr>
        <p:txBody>
          <a:bodyPr/>
          <a:lstStyle/>
          <a:p>
            <a:pPr marL="57150" indent="0">
              <a:buNone/>
            </a:pPr>
            <a:r>
              <a:rPr lang="en-US" dirty="0" smtClean="0"/>
              <a:t>5) EO checks data statement</a:t>
            </a:r>
          </a:p>
          <a:p>
            <a:pPr marL="914400" lvl="1" indent="-457200"/>
            <a:endParaRPr lang="en-US" dirty="0" smtClean="0"/>
          </a:p>
          <a:p>
            <a:pPr marL="514350" indent="-457200"/>
            <a:r>
              <a:rPr lang="en-US" dirty="0" smtClean="0"/>
              <a:t>checks whether datasets listed in paper are also listed in statement (&amp; available)</a:t>
            </a:r>
          </a:p>
          <a:p>
            <a:pPr marL="514350" indent="-457200"/>
            <a:endParaRPr lang="en-US" dirty="0"/>
          </a:p>
          <a:p>
            <a:pPr marL="514350" indent="-457200"/>
            <a:r>
              <a:rPr lang="en-US" dirty="0" smtClean="0"/>
              <a:t>have to do all papers, or none</a:t>
            </a:r>
          </a:p>
          <a:p>
            <a:pPr marL="914400" lvl="1" indent="-457200"/>
            <a:r>
              <a:rPr lang="en-US" dirty="0" smtClean="0"/>
              <a:t>can’t be inconsistent</a:t>
            </a:r>
          </a:p>
          <a:p>
            <a:pPr marL="914400" lvl="1" indent="-457200"/>
            <a:r>
              <a:rPr lang="en-US" dirty="0" smtClean="0"/>
              <a:t>requires PhD in journal’s field</a:t>
            </a:r>
          </a:p>
          <a:p>
            <a:pPr marL="914400" lvl="1" indent="-457200"/>
            <a:endParaRPr lang="en-US" dirty="0"/>
          </a:p>
          <a:p>
            <a:pPr marL="514350" indent="-457200"/>
            <a:r>
              <a:rPr lang="en-US" dirty="0" smtClean="0"/>
              <a:t>very effective, but hard work</a:t>
            </a:r>
          </a:p>
        </p:txBody>
      </p:sp>
    </p:spTree>
    <p:extLst>
      <p:ext uri="{BB962C8B-B14F-4D97-AF65-F5344CB8AC3E}">
        <p14:creationId xmlns:p14="http://schemas.microsoft.com/office/powerpoint/2010/main" val="4163756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648870"/>
            <a:ext cx="8229600" cy="5477293"/>
          </a:xfrm>
        </p:spPr>
        <p:txBody>
          <a:bodyPr/>
          <a:lstStyle/>
          <a:p>
            <a:pPr marL="57150" indent="0">
              <a:buNone/>
            </a:pPr>
            <a:r>
              <a:rPr lang="en-US" dirty="0"/>
              <a:t>6</a:t>
            </a:r>
            <a:r>
              <a:rPr lang="en-US" dirty="0" smtClean="0"/>
              <a:t>) Bring in </a:t>
            </a:r>
            <a:r>
              <a:rPr lang="en-US" dirty="0"/>
              <a:t>d</a:t>
            </a:r>
            <a:r>
              <a:rPr lang="en-US" dirty="0" smtClean="0"/>
              <a:t>ata reviewers</a:t>
            </a:r>
          </a:p>
          <a:p>
            <a:pPr marL="514350" indent="-457200"/>
            <a:endParaRPr lang="en-US" dirty="0" smtClean="0"/>
          </a:p>
          <a:p>
            <a:pPr marL="514350" indent="-457200"/>
            <a:r>
              <a:rPr lang="en-US" dirty="0" smtClean="0"/>
              <a:t>keen people to check data statement</a:t>
            </a:r>
          </a:p>
          <a:p>
            <a:pPr marL="514350" indent="-457200"/>
            <a:endParaRPr lang="en-US" dirty="0"/>
          </a:p>
          <a:p>
            <a:pPr marL="514350" indent="-457200"/>
            <a:r>
              <a:rPr lang="en-US" dirty="0" smtClean="0"/>
              <a:t>could also do some sanity checks</a:t>
            </a:r>
          </a:p>
          <a:p>
            <a:pPr marL="514350" indent="-457200"/>
            <a:endParaRPr lang="en-US" dirty="0"/>
          </a:p>
          <a:p>
            <a:pPr marL="514350" indent="-457200"/>
            <a:r>
              <a:rPr lang="en-US" dirty="0" smtClean="0"/>
              <a:t>only for papers about to be accepted</a:t>
            </a:r>
          </a:p>
          <a:p>
            <a:pPr marL="514350" indent="-457200"/>
            <a:endParaRPr lang="en-US" dirty="0"/>
          </a:p>
          <a:p>
            <a:pPr marL="914400" lvl="1" indent="-457200"/>
            <a:r>
              <a:rPr lang="en-US" dirty="0" smtClean="0"/>
              <a:t>Molecular Ecology hasn’t tried this</a:t>
            </a:r>
          </a:p>
          <a:p>
            <a:pPr marL="914400" lvl="1" indent="-457200"/>
            <a:endParaRPr lang="en-US" dirty="0" smtClean="0"/>
          </a:p>
        </p:txBody>
      </p:sp>
    </p:spTree>
    <p:extLst>
      <p:ext uri="{BB962C8B-B14F-4D97-AF65-F5344CB8AC3E}">
        <p14:creationId xmlns:p14="http://schemas.microsoft.com/office/powerpoint/2010/main" val="4190019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82612"/>
            <a:ext cx="8229600" cy="4443551"/>
          </a:xfrm>
        </p:spPr>
        <p:txBody>
          <a:bodyPr/>
          <a:lstStyle/>
          <a:p>
            <a:r>
              <a:rPr lang="en-US" dirty="0" smtClean="0"/>
              <a:t>The long tail is real</a:t>
            </a:r>
          </a:p>
          <a:p>
            <a:endParaRPr lang="en-US" dirty="0" smtClean="0"/>
          </a:p>
          <a:p>
            <a:r>
              <a:rPr lang="en-US" dirty="0" smtClean="0"/>
              <a:t>It’s mostly ‘dark’</a:t>
            </a:r>
            <a:endParaRPr lang="en-US" dirty="0"/>
          </a:p>
        </p:txBody>
      </p:sp>
      <p:sp>
        <p:nvSpPr>
          <p:cNvPr id="8" name="TextBox 7"/>
          <p:cNvSpPr txBox="1"/>
          <p:nvPr/>
        </p:nvSpPr>
        <p:spPr>
          <a:xfrm>
            <a:off x="0" y="584776"/>
            <a:ext cx="9144000" cy="830997"/>
          </a:xfrm>
          <a:prstGeom prst="rect">
            <a:avLst/>
          </a:prstGeom>
          <a:noFill/>
        </p:spPr>
        <p:txBody>
          <a:bodyPr wrap="square" rtlCol="0">
            <a:spAutoFit/>
          </a:bodyPr>
          <a:lstStyle/>
          <a:p>
            <a:pPr algn="ctr"/>
            <a:r>
              <a:rPr lang="en-US" sz="4800" dirty="0" smtClean="0"/>
              <a:t>The Long Dark Tail</a:t>
            </a:r>
            <a:endParaRPr lang="en-US" sz="4800" dirty="0"/>
          </a:p>
        </p:txBody>
      </p:sp>
    </p:spTree>
    <p:extLst>
      <p:ext uri="{BB962C8B-B14F-4D97-AF65-F5344CB8AC3E}">
        <p14:creationId xmlns:p14="http://schemas.microsoft.com/office/powerpoint/2010/main" val="713324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18905"/>
            <a:ext cx="7772400" cy="1470025"/>
          </a:xfrm>
        </p:spPr>
        <p:txBody>
          <a:bodyPr>
            <a:normAutofit/>
          </a:bodyPr>
          <a:lstStyle/>
          <a:p>
            <a:r>
              <a:rPr lang="en-US" sz="5400" dirty="0" smtClean="0"/>
              <a:t>Norris steps</a:t>
            </a:r>
            <a:endParaRPr lang="en-US" sz="5400" dirty="0"/>
          </a:p>
        </p:txBody>
      </p:sp>
    </p:spTree>
    <p:extLst>
      <p:ext uri="{BB962C8B-B14F-4D97-AF65-F5344CB8AC3E}">
        <p14:creationId xmlns:p14="http://schemas.microsoft.com/office/powerpoint/2010/main" val="2583552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endParaRPr lang="en-US"/>
          </a:p>
        </p:txBody>
      </p:sp>
      <p:pic>
        <p:nvPicPr>
          <p:cNvPr id="4" name="Picture 3" descr="Chuck_Norri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3003" y="46724"/>
            <a:ext cx="5465319" cy="6801666"/>
          </a:xfrm>
          <a:prstGeom prst="rect">
            <a:avLst/>
          </a:prstGeom>
        </p:spPr>
      </p:pic>
    </p:spTree>
    <p:extLst>
      <p:ext uri="{BB962C8B-B14F-4D97-AF65-F5344CB8AC3E}">
        <p14:creationId xmlns:p14="http://schemas.microsoft.com/office/powerpoint/2010/main" val="574752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648870"/>
            <a:ext cx="8229600" cy="5477293"/>
          </a:xfrm>
        </p:spPr>
        <p:txBody>
          <a:bodyPr/>
          <a:lstStyle/>
          <a:p>
            <a:pPr marL="57150" indent="0">
              <a:buNone/>
            </a:pPr>
            <a:r>
              <a:rPr lang="en-US" dirty="0" smtClean="0"/>
              <a:t>7) Full test for reproducibility</a:t>
            </a:r>
          </a:p>
          <a:p>
            <a:pPr marL="57150" indent="0">
              <a:buNone/>
            </a:pPr>
            <a:endParaRPr lang="en-US" dirty="0"/>
          </a:p>
          <a:p>
            <a:pPr marL="571500" indent="-514350"/>
            <a:r>
              <a:rPr lang="en-US" dirty="0" smtClean="0"/>
              <a:t>only for fanatics or masochists?</a:t>
            </a:r>
          </a:p>
          <a:p>
            <a:pPr marL="571500" indent="-514350"/>
            <a:endParaRPr lang="en-US" dirty="0" smtClean="0"/>
          </a:p>
          <a:p>
            <a:pPr marL="571500" indent="-514350"/>
            <a:r>
              <a:rPr lang="en-US" dirty="0" smtClean="0"/>
              <a:t>would certainly motivate/terrify authors</a:t>
            </a:r>
          </a:p>
          <a:p>
            <a:pPr marL="57150" indent="0">
              <a:buNone/>
            </a:pPr>
            <a:endParaRPr lang="en-US" dirty="0" smtClean="0"/>
          </a:p>
        </p:txBody>
      </p:sp>
    </p:spTree>
    <p:extLst>
      <p:ext uri="{BB962C8B-B14F-4D97-AF65-F5344CB8AC3E}">
        <p14:creationId xmlns:p14="http://schemas.microsoft.com/office/powerpoint/2010/main" val="1506192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18905"/>
            <a:ext cx="7772400" cy="1470025"/>
          </a:xfrm>
        </p:spPr>
        <p:txBody>
          <a:bodyPr>
            <a:normAutofit fontScale="90000"/>
          </a:bodyPr>
          <a:lstStyle/>
          <a:p>
            <a:r>
              <a:rPr lang="en-US" sz="5400" dirty="0" smtClean="0"/>
              <a:t>The best lever: </a:t>
            </a:r>
            <a:br>
              <a:rPr lang="en-US" sz="5400" dirty="0" smtClean="0"/>
            </a:br>
            <a:r>
              <a:rPr lang="en-US" sz="5400" dirty="0" smtClean="0"/>
              <a:t>peer review</a:t>
            </a:r>
            <a:endParaRPr lang="en-US" sz="5400" dirty="0"/>
          </a:p>
        </p:txBody>
      </p:sp>
    </p:spTree>
    <p:extLst>
      <p:ext uri="{BB962C8B-B14F-4D97-AF65-F5344CB8AC3E}">
        <p14:creationId xmlns:p14="http://schemas.microsoft.com/office/powerpoint/2010/main" val="2631228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18905"/>
            <a:ext cx="7772400" cy="1470025"/>
          </a:xfrm>
        </p:spPr>
        <p:txBody>
          <a:bodyPr>
            <a:normAutofit fontScale="90000"/>
          </a:bodyPr>
          <a:lstStyle/>
          <a:p>
            <a:r>
              <a:rPr lang="en-US" sz="5400" dirty="0" smtClean="0"/>
              <a:t>Papers with bad data </a:t>
            </a:r>
            <a:br>
              <a:rPr lang="en-US" sz="5400" dirty="0" smtClean="0"/>
            </a:br>
            <a:r>
              <a:rPr lang="en-US" sz="5400" dirty="0" smtClean="0"/>
              <a:t>are bad papers</a:t>
            </a:r>
            <a:endParaRPr lang="en-US" sz="5400" dirty="0"/>
          </a:p>
        </p:txBody>
      </p:sp>
    </p:spTree>
    <p:extLst>
      <p:ext uri="{BB962C8B-B14F-4D97-AF65-F5344CB8AC3E}">
        <p14:creationId xmlns:p14="http://schemas.microsoft.com/office/powerpoint/2010/main" val="2400679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648870"/>
            <a:ext cx="8229600" cy="5477293"/>
          </a:xfrm>
        </p:spPr>
        <p:txBody>
          <a:bodyPr/>
          <a:lstStyle/>
          <a:p>
            <a:pPr marL="57150" indent="0">
              <a:buNone/>
            </a:pPr>
            <a:r>
              <a:rPr lang="en-US" dirty="0"/>
              <a:t>8</a:t>
            </a:r>
            <a:r>
              <a:rPr lang="en-US" dirty="0" smtClean="0"/>
              <a:t>) Papers with bad data are bad papers</a:t>
            </a:r>
          </a:p>
          <a:p>
            <a:pPr marL="57150" indent="0">
              <a:buNone/>
            </a:pPr>
            <a:endParaRPr lang="en-US" dirty="0"/>
          </a:p>
          <a:p>
            <a:pPr marL="571500" indent="-514350"/>
            <a:r>
              <a:rPr lang="en-US" dirty="0" smtClean="0"/>
              <a:t>authors must upload data &amp; code</a:t>
            </a:r>
          </a:p>
          <a:p>
            <a:pPr marL="571500" indent="-514350"/>
            <a:endParaRPr lang="en-US" dirty="0"/>
          </a:p>
          <a:p>
            <a:pPr marL="571500" indent="-514350"/>
            <a:r>
              <a:rPr lang="en-US" dirty="0"/>
              <a:t>i</a:t>
            </a:r>
            <a:r>
              <a:rPr lang="en-US" dirty="0" smtClean="0"/>
              <a:t>f the data or code are a mess:</a:t>
            </a:r>
          </a:p>
          <a:p>
            <a:pPr marL="457200" lvl="1" indent="0">
              <a:buNone/>
            </a:pPr>
            <a:r>
              <a:rPr lang="en-US" dirty="0" smtClean="0"/>
              <a:t>  </a:t>
            </a:r>
            <a:r>
              <a:rPr lang="en-US" dirty="0" smtClean="0">
                <a:latin typeface="Wingdings"/>
                <a:ea typeface="Wingdings"/>
                <a:cs typeface="Wingdings"/>
                <a:sym typeface="Wingdings"/>
              </a:rPr>
              <a:t></a:t>
            </a:r>
            <a:r>
              <a:rPr lang="en-US" dirty="0" smtClean="0">
                <a:sym typeface="Wingdings"/>
              </a:rPr>
              <a:t>E</a:t>
            </a:r>
            <a:r>
              <a:rPr lang="en-US" dirty="0" smtClean="0"/>
              <a:t>ditorial reject</a:t>
            </a:r>
          </a:p>
          <a:p>
            <a:pPr marL="571500" indent="-514350"/>
            <a:r>
              <a:rPr lang="en-US" dirty="0" smtClean="0"/>
              <a:t>if the reviewers find errors in data or code</a:t>
            </a:r>
          </a:p>
          <a:p>
            <a:pPr marL="457200" lvl="1" indent="0">
              <a:buNone/>
            </a:pPr>
            <a:r>
              <a:rPr lang="en-US" dirty="0" smtClean="0"/>
              <a:t>  </a:t>
            </a:r>
            <a:r>
              <a:rPr lang="en-US" dirty="0" smtClean="0">
                <a:latin typeface="Wingdings"/>
                <a:ea typeface="Wingdings"/>
                <a:cs typeface="Wingdings"/>
                <a:sym typeface="Wingdings"/>
              </a:rPr>
              <a:t></a:t>
            </a:r>
            <a:r>
              <a:rPr lang="en-US" dirty="0" smtClean="0">
                <a:sym typeface="Wingdings"/>
              </a:rPr>
              <a:t>Reject, maybe resubmit</a:t>
            </a:r>
            <a:endParaRPr lang="en-US" dirty="0"/>
          </a:p>
          <a:p>
            <a:pPr marL="457200" lvl="1" indent="0">
              <a:buNone/>
            </a:pPr>
            <a:endParaRPr lang="en-US" dirty="0" smtClean="0"/>
          </a:p>
          <a:p>
            <a:pPr marL="57150" indent="0">
              <a:buNone/>
            </a:pPr>
            <a:endParaRPr lang="en-US" dirty="0" smtClean="0"/>
          </a:p>
        </p:txBody>
      </p:sp>
    </p:spTree>
    <p:extLst>
      <p:ext uri="{BB962C8B-B14F-4D97-AF65-F5344CB8AC3E}">
        <p14:creationId xmlns:p14="http://schemas.microsoft.com/office/powerpoint/2010/main" val="449441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648870"/>
            <a:ext cx="8229600" cy="5477293"/>
          </a:xfrm>
        </p:spPr>
        <p:txBody>
          <a:bodyPr/>
          <a:lstStyle/>
          <a:p>
            <a:pPr marL="57150" indent="0">
              <a:buNone/>
            </a:pPr>
            <a:r>
              <a:rPr lang="en-US" dirty="0"/>
              <a:t>8</a:t>
            </a:r>
            <a:r>
              <a:rPr lang="en-US" dirty="0" smtClean="0"/>
              <a:t>) Papers with bad data are bad papers</a:t>
            </a:r>
          </a:p>
          <a:p>
            <a:pPr marL="57150" indent="0">
              <a:buNone/>
            </a:pPr>
            <a:endParaRPr lang="en-US" dirty="0"/>
          </a:p>
          <a:p>
            <a:pPr marL="571500" indent="-514350"/>
            <a:r>
              <a:rPr lang="en-US" dirty="0" smtClean="0"/>
              <a:t>good data management should be a matter of professional pride</a:t>
            </a:r>
          </a:p>
          <a:p>
            <a:pPr marL="971550" lvl="1" indent="-514350"/>
            <a:r>
              <a:rPr lang="en-US" dirty="0" smtClean="0"/>
              <a:t>backed up by reputation damage</a:t>
            </a:r>
          </a:p>
          <a:p>
            <a:pPr marL="971550" lvl="1" indent="-514350"/>
            <a:endParaRPr lang="en-US" dirty="0"/>
          </a:p>
          <a:p>
            <a:pPr marL="571500" indent="-514350"/>
            <a:r>
              <a:rPr lang="en-US" dirty="0"/>
              <a:t>a</a:t>
            </a:r>
            <a:r>
              <a:rPr lang="en-US" dirty="0" smtClean="0"/>
              <a:t>ll stakeholders need to emphasize this</a:t>
            </a:r>
          </a:p>
          <a:p>
            <a:pPr marL="971550" lvl="1" indent="-514350"/>
            <a:r>
              <a:rPr lang="en-US" dirty="0" smtClean="0"/>
              <a:t>otherwise we’re just wasting resources</a:t>
            </a:r>
            <a:endParaRPr lang="en-US" dirty="0"/>
          </a:p>
          <a:p>
            <a:pPr marL="457200" lvl="1" indent="0">
              <a:buNone/>
            </a:pPr>
            <a:endParaRPr lang="en-US" dirty="0" smtClean="0"/>
          </a:p>
          <a:p>
            <a:pPr marL="57150" indent="0">
              <a:buNone/>
            </a:pPr>
            <a:endParaRPr lang="en-US" dirty="0" smtClean="0"/>
          </a:p>
        </p:txBody>
      </p:sp>
    </p:spTree>
    <p:extLst>
      <p:ext uri="{BB962C8B-B14F-4D97-AF65-F5344CB8AC3E}">
        <p14:creationId xmlns:p14="http://schemas.microsoft.com/office/powerpoint/2010/main" val="3631392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648870"/>
            <a:ext cx="8229600" cy="5477293"/>
          </a:xfrm>
        </p:spPr>
        <p:txBody>
          <a:bodyPr/>
          <a:lstStyle/>
          <a:p>
            <a:pPr marL="0" indent="0">
              <a:buNone/>
            </a:pPr>
            <a:endParaRPr lang="en-US" dirty="0" smtClean="0"/>
          </a:p>
          <a:p>
            <a:pPr marL="0" indent="0">
              <a:buNone/>
            </a:pPr>
            <a:endParaRPr lang="en-US" dirty="0"/>
          </a:p>
          <a:p>
            <a:pPr marL="571500" indent="-514350"/>
            <a:endParaRPr lang="en-US" dirty="0"/>
          </a:p>
        </p:txBody>
      </p:sp>
    </p:spTree>
    <p:extLst>
      <p:ext uri="{BB962C8B-B14F-4D97-AF65-F5344CB8AC3E}">
        <p14:creationId xmlns:p14="http://schemas.microsoft.com/office/powerpoint/2010/main" val="406290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07289"/>
            <a:ext cx="7772400" cy="1470025"/>
          </a:xfrm>
        </p:spPr>
        <p:txBody>
          <a:bodyPr>
            <a:normAutofit/>
          </a:bodyPr>
          <a:lstStyle/>
          <a:p>
            <a:r>
              <a:rPr lang="en-US" sz="5400" dirty="0" smtClean="0"/>
              <a:t>Thanks to:</a:t>
            </a:r>
            <a:endParaRPr lang="en-US" sz="5400" dirty="0"/>
          </a:p>
        </p:txBody>
      </p:sp>
      <p:sp>
        <p:nvSpPr>
          <p:cNvPr id="3" name="Subtitle 2"/>
          <p:cNvSpPr>
            <a:spLocks noGrp="1"/>
          </p:cNvSpPr>
          <p:nvPr>
            <p:ph type="subTitle" idx="1"/>
          </p:nvPr>
        </p:nvSpPr>
        <p:spPr>
          <a:xfrm>
            <a:off x="1386327" y="1981852"/>
            <a:ext cx="7296912" cy="4152412"/>
          </a:xfrm>
        </p:spPr>
        <p:txBody>
          <a:bodyPr>
            <a:noAutofit/>
          </a:bodyPr>
          <a:lstStyle/>
          <a:p>
            <a:pPr algn="l"/>
            <a:r>
              <a:rPr lang="en-US" sz="2800" dirty="0" smtClean="0">
                <a:solidFill>
                  <a:schemeClr val="tx1"/>
                </a:solidFill>
              </a:rPr>
              <a:t>Arianne Albert				Rose Andrew</a:t>
            </a:r>
          </a:p>
          <a:p>
            <a:pPr algn="l"/>
            <a:r>
              <a:rPr lang="en-US" sz="2800" dirty="0" smtClean="0">
                <a:solidFill>
                  <a:schemeClr val="tx1"/>
                </a:solidFill>
              </a:rPr>
              <a:t>Florence </a:t>
            </a:r>
            <a:r>
              <a:rPr lang="en-US" sz="2800" dirty="0" err="1" smtClean="0">
                <a:solidFill>
                  <a:schemeClr val="tx1"/>
                </a:solidFill>
              </a:rPr>
              <a:t>Débarre</a:t>
            </a:r>
            <a:r>
              <a:rPr lang="en-US" sz="2800" dirty="0">
                <a:solidFill>
                  <a:schemeClr val="tx1"/>
                </a:solidFill>
              </a:rPr>
              <a:t>	</a:t>
            </a:r>
            <a:r>
              <a:rPr lang="en-US" sz="2800" dirty="0" smtClean="0">
                <a:solidFill>
                  <a:schemeClr val="tx1"/>
                </a:solidFill>
              </a:rPr>
              <a:t>		Dan Bock</a:t>
            </a:r>
            <a:endParaRPr lang="en-US" sz="2800" dirty="0">
              <a:solidFill>
                <a:schemeClr val="tx1"/>
              </a:solidFill>
            </a:endParaRPr>
          </a:p>
          <a:p>
            <a:pPr algn="l"/>
            <a:r>
              <a:rPr lang="en-US" sz="2800" dirty="0" smtClean="0">
                <a:solidFill>
                  <a:schemeClr val="tx1"/>
                </a:solidFill>
              </a:rPr>
              <a:t>Michelle Franklin</a:t>
            </a:r>
            <a:r>
              <a:rPr lang="en-US" sz="2800" dirty="0">
                <a:solidFill>
                  <a:schemeClr val="tx1"/>
                </a:solidFill>
              </a:rPr>
              <a:t>	</a:t>
            </a:r>
            <a:r>
              <a:rPr lang="en-US" sz="2800" dirty="0" smtClean="0">
                <a:solidFill>
                  <a:schemeClr val="tx1"/>
                </a:solidFill>
              </a:rPr>
              <a:t>		Kim Gilbert</a:t>
            </a:r>
          </a:p>
          <a:p>
            <a:pPr algn="l"/>
            <a:r>
              <a:rPr lang="en-US" sz="2800" dirty="0" smtClean="0">
                <a:solidFill>
                  <a:schemeClr val="tx1"/>
                </a:solidFill>
              </a:rPr>
              <a:t>Nolan Kane</a:t>
            </a:r>
            <a:r>
              <a:rPr lang="en-US" sz="2800" dirty="0">
                <a:solidFill>
                  <a:schemeClr val="tx1"/>
                </a:solidFill>
              </a:rPr>
              <a:t>	</a:t>
            </a:r>
            <a:r>
              <a:rPr lang="en-US" sz="2800" dirty="0" smtClean="0">
                <a:solidFill>
                  <a:schemeClr val="tx1"/>
                </a:solidFill>
              </a:rPr>
              <a:t>				Jean-</a:t>
            </a:r>
            <a:r>
              <a:rPr lang="en-US" sz="2800" dirty="0" err="1" smtClean="0">
                <a:solidFill>
                  <a:schemeClr val="tx1"/>
                </a:solidFill>
              </a:rPr>
              <a:t>Sébastien</a:t>
            </a:r>
            <a:r>
              <a:rPr lang="en-US" sz="2800" dirty="0" smtClean="0">
                <a:solidFill>
                  <a:schemeClr val="tx1"/>
                </a:solidFill>
              </a:rPr>
              <a:t> Moore</a:t>
            </a:r>
            <a:endParaRPr lang="en-US" sz="2800" dirty="0">
              <a:solidFill>
                <a:schemeClr val="tx1"/>
              </a:solidFill>
            </a:endParaRPr>
          </a:p>
          <a:p>
            <a:pPr algn="l"/>
            <a:r>
              <a:rPr lang="en-US" sz="2800" dirty="0" smtClean="0">
                <a:solidFill>
                  <a:schemeClr val="tx1"/>
                </a:solidFill>
              </a:rPr>
              <a:t>Brook Moyers</a:t>
            </a:r>
            <a:r>
              <a:rPr lang="en-US" sz="2800" dirty="0">
                <a:solidFill>
                  <a:schemeClr val="tx1"/>
                </a:solidFill>
              </a:rPr>
              <a:t>	</a:t>
            </a:r>
            <a:r>
              <a:rPr lang="en-US" sz="2800" dirty="0" smtClean="0">
                <a:solidFill>
                  <a:schemeClr val="tx1"/>
                </a:solidFill>
              </a:rPr>
              <a:t>			</a:t>
            </a:r>
            <a:r>
              <a:rPr lang="en-US" sz="2800" dirty="0" err="1" smtClean="0">
                <a:solidFill>
                  <a:schemeClr val="tx1"/>
                </a:solidFill>
              </a:rPr>
              <a:t>Sébastien</a:t>
            </a:r>
            <a:r>
              <a:rPr lang="en-US" sz="2800" dirty="0" smtClean="0">
                <a:solidFill>
                  <a:schemeClr val="tx1"/>
                </a:solidFill>
              </a:rPr>
              <a:t> </a:t>
            </a:r>
            <a:r>
              <a:rPr lang="en-US" sz="2800" dirty="0" err="1" smtClean="0">
                <a:solidFill>
                  <a:schemeClr val="tx1"/>
                </a:solidFill>
              </a:rPr>
              <a:t>Renaut</a:t>
            </a:r>
            <a:endParaRPr lang="en-US" sz="2800" dirty="0">
              <a:solidFill>
                <a:schemeClr val="tx1"/>
              </a:solidFill>
            </a:endParaRPr>
          </a:p>
          <a:p>
            <a:pPr algn="l"/>
            <a:r>
              <a:rPr lang="en-US" sz="2800" dirty="0" smtClean="0">
                <a:solidFill>
                  <a:schemeClr val="tx1"/>
                </a:solidFill>
              </a:rPr>
              <a:t>Diana </a:t>
            </a:r>
            <a:r>
              <a:rPr lang="en-US" sz="2800" dirty="0" err="1" smtClean="0">
                <a:solidFill>
                  <a:schemeClr val="tx1"/>
                </a:solidFill>
              </a:rPr>
              <a:t>Rennison</a:t>
            </a:r>
            <a:r>
              <a:rPr lang="en-US" sz="2800" dirty="0">
                <a:solidFill>
                  <a:schemeClr val="tx1"/>
                </a:solidFill>
              </a:rPr>
              <a:t>	</a:t>
            </a:r>
            <a:r>
              <a:rPr lang="en-US" sz="2800" dirty="0" smtClean="0">
                <a:solidFill>
                  <a:schemeClr val="tx1"/>
                </a:solidFill>
              </a:rPr>
              <a:t>			Loren </a:t>
            </a:r>
            <a:r>
              <a:rPr lang="en-US" sz="2800" dirty="0" err="1" smtClean="0">
                <a:solidFill>
                  <a:schemeClr val="tx1"/>
                </a:solidFill>
              </a:rPr>
              <a:t>Rieseberg</a:t>
            </a:r>
            <a:endParaRPr lang="en-US" sz="2800" dirty="0" smtClean="0">
              <a:solidFill>
                <a:schemeClr val="tx1"/>
              </a:solidFill>
            </a:endParaRPr>
          </a:p>
          <a:p>
            <a:pPr algn="l"/>
            <a:r>
              <a:rPr lang="en-US" sz="2800" dirty="0" smtClean="0">
                <a:solidFill>
                  <a:schemeClr val="tx1"/>
                </a:solidFill>
              </a:rPr>
              <a:t>Thor </a:t>
            </a:r>
            <a:r>
              <a:rPr lang="en-US" sz="2800" dirty="0" err="1" smtClean="0">
                <a:solidFill>
                  <a:schemeClr val="tx1"/>
                </a:solidFill>
              </a:rPr>
              <a:t>Veen</a:t>
            </a:r>
            <a:r>
              <a:rPr lang="en-US" sz="2800" dirty="0">
                <a:solidFill>
                  <a:schemeClr val="tx1"/>
                </a:solidFill>
              </a:rPr>
              <a:t>	</a:t>
            </a:r>
            <a:r>
              <a:rPr lang="en-US" sz="2800" dirty="0" smtClean="0">
                <a:solidFill>
                  <a:schemeClr val="tx1"/>
                </a:solidFill>
              </a:rPr>
              <a:t>				Mike Whitlock</a:t>
            </a:r>
          </a:p>
          <a:p>
            <a:pPr algn="l"/>
            <a:r>
              <a:rPr lang="en-US" sz="2800" dirty="0" smtClean="0">
                <a:solidFill>
                  <a:schemeClr val="tx1"/>
                </a:solidFill>
              </a:rPr>
              <a:t>Sam </a:t>
            </a:r>
            <a:r>
              <a:rPr lang="en-US" sz="2800" dirty="0" err="1" smtClean="0">
                <a:solidFill>
                  <a:schemeClr val="tx1"/>
                </a:solidFill>
              </a:rPr>
              <a:t>Yeama</a:t>
            </a:r>
            <a:r>
              <a:rPr lang="en-US" sz="2800" dirty="0" err="1">
                <a:solidFill>
                  <a:schemeClr val="tx1"/>
                </a:solidFill>
              </a:rPr>
              <a:t>n</a:t>
            </a:r>
            <a:endParaRPr lang="en-US" sz="2800" dirty="0" smtClean="0">
              <a:solidFill>
                <a:schemeClr val="tx1"/>
              </a:solidFill>
            </a:endParaRPr>
          </a:p>
          <a:p>
            <a:endParaRPr lang="en-US" sz="2800" dirty="0" smtClean="0">
              <a:solidFill>
                <a:schemeClr val="tx1"/>
              </a:solidFill>
            </a:endParaRPr>
          </a:p>
          <a:p>
            <a:endParaRPr lang="en-US" sz="2800" dirty="0">
              <a:solidFill>
                <a:schemeClr val="tx1"/>
              </a:solidFill>
            </a:endParaRPr>
          </a:p>
        </p:txBody>
      </p:sp>
    </p:spTree>
    <p:extLst>
      <p:ext uri="{BB962C8B-B14F-4D97-AF65-F5344CB8AC3E}">
        <p14:creationId xmlns:p14="http://schemas.microsoft.com/office/powerpoint/2010/main" val="3952365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69964" y="6361605"/>
            <a:ext cx="4461415" cy="369332"/>
          </a:xfrm>
          <a:prstGeom prst="rect">
            <a:avLst/>
          </a:prstGeom>
          <a:noFill/>
        </p:spPr>
        <p:txBody>
          <a:bodyPr wrap="square" rtlCol="0">
            <a:spAutoFit/>
          </a:bodyPr>
          <a:lstStyle/>
          <a:p>
            <a:r>
              <a:rPr lang="en-US" dirty="0" smtClean="0"/>
              <a:t>‘Challenges and Opportunities’ </a:t>
            </a:r>
            <a:r>
              <a:rPr lang="en-US" dirty="0"/>
              <a:t>(2011</a:t>
            </a:r>
            <a:r>
              <a:rPr lang="en-US" dirty="0" smtClean="0"/>
              <a:t>) </a:t>
            </a:r>
            <a:r>
              <a:rPr lang="en-US" i="1" dirty="0" smtClean="0"/>
              <a:t>Science</a:t>
            </a:r>
            <a:endParaRPr lang="en-US" dirty="0"/>
          </a:p>
        </p:txBody>
      </p:sp>
      <p:pic>
        <p:nvPicPr>
          <p:cNvPr id="2" name="Picture 1" descr="Screen Shot 2016-11-09 at 9.04.5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4" y="480751"/>
            <a:ext cx="9144000" cy="5917215"/>
          </a:xfrm>
          <a:prstGeom prst="rect">
            <a:avLst/>
          </a:prstGeom>
        </p:spPr>
      </p:pic>
    </p:spTree>
    <p:extLst>
      <p:ext uri="{BB962C8B-B14F-4D97-AF65-F5344CB8AC3E}">
        <p14:creationId xmlns:p14="http://schemas.microsoft.com/office/powerpoint/2010/main" val="2148610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56877" y="1466109"/>
            <a:ext cx="6849520" cy="413535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2203569" y="5786013"/>
            <a:ext cx="4461415" cy="461665"/>
          </a:xfrm>
          <a:prstGeom prst="rect">
            <a:avLst/>
          </a:prstGeom>
          <a:noFill/>
        </p:spPr>
        <p:txBody>
          <a:bodyPr wrap="square" rtlCol="0">
            <a:spAutoFit/>
          </a:bodyPr>
          <a:lstStyle/>
          <a:p>
            <a:pPr algn="ctr"/>
            <a:r>
              <a:rPr lang="en-US" sz="2400" dirty="0" smtClean="0"/>
              <a:t>Number of datasets</a:t>
            </a:r>
            <a:endParaRPr lang="en-US" sz="2400" dirty="0"/>
          </a:p>
        </p:txBody>
      </p:sp>
      <p:sp>
        <p:nvSpPr>
          <p:cNvPr id="7" name="TextBox 6"/>
          <p:cNvSpPr txBox="1"/>
          <p:nvPr/>
        </p:nvSpPr>
        <p:spPr>
          <a:xfrm rot="16200000">
            <a:off x="-1444237" y="3272408"/>
            <a:ext cx="3801154" cy="461665"/>
          </a:xfrm>
          <a:prstGeom prst="rect">
            <a:avLst/>
          </a:prstGeom>
          <a:noFill/>
        </p:spPr>
        <p:txBody>
          <a:bodyPr wrap="square" rtlCol="0">
            <a:spAutoFit/>
          </a:bodyPr>
          <a:lstStyle/>
          <a:p>
            <a:pPr algn="ctr"/>
            <a:r>
              <a:rPr lang="en-US" sz="2400" dirty="0" smtClean="0"/>
              <a:t>Size of dataset</a:t>
            </a:r>
          </a:p>
        </p:txBody>
      </p:sp>
      <p:sp>
        <p:nvSpPr>
          <p:cNvPr id="13" name="Freeform 12"/>
          <p:cNvSpPr/>
          <p:nvPr/>
        </p:nvSpPr>
        <p:spPr>
          <a:xfrm>
            <a:off x="1508847" y="1905576"/>
            <a:ext cx="6154798" cy="3595945"/>
          </a:xfrm>
          <a:custGeom>
            <a:avLst/>
            <a:gdLst>
              <a:gd name="connsiteX0" fmla="*/ 0 w 6154798"/>
              <a:gd name="connsiteY0" fmla="*/ 0 h 4776447"/>
              <a:gd name="connsiteX1" fmla="*/ 1042082 w 6154798"/>
              <a:gd name="connsiteY1" fmla="*/ 3918857 h 4776447"/>
              <a:gd name="connsiteX2" fmla="*/ 6154798 w 6154798"/>
              <a:gd name="connsiteY2" fmla="*/ 4776447 h 4776447"/>
            </a:gdLst>
            <a:ahLst/>
            <a:cxnLst>
              <a:cxn ang="0">
                <a:pos x="connsiteX0" y="connsiteY0"/>
              </a:cxn>
              <a:cxn ang="0">
                <a:pos x="connsiteX1" y="connsiteY1"/>
              </a:cxn>
              <a:cxn ang="0">
                <a:pos x="connsiteX2" y="connsiteY2"/>
              </a:cxn>
            </a:cxnLst>
            <a:rect l="l" t="t" r="r" b="b"/>
            <a:pathLst>
              <a:path w="6154798" h="4776447">
                <a:moveTo>
                  <a:pt x="0" y="0"/>
                </a:moveTo>
                <a:cubicBezTo>
                  <a:pt x="8141" y="1561391"/>
                  <a:pt x="16282" y="3122783"/>
                  <a:pt x="1042082" y="3918857"/>
                </a:cubicBezTo>
                <a:cubicBezTo>
                  <a:pt x="2067882" y="4714931"/>
                  <a:pt x="6154798" y="4776447"/>
                  <a:pt x="6154798" y="4776447"/>
                </a:cubicBezTo>
              </a:path>
            </a:pathLst>
          </a:custGeom>
          <a:ln>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TextBox 24"/>
          <p:cNvSpPr txBox="1"/>
          <p:nvPr/>
        </p:nvSpPr>
        <p:spPr>
          <a:xfrm>
            <a:off x="0" y="584776"/>
            <a:ext cx="9144000" cy="584776"/>
          </a:xfrm>
          <a:prstGeom prst="rect">
            <a:avLst/>
          </a:prstGeom>
          <a:noFill/>
        </p:spPr>
        <p:txBody>
          <a:bodyPr wrap="square" rtlCol="0">
            <a:spAutoFit/>
          </a:bodyPr>
          <a:lstStyle/>
          <a:p>
            <a:pPr algn="ctr"/>
            <a:r>
              <a:rPr lang="en-US" sz="3200" dirty="0" smtClean="0"/>
              <a:t>The Long Dark </a:t>
            </a:r>
            <a:r>
              <a:rPr lang="en-US" sz="3200" dirty="0"/>
              <a:t>T</a:t>
            </a:r>
            <a:r>
              <a:rPr lang="en-US" sz="3200" dirty="0" smtClean="0"/>
              <a:t>ail</a:t>
            </a:r>
            <a:endParaRPr lang="en-US" sz="3200" dirty="0"/>
          </a:p>
        </p:txBody>
      </p:sp>
      <p:sp>
        <p:nvSpPr>
          <p:cNvPr id="2" name="Freeform 1"/>
          <p:cNvSpPr/>
          <p:nvPr/>
        </p:nvSpPr>
        <p:spPr>
          <a:xfrm>
            <a:off x="1497993" y="1899723"/>
            <a:ext cx="6209073" cy="3538913"/>
          </a:xfrm>
          <a:custGeom>
            <a:avLst/>
            <a:gdLst>
              <a:gd name="connsiteX0" fmla="*/ 0 w 6209073"/>
              <a:gd name="connsiteY0" fmla="*/ 0 h 3538913"/>
              <a:gd name="connsiteX1" fmla="*/ 455911 w 6209073"/>
              <a:gd name="connsiteY1" fmla="*/ 2171112 h 3538913"/>
              <a:gd name="connsiteX2" fmla="*/ 2616061 w 6209073"/>
              <a:gd name="connsiteY2" fmla="*/ 2800734 h 3538913"/>
              <a:gd name="connsiteX3" fmla="*/ 4168329 w 6209073"/>
              <a:gd name="connsiteY3" fmla="*/ 3397790 h 3538913"/>
              <a:gd name="connsiteX4" fmla="*/ 6154798 w 6209073"/>
              <a:gd name="connsiteY4" fmla="*/ 3538913 h 3538913"/>
              <a:gd name="connsiteX5" fmla="*/ 6154798 w 6209073"/>
              <a:gd name="connsiteY5" fmla="*/ 3538913 h 3538913"/>
              <a:gd name="connsiteX6" fmla="*/ 6209073 w 6209073"/>
              <a:gd name="connsiteY6" fmla="*/ 3538913 h 3538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9073" h="3538913">
                <a:moveTo>
                  <a:pt x="0" y="0"/>
                </a:moveTo>
                <a:cubicBezTo>
                  <a:pt x="9950" y="852161"/>
                  <a:pt x="19901" y="1704323"/>
                  <a:pt x="455911" y="2171112"/>
                </a:cubicBezTo>
                <a:cubicBezTo>
                  <a:pt x="891921" y="2637901"/>
                  <a:pt x="1997325" y="2596288"/>
                  <a:pt x="2616061" y="2800734"/>
                </a:cubicBezTo>
                <a:cubicBezTo>
                  <a:pt x="3234797" y="3005180"/>
                  <a:pt x="3578540" y="3274760"/>
                  <a:pt x="4168329" y="3397790"/>
                </a:cubicBezTo>
                <a:cubicBezTo>
                  <a:pt x="4758118" y="3520820"/>
                  <a:pt x="6154798" y="3538913"/>
                  <a:pt x="6154798" y="3538913"/>
                </a:cubicBezTo>
                <a:lnTo>
                  <a:pt x="6154798" y="3538913"/>
                </a:lnTo>
                <a:lnTo>
                  <a:pt x="6209073" y="3538913"/>
                </a:lnTo>
              </a:path>
            </a:pathLst>
          </a:cu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TextBox 21"/>
          <p:cNvSpPr txBox="1"/>
          <p:nvPr/>
        </p:nvSpPr>
        <p:spPr>
          <a:xfrm>
            <a:off x="716432" y="2360739"/>
            <a:ext cx="543180" cy="369332"/>
          </a:xfrm>
          <a:prstGeom prst="rect">
            <a:avLst/>
          </a:prstGeom>
          <a:noFill/>
        </p:spPr>
        <p:txBody>
          <a:bodyPr wrap="square" rtlCol="0">
            <a:spAutoFit/>
          </a:bodyPr>
          <a:lstStyle/>
          <a:p>
            <a:pPr algn="ctr"/>
            <a:r>
              <a:rPr lang="en-US" dirty="0" smtClean="0"/>
              <a:t>PB</a:t>
            </a:r>
            <a:endParaRPr lang="en-US" dirty="0"/>
          </a:p>
        </p:txBody>
      </p:sp>
      <p:sp>
        <p:nvSpPr>
          <p:cNvPr id="24" name="TextBox 23"/>
          <p:cNvSpPr txBox="1"/>
          <p:nvPr/>
        </p:nvSpPr>
        <p:spPr>
          <a:xfrm>
            <a:off x="716432" y="4072785"/>
            <a:ext cx="543180" cy="369332"/>
          </a:xfrm>
          <a:prstGeom prst="rect">
            <a:avLst/>
          </a:prstGeom>
          <a:noFill/>
        </p:spPr>
        <p:txBody>
          <a:bodyPr wrap="square" rtlCol="0">
            <a:spAutoFit/>
          </a:bodyPr>
          <a:lstStyle/>
          <a:p>
            <a:pPr algn="ctr"/>
            <a:r>
              <a:rPr lang="en-US" dirty="0"/>
              <a:t>T</a:t>
            </a:r>
            <a:r>
              <a:rPr lang="en-US" dirty="0" smtClean="0"/>
              <a:t>B</a:t>
            </a:r>
            <a:endParaRPr lang="en-US" dirty="0"/>
          </a:p>
        </p:txBody>
      </p:sp>
      <p:sp>
        <p:nvSpPr>
          <p:cNvPr id="26" name="TextBox 25"/>
          <p:cNvSpPr txBox="1"/>
          <p:nvPr/>
        </p:nvSpPr>
        <p:spPr>
          <a:xfrm>
            <a:off x="716432" y="4763152"/>
            <a:ext cx="543180" cy="369332"/>
          </a:xfrm>
          <a:prstGeom prst="rect">
            <a:avLst/>
          </a:prstGeom>
          <a:noFill/>
        </p:spPr>
        <p:txBody>
          <a:bodyPr wrap="square" rtlCol="0">
            <a:spAutoFit/>
          </a:bodyPr>
          <a:lstStyle/>
          <a:p>
            <a:pPr algn="ctr"/>
            <a:r>
              <a:rPr lang="en-US" dirty="0"/>
              <a:t>G</a:t>
            </a:r>
            <a:r>
              <a:rPr lang="en-US" dirty="0" smtClean="0"/>
              <a:t>B</a:t>
            </a:r>
            <a:endParaRPr lang="en-US" dirty="0"/>
          </a:p>
        </p:txBody>
      </p:sp>
      <p:sp>
        <p:nvSpPr>
          <p:cNvPr id="27" name="TextBox 26"/>
          <p:cNvSpPr txBox="1"/>
          <p:nvPr/>
        </p:nvSpPr>
        <p:spPr>
          <a:xfrm>
            <a:off x="716432" y="5132189"/>
            <a:ext cx="543180" cy="369332"/>
          </a:xfrm>
          <a:prstGeom prst="rect">
            <a:avLst/>
          </a:prstGeom>
          <a:noFill/>
        </p:spPr>
        <p:txBody>
          <a:bodyPr wrap="square" rtlCol="0">
            <a:spAutoFit/>
          </a:bodyPr>
          <a:lstStyle/>
          <a:p>
            <a:pPr algn="ctr"/>
            <a:r>
              <a:rPr lang="en-US" dirty="0"/>
              <a:t>M</a:t>
            </a:r>
            <a:r>
              <a:rPr lang="en-US" dirty="0" smtClean="0"/>
              <a:t>B</a:t>
            </a:r>
            <a:endParaRPr lang="en-US" dirty="0"/>
          </a:p>
        </p:txBody>
      </p:sp>
      <p:sp>
        <p:nvSpPr>
          <p:cNvPr id="3" name="Rectangle 2"/>
          <p:cNvSpPr/>
          <p:nvPr/>
        </p:nvSpPr>
        <p:spPr>
          <a:xfrm>
            <a:off x="3245653" y="1466109"/>
            <a:ext cx="4960744" cy="4135359"/>
          </a:xfrm>
          <a:prstGeom prst="rect">
            <a:avLst/>
          </a:prstGeom>
          <a:gradFill flip="none" rotWithShape="1">
            <a:gsLst>
              <a:gs pos="1000">
                <a:schemeClr val="bg1">
                  <a:alpha val="0"/>
                </a:schemeClr>
              </a:gs>
              <a:gs pos="26000">
                <a:schemeClr val="tx1">
                  <a:lumMod val="75000"/>
                  <a:lumOff val="25000"/>
                  <a:alpha val="87000"/>
                </a:schemeClr>
              </a:gs>
              <a:gs pos="59000">
                <a:schemeClr val="tx1">
                  <a:lumMod val="95000"/>
                  <a:lumOff val="5000"/>
                  <a:alpha val="88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1966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13121</TotalTime>
  <Words>1332</Words>
  <Application>Microsoft Macintosh PowerPoint</Application>
  <PresentationFormat>On-screen Show (4:3)</PresentationFormat>
  <Paragraphs>318</Paragraphs>
  <Slides>78</Slides>
  <Notes>0</Notes>
  <HiddenSlides>0</HiddenSlides>
  <MMClips>0</MMClips>
  <ScaleCrop>false</ScaleCrop>
  <HeadingPairs>
    <vt:vector size="4" baseType="variant">
      <vt:variant>
        <vt:lpstr>Theme</vt:lpstr>
      </vt:variant>
      <vt:variant>
        <vt:i4>1</vt:i4>
      </vt:variant>
      <vt:variant>
        <vt:lpstr>Slide Titles</vt:lpstr>
      </vt:variant>
      <vt:variant>
        <vt:i4>78</vt:i4>
      </vt:variant>
    </vt:vector>
  </HeadingPairs>
  <TitlesOfParts>
    <vt:vector size="7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does the availability of long tail data change with time since publication? </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Methods</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 data archiving policies work?</vt:lpstr>
      <vt:lpstr>PowerPoint Presentation</vt:lpstr>
      <vt:lpstr>PowerPoint Presentation</vt:lpstr>
      <vt:lpstr>PowerPoint Presentation</vt:lpstr>
      <vt:lpstr>PowerPoint Presentation</vt:lpstr>
      <vt:lpstr>Motivating data sharing</vt:lpstr>
      <vt:lpstr>PowerPoint Presentation</vt:lpstr>
      <vt:lpstr>Easy steps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Medium steps</vt:lpstr>
      <vt:lpstr>PowerPoint Presentation</vt:lpstr>
      <vt:lpstr>PowerPoint Presentation</vt:lpstr>
      <vt:lpstr>Harder steps</vt:lpstr>
      <vt:lpstr>PowerPoint Presentation</vt:lpstr>
      <vt:lpstr>PowerPoint Presentation</vt:lpstr>
      <vt:lpstr>Norris steps</vt:lpstr>
      <vt:lpstr>PowerPoint Presentation</vt:lpstr>
      <vt:lpstr>PowerPoint Presentation</vt:lpstr>
      <vt:lpstr>The best lever:  peer review</vt:lpstr>
      <vt:lpstr>Papers with bad data  are bad papers</vt:lpstr>
      <vt:lpstr>PowerPoint Presentation</vt:lpstr>
      <vt:lpstr>PowerPoint Presentation</vt:lpstr>
      <vt:lpstr>PowerPoint Presentation</vt:lpstr>
      <vt:lpstr>Thanks to:</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Vines</dc:creator>
  <cp:lastModifiedBy>Tim Vines</cp:lastModifiedBy>
  <cp:revision>114</cp:revision>
  <cp:lastPrinted>2017-01-12T05:48:12Z</cp:lastPrinted>
  <dcterms:created xsi:type="dcterms:W3CDTF">2014-03-26T17:33:11Z</dcterms:created>
  <dcterms:modified xsi:type="dcterms:W3CDTF">2017-01-12T05:48:18Z</dcterms:modified>
</cp:coreProperties>
</file>