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8112"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cena Martin" userId="f645d829f57c328c" providerId="LiveId" clId="{6EC676A4-951F-4650-B2BD-D1A1C1146243}"/>
    <pc:docChg chg="undo custSel addSld modSld sldOrd">
      <pc:chgData name="Dacena Martin" userId="f645d829f57c328c" providerId="LiveId" clId="{6EC676A4-951F-4650-B2BD-D1A1C1146243}" dt="2025-05-07T01:01:20.564" v="68" actId="255"/>
      <pc:docMkLst>
        <pc:docMk/>
      </pc:docMkLst>
      <pc:sldChg chg="modSp mod modNotesTx">
        <pc:chgData name="Dacena Martin" userId="f645d829f57c328c" providerId="LiveId" clId="{6EC676A4-951F-4650-B2BD-D1A1C1146243}" dt="2025-05-06T21:29:05.219" v="30" actId="20577"/>
        <pc:sldMkLst>
          <pc:docMk/>
          <pc:sldMk cId="842265680" sldId="256"/>
        </pc:sldMkLst>
        <pc:spChg chg="mod">
          <ac:chgData name="Dacena Martin" userId="f645d829f57c328c" providerId="LiveId" clId="{6EC676A4-951F-4650-B2BD-D1A1C1146243}" dt="2025-05-06T21:29:05.219" v="30" actId="20577"/>
          <ac:spMkLst>
            <pc:docMk/>
            <pc:sldMk cId="842265680" sldId="256"/>
            <ac:spMk id="3" creationId="{4B3A807D-BC46-E381-ACAE-976A88F7DF5B}"/>
          </ac:spMkLst>
        </pc:spChg>
      </pc:sldChg>
      <pc:sldChg chg="modSp new mod ord">
        <pc:chgData name="Dacena Martin" userId="f645d829f57c328c" providerId="LiveId" clId="{6EC676A4-951F-4650-B2BD-D1A1C1146243}" dt="2025-05-07T01:01:20.564" v="68" actId="255"/>
        <pc:sldMkLst>
          <pc:docMk/>
          <pc:sldMk cId="2454248792" sldId="267"/>
        </pc:sldMkLst>
        <pc:spChg chg="mod">
          <ac:chgData name="Dacena Martin" userId="f645d829f57c328c" providerId="LiveId" clId="{6EC676A4-951F-4650-B2BD-D1A1C1146243}" dt="2025-05-07T01:01:20.564" v="68" actId="255"/>
          <ac:spMkLst>
            <pc:docMk/>
            <pc:sldMk cId="2454248792" sldId="267"/>
            <ac:spMk id="2" creationId="{408BE9AC-9E83-CEA3-5CF4-9A57E714E4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A2310-D392-488B-9174-7BEFDA24F8C0}"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F8855-6827-41DB-A4B4-2C6CEBC36E69}" type="slidenum">
              <a:rPr lang="en-IN" smtClean="0"/>
              <a:t>‹#›</a:t>
            </a:fld>
            <a:endParaRPr lang="en-IN"/>
          </a:p>
        </p:txBody>
      </p:sp>
    </p:spTree>
    <p:extLst>
      <p:ext uri="{BB962C8B-B14F-4D97-AF65-F5344CB8AC3E}">
        <p14:creationId xmlns:p14="http://schemas.microsoft.com/office/powerpoint/2010/main" val="42759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t>
            </a:r>
            <a:r>
              <a:rPr lang="en-US" dirty="0" err="1"/>
              <a:t>Dacena</a:t>
            </a:r>
            <a:r>
              <a:rPr lang="en-US" dirty="0"/>
              <a:t> Martin. Today, I am presenting my CYSE 587 course project titled Emergency Communication Scenario with Privacy Safeguards. This simulation focuses on protecting sensitive information in real time communication between victims and emergency response units using secure MQTT messaging.</a:t>
            </a:r>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1</a:t>
            </a:fld>
            <a:endParaRPr lang="en-IN"/>
          </a:p>
        </p:txBody>
      </p:sp>
    </p:spTree>
    <p:extLst>
      <p:ext uri="{BB962C8B-B14F-4D97-AF65-F5344CB8AC3E}">
        <p14:creationId xmlns:p14="http://schemas.microsoft.com/office/powerpoint/2010/main" val="426859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effectiveness of my privacy protections, I compared several aspects of the system before and after applying them.</a:t>
            </a:r>
          </a:p>
          <a:p>
            <a:r>
              <a:rPr lang="en-US" dirty="0"/>
              <a:t>Encrypted messages increased in size from around 57 bytes to 164 bytes due to the Fernet encryption layer. However, this did not impact performance, messages were still delivered in real time with no noticeable delay.</a:t>
            </a:r>
          </a:p>
          <a:p>
            <a:r>
              <a:rPr lang="en-US" dirty="0"/>
              <a:t>Tokenization using UUIDs completely removed any direct link to real names, providing strong anonymity. And because the entire message payload was encrypted, even if someone intercepted it, they’d see only gibberish.</a:t>
            </a:r>
          </a:p>
          <a:p>
            <a:r>
              <a:rPr lang="en-US" dirty="0"/>
              <a:t>The system did become slightly more complex due to the key management and encryption setup, but the privacy improvements far outweigh that trade-off.</a:t>
            </a:r>
          </a:p>
          <a:p>
            <a:r>
              <a:rPr lang="en-US" dirty="0"/>
              <a:t>Overall, both protections worked together to improve the system’s privacy without sacrificing usability or speed.</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10</a:t>
            </a:fld>
            <a:endParaRPr lang="en-IN"/>
          </a:p>
        </p:txBody>
      </p:sp>
    </p:spTree>
    <p:extLst>
      <p:ext uri="{BB962C8B-B14F-4D97-AF65-F5344CB8AC3E}">
        <p14:creationId xmlns:p14="http://schemas.microsoft.com/office/powerpoint/2010/main" val="270470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project, I realized how crucial privacy is, even during disasters. Just because it’s an emergency doesn’t mean sensitive information should be exposed.</a:t>
            </a:r>
          </a:p>
          <a:p>
            <a:r>
              <a:rPr lang="en-US" dirty="0"/>
              <a:t>Using the LINDDUN framework helped me systematically identify real threats in a simple MQTT messaging setup.</a:t>
            </a:r>
          </a:p>
          <a:p>
            <a:r>
              <a:rPr lang="en-US" dirty="0"/>
              <a:t>By applying just two practical techniques tokenization and encryption, I was able to protect both victim identity and message content effectively.</a:t>
            </a:r>
          </a:p>
          <a:p>
            <a:r>
              <a:rPr lang="en-US" dirty="0"/>
              <a:t>The system remained fast and responsive, proving that security doesn’t have to come at the cost of performance.</a:t>
            </a:r>
          </a:p>
          <a:p>
            <a:r>
              <a:rPr lang="en-US" dirty="0"/>
              <a:t>This project taught me how to apply privacy-by-design principles in real-time systems and I am confident the same can be extended to even larger, more complex setups.</a:t>
            </a:r>
          </a:p>
          <a:p>
            <a:r>
              <a:rPr lang="en-US"/>
              <a:t>Thank you.</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11</a:t>
            </a:fld>
            <a:endParaRPr lang="en-IN"/>
          </a:p>
        </p:txBody>
      </p:sp>
    </p:spTree>
    <p:extLst>
      <p:ext uri="{BB962C8B-B14F-4D97-AF65-F5344CB8AC3E}">
        <p14:creationId xmlns:p14="http://schemas.microsoft.com/office/powerpoint/2010/main" val="3094311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7EF8855-6827-41DB-A4B4-2C6CEBC36E69}" type="slidenum">
              <a:rPr lang="en-IN" smtClean="0"/>
              <a:t>12</a:t>
            </a:fld>
            <a:endParaRPr lang="en-IN"/>
          </a:p>
        </p:txBody>
      </p:sp>
    </p:spTree>
    <p:extLst>
      <p:ext uri="{BB962C8B-B14F-4D97-AF65-F5344CB8AC3E}">
        <p14:creationId xmlns:p14="http://schemas.microsoft.com/office/powerpoint/2010/main" val="349275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disaster or emergency situation, victims must be able to send help messages that include their location or identity. These messages are transmitted via MQTT, with drones acting as brokers. However, MQTT doesn’t secure data by default and this can lead to privacy risks if someone intercepts the message.</a:t>
            </a:r>
          </a:p>
          <a:p>
            <a:r>
              <a:rPr lang="en-US" dirty="0"/>
              <a:t>My goal in this project was to implement a communication model that keeps messages secure and private while ensuring they still reach the Command and Control unit in real time.</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2</a:t>
            </a:fld>
            <a:endParaRPr lang="en-IN"/>
          </a:p>
        </p:txBody>
      </p:sp>
    </p:spTree>
    <p:extLst>
      <p:ext uri="{BB962C8B-B14F-4D97-AF65-F5344CB8AC3E}">
        <p14:creationId xmlns:p14="http://schemas.microsoft.com/office/powerpoint/2010/main" val="35087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identify privacy risks, I used the LINDDUN framework which focuses on threats specific to privacy.</a:t>
            </a:r>
          </a:p>
          <a:p>
            <a:r>
              <a:rPr lang="en-US" dirty="0"/>
              <a:t>For example, if a victim sends multiple messages, someone could link them together, that’s a </a:t>
            </a:r>
            <a:r>
              <a:rPr lang="en-US" dirty="0" err="1"/>
              <a:t>linkability</a:t>
            </a:r>
            <a:r>
              <a:rPr lang="en-US" dirty="0"/>
              <a:t> threat.</a:t>
            </a:r>
          </a:p>
          <a:p>
            <a:r>
              <a:rPr lang="en-US" dirty="0"/>
              <a:t>If a name or identifier is in the message, it could reveal who the person is, that’s identifiability.</a:t>
            </a:r>
          </a:p>
          <a:p>
            <a:r>
              <a:rPr lang="en-US" dirty="0"/>
              <a:t>There is also a risk that victims could be permanently tied to the data they send, known as non-repudiation.</a:t>
            </a:r>
          </a:p>
          <a:p>
            <a:r>
              <a:rPr lang="en-US" dirty="0"/>
              <a:t>Even if messages are encrypted, someone could still detect when they were sent, which reveals behavior.</a:t>
            </a:r>
          </a:p>
          <a:p>
            <a:r>
              <a:rPr lang="en-US" dirty="0"/>
              <a:t>And most importantly, without proper protections, this system could end up violating privacy laws.</a:t>
            </a:r>
          </a:p>
          <a:p>
            <a:r>
              <a:rPr lang="en-US" dirty="0"/>
              <a:t>That’s why I planned my design around these risks from the beginning.</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3</a:t>
            </a:fld>
            <a:endParaRPr lang="en-IN"/>
          </a:p>
        </p:txBody>
      </p:sp>
    </p:spTree>
    <p:extLst>
      <p:ext uri="{BB962C8B-B14F-4D97-AF65-F5344CB8AC3E}">
        <p14:creationId xmlns:p14="http://schemas.microsoft.com/office/powerpoint/2010/main" val="89666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MQTT is great for lightweight messaging, it is not built with privacy in mind.</a:t>
            </a:r>
          </a:p>
          <a:p>
            <a:r>
              <a:rPr lang="en-US" dirty="0"/>
              <a:t>For instance, someone could use wildcard subscriptions like # to listen to everything published on the network.</a:t>
            </a:r>
          </a:p>
          <a:p>
            <a:r>
              <a:rPr lang="en-US" dirty="0"/>
              <a:t>Also, unless we explicitly encrypt the payload, messages are in plain text, that’s a big risk.</a:t>
            </a:r>
          </a:p>
          <a:p>
            <a:r>
              <a:rPr lang="en-US" dirty="0"/>
              <a:t>MQTT doesn’t have native support for anonymity, so if we use real names or IDs, they’re exposed.</a:t>
            </a:r>
          </a:p>
          <a:p>
            <a:r>
              <a:rPr lang="en-US" dirty="0"/>
              <a:t>Even if we hide the message content, just the timing and frequency of messages can give clues about user behavior.</a:t>
            </a:r>
          </a:p>
          <a:p>
            <a:r>
              <a:rPr lang="en-US" dirty="0"/>
              <a:t>So it became clear that MQTT needed some added protections for our emergency system.</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4</a:t>
            </a:fld>
            <a:endParaRPr lang="en-IN"/>
          </a:p>
        </p:txBody>
      </p:sp>
    </p:spTree>
    <p:extLst>
      <p:ext uri="{BB962C8B-B14F-4D97-AF65-F5344CB8AC3E}">
        <p14:creationId xmlns:p14="http://schemas.microsoft.com/office/powerpoint/2010/main" val="28261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risks, I added two strong privacy safeguards to my MQTT setup.</a:t>
            </a:r>
          </a:p>
          <a:p>
            <a:r>
              <a:rPr lang="en-US" dirty="0"/>
              <a:t>First, I used Tokenization, instead of real names or IDs, I generated unique UUIDs for each message. This makes it impossible to directly trace a message back to a specific victim.</a:t>
            </a:r>
          </a:p>
          <a:p>
            <a:r>
              <a:rPr lang="en-US" dirty="0"/>
              <a:t>Second, I applied Encryption using Python’s Fernet module. This means even if someone grabs a message, they won’t be able to read anything without the key.</a:t>
            </a:r>
          </a:p>
          <a:p>
            <a:r>
              <a:rPr lang="en-US" dirty="0"/>
              <a:t>Together, these two PETs, tokenization and encryption, ensured privacy without slowing things down.</a:t>
            </a:r>
          </a:p>
          <a:p>
            <a:r>
              <a:rPr lang="en-US" dirty="0"/>
              <a:t>It was easy to plug them into the MQTT message flow and they worked really well in protecting both identity and content.</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5</a:t>
            </a:fld>
            <a:endParaRPr lang="en-IN"/>
          </a:p>
        </p:txBody>
      </p:sp>
    </p:spTree>
    <p:extLst>
      <p:ext uri="{BB962C8B-B14F-4D97-AF65-F5344CB8AC3E}">
        <p14:creationId xmlns:p14="http://schemas.microsoft.com/office/powerpoint/2010/main" val="408269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comparison that highlights how much privacy improved after applying the PETs.</a:t>
            </a:r>
          </a:p>
          <a:p>
            <a:r>
              <a:rPr lang="en-US" dirty="0"/>
              <a:t>At first, messages included plain names and readable content, which made them easy targets for attackers.</a:t>
            </a:r>
          </a:p>
          <a:p>
            <a:r>
              <a:rPr lang="en-US" dirty="0"/>
              <a:t>After I applied tokenization and encryption, names were replaced with random tokens and message content was completely protected.</a:t>
            </a:r>
          </a:p>
          <a:p>
            <a:r>
              <a:rPr lang="en-US" dirty="0"/>
              <a:t>Even if intercepted, the data is now meaningless without the decryption key.</a:t>
            </a:r>
          </a:p>
          <a:p>
            <a:r>
              <a:rPr lang="en-US" dirty="0"/>
              <a:t>This transformation not only enhances security but also brings the system in line with data privacy standards like GDPR.</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6</a:t>
            </a:fld>
            <a:endParaRPr lang="en-IN"/>
          </a:p>
        </p:txBody>
      </p:sp>
    </p:spTree>
    <p:extLst>
      <p:ext uri="{BB962C8B-B14F-4D97-AF65-F5344CB8AC3E}">
        <p14:creationId xmlns:p14="http://schemas.microsoft.com/office/powerpoint/2010/main" val="6504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now walk you through how I built and tested this system.</a:t>
            </a:r>
          </a:p>
          <a:p>
            <a:r>
              <a:rPr lang="en-US" dirty="0"/>
              <a:t>I installed the </a:t>
            </a:r>
            <a:r>
              <a:rPr lang="en-US" dirty="0" err="1"/>
              <a:t>Mosquitto</a:t>
            </a:r>
            <a:r>
              <a:rPr lang="en-US" dirty="0"/>
              <a:t> MQTT broker locally and used it as the central message broker.</a:t>
            </a:r>
          </a:p>
          <a:p>
            <a:r>
              <a:rPr lang="en-US" dirty="0"/>
              <a:t>For the publisher, I wrote a script named securePublisher.py that simulates victims by sending randomly generated UUID tokens along with location data.</a:t>
            </a:r>
          </a:p>
          <a:p>
            <a:r>
              <a:rPr lang="en-US" dirty="0"/>
              <a:t>The payloads are encrypted using Fernet, a strong symmetric encryption method.</a:t>
            </a:r>
          </a:p>
          <a:p>
            <a:r>
              <a:rPr lang="en-US" dirty="0"/>
              <a:t>The subscriber script, secureSubscriber.py, listens on the same topic and decrypts the messages using the shared key.</a:t>
            </a:r>
          </a:p>
          <a:p>
            <a:r>
              <a:rPr lang="en-US" dirty="0"/>
              <a:t>I stored that key safely inside a keys/</a:t>
            </a:r>
            <a:r>
              <a:rPr lang="en-US" dirty="0" err="1"/>
              <a:t>secureKey.key</a:t>
            </a:r>
            <a:r>
              <a:rPr lang="en-US" dirty="0"/>
              <a:t> file, making sure only the authorized receiver can access it.</a:t>
            </a:r>
          </a:p>
          <a:p>
            <a:r>
              <a:rPr lang="en-US" dirty="0"/>
              <a:t>This structure keeps the communication fast, simple and secure.</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7</a:t>
            </a:fld>
            <a:endParaRPr lang="en-IN"/>
          </a:p>
        </p:txBody>
      </p:sp>
    </p:spTree>
    <p:extLst>
      <p:ext uri="{BB962C8B-B14F-4D97-AF65-F5344CB8AC3E}">
        <p14:creationId xmlns:p14="http://schemas.microsoft.com/office/powerpoint/2010/main" val="220977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8</a:t>
            </a:fld>
            <a:endParaRPr lang="en-IN"/>
          </a:p>
        </p:txBody>
      </p:sp>
    </p:spTree>
    <p:extLst>
      <p:ext uri="{BB962C8B-B14F-4D97-AF65-F5344CB8AC3E}">
        <p14:creationId xmlns:p14="http://schemas.microsoft.com/office/powerpoint/2010/main" val="39678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actual terminal outputs.</a:t>
            </a:r>
          </a:p>
          <a:p>
            <a:r>
              <a:rPr lang="en-US" dirty="0"/>
              <a:t>On the left is the publisher it shows the original message size and its encrypted version. Each message includes a randomized UUID and dynamic coordinates.</a:t>
            </a:r>
          </a:p>
          <a:p>
            <a:r>
              <a:rPr lang="en-US" dirty="0"/>
              <a:t>Notice that all encrypted messages are uniformly 164 bytes, regardless of content, this helps defend against pattern analysis.</a:t>
            </a:r>
          </a:p>
          <a:p>
            <a:r>
              <a:rPr lang="en-US" dirty="0"/>
              <a:t>On the right, the subscriber receives and decrypts those messages. It prints the original content, proving that the encryption and decryption flow is working as intended.</a:t>
            </a:r>
          </a:p>
          <a:p>
            <a:r>
              <a:rPr lang="en-US" dirty="0"/>
              <a:t>This confirms that privacy is preserved during real-time message transmission, without affecting system performance.</a:t>
            </a:r>
          </a:p>
          <a:p>
            <a:endParaRPr lang="en-IN" dirty="0"/>
          </a:p>
        </p:txBody>
      </p:sp>
      <p:sp>
        <p:nvSpPr>
          <p:cNvPr id="4" name="Slide Number Placeholder 3"/>
          <p:cNvSpPr>
            <a:spLocks noGrp="1"/>
          </p:cNvSpPr>
          <p:nvPr>
            <p:ph type="sldNum" sz="quarter" idx="5"/>
          </p:nvPr>
        </p:nvSpPr>
        <p:spPr/>
        <p:txBody>
          <a:bodyPr/>
          <a:lstStyle/>
          <a:p>
            <a:fld id="{E7EF8855-6827-41DB-A4B4-2C6CEBC36E69}" type="slidenum">
              <a:rPr lang="en-IN" smtClean="0"/>
              <a:t>9</a:t>
            </a:fld>
            <a:endParaRPr lang="en-IN"/>
          </a:p>
        </p:txBody>
      </p:sp>
    </p:spTree>
    <p:extLst>
      <p:ext uri="{BB962C8B-B14F-4D97-AF65-F5344CB8AC3E}">
        <p14:creationId xmlns:p14="http://schemas.microsoft.com/office/powerpoint/2010/main" val="388530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06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75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850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973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6191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75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574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819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533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97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7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36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38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4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36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23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95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02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5/6/2025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46871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2C3A-7E16-D495-08CC-402582EBD979}"/>
              </a:ext>
            </a:extLst>
          </p:cNvPr>
          <p:cNvSpPr>
            <a:spLocks noGrp="1"/>
          </p:cNvSpPr>
          <p:nvPr>
            <p:ph type="ctrTitle"/>
          </p:nvPr>
        </p:nvSpPr>
        <p:spPr/>
        <p:txBody>
          <a:bodyPr/>
          <a:lstStyle/>
          <a:p>
            <a:r>
              <a:rPr lang="en-US" dirty="0"/>
              <a:t>Emergency Communication Scenario with Privacy Safeguards</a:t>
            </a:r>
            <a:endParaRPr lang="en-IN" dirty="0"/>
          </a:p>
        </p:txBody>
      </p:sp>
      <p:sp>
        <p:nvSpPr>
          <p:cNvPr id="3" name="Subtitle 2">
            <a:extLst>
              <a:ext uri="{FF2B5EF4-FFF2-40B4-BE49-F238E27FC236}">
                <a16:creationId xmlns:a16="http://schemas.microsoft.com/office/drawing/2014/main" id="{4B3A807D-BC46-E381-ACAE-976A88F7DF5B}"/>
              </a:ext>
            </a:extLst>
          </p:cNvPr>
          <p:cNvSpPr>
            <a:spLocks noGrp="1"/>
          </p:cNvSpPr>
          <p:nvPr>
            <p:ph type="subTitle" idx="1"/>
          </p:nvPr>
        </p:nvSpPr>
        <p:spPr/>
        <p:txBody>
          <a:bodyPr>
            <a:normAutofit/>
          </a:bodyPr>
          <a:lstStyle/>
          <a:p>
            <a:r>
              <a:rPr lang="en-US" dirty="0"/>
              <a:t> Project Presentation</a:t>
            </a:r>
          </a:p>
          <a:p>
            <a:r>
              <a:rPr lang="en-US" dirty="0"/>
              <a:t>Presented by: Dacena Martin</a:t>
            </a:r>
            <a:endParaRPr lang="en-IN" dirty="0"/>
          </a:p>
        </p:txBody>
      </p:sp>
    </p:spTree>
    <p:extLst>
      <p:ext uri="{BB962C8B-B14F-4D97-AF65-F5344CB8AC3E}">
        <p14:creationId xmlns:p14="http://schemas.microsoft.com/office/powerpoint/2010/main" val="84226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ED17-3E21-4C92-CA68-72B3DB3BA066}"/>
              </a:ext>
            </a:extLst>
          </p:cNvPr>
          <p:cNvSpPr>
            <a:spLocks noGrp="1"/>
          </p:cNvSpPr>
          <p:nvPr>
            <p:ph type="title"/>
          </p:nvPr>
        </p:nvSpPr>
        <p:spPr/>
        <p:txBody>
          <a:bodyPr/>
          <a:lstStyle/>
          <a:p>
            <a:r>
              <a:rPr lang="en-IN" dirty="0"/>
              <a:t>Evaluation &amp; Trade-Offs</a:t>
            </a:r>
          </a:p>
        </p:txBody>
      </p:sp>
      <p:sp>
        <p:nvSpPr>
          <p:cNvPr id="3" name="Content Placeholder 2">
            <a:extLst>
              <a:ext uri="{FF2B5EF4-FFF2-40B4-BE49-F238E27FC236}">
                <a16:creationId xmlns:a16="http://schemas.microsoft.com/office/drawing/2014/main" id="{19AAB8BD-957C-76A6-929E-9FAC2C340D3E}"/>
              </a:ext>
            </a:extLst>
          </p:cNvPr>
          <p:cNvSpPr>
            <a:spLocks noGrp="1"/>
          </p:cNvSpPr>
          <p:nvPr>
            <p:ph idx="1"/>
          </p:nvPr>
        </p:nvSpPr>
        <p:spPr>
          <a:xfrm>
            <a:off x="913775" y="2367093"/>
            <a:ext cx="10364452" cy="4093342"/>
          </a:xfrm>
        </p:spPr>
        <p:txBody>
          <a:bodyPr>
            <a:noAutofit/>
          </a:bodyPr>
          <a:lstStyle/>
          <a:p>
            <a:pPr marL="0" indent="0">
              <a:buNone/>
            </a:pPr>
            <a:r>
              <a:rPr lang="en-US" sz="2800" b="1" cap="none" dirty="0"/>
              <a:t>Privacy Controls: Evaluation and Trade-Offs</a:t>
            </a:r>
          </a:p>
          <a:p>
            <a:r>
              <a:rPr lang="en-IN" sz="2800" cap="none" dirty="0"/>
              <a:t>Message size increased: from 57 bytes to 164 bytes</a:t>
            </a:r>
          </a:p>
          <a:p>
            <a:r>
              <a:rPr lang="en-IN" sz="2800" cap="none" dirty="0"/>
              <a:t>System performance remained smooth and real-time</a:t>
            </a:r>
          </a:p>
          <a:p>
            <a:r>
              <a:rPr lang="en-IN" sz="2800" cap="none" dirty="0"/>
              <a:t>Victim anonymity ensured through UUID tokens</a:t>
            </a:r>
          </a:p>
          <a:p>
            <a:r>
              <a:rPr lang="en-IN" sz="2800" cap="none" dirty="0"/>
              <a:t>End-to-end encryption protected message content</a:t>
            </a:r>
          </a:p>
          <a:p>
            <a:r>
              <a:rPr lang="en-IN" sz="2800" cap="none" dirty="0"/>
              <a:t>Slight complexity added but privacy gains justified</a:t>
            </a:r>
          </a:p>
          <a:p>
            <a:endParaRPr lang="en-IN" sz="2800" cap="none" dirty="0"/>
          </a:p>
        </p:txBody>
      </p:sp>
    </p:spTree>
    <p:extLst>
      <p:ext uri="{BB962C8B-B14F-4D97-AF65-F5344CB8AC3E}">
        <p14:creationId xmlns:p14="http://schemas.microsoft.com/office/powerpoint/2010/main" val="308123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2535-DEE3-25DA-CB96-91A6A37BB242}"/>
              </a:ext>
            </a:extLst>
          </p:cNvPr>
          <p:cNvSpPr>
            <a:spLocks noGrp="1"/>
          </p:cNvSpPr>
          <p:nvPr>
            <p:ph type="title"/>
          </p:nvPr>
        </p:nvSpPr>
        <p:spPr/>
        <p:txBody>
          <a:bodyPr/>
          <a:lstStyle/>
          <a:p>
            <a:r>
              <a:rPr lang="en-IN" dirty="0"/>
              <a:t>Reflections and Conclusion</a:t>
            </a:r>
          </a:p>
        </p:txBody>
      </p:sp>
      <p:sp>
        <p:nvSpPr>
          <p:cNvPr id="3" name="Content Placeholder 2">
            <a:extLst>
              <a:ext uri="{FF2B5EF4-FFF2-40B4-BE49-F238E27FC236}">
                <a16:creationId xmlns:a16="http://schemas.microsoft.com/office/drawing/2014/main" id="{0FE1BCD9-B74E-F408-CF5C-DA0750B54541}"/>
              </a:ext>
            </a:extLst>
          </p:cNvPr>
          <p:cNvSpPr>
            <a:spLocks noGrp="1"/>
          </p:cNvSpPr>
          <p:nvPr>
            <p:ph idx="1"/>
          </p:nvPr>
        </p:nvSpPr>
        <p:spPr/>
        <p:txBody>
          <a:bodyPr>
            <a:noAutofit/>
          </a:bodyPr>
          <a:lstStyle/>
          <a:p>
            <a:pPr marL="0" indent="0">
              <a:buNone/>
            </a:pPr>
            <a:r>
              <a:rPr lang="en-IN" sz="3200" b="1" dirty="0"/>
              <a:t>My Final Reflections</a:t>
            </a:r>
          </a:p>
          <a:p>
            <a:r>
              <a:rPr lang="en-US" sz="3200" cap="none" dirty="0"/>
              <a:t>Privacy must be a priority even in emergencies</a:t>
            </a:r>
          </a:p>
          <a:p>
            <a:r>
              <a:rPr lang="en-US" sz="3200" cap="none" dirty="0"/>
              <a:t>LINDDUN helped uncover real-world threats</a:t>
            </a:r>
          </a:p>
          <a:p>
            <a:r>
              <a:rPr lang="en-US" sz="3200" cap="none" dirty="0"/>
              <a:t>Tokenization and encryption were simple yet effective</a:t>
            </a:r>
          </a:p>
          <a:p>
            <a:r>
              <a:rPr lang="en-US" sz="3200" cap="none" dirty="0"/>
              <a:t>Built a secure system without sacrificing usability</a:t>
            </a:r>
            <a:endParaRPr lang="en-IN" sz="3200" cap="none" dirty="0"/>
          </a:p>
        </p:txBody>
      </p:sp>
    </p:spTree>
    <p:extLst>
      <p:ext uri="{BB962C8B-B14F-4D97-AF65-F5344CB8AC3E}">
        <p14:creationId xmlns:p14="http://schemas.microsoft.com/office/powerpoint/2010/main" val="57683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E9AC-9E83-CEA3-5CF4-9A57E714E4A7}"/>
              </a:ext>
            </a:extLst>
          </p:cNvPr>
          <p:cNvSpPr>
            <a:spLocks noGrp="1"/>
          </p:cNvSpPr>
          <p:nvPr>
            <p:ph type="title"/>
          </p:nvPr>
        </p:nvSpPr>
        <p:spPr>
          <a:xfrm>
            <a:off x="913775" y="618517"/>
            <a:ext cx="10364451" cy="5325083"/>
          </a:xfrm>
        </p:spPr>
        <p:txBody>
          <a:bodyPr>
            <a:normAutofit/>
          </a:bodyPr>
          <a:lstStyle/>
          <a:p>
            <a:br>
              <a:rPr lang="en-IN" dirty="0"/>
            </a:br>
            <a:r>
              <a:rPr lang="en-IN" sz="4000" dirty="0"/>
              <a:t>Thankyou</a:t>
            </a:r>
          </a:p>
        </p:txBody>
      </p:sp>
    </p:spTree>
    <p:extLst>
      <p:ext uri="{BB962C8B-B14F-4D97-AF65-F5344CB8AC3E}">
        <p14:creationId xmlns:p14="http://schemas.microsoft.com/office/powerpoint/2010/main" val="245424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71E6-F984-7720-5AA2-CA61FFBEA2D9}"/>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7F02BFF8-72A0-6D0E-19DC-5521FA2AD9FA}"/>
              </a:ext>
            </a:extLst>
          </p:cNvPr>
          <p:cNvSpPr>
            <a:spLocks noGrp="1"/>
          </p:cNvSpPr>
          <p:nvPr>
            <p:ph idx="1"/>
          </p:nvPr>
        </p:nvSpPr>
        <p:spPr>
          <a:xfrm>
            <a:off x="913775" y="2367093"/>
            <a:ext cx="10364452" cy="4159213"/>
          </a:xfrm>
        </p:spPr>
        <p:txBody>
          <a:bodyPr>
            <a:noAutofit/>
          </a:bodyPr>
          <a:lstStyle/>
          <a:p>
            <a:r>
              <a:rPr lang="en-US" sz="3200" cap="none" dirty="0"/>
              <a:t>Victims need to send emergency help messages securely.</a:t>
            </a:r>
          </a:p>
          <a:p>
            <a:r>
              <a:rPr lang="en-US" sz="3200" cap="none" dirty="0"/>
              <a:t>Drones act as MQTT brokers in the communication flow.</a:t>
            </a:r>
          </a:p>
          <a:p>
            <a:r>
              <a:rPr lang="en-US" sz="3200" cap="none" dirty="0"/>
              <a:t>Messages carry sensitive identity and location details.</a:t>
            </a:r>
          </a:p>
          <a:p>
            <a:r>
              <a:rPr lang="en-US" sz="3200" cap="none" dirty="0"/>
              <a:t>Risk of exposure and interception is high.</a:t>
            </a:r>
          </a:p>
          <a:p>
            <a:r>
              <a:rPr lang="en-US" sz="3200" cap="none" dirty="0"/>
              <a:t>Objective: Ensure message privacy without breaking real-time flow.</a:t>
            </a:r>
          </a:p>
          <a:p>
            <a:endParaRPr lang="en-US" sz="2800" cap="none" dirty="0"/>
          </a:p>
        </p:txBody>
      </p:sp>
    </p:spTree>
    <p:extLst>
      <p:ext uri="{BB962C8B-B14F-4D97-AF65-F5344CB8AC3E}">
        <p14:creationId xmlns:p14="http://schemas.microsoft.com/office/powerpoint/2010/main" val="160169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35D4-B07C-BA18-C0DB-FDB56BE7DC15}"/>
              </a:ext>
            </a:extLst>
          </p:cNvPr>
          <p:cNvSpPr>
            <a:spLocks noGrp="1"/>
          </p:cNvSpPr>
          <p:nvPr>
            <p:ph type="title"/>
          </p:nvPr>
        </p:nvSpPr>
        <p:spPr/>
        <p:txBody>
          <a:bodyPr/>
          <a:lstStyle/>
          <a:p>
            <a:r>
              <a:rPr lang="en-US" dirty="0"/>
              <a:t>Privacy Threat Analysis (LINDDUN Framework)</a:t>
            </a:r>
            <a:endParaRPr lang="en-IN" dirty="0"/>
          </a:p>
        </p:txBody>
      </p:sp>
      <p:sp>
        <p:nvSpPr>
          <p:cNvPr id="3" name="Content Placeholder 2">
            <a:extLst>
              <a:ext uri="{FF2B5EF4-FFF2-40B4-BE49-F238E27FC236}">
                <a16:creationId xmlns:a16="http://schemas.microsoft.com/office/drawing/2014/main" id="{09754D1A-B4D6-83B5-8118-4A3B65994732}"/>
              </a:ext>
            </a:extLst>
          </p:cNvPr>
          <p:cNvSpPr>
            <a:spLocks noGrp="1"/>
          </p:cNvSpPr>
          <p:nvPr>
            <p:ph idx="1"/>
          </p:nvPr>
        </p:nvSpPr>
        <p:spPr>
          <a:xfrm>
            <a:off x="913775" y="2367093"/>
            <a:ext cx="10364452" cy="4490907"/>
          </a:xfrm>
        </p:spPr>
        <p:txBody>
          <a:bodyPr>
            <a:noAutofit/>
          </a:bodyPr>
          <a:lstStyle/>
          <a:p>
            <a:r>
              <a:rPr lang="en-US" sz="2800" cap="none" dirty="0"/>
              <a:t>Linkability - Messages from the same victim can be linked.</a:t>
            </a:r>
          </a:p>
          <a:p>
            <a:r>
              <a:rPr lang="en-US" sz="2800" cap="none" dirty="0"/>
              <a:t>Identifiability - Real identity may be revealed.</a:t>
            </a:r>
          </a:p>
          <a:p>
            <a:r>
              <a:rPr lang="en-US" sz="2800" cap="none" dirty="0"/>
              <a:t>Non-repudiation - Victims can’t deny sending messages.</a:t>
            </a:r>
          </a:p>
          <a:p>
            <a:r>
              <a:rPr lang="en-US" sz="2800" cap="none" dirty="0"/>
              <a:t>Detectability - Message flow reveals victim activity.</a:t>
            </a:r>
          </a:p>
          <a:p>
            <a:r>
              <a:rPr lang="en-US" sz="2800" cap="none" dirty="0"/>
              <a:t>Disclosure - Location/help info might leak.</a:t>
            </a:r>
          </a:p>
          <a:p>
            <a:r>
              <a:rPr lang="en-US" sz="2800" cap="none" dirty="0"/>
              <a:t>Unawareness - Victims may not know what's being shared.</a:t>
            </a:r>
          </a:p>
          <a:p>
            <a:r>
              <a:rPr lang="en-US" sz="2800" cap="none" dirty="0"/>
              <a:t>Non-compliance - Risk of breaking privacy laws.</a:t>
            </a:r>
          </a:p>
          <a:p>
            <a:endParaRPr lang="en-IN" sz="2800" cap="none" dirty="0"/>
          </a:p>
        </p:txBody>
      </p:sp>
    </p:spTree>
    <p:extLst>
      <p:ext uri="{BB962C8B-B14F-4D97-AF65-F5344CB8AC3E}">
        <p14:creationId xmlns:p14="http://schemas.microsoft.com/office/powerpoint/2010/main" val="220056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2D37-C753-396C-D465-8863694D5003}"/>
              </a:ext>
            </a:extLst>
          </p:cNvPr>
          <p:cNvSpPr>
            <a:spLocks noGrp="1"/>
          </p:cNvSpPr>
          <p:nvPr>
            <p:ph type="title"/>
          </p:nvPr>
        </p:nvSpPr>
        <p:spPr/>
        <p:txBody>
          <a:bodyPr/>
          <a:lstStyle/>
          <a:p>
            <a:r>
              <a:rPr lang="en-US" dirty="0"/>
              <a:t>Why MQTT Needs Extra Privacy Safeguards</a:t>
            </a:r>
            <a:endParaRPr lang="en-IN" dirty="0"/>
          </a:p>
        </p:txBody>
      </p:sp>
      <p:sp>
        <p:nvSpPr>
          <p:cNvPr id="3" name="Content Placeholder 2">
            <a:extLst>
              <a:ext uri="{FF2B5EF4-FFF2-40B4-BE49-F238E27FC236}">
                <a16:creationId xmlns:a16="http://schemas.microsoft.com/office/drawing/2014/main" id="{7C8B7F80-7151-E599-8AAB-8FA64E7FDF58}"/>
              </a:ext>
            </a:extLst>
          </p:cNvPr>
          <p:cNvSpPr>
            <a:spLocks noGrp="1"/>
          </p:cNvSpPr>
          <p:nvPr>
            <p:ph idx="1"/>
          </p:nvPr>
        </p:nvSpPr>
        <p:spPr/>
        <p:txBody>
          <a:bodyPr>
            <a:noAutofit/>
          </a:bodyPr>
          <a:lstStyle/>
          <a:p>
            <a:r>
              <a:rPr lang="en-US" sz="3200" cap="none" dirty="0"/>
              <a:t>Wildcard topics can expose message patterns.</a:t>
            </a:r>
          </a:p>
          <a:p>
            <a:r>
              <a:rPr lang="en-US" sz="3200" cap="none" dirty="0"/>
              <a:t>Payloads are unencrypted by default.</a:t>
            </a:r>
          </a:p>
          <a:p>
            <a:r>
              <a:rPr lang="en-US" sz="3200" cap="none" dirty="0"/>
              <a:t>No built-in anonymity.</a:t>
            </a:r>
          </a:p>
          <a:p>
            <a:r>
              <a:rPr lang="en-US" sz="3200" cap="none" dirty="0"/>
              <a:t>Message frequency reveals user activity.</a:t>
            </a:r>
          </a:p>
          <a:p>
            <a:r>
              <a:rPr lang="en-US" sz="3200" cap="none" dirty="0"/>
              <a:t>Metadata exposure is possible.</a:t>
            </a:r>
            <a:endParaRPr lang="en-IN" sz="3200" cap="none" dirty="0"/>
          </a:p>
        </p:txBody>
      </p:sp>
    </p:spTree>
    <p:extLst>
      <p:ext uri="{BB962C8B-B14F-4D97-AF65-F5344CB8AC3E}">
        <p14:creationId xmlns:p14="http://schemas.microsoft.com/office/powerpoint/2010/main" val="362660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8401-EDB0-D492-4D04-FFCDA0B599A6}"/>
              </a:ext>
            </a:extLst>
          </p:cNvPr>
          <p:cNvSpPr>
            <a:spLocks noGrp="1"/>
          </p:cNvSpPr>
          <p:nvPr>
            <p:ph type="title"/>
          </p:nvPr>
        </p:nvSpPr>
        <p:spPr/>
        <p:txBody>
          <a:bodyPr/>
          <a:lstStyle/>
          <a:p>
            <a:r>
              <a:rPr lang="en-IN" dirty="0"/>
              <a:t>Privacy Enhancements I Used</a:t>
            </a:r>
          </a:p>
        </p:txBody>
      </p:sp>
      <p:sp>
        <p:nvSpPr>
          <p:cNvPr id="3" name="Content Placeholder 2">
            <a:extLst>
              <a:ext uri="{FF2B5EF4-FFF2-40B4-BE49-F238E27FC236}">
                <a16:creationId xmlns:a16="http://schemas.microsoft.com/office/drawing/2014/main" id="{CE63EC0E-7F12-A864-3D85-E71D7AD30AC6}"/>
              </a:ext>
            </a:extLst>
          </p:cNvPr>
          <p:cNvSpPr>
            <a:spLocks noGrp="1"/>
          </p:cNvSpPr>
          <p:nvPr>
            <p:ph idx="1"/>
          </p:nvPr>
        </p:nvSpPr>
        <p:spPr>
          <a:xfrm>
            <a:off x="913775" y="2367093"/>
            <a:ext cx="10364452" cy="3872390"/>
          </a:xfrm>
        </p:spPr>
        <p:txBody>
          <a:bodyPr>
            <a:normAutofit/>
          </a:bodyPr>
          <a:lstStyle/>
          <a:p>
            <a:pPr marL="0" indent="0">
              <a:buNone/>
            </a:pPr>
            <a:r>
              <a:rPr lang="en-IN" sz="2800" b="1" cap="none" dirty="0"/>
              <a:t>Two Key Privacy Enhancements Applied</a:t>
            </a:r>
          </a:p>
          <a:p>
            <a:r>
              <a:rPr lang="en-IN" sz="2800" cap="none" dirty="0"/>
              <a:t>Tokenization: Replaced names with random UUIDs</a:t>
            </a:r>
          </a:p>
          <a:p>
            <a:r>
              <a:rPr lang="en-IN" sz="2800" cap="none" dirty="0"/>
              <a:t>Encryption: Secured payload using Fernet</a:t>
            </a:r>
          </a:p>
          <a:p>
            <a:r>
              <a:rPr lang="en-IN" sz="2800" cap="none" dirty="0"/>
              <a:t>Ensured anonymity and confidentiality</a:t>
            </a:r>
          </a:p>
          <a:p>
            <a:r>
              <a:rPr lang="en-IN" sz="2800" cap="none" dirty="0"/>
              <a:t>Minimal performance impact</a:t>
            </a:r>
          </a:p>
          <a:p>
            <a:r>
              <a:rPr lang="en-IN" sz="2800" cap="none" dirty="0"/>
              <a:t>Easy to integrate with MQTT</a:t>
            </a:r>
          </a:p>
          <a:p>
            <a:endParaRPr lang="en-IN" sz="2800" cap="none" dirty="0"/>
          </a:p>
        </p:txBody>
      </p:sp>
    </p:spTree>
    <p:extLst>
      <p:ext uri="{BB962C8B-B14F-4D97-AF65-F5344CB8AC3E}">
        <p14:creationId xmlns:p14="http://schemas.microsoft.com/office/powerpoint/2010/main" val="355684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2CDB-53A9-926A-4417-617F4EDEF7D6}"/>
              </a:ext>
            </a:extLst>
          </p:cNvPr>
          <p:cNvSpPr>
            <a:spLocks noGrp="1"/>
          </p:cNvSpPr>
          <p:nvPr>
            <p:ph type="title"/>
          </p:nvPr>
        </p:nvSpPr>
        <p:spPr/>
        <p:txBody>
          <a:bodyPr/>
          <a:lstStyle/>
          <a:p>
            <a:r>
              <a:rPr lang="en-US" dirty="0"/>
              <a:t>Before vs. After Privacy Protections</a:t>
            </a:r>
            <a:endParaRPr lang="en-IN" dirty="0"/>
          </a:p>
        </p:txBody>
      </p:sp>
      <p:graphicFrame>
        <p:nvGraphicFramePr>
          <p:cNvPr id="4" name="Content Placeholder 3">
            <a:extLst>
              <a:ext uri="{FF2B5EF4-FFF2-40B4-BE49-F238E27FC236}">
                <a16:creationId xmlns:a16="http://schemas.microsoft.com/office/drawing/2014/main" id="{853729E0-C510-D120-D690-118197B062E2}"/>
              </a:ext>
            </a:extLst>
          </p:cNvPr>
          <p:cNvGraphicFramePr>
            <a:graphicFrameLocks noGrp="1"/>
          </p:cNvGraphicFramePr>
          <p:nvPr>
            <p:ph idx="1"/>
            <p:extLst>
              <p:ext uri="{D42A27DB-BD31-4B8C-83A1-F6EECF244321}">
                <p14:modId xmlns:p14="http://schemas.microsoft.com/office/powerpoint/2010/main" val="4284165565"/>
              </p:ext>
            </p:extLst>
          </p:nvPr>
        </p:nvGraphicFramePr>
        <p:xfrm>
          <a:off x="914400" y="2214693"/>
          <a:ext cx="10363200" cy="4199478"/>
        </p:xfrm>
        <a:graphic>
          <a:graphicData uri="http://schemas.openxmlformats.org/drawingml/2006/table">
            <a:tbl>
              <a:tblPr firstRow="1" firstCol="1" bandRow="1">
                <a:tableStyleId>{5C22544A-7EE6-4342-B048-85BDC9FD1C3A}</a:tableStyleId>
              </a:tblPr>
              <a:tblGrid>
                <a:gridCol w="3454400">
                  <a:extLst>
                    <a:ext uri="{9D8B030D-6E8A-4147-A177-3AD203B41FA5}">
                      <a16:colId xmlns:a16="http://schemas.microsoft.com/office/drawing/2014/main" val="1528731456"/>
                    </a:ext>
                  </a:extLst>
                </a:gridCol>
                <a:gridCol w="3454400">
                  <a:extLst>
                    <a:ext uri="{9D8B030D-6E8A-4147-A177-3AD203B41FA5}">
                      <a16:colId xmlns:a16="http://schemas.microsoft.com/office/drawing/2014/main" val="1426538874"/>
                    </a:ext>
                  </a:extLst>
                </a:gridCol>
                <a:gridCol w="3454400">
                  <a:extLst>
                    <a:ext uri="{9D8B030D-6E8A-4147-A177-3AD203B41FA5}">
                      <a16:colId xmlns:a16="http://schemas.microsoft.com/office/drawing/2014/main" val="2783047653"/>
                    </a:ext>
                  </a:extLst>
                </a:gridCol>
              </a:tblGrid>
              <a:tr h="804958">
                <a:tc>
                  <a:txBody>
                    <a:bodyPr/>
                    <a:lstStyle/>
                    <a:p>
                      <a:pPr algn="ctr">
                        <a:lnSpc>
                          <a:spcPct val="107000"/>
                        </a:lnSpc>
                        <a:spcAft>
                          <a:spcPts val="800"/>
                        </a:spcAft>
                        <a:buNone/>
                      </a:pPr>
                      <a:r>
                        <a:rPr lang="en-IN" sz="2800" kern="100" dirty="0">
                          <a:effectLst/>
                        </a:rPr>
                        <a:t>Aspect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2800" kern="100" dirty="0">
                          <a:effectLst/>
                        </a:rPr>
                        <a:t>Without PETs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2800" kern="100" dirty="0">
                          <a:effectLst/>
                        </a:rPr>
                        <a:t>With PETs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2994046"/>
                  </a:ext>
                </a:extLst>
              </a:tr>
              <a:tr h="804958">
                <a:tc>
                  <a:txBody>
                    <a:bodyPr/>
                    <a:lstStyle/>
                    <a:p>
                      <a:pPr algn="l">
                        <a:lnSpc>
                          <a:spcPct val="107000"/>
                        </a:lnSpc>
                        <a:spcAft>
                          <a:spcPts val="800"/>
                        </a:spcAft>
                        <a:buNone/>
                      </a:pPr>
                      <a:r>
                        <a:rPr lang="en-IN" sz="2800" kern="100" dirty="0">
                          <a:effectLst/>
                        </a:rPr>
                        <a:t>Victim Identifier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Plain names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Randomized tokens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2770804"/>
                  </a:ext>
                </a:extLst>
              </a:tr>
              <a:tr h="804958">
                <a:tc>
                  <a:txBody>
                    <a:bodyPr/>
                    <a:lstStyle/>
                    <a:p>
                      <a:pPr algn="l">
                        <a:lnSpc>
                          <a:spcPct val="107000"/>
                        </a:lnSpc>
                        <a:spcAft>
                          <a:spcPts val="800"/>
                        </a:spcAft>
                        <a:buNone/>
                      </a:pPr>
                      <a:r>
                        <a:rPr lang="en-IN" sz="2800" kern="100">
                          <a:effectLst/>
                        </a:rPr>
                        <a:t>Message Visibility</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Fully readable text</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Strongly encrypted with no readable data</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203154"/>
                  </a:ext>
                </a:extLst>
              </a:tr>
              <a:tr h="804958">
                <a:tc>
                  <a:txBody>
                    <a:bodyPr/>
                    <a:lstStyle/>
                    <a:p>
                      <a:pPr algn="l">
                        <a:lnSpc>
                          <a:spcPct val="107000"/>
                        </a:lnSpc>
                        <a:spcAft>
                          <a:spcPts val="800"/>
                        </a:spcAft>
                        <a:buNone/>
                      </a:pPr>
                      <a:r>
                        <a:rPr lang="en-IN" sz="2800" kern="100">
                          <a:effectLst/>
                        </a:rPr>
                        <a:t>Risk of Data Exposure</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Extremely high</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Significantly reduced</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851"/>
                  </a:ext>
                </a:extLst>
              </a:tr>
              <a:tr h="804958">
                <a:tc>
                  <a:txBody>
                    <a:bodyPr/>
                    <a:lstStyle/>
                    <a:p>
                      <a:pPr algn="l">
                        <a:lnSpc>
                          <a:spcPct val="107000"/>
                        </a:lnSpc>
                        <a:spcAft>
                          <a:spcPts val="800"/>
                        </a:spcAft>
                        <a:buNone/>
                      </a:pPr>
                      <a:r>
                        <a:rPr lang="en-IN" sz="2800" kern="100">
                          <a:effectLst/>
                        </a:rPr>
                        <a:t>Legal Compliance</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a:effectLst/>
                        </a:rPr>
                        <a:t>Potential privacy violations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buNone/>
                      </a:pPr>
                      <a:r>
                        <a:rPr lang="en-IN" sz="2800" kern="100" dirty="0">
                          <a:effectLst/>
                        </a:rPr>
                        <a:t>Aligned with standard privacy principles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185676"/>
                  </a:ext>
                </a:extLst>
              </a:tr>
            </a:tbl>
          </a:graphicData>
        </a:graphic>
      </p:graphicFrame>
    </p:spTree>
    <p:extLst>
      <p:ext uri="{BB962C8B-B14F-4D97-AF65-F5344CB8AC3E}">
        <p14:creationId xmlns:p14="http://schemas.microsoft.com/office/powerpoint/2010/main" val="11404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4039-D222-2777-229F-BD65FED8B7BF}"/>
              </a:ext>
            </a:extLst>
          </p:cNvPr>
          <p:cNvSpPr>
            <a:spLocks noGrp="1"/>
          </p:cNvSpPr>
          <p:nvPr>
            <p:ph type="title"/>
          </p:nvPr>
        </p:nvSpPr>
        <p:spPr/>
        <p:txBody>
          <a:bodyPr/>
          <a:lstStyle/>
          <a:p>
            <a:r>
              <a:rPr lang="en-IN" dirty="0"/>
              <a:t>Demo and Implementation Overview</a:t>
            </a:r>
          </a:p>
        </p:txBody>
      </p:sp>
      <p:sp>
        <p:nvSpPr>
          <p:cNvPr id="3" name="Content Placeholder 2">
            <a:extLst>
              <a:ext uri="{FF2B5EF4-FFF2-40B4-BE49-F238E27FC236}">
                <a16:creationId xmlns:a16="http://schemas.microsoft.com/office/drawing/2014/main" id="{C18E6A7D-A4DF-158E-BFBE-07AA56418B07}"/>
              </a:ext>
            </a:extLst>
          </p:cNvPr>
          <p:cNvSpPr>
            <a:spLocks noGrp="1"/>
          </p:cNvSpPr>
          <p:nvPr>
            <p:ph idx="1"/>
          </p:nvPr>
        </p:nvSpPr>
        <p:spPr>
          <a:xfrm>
            <a:off x="913775" y="2367093"/>
            <a:ext cx="10364452" cy="4054027"/>
          </a:xfrm>
        </p:spPr>
        <p:txBody>
          <a:bodyPr>
            <a:normAutofit/>
          </a:bodyPr>
          <a:lstStyle/>
          <a:p>
            <a:pPr marL="0" indent="0">
              <a:buNone/>
            </a:pPr>
            <a:r>
              <a:rPr lang="en-US" sz="2800" b="1" cap="none" dirty="0"/>
              <a:t>System Setup and Privacy Implementation</a:t>
            </a:r>
          </a:p>
          <a:p>
            <a:r>
              <a:rPr lang="en-IN" sz="2800" cap="none" dirty="0"/>
              <a:t>Used </a:t>
            </a:r>
            <a:r>
              <a:rPr lang="en-IN" sz="2800" cap="none" dirty="0" err="1"/>
              <a:t>Mosquitto</a:t>
            </a:r>
            <a:r>
              <a:rPr lang="en-IN" sz="2800" cap="none" dirty="0"/>
              <a:t> MQTT broker on localhost</a:t>
            </a:r>
          </a:p>
          <a:p>
            <a:r>
              <a:rPr lang="en-IN" sz="2800" cap="none" dirty="0"/>
              <a:t>Publisher: securePublisher.py sends tokenized, encrypted messages</a:t>
            </a:r>
          </a:p>
          <a:p>
            <a:r>
              <a:rPr lang="en-IN" sz="2800" cap="none" dirty="0"/>
              <a:t>Subscriber: secureSubscriber.py decrypts and displays messages</a:t>
            </a:r>
          </a:p>
          <a:p>
            <a:r>
              <a:rPr lang="en-IN" sz="2800" cap="none" dirty="0"/>
              <a:t>Applied Fernet encryption + UUID tokenization</a:t>
            </a:r>
          </a:p>
          <a:p>
            <a:r>
              <a:rPr lang="en-IN" sz="2800" cap="none" dirty="0"/>
              <a:t>Encrypted key securely stored in keys/</a:t>
            </a:r>
            <a:r>
              <a:rPr lang="en-IN" sz="2800" cap="none" dirty="0" err="1"/>
              <a:t>secureKey.key</a:t>
            </a:r>
            <a:endParaRPr lang="en-IN" sz="2800" cap="none" dirty="0"/>
          </a:p>
          <a:p>
            <a:endParaRPr lang="en-IN" cap="none" dirty="0"/>
          </a:p>
          <a:p>
            <a:endParaRPr lang="en-IN" cap="none" dirty="0"/>
          </a:p>
        </p:txBody>
      </p:sp>
    </p:spTree>
    <p:extLst>
      <p:ext uri="{BB962C8B-B14F-4D97-AF65-F5344CB8AC3E}">
        <p14:creationId xmlns:p14="http://schemas.microsoft.com/office/powerpoint/2010/main" val="189648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CDF5-457E-8FD2-F23D-38B09F3EDFDE}"/>
              </a:ext>
            </a:extLst>
          </p:cNvPr>
          <p:cNvSpPr>
            <a:spLocks noGrp="1"/>
          </p:cNvSpPr>
          <p:nvPr>
            <p:ph type="title"/>
          </p:nvPr>
        </p:nvSpPr>
        <p:spPr/>
        <p:txBody>
          <a:bodyPr/>
          <a:lstStyle/>
          <a:p>
            <a:r>
              <a:rPr lang="en-IN" dirty="0"/>
              <a:t>Live Demo Snapshots</a:t>
            </a:r>
          </a:p>
        </p:txBody>
      </p:sp>
      <p:sp>
        <p:nvSpPr>
          <p:cNvPr id="3" name="Content Placeholder 2">
            <a:extLst>
              <a:ext uri="{FF2B5EF4-FFF2-40B4-BE49-F238E27FC236}">
                <a16:creationId xmlns:a16="http://schemas.microsoft.com/office/drawing/2014/main" id="{7C90563B-DC86-AAFF-8D06-26B2B13D0536}"/>
              </a:ext>
            </a:extLst>
          </p:cNvPr>
          <p:cNvSpPr>
            <a:spLocks noGrp="1"/>
          </p:cNvSpPr>
          <p:nvPr>
            <p:ph idx="1"/>
          </p:nvPr>
        </p:nvSpPr>
        <p:spPr/>
        <p:txBody>
          <a:bodyPr>
            <a:normAutofit fontScale="92500" lnSpcReduction="20000"/>
          </a:bodyPr>
          <a:lstStyle/>
          <a:p>
            <a:r>
              <a:rPr lang="en-IN" sz="3200" cap="none" dirty="0"/>
              <a:t>Publisher sends 10 tokenized and encrypted messages</a:t>
            </a:r>
          </a:p>
          <a:p>
            <a:r>
              <a:rPr lang="en-IN" sz="3200" cap="none" dirty="0"/>
              <a:t>Subscriber decrypts and displays each message securely</a:t>
            </a:r>
          </a:p>
          <a:p>
            <a:r>
              <a:rPr lang="en-IN" sz="3200" cap="none" dirty="0"/>
              <a:t>Output shows UUID tokens and random coordinates</a:t>
            </a:r>
          </a:p>
          <a:p>
            <a:r>
              <a:rPr lang="en-IN" sz="3200" cap="none" dirty="0"/>
              <a:t>Encryption adds uniform message size and prevents leakage</a:t>
            </a:r>
            <a:br>
              <a:rPr lang="en-IN" sz="3200" cap="none" dirty="0"/>
            </a:br>
            <a:br>
              <a:rPr lang="en-IN" sz="3200" cap="none" dirty="0"/>
            </a:br>
            <a:r>
              <a:rPr lang="en-IN" sz="3200" cap="none" dirty="0"/>
              <a:t>Output screenshots are included in next slide..</a:t>
            </a:r>
          </a:p>
        </p:txBody>
      </p:sp>
    </p:spTree>
    <p:extLst>
      <p:ext uri="{BB962C8B-B14F-4D97-AF65-F5344CB8AC3E}">
        <p14:creationId xmlns:p14="http://schemas.microsoft.com/office/powerpoint/2010/main" val="176731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0621-AB64-8F25-DB4E-B0BEC3560945}"/>
              </a:ext>
            </a:extLst>
          </p:cNvPr>
          <p:cNvSpPr>
            <a:spLocks noGrp="1"/>
          </p:cNvSpPr>
          <p:nvPr>
            <p:ph type="title"/>
          </p:nvPr>
        </p:nvSpPr>
        <p:spPr>
          <a:xfrm>
            <a:off x="913774" y="171477"/>
            <a:ext cx="10364451" cy="864843"/>
          </a:xfrm>
        </p:spPr>
        <p:txBody>
          <a:bodyPr/>
          <a:lstStyle/>
          <a:p>
            <a:r>
              <a:rPr lang="en-US" dirty="0"/>
              <a:t>Output screenshots</a:t>
            </a:r>
            <a:endParaRPr lang="en-IN" dirty="0"/>
          </a:p>
        </p:txBody>
      </p:sp>
      <p:pic>
        <p:nvPicPr>
          <p:cNvPr id="5" name="Picture 4">
            <a:extLst>
              <a:ext uri="{FF2B5EF4-FFF2-40B4-BE49-F238E27FC236}">
                <a16:creationId xmlns:a16="http://schemas.microsoft.com/office/drawing/2014/main" id="{9BA8B3E6-C327-DA87-C9BD-1D0274044213}"/>
              </a:ext>
            </a:extLst>
          </p:cNvPr>
          <p:cNvPicPr>
            <a:picLocks noChangeAspect="1"/>
          </p:cNvPicPr>
          <p:nvPr/>
        </p:nvPicPr>
        <p:blipFill>
          <a:blip r:embed="rId3"/>
          <a:stretch>
            <a:fillRect/>
          </a:stretch>
        </p:blipFill>
        <p:spPr>
          <a:xfrm>
            <a:off x="606424" y="1117600"/>
            <a:ext cx="4778375" cy="2863279"/>
          </a:xfrm>
          <a:prstGeom prst="rect">
            <a:avLst/>
          </a:prstGeom>
        </p:spPr>
      </p:pic>
      <p:pic>
        <p:nvPicPr>
          <p:cNvPr id="7" name="Picture 6">
            <a:extLst>
              <a:ext uri="{FF2B5EF4-FFF2-40B4-BE49-F238E27FC236}">
                <a16:creationId xmlns:a16="http://schemas.microsoft.com/office/drawing/2014/main" id="{3C5A1ACF-AD0B-FEC1-1CAA-F8321E85ADFD}"/>
              </a:ext>
            </a:extLst>
          </p:cNvPr>
          <p:cNvPicPr>
            <a:picLocks noChangeAspect="1"/>
          </p:cNvPicPr>
          <p:nvPr/>
        </p:nvPicPr>
        <p:blipFill>
          <a:blip r:embed="rId4"/>
          <a:stretch>
            <a:fillRect/>
          </a:stretch>
        </p:blipFill>
        <p:spPr>
          <a:xfrm>
            <a:off x="606424" y="4062160"/>
            <a:ext cx="4778375" cy="2624364"/>
          </a:xfrm>
          <a:prstGeom prst="rect">
            <a:avLst/>
          </a:prstGeom>
        </p:spPr>
      </p:pic>
      <p:pic>
        <p:nvPicPr>
          <p:cNvPr id="9" name="Picture 8">
            <a:extLst>
              <a:ext uri="{FF2B5EF4-FFF2-40B4-BE49-F238E27FC236}">
                <a16:creationId xmlns:a16="http://schemas.microsoft.com/office/drawing/2014/main" id="{9CAB1318-009C-1A9D-780A-F57BB201A433}"/>
              </a:ext>
            </a:extLst>
          </p:cNvPr>
          <p:cNvPicPr>
            <a:picLocks noChangeAspect="1"/>
          </p:cNvPicPr>
          <p:nvPr/>
        </p:nvPicPr>
        <p:blipFill>
          <a:blip r:embed="rId5"/>
          <a:stretch>
            <a:fillRect/>
          </a:stretch>
        </p:blipFill>
        <p:spPr>
          <a:xfrm>
            <a:off x="5605668" y="1117600"/>
            <a:ext cx="6308035" cy="4070626"/>
          </a:xfrm>
          <a:prstGeom prst="rect">
            <a:avLst/>
          </a:prstGeom>
        </p:spPr>
      </p:pic>
    </p:spTree>
    <p:extLst>
      <p:ext uri="{BB962C8B-B14F-4D97-AF65-F5344CB8AC3E}">
        <p14:creationId xmlns:p14="http://schemas.microsoft.com/office/powerpoint/2010/main" val="37199930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1505</Words>
  <Application>Microsoft Office PowerPoint</Application>
  <PresentationFormat>Widescreen</PresentationFormat>
  <Paragraphs>134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Droplet</vt:lpstr>
      <vt:lpstr>Emergency Communication Scenario with Privacy Safeguards</vt:lpstr>
      <vt:lpstr>Problem Description</vt:lpstr>
      <vt:lpstr>Privacy Threat Analysis (LINDDUN Framework)</vt:lpstr>
      <vt:lpstr>Why MQTT Needs Extra Privacy Safeguards</vt:lpstr>
      <vt:lpstr>Privacy Enhancements I Used</vt:lpstr>
      <vt:lpstr>Before vs. After Privacy Protections</vt:lpstr>
      <vt:lpstr>Demo and Implementation Overview</vt:lpstr>
      <vt:lpstr>Live Demo Snapshots</vt:lpstr>
      <vt:lpstr>Output screenshots</vt:lpstr>
      <vt:lpstr>Evaluation &amp; Trade-Offs</vt:lpstr>
      <vt:lpstr>Reflections and 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Dacena Martin</dc:creator>
  <cp:lastModifiedBy>Dacena Martin</cp:lastModifiedBy>
  <cp:revision>6</cp:revision>
  <dcterms:created xsi:type="dcterms:W3CDTF">2025-05-05T06:00:09Z</dcterms:created>
  <dcterms:modified xsi:type="dcterms:W3CDTF">2025-05-07T01:01:25Z</dcterms:modified>
</cp:coreProperties>
</file>