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D760-A92F-49E3-8C7B-0668A3CE3F14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E939-29AF-48B5-B22E-6F28F9990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15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D760-A92F-49E3-8C7B-0668A3CE3F14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E939-29AF-48B5-B22E-6F28F9990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47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D760-A92F-49E3-8C7B-0668A3CE3F14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E939-29AF-48B5-B22E-6F28F9990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966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D760-A92F-49E3-8C7B-0668A3CE3F14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E939-29AF-48B5-B22E-6F28F99900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7086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D760-A92F-49E3-8C7B-0668A3CE3F14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E939-29AF-48B5-B22E-6F28F9990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18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D760-A92F-49E3-8C7B-0668A3CE3F14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E939-29AF-48B5-B22E-6F28F9990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120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D760-A92F-49E3-8C7B-0668A3CE3F14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E939-29AF-48B5-B22E-6F28F9990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95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D760-A92F-49E3-8C7B-0668A3CE3F14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E939-29AF-48B5-B22E-6F28F9990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677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D760-A92F-49E3-8C7B-0668A3CE3F14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E939-29AF-48B5-B22E-6F28F9990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0954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D760-A92F-49E3-8C7B-0668A3CE3F14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E939-29AF-48B5-B22E-6F28F9990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35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D760-A92F-49E3-8C7B-0668A3CE3F14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E939-29AF-48B5-B22E-6F28F9990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17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D760-A92F-49E3-8C7B-0668A3CE3F14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E939-29AF-48B5-B22E-6F28F9990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3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D760-A92F-49E3-8C7B-0668A3CE3F14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E939-29AF-48B5-B22E-6F28F9990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23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D760-A92F-49E3-8C7B-0668A3CE3F14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E939-29AF-48B5-B22E-6F28F9990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14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D760-A92F-49E3-8C7B-0668A3CE3F14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E939-29AF-48B5-B22E-6F28F9990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59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D760-A92F-49E3-8C7B-0668A3CE3F14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E939-29AF-48B5-B22E-6F28F9990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64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D760-A92F-49E3-8C7B-0668A3CE3F14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E939-29AF-48B5-B22E-6F28F9990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99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D760-A92F-49E3-8C7B-0668A3CE3F14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E939-29AF-48B5-B22E-6F28F9990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85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12ED760-A92F-49E3-8C7B-0668A3CE3F14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DE939-29AF-48B5-B22E-6F28F9990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838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  <p:sldLayoutId id="214748382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428DDF-F063-4B23-8BE2-F6CA4D29F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387" y="1380690"/>
            <a:ext cx="8689976" cy="1167466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zh-TW" altLang="en-US" sz="4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運用</a:t>
            </a:r>
            <a:r>
              <a:rPr lang="en-US" altLang="zh-TW" sz="4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AI</a:t>
            </a:r>
            <a:r>
              <a:rPr lang="zh-TW" altLang="en-US" sz="4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建置智慧旅運對話機器人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BBB20E0-0269-4338-A2D0-0272A39E8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6395" y="2784094"/>
            <a:ext cx="5203463" cy="594221"/>
          </a:xfrm>
        </p:spPr>
        <p:txBody>
          <a:bodyPr>
            <a:normAutofit fontScale="85000" lnSpcReduction="10000"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zh-TW" sz="3200" b="1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Smart </a:t>
            </a:r>
            <a:r>
              <a:rPr lang="zh-TW" altLang="en-US" sz="3200" b="1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3200" b="1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Tourism </a:t>
            </a:r>
            <a:r>
              <a:rPr lang="zh-TW" altLang="en-US" sz="3200" b="1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3200" b="1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Chatbot</a:t>
            </a:r>
            <a:endParaRPr lang="zh-TW" altLang="en-US" sz="3200" b="1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17956EA-CBEC-41A1-A365-322CB1A44ACD}"/>
              </a:ext>
            </a:extLst>
          </p:cNvPr>
          <p:cNvSpPr txBox="1"/>
          <p:nvPr/>
        </p:nvSpPr>
        <p:spPr>
          <a:xfrm>
            <a:off x="1008208" y="4048235"/>
            <a:ext cx="2428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Adobe 明體 Std L" panose="02020300000000000000" pitchFamily="18" charset="-120"/>
                <a:ea typeface="Adobe 明體 Std L" panose="02020300000000000000" pitchFamily="18" charset="-120"/>
              </a:rPr>
              <a:t>組別 </a:t>
            </a:r>
            <a:r>
              <a:rPr lang="en-US" altLang="zh-TW" sz="2800" dirty="0">
                <a:latin typeface="Adobe 明體 Std L" panose="02020300000000000000" pitchFamily="18" charset="-120"/>
                <a:ea typeface="Adobe 明體 Std L" panose="02020300000000000000" pitchFamily="18" charset="-120"/>
              </a:rPr>
              <a:t>:</a:t>
            </a:r>
            <a:r>
              <a:rPr lang="zh-TW" altLang="en-US" sz="2800" dirty="0">
                <a:latin typeface="Adobe 明體 Std L" panose="02020300000000000000" pitchFamily="18" charset="-120"/>
                <a:ea typeface="Adobe 明體 Std L" panose="02020300000000000000" pitchFamily="18" charset="-120"/>
              </a:rPr>
              <a:t> 第 六 組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770AE1A-40C1-4AD2-AF69-830080DFE963}"/>
              </a:ext>
            </a:extLst>
          </p:cNvPr>
          <p:cNvSpPr txBox="1"/>
          <p:nvPr/>
        </p:nvSpPr>
        <p:spPr>
          <a:xfrm>
            <a:off x="1008208" y="4710010"/>
            <a:ext cx="3379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指導老師 </a:t>
            </a:r>
            <a:r>
              <a:rPr lang="en-US" altLang="zh-TW" sz="2400" dirty="0"/>
              <a:t>:</a:t>
            </a:r>
            <a:r>
              <a:rPr lang="zh-TW" altLang="en-US" sz="2400" dirty="0"/>
              <a:t> 蘇國瑋 教授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A606ABC-3311-4369-8FEC-CB5A03B2258E}"/>
              </a:ext>
            </a:extLst>
          </p:cNvPr>
          <p:cNvSpPr txBox="1"/>
          <p:nvPr/>
        </p:nvSpPr>
        <p:spPr>
          <a:xfrm>
            <a:off x="1008208" y="5310230"/>
            <a:ext cx="3868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2400" dirty="0"/>
              <a:t>團隊成員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/>
              <a:t>0524082</a:t>
            </a:r>
            <a:r>
              <a:rPr lang="zh-TW" altLang="en-US" sz="2400" dirty="0"/>
              <a:t> 林新偉</a:t>
            </a:r>
            <a:endParaRPr lang="en-US" altLang="zh-TW" sz="2400" dirty="0"/>
          </a:p>
          <a:p>
            <a:pPr algn="r"/>
            <a:r>
              <a:rPr lang="zh-TW" altLang="en-US" sz="2400" dirty="0"/>
              <a:t>   </a:t>
            </a:r>
            <a:r>
              <a:rPr lang="en-US" altLang="zh-TW" sz="2400" dirty="0"/>
              <a:t>0524012</a:t>
            </a:r>
            <a:r>
              <a:rPr lang="zh-TW" altLang="en-US" sz="2400" dirty="0"/>
              <a:t>陳威溢</a:t>
            </a:r>
          </a:p>
        </p:txBody>
      </p:sp>
    </p:spTree>
    <p:extLst>
      <p:ext uri="{BB962C8B-B14F-4D97-AF65-F5344CB8AC3E}">
        <p14:creationId xmlns:p14="http://schemas.microsoft.com/office/powerpoint/2010/main" val="2935377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E6FAE3E-DB82-48CF-B336-00FA4B3DBCEC}"/>
              </a:ext>
            </a:extLst>
          </p:cNvPr>
          <p:cNvSpPr txBox="1"/>
          <p:nvPr/>
        </p:nvSpPr>
        <p:spPr>
          <a:xfrm>
            <a:off x="1704362" y="2751589"/>
            <a:ext cx="8783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THANKS FOR LISTENING</a:t>
            </a:r>
            <a:endParaRPr lang="zh-TW" altLang="en-US" sz="5400" dirty="0">
              <a:latin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993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1E4758-512A-4860-8AB7-AC75DB8F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11440"/>
            <a:ext cx="9404723" cy="140053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zh-TW" altLang="en-US" sz="6000" b="1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專題概要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4FB257-6215-4967-96F1-1002C005BC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94576"/>
            <a:ext cx="10363826" cy="40966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dirty="0"/>
              <a:t>近年因為觀光環境的改變，國人進行旅遊的意願比起往年增加不少，而且因為智慧型手機的普及化，使得民眾在旅遊資訊的獲取上更為方便。根據聯合國世界旅遊組織發布的一項調查，亞太地區旅遊市場份額增速是世界範圍內增長最快的地區，同時「台灣人工智慧實驗室」宣示</a:t>
            </a:r>
            <a:r>
              <a:rPr lang="en-US" altLang="zh-TW" dirty="0"/>
              <a:t>2017</a:t>
            </a:r>
            <a:r>
              <a:rPr lang="zh-TW" altLang="en-US" dirty="0"/>
              <a:t>為</a:t>
            </a:r>
            <a:r>
              <a:rPr lang="en-US" altLang="zh-TW" dirty="0"/>
              <a:t>AI</a:t>
            </a:r>
            <a:r>
              <a:rPr lang="zh-TW" altLang="en-US" dirty="0"/>
              <a:t>元年，顯示未來不只是高科技產業，諸如旅遊業、服務業等以往需要大量人力的工作能夠在一定程度上被</a:t>
            </a:r>
            <a:r>
              <a:rPr lang="en-US" altLang="zh-TW" dirty="0"/>
              <a:t>AI</a:t>
            </a:r>
            <a:r>
              <a:rPr lang="zh-TW" altLang="en-US" dirty="0"/>
              <a:t>機器人所取代。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現有的旅運軟體，大多為圖像化介面，透過一個個按鈕和圖表來依序顯示出用戶想要的內容。但隨著附加功能的逐漸增加，導致初次使用的用戶難以上手。但若是透過</a:t>
            </a:r>
            <a:r>
              <a:rPr lang="en-US" altLang="zh-TW" dirty="0"/>
              <a:t>AI</a:t>
            </a:r>
            <a:r>
              <a:rPr lang="zh-TW" altLang="en-US" dirty="0"/>
              <a:t>建置的聊天機器人進行口語化的交流，可以大大減少這個摸索的過程。本團隊希望將知識庫聯結對話機器人系統建置智慧旅運對話機器人，設計可以符合每個使用者的個人化需求與機器互動的對話機器人。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本計畫將以</a:t>
            </a:r>
            <a:r>
              <a:rPr lang="en-US" altLang="zh-TW" dirty="0"/>
              <a:t>AI</a:t>
            </a:r>
            <a:r>
              <a:rPr lang="zh-TW" altLang="en-US" dirty="0"/>
              <a:t>機器人實作工具，蒐集用戶會話習慣和關鍵字以建立問答集資料庫，並透過邏輯編寫實現對話轉換，建構符合旅運需求之</a:t>
            </a:r>
            <a:r>
              <a:rPr lang="en-US" altLang="zh-TW" dirty="0"/>
              <a:t>Smart Tourism Chatbot</a:t>
            </a:r>
            <a:r>
              <a:rPr lang="zh-TW" altLang="en-US" dirty="0"/>
              <a:t>，結合旅運相關軟體以達到智慧旅運目的。</a:t>
            </a:r>
          </a:p>
        </p:txBody>
      </p:sp>
    </p:spTree>
    <p:extLst>
      <p:ext uri="{BB962C8B-B14F-4D97-AF65-F5344CB8AC3E}">
        <p14:creationId xmlns:p14="http://schemas.microsoft.com/office/powerpoint/2010/main" val="289191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36FBCA-437B-4C76-AAF5-9615375B7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94662"/>
            <a:ext cx="9404723" cy="140053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zh-TW" altLang="en-US" sz="6000" b="1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利害關係</a:t>
            </a:r>
            <a:r>
              <a:rPr lang="zh-TW" altLang="en-US" sz="6000" b="1" dirty="0"/>
              <a:t>人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9468A90-3990-494D-A0FB-6241EA02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232014"/>
              </p:ext>
            </p:extLst>
          </p:nvPr>
        </p:nvGraphicFramePr>
        <p:xfrm>
          <a:off x="1873503" y="1895192"/>
          <a:ext cx="8128000" cy="3546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941">
                  <a:extLst>
                    <a:ext uri="{9D8B030D-6E8A-4147-A177-3AD203B41FA5}">
                      <a16:colId xmlns:a16="http://schemas.microsoft.com/office/drawing/2014/main" val="987570383"/>
                    </a:ext>
                  </a:extLst>
                </a:gridCol>
                <a:gridCol w="5848059">
                  <a:extLst>
                    <a:ext uri="{9D8B030D-6E8A-4147-A177-3AD203B41FA5}">
                      <a16:colId xmlns:a16="http://schemas.microsoft.com/office/drawing/2014/main" val="2617180570"/>
                    </a:ext>
                  </a:extLst>
                </a:gridCol>
              </a:tblGrid>
              <a:tr h="52011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利害關係人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需求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519665"/>
                  </a:ext>
                </a:extLst>
              </a:tr>
              <a:tr h="10087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旅行社行程規劃部門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</a:t>
                      </a:r>
                      <a:r>
                        <a:rPr lang="zh-TW" altLang="en-US" dirty="0"/>
                        <a:t>獲取對旅遊行程有興趣的人的資訊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2.</a:t>
                      </a:r>
                      <a:r>
                        <a:rPr lang="zh-TW" altLang="en-US" dirty="0"/>
                        <a:t>減少行程規劃之人事成本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3.</a:t>
                      </a:r>
                      <a:r>
                        <a:rPr lang="zh-TW" altLang="en-US" dirty="0"/>
                        <a:t>自動獲取近期熱門旅遊資訊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229623"/>
                  </a:ext>
                </a:extLst>
              </a:tr>
              <a:tr h="10087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想要旅行的人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</a:t>
                      </a:r>
                      <a:r>
                        <a:rPr lang="zh-TW" altLang="en-US" dirty="0"/>
                        <a:t>簡易獲得旅遊周邊資訊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2.</a:t>
                      </a:r>
                      <a:r>
                        <a:rPr lang="zh-TW" altLang="en-US" dirty="0"/>
                        <a:t>操作容易上手，回應人性化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3.</a:t>
                      </a:r>
                      <a:r>
                        <a:rPr lang="zh-TW" altLang="en-US" dirty="0"/>
                        <a:t>不同於傳統的純介面操作模式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198642"/>
                  </a:ext>
                </a:extLst>
              </a:tr>
              <a:tr h="10087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當地商家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</a:t>
                      </a:r>
                      <a:r>
                        <a:rPr lang="zh-TW" altLang="en-US" dirty="0"/>
                        <a:t>減少廣告成本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2.</a:t>
                      </a:r>
                      <a:r>
                        <a:rPr lang="zh-TW" altLang="en-US" dirty="0"/>
                        <a:t>藉由</a:t>
                      </a:r>
                      <a:r>
                        <a:rPr lang="en-US" altLang="zh-TW" dirty="0"/>
                        <a:t>chatbot</a:t>
                      </a:r>
                      <a:r>
                        <a:rPr lang="zh-TW" altLang="en-US" dirty="0"/>
                        <a:t>介紹吸引可能的消費者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3.</a:t>
                      </a:r>
                      <a:r>
                        <a:rPr lang="zh-TW" altLang="en-US" dirty="0"/>
                        <a:t>提升商家曝光度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21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3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D3F66-D389-40B4-A3A2-7B17A594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94663"/>
            <a:ext cx="9404723" cy="140053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zh-TW" altLang="en-US" sz="6000" b="1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事件表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10EC1C2-05C7-40F7-9FD0-6162F9FA554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4239412"/>
              </p:ext>
            </p:extLst>
          </p:nvPr>
        </p:nvGraphicFramePr>
        <p:xfrm>
          <a:off x="1230072" y="1678040"/>
          <a:ext cx="9731855" cy="4517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0363">
                  <a:extLst>
                    <a:ext uri="{9D8B030D-6E8A-4147-A177-3AD203B41FA5}">
                      <a16:colId xmlns:a16="http://schemas.microsoft.com/office/drawing/2014/main" val="1207654402"/>
                    </a:ext>
                  </a:extLst>
                </a:gridCol>
                <a:gridCol w="4791492">
                  <a:extLst>
                    <a:ext uri="{9D8B030D-6E8A-4147-A177-3AD203B41FA5}">
                      <a16:colId xmlns:a16="http://schemas.microsoft.com/office/drawing/2014/main" val="1636642163"/>
                    </a:ext>
                  </a:extLst>
                </a:gridCol>
              </a:tblGrid>
              <a:tr h="31187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使用案例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360778"/>
                  </a:ext>
                </a:extLst>
              </a:tr>
              <a:tr h="36212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altLang="zh-TW" sz="2000" dirty="0"/>
                        <a:t>1.</a:t>
                      </a:r>
                      <a:r>
                        <a:rPr lang="zh-TW" altLang="en-US" sz="2000" dirty="0"/>
                        <a:t>獲取對旅遊行程有興趣的人的資訊</a:t>
                      </a:r>
                      <a:endParaRPr lang="en-US" altLang="zh-TW" sz="2000" dirty="0"/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altLang="zh-TW" sz="2000" dirty="0"/>
                        <a:t>2.</a:t>
                      </a:r>
                      <a:r>
                        <a:rPr lang="zh-TW" altLang="en-US" sz="2000" dirty="0"/>
                        <a:t>減少行程規劃之人事成本</a:t>
                      </a:r>
                      <a:endParaRPr lang="en-US" altLang="zh-TW" sz="2000" dirty="0"/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altLang="zh-TW" sz="2000" dirty="0"/>
                        <a:t>3.</a:t>
                      </a:r>
                      <a:r>
                        <a:rPr lang="zh-TW" altLang="en-US" sz="2000" dirty="0"/>
                        <a:t>自動獲取近期熱門旅遊資訊</a:t>
                      </a:r>
                      <a:endParaRPr lang="en-US" altLang="zh-TW" sz="2000" dirty="0"/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altLang="zh-TW" sz="2000" dirty="0"/>
                        <a:t>4.</a:t>
                      </a:r>
                      <a:r>
                        <a:rPr lang="zh-TW" altLang="en-US" sz="2000" dirty="0"/>
                        <a:t>簡易獲得旅遊周邊資訊</a:t>
                      </a:r>
                      <a:endParaRPr lang="en-US" altLang="zh-TW" sz="2000" dirty="0"/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altLang="zh-TW" sz="2000" dirty="0"/>
                        <a:t>5.</a:t>
                      </a:r>
                      <a:r>
                        <a:rPr lang="zh-TW" altLang="en-US" sz="2000" dirty="0"/>
                        <a:t>操作容易上手，回應人性化</a:t>
                      </a:r>
                      <a:endParaRPr lang="en-US" altLang="zh-TW" sz="2000" dirty="0"/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altLang="zh-TW" sz="2000" dirty="0"/>
                        <a:t>6.</a:t>
                      </a:r>
                      <a:r>
                        <a:rPr lang="zh-TW" altLang="en-US" sz="2000" dirty="0"/>
                        <a:t>不同於傳統的純介面操作模式</a:t>
                      </a:r>
                      <a:endParaRPr lang="en-US" altLang="zh-TW" sz="2000" dirty="0"/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altLang="zh-TW" sz="2000" dirty="0"/>
                        <a:t>7.</a:t>
                      </a:r>
                      <a:r>
                        <a:rPr lang="zh-TW" altLang="en-US" sz="2000" dirty="0"/>
                        <a:t>減少廣告成本</a:t>
                      </a:r>
                      <a:endParaRPr lang="en-US" altLang="zh-TW" sz="2000" dirty="0"/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altLang="zh-TW" sz="2000" dirty="0"/>
                        <a:t>8.</a:t>
                      </a:r>
                      <a:r>
                        <a:rPr lang="zh-TW" altLang="en-US" sz="2000" dirty="0"/>
                        <a:t>藉由</a:t>
                      </a:r>
                      <a:r>
                        <a:rPr lang="en-US" altLang="zh-TW" sz="2000" dirty="0"/>
                        <a:t>chatbot</a:t>
                      </a:r>
                      <a:r>
                        <a:rPr lang="zh-TW" altLang="en-US" sz="2000" dirty="0"/>
                        <a:t>介紹吸引可能的消費者</a:t>
                      </a:r>
                      <a:endParaRPr lang="en-US" altLang="zh-TW" sz="2000" dirty="0"/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altLang="zh-TW" sz="2000" dirty="0"/>
                        <a:t>9.</a:t>
                      </a:r>
                      <a:r>
                        <a:rPr lang="zh-TW" altLang="en-US" sz="2000" dirty="0"/>
                        <a:t>提升商家曝光度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2000" dirty="0"/>
                        <a:t>1.</a:t>
                      </a:r>
                      <a:r>
                        <a:rPr lang="zh-TW" altLang="en-US" sz="2000" dirty="0"/>
                        <a:t>獲取使用者所輸入的資料</a:t>
                      </a:r>
                      <a:endParaRPr lang="en-US" altLang="zh-TW" sz="20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2000" dirty="0"/>
                        <a:t>2.</a:t>
                      </a:r>
                      <a:r>
                        <a:rPr lang="zh-TW" altLang="en-US" sz="2000" dirty="0"/>
                        <a:t>將使用者的回應傳送至語意分析</a:t>
                      </a:r>
                      <a:r>
                        <a:rPr lang="en-US" altLang="zh-TW" sz="2000" dirty="0" err="1"/>
                        <a:t>api</a:t>
                      </a:r>
                      <a:endParaRPr lang="en-US" altLang="zh-TW" sz="20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2000" dirty="0"/>
                        <a:t>3.</a:t>
                      </a:r>
                      <a:r>
                        <a:rPr lang="zh-TW" altLang="en-US" sz="2000" dirty="0"/>
                        <a:t>判斷使用者意圖後傳送至資料庫進行分析和比對</a:t>
                      </a:r>
                      <a:endParaRPr lang="en-US" altLang="zh-TW" sz="20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2000" dirty="0"/>
                        <a:t>4.</a:t>
                      </a:r>
                      <a:r>
                        <a:rPr lang="zh-TW" altLang="en-US" sz="2000" dirty="0"/>
                        <a:t>進行分析和比對資料後給予使用者回應</a:t>
                      </a:r>
                      <a:endParaRPr lang="en-US" altLang="zh-TW" sz="20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2000" dirty="0"/>
                        <a:t>5.</a:t>
                      </a:r>
                      <a:r>
                        <a:rPr lang="zh-TW" altLang="en-US" sz="2000" dirty="0"/>
                        <a:t>回饋問答資料給行程規劃部門</a:t>
                      </a:r>
                      <a:endParaRPr lang="en-US" altLang="zh-TW" sz="20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2000" dirty="0"/>
                        <a:t>6.</a:t>
                      </a:r>
                      <a:r>
                        <a:rPr lang="zh-TW" altLang="en-US" sz="2000" dirty="0"/>
                        <a:t>旅遊業者進一步做出行程優化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626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8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2BBC25-55B5-4D28-9E2F-6263FD77F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39" y="393995"/>
            <a:ext cx="9404723" cy="140053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zh-TW" altLang="en-US" sz="6000" b="1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使用案例圖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1807479-9494-4649-B830-932E6B212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599" y="1403796"/>
            <a:ext cx="5095003" cy="535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7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F1868-3BB4-4178-BFBB-D0BF6D061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03051"/>
            <a:ext cx="9404723" cy="140053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zh-TW" altLang="en-US" sz="6000" b="1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最重要使用案例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6F1F267-3230-402A-976A-C1E961359C9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63626064"/>
              </p:ext>
            </p:extLst>
          </p:nvPr>
        </p:nvGraphicFramePr>
        <p:xfrm>
          <a:off x="1384184" y="1903581"/>
          <a:ext cx="9622172" cy="43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626">
                  <a:extLst>
                    <a:ext uri="{9D8B030D-6E8A-4147-A177-3AD203B41FA5}">
                      <a16:colId xmlns:a16="http://schemas.microsoft.com/office/drawing/2014/main" val="2308821179"/>
                    </a:ext>
                  </a:extLst>
                </a:gridCol>
                <a:gridCol w="3729273">
                  <a:extLst>
                    <a:ext uri="{9D8B030D-6E8A-4147-A177-3AD203B41FA5}">
                      <a16:colId xmlns:a16="http://schemas.microsoft.com/office/drawing/2014/main" val="2666668897"/>
                    </a:ext>
                  </a:extLst>
                </a:gridCol>
                <a:gridCol w="3729273">
                  <a:extLst>
                    <a:ext uri="{9D8B030D-6E8A-4147-A177-3AD203B41FA5}">
                      <a16:colId xmlns:a16="http://schemas.microsoft.com/office/drawing/2014/main" val="2360890012"/>
                    </a:ext>
                  </a:extLst>
                </a:gridCol>
              </a:tblGrid>
              <a:tr h="43622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bg1"/>
                          </a:solidFill>
                        </a:rPr>
                        <a:t>使用案例說明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sz="1600" b="0" dirty="0">
                          <a:solidFill>
                            <a:schemeClr val="bg1"/>
                          </a:solidFill>
                        </a:rPr>
                        <a:t>核對及儲存問答資料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426733"/>
                  </a:ext>
                </a:extLst>
              </a:tr>
              <a:tr h="4110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使用案例描述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zh-TW" altLang="en-US" sz="1600" dirty="0"/>
                        <a:t>旅行社員工能更多的了解顧客需求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215281"/>
                  </a:ext>
                </a:extLst>
              </a:tr>
              <a:tr h="402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主要參與者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zh-TW" altLang="en-US" sz="1600" dirty="0"/>
                        <a:t>旅行社資料庫管理者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02959"/>
                  </a:ext>
                </a:extLst>
              </a:tr>
              <a:tr h="41057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利害人關係與目標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zh-TW" altLang="en-US" sz="1600" dirty="0"/>
                        <a:t>旅行社行程規劃部門</a:t>
                      </a:r>
                      <a:r>
                        <a:rPr lang="en-US" altLang="zh-TW" sz="1600" dirty="0"/>
                        <a:t>:</a:t>
                      </a:r>
                      <a:r>
                        <a:rPr lang="zh-TW" altLang="en-US" sz="1600" dirty="0"/>
                        <a:t>做出行程優化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605465"/>
                  </a:ext>
                </a:extLst>
              </a:tr>
              <a:tr h="41057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前置作業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/>
                        <a:t>判斷出顧客問題意圖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292092"/>
                  </a:ext>
                </a:extLst>
              </a:tr>
              <a:tr h="41057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後製條件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/>
                        <a:t>系統管理者給予行程規劃部門查詢權限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968194"/>
                  </a:ext>
                </a:extLst>
              </a:tr>
              <a:tr h="337013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主要成功情節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參與者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系統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13692"/>
                  </a:ext>
                </a:extLst>
              </a:tr>
              <a:tr h="64833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</a:t>
                      </a:r>
                      <a:r>
                        <a:rPr lang="zh-TW" altLang="en-US" dirty="0"/>
                        <a:t>打開通訊</a:t>
                      </a:r>
                      <a:r>
                        <a:rPr lang="en-US" altLang="zh-TW" dirty="0"/>
                        <a:t>APP</a:t>
                      </a:r>
                    </a:p>
                    <a:p>
                      <a:r>
                        <a:rPr lang="en-US" altLang="zh-TW" dirty="0"/>
                        <a:t>2.</a:t>
                      </a:r>
                      <a:r>
                        <a:rPr lang="zh-TW" altLang="en-US" dirty="0"/>
                        <a:t>加入聊天機器人好友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3.</a:t>
                      </a:r>
                      <a:r>
                        <a:rPr lang="zh-TW" altLang="en-US" dirty="0"/>
                        <a:t>輸入想要查詢的問題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</a:t>
                      </a:r>
                      <a:r>
                        <a:rPr lang="zh-TW" altLang="en-US" dirty="0"/>
                        <a:t>登入後台主畫面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2.</a:t>
                      </a:r>
                      <a:r>
                        <a:rPr lang="zh-TW" altLang="en-US" dirty="0"/>
                        <a:t>查詢問答資料之統計結果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3.</a:t>
                      </a:r>
                      <a:r>
                        <a:rPr lang="zh-TW" altLang="en-US" dirty="0"/>
                        <a:t>存取資料統計結果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4.</a:t>
                      </a:r>
                      <a:r>
                        <a:rPr lang="zh-TW" altLang="en-US" dirty="0"/>
                        <a:t>規劃出新行程或將舊行程根據顧客所需進行優化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24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25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C875A0-AA48-4543-BC7A-49053BF22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52718"/>
            <a:ext cx="9404723" cy="140053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zh-TW" altLang="en-US" sz="6000" b="1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系統活動圖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FFFD521-D64E-4BED-8282-0ACC336BF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608095"/>
              </p:ext>
            </p:extLst>
          </p:nvPr>
        </p:nvGraphicFramePr>
        <p:xfrm>
          <a:off x="1352956" y="1593427"/>
          <a:ext cx="9486085" cy="445503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97217">
                  <a:extLst>
                    <a:ext uri="{9D8B030D-6E8A-4147-A177-3AD203B41FA5}">
                      <a16:colId xmlns:a16="http://schemas.microsoft.com/office/drawing/2014/main" val="3711948959"/>
                    </a:ext>
                  </a:extLst>
                </a:gridCol>
                <a:gridCol w="1897217">
                  <a:extLst>
                    <a:ext uri="{9D8B030D-6E8A-4147-A177-3AD203B41FA5}">
                      <a16:colId xmlns:a16="http://schemas.microsoft.com/office/drawing/2014/main" val="2500850753"/>
                    </a:ext>
                  </a:extLst>
                </a:gridCol>
                <a:gridCol w="1897217">
                  <a:extLst>
                    <a:ext uri="{9D8B030D-6E8A-4147-A177-3AD203B41FA5}">
                      <a16:colId xmlns:a16="http://schemas.microsoft.com/office/drawing/2014/main" val="3331337625"/>
                    </a:ext>
                  </a:extLst>
                </a:gridCol>
                <a:gridCol w="1897217">
                  <a:extLst>
                    <a:ext uri="{9D8B030D-6E8A-4147-A177-3AD203B41FA5}">
                      <a16:colId xmlns:a16="http://schemas.microsoft.com/office/drawing/2014/main" val="668819145"/>
                    </a:ext>
                  </a:extLst>
                </a:gridCol>
                <a:gridCol w="1897217">
                  <a:extLst>
                    <a:ext uri="{9D8B030D-6E8A-4147-A177-3AD203B41FA5}">
                      <a16:colId xmlns:a16="http://schemas.microsoft.com/office/drawing/2014/main" val="1681037734"/>
                    </a:ext>
                  </a:extLst>
                </a:gridCol>
              </a:tblGrid>
              <a:tr h="61206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使用者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聊天機器人介面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語意分析</a:t>
                      </a:r>
                      <a:r>
                        <a:rPr lang="en-US" altLang="zh-TW" dirty="0"/>
                        <a:t>API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問答資料庫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行程規劃部門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2670447"/>
                  </a:ext>
                </a:extLst>
              </a:tr>
              <a:tr h="3842973">
                <a:tc gridSpan="5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254081"/>
                  </a:ext>
                </a:extLst>
              </a:tr>
            </a:tbl>
          </a:graphicData>
        </a:graphic>
      </p:graphicFrame>
      <p:sp>
        <p:nvSpPr>
          <p:cNvPr id="14" name="流程圖: 接點 13">
            <a:extLst>
              <a:ext uri="{FF2B5EF4-FFF2-40B4-BE49-F238E27FC236}">
                <a16:creationId xmlns:a16="http://schemas.microsoft.com/office/drawing/2014/main" id="{6B5DBFF0-A76A-4BDC-A255-CC7295249A0C}"/>
              </a:ext>
            </a:extLst>
          </p:cNvPr>
          <p:cNvSpPr/>
          <p:nvPr/>
        </p:nvSpPr>
        <p:spPr>
          <a:xfrm>
            <a:off x="2193721" y="2458005"/>
            <a:ext cx="218114" cy="24328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0452BC2C-3F89-4769-8020-00131F1878C0}"/>
              </a:ext>
            </a:extLst>
          </p:cNvPr>
          <p:cNvSpPr/>
          <p:nvPr/>
        </p:nvSpPr>
        <p:spPr>
          <a:xfrm>
            <a:off x="2248250" y="2701285"/>
            <a:ext cx="109056" cy="33399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E9A1AC62-4289-47D9-81FD-B3E3B6583E8B}"/>
              </a:ext>
            </a:extLst>
          </p:cNvPr>
          <p:cNvSpPr/>
          <p:nvPr/>
        </p:nvSpPr>
        <p:spPr>
          <a:xfrm>
            <a:off x="1635853" y="3055955"/>
            <a:ext cx="1333850" cy="51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bg1"/>
                </a:solidFill>
              </a:rPr>
              <a:t>輸入問答資料</a:t>
            </a:r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0ADB2061-D17D-460B-8DEF-81D6708EEA01}"/>
              </a:ext>
            </a:extLst>
          </p:cNvPr>
          <p:cNvSpPr/>
          <p:nvPr/>
        </p:nvSpPr>
        <p:spPr>
          <a:xfrm>
            <a:off x="2969703" y="3190521"/>
            <a:ext cx="2235666" cy="1866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B5E5BFEF-60BF-4432-8217-22349C4B1BAB}"/>
              </a:ext>
            </a:extLst>
          </p:cNvPr>
          <p:cNvSpPr/>
          <p:nvPr/>
        </p:nvSpPr>
        <p:spPr>
          <a:xfrm>
            <a:off x="5257102" y="3035282"/>
            <a:ext cx="1610686" cy="51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bg1"/>
                </a:solidFill>
              </a:rPr>
              <a:t>判斷使用者意圖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10D84FF-0702-4931-8745-E5BD8BCC43B1}"/>
              </a:ext>
            </a:extLst>
          </p:cNvPr>
          <p:cNvSpPr txBox="1"/>
          <p:nvPr/>
        </p:nvSpPr>
        <p:spPr>
          <a:xfrm>
            <a:off x="4978873" y="4384818"/>
            <a:ext cx="1171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</a:rPr>
              <a:t>無法判斷</a:t>
            </a:r>
          </a:p>
        </p:txBody>
      </p:sp>
      <p:sp>
        <p:nvSpPr>
          <p:cNvPr id="28" name="箭號: 向下 27">
            <a:extLst>
              <a:ext uri="{FF2B5EF4-FFF2-40B4-BE49-F238E27FC236}">
                <a16:creationId xmlns:a16="http://schemas.microsoft.com/office/drawing/2014/main" id="{65CD342E-009D-4B1F-8FD9-39268921DA1B}"/>
              </a:ext>
            </a:extLst>
          </p:cNvPr>
          <p:cNvSpPr/>
          <p:nvPr/>
        </p:nvSpPr>
        <p:spPr>
          <a:xfrm>
            <a:off x="5905849" y="3571880"/>
            <a:ext cx="190150" cy="5159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89B800A4-9D19-4D24-80FE-802914C2827A}"/>
              </a:ext>
            </a:extLst>
          </p:cNvPr>
          <p:cNvSpPr/>
          <p:nvPr/>
        </p:nvSpPr>
        <p:spPr>
          <a:xfrm>
            <a:off x="4992234" y="4176531"/>
            <a:ext cx="735434" cy="21265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1419FB35-FC97-45D1-A346-3E2C30C7D919}"/>
              </a:ext>
            </a:extLst>
          </p:cNvPr>
          <p:cNvSpPr/>
          <p:nvPr/>
        </p:nvSpPr>
        <p:spPr>
          <a:xfrm>
            <a:off x="3433812" y="3798307"/>
            <a:ext cx="1514991" cy="702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bg1"/>
                </a:solidFill>
              </a:rPr>
              <a:t>要求使用者輸入其他問題</a:t>
            </a:r>
          </a:p>
        </p:txBody>
      </p:sp>
      <p:sp>
        <p:nvSpPr>
          <p:cNvPr id="31" name="流程圖: 決策 30">
            <a:extLst>
              <a:ext uri="{FF2B5EF4-FFF2-40B4-BE49-F238E27FC236}">
                <a16:creationId xmlns:a16="http://schemas.microsoft.com/office/drawing/2014/main" id="{882D40A5-BE4E-41C0-8B12-D2B4DB9A1429}"/>
              </a:ext>
            </a:extLst>
          </p:cNvPr>
          <p:cNvSpPr/>
          <p:nvPr/>
        </p:nvSpPr>
        <p:spPr>
          <a:xfrm>
            <a:off x="5771098" y="4109423"/>
            <a:ext cx="459652" cy="352624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B0B3CC3A-46E3-465B-8C79-8C03E58A52D0}"/>
              </a:ext>
            </a:extLst>
          </p:cNvPr>
          <p:cNvSpPr/>
          <p:nvPr/>
        </p:nvSpPr>
        <p:spPr>
          <a:xfrm>
            <a:off x="6230750" y="4187325"/>
            <a:ext cx="899892" cy="1974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D853574-1046-4BB1-BAD5-D264E7729729}"/>
              </a:ext>
            </a:extLst>
          </p:cNvPr>
          <p:cNvSpPr txBox="1"/>
          <p:nvPr/>
        </p:nvSpPr>
        <p:spPr>
          <a:xfrm>
            <a:off x="6219584" y="438481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</a:rPr>
              <a:t>可以判斷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8645B92D-48A7-4758-8D08-9941387271AA}"/>
              </a:ext>
            </a:extLst>
          </p:cNvPr>
          <p:cNvSpPr/>
          <p:nvPr/>
        </p:nvSpPr>
        <p:spPr>
          <a:xfrm>
            <a:off x="7206143" y="3867325"/>
            <a:ext cx="1457671" cy="633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bg1"/>
                </a:solidFill>
              </a:rPr>
              <a:t>核對及儲存問答資料</a:t>
            </a:r>
          </a:p>
        </p:txBody>
      </p:sp>
      <p:sp>
        <p:nvSpPr>
          <p:cNvPr id="37" name="箭號: 彎曲 36">
            <a:extLst>
              <a:ext uri="{FF2B5EF4-FFF2-40B4-BE49-F238E27FC236}">
                <a16:creationId xmlns:a16="http://schemas.microsoft.com/office/drawing/2014/main" id="{7F79F62F-FD07-4710-BA3C-3A020FFA1F6E}"/>
              </a:ext>
            </a:extLst>
          </p:cNvPr>
          <p:cNvSpPr/>
          <p:nvPr/>
        </p:nvSpPr>
        <p:spPr>
          <a:xfrm rot="10800000">
            <a:off x="4987262" y="4535231"/>
            <a:ext cx="2975899" cy="518205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10528C4A-D8E5-4AAA-8E08-B0C5551E415D}"/>
              </a:ext>
            </a:extLst>
          </p:cNvPr>
          <p:cNvSpPr/>
          <p:nvPr/>
        </p:nvSpPr>
        <p:spPr>
          <a:xfrm>
            <a:off x="3399287" y="4685913"/>
            <a:ext cx="1545061" cy="518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做出回應</a:t>
            </a:r>
          </a:p>
        </p:txBody>
      </p:sp>
      <p:sp>
        <p:nvSpPr>
          <p:cNvPr id="39" name="箭號: 向右 38">
            <a:extLst>
              <a:ext uri="{FF2B5EF4-FFF2-40B4-BE49-F238E27FC236}">
                <a16:creationId xmlns:a16="http://schemas.microsoft.com/office/drawing/2014/main" id="{02D9CA87-2F67-4E8B-A079-BC73F4187DBA}"/>
              </a:ext>
            </a:extLst>
          </p:cNvPr>
          <p:cNvSpPr/>
          <p:nvPr/>
        </p:nvSpPr>
        <p:spPr>
          <a:xfrm>
            <a:off x="8663815" y="4100056"/>
            <a:ext cx="724168" cy="2353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64364B8E-53DB-4CC5-8778-887790D7A34A}"/>
              </a:ext>
            </a:extLst>
          </p:cNvPr>
          <p:cNvSpPr/>
          <p:nvPr/>
        </p:nvSpPr>
        <p:spPr>
          <a:xfrm>
            <a:off x="9418114" y="3982490"/>
            <a:ext cx="1341537" cy="518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行程優化</a:t>
            </a:r>
          </a:p>
        </p:txBody>
      </p:sp>
      <p:sp>
        <p:nvSpPr>
          <p:cNvPr id="42" name="箭號: 彎曲 41">
            <a:extLst>
              <a:ext uri="{FF2B5EF4-FFF2-40B4-BE49-F238E27FC236}">
                <a16:creationId xmlns:a16="http://schemas.microsoft.com/office/drawing/2014/main" id="{B427DFF0-77B8-45E8-98F7-4ABADB4B22B1}"/>
              </a:ext>
            </a:extLst>
          </p:cNvPr>
          <p:cNvSpPr/>
          <p:nvPr/>
        </p:nvSpPr>
        <p:spPr>
          <a:xfrm rot="16200000">
            <a:off x="2547749" y="3236261"/>
            <a:ext cx="515924" cy="1187159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01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485034-80AE-4285-B331-54697B85B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77885"/>
            <a:ext cx="9404723" cy="140053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zh-TW" altLang="en-US" sz="6000" b="1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系統架構圖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B3A9D40-E536-46C1-AD27-3176F1012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1514999"/>
            <a:ext cx="90868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ABD0E5-7EED-4A08-836D-BE30C9A0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zh-TW" altLang="en-US" sz="4400" b="1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系統畫面</a:t>
            </a:r>
            <a:r>
              <a:rPr lang="en-US" altLang="zh-TW" sz="4400" b="1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4400" b="1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判斷使用者意圖</a:t>
            </a:r>
            <a:r>
              <a:rPr lang="en-US" altLang="zh-TW" sz="4400" b="1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endParaRPr lang="zh-TW" altLang="en-US" sz="4400" b="1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C863531-E7B2-4A63-8231-2A6215DD8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260" y="1633755"/>
            <a:ext cx="3934292" cy="500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64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210</TotalTime>
  <Words>686</Words>
  <Application>Microsoft Office PowerPoint</Application>
  <PresentationFormat>寬螢幕</PresentationFormat>
  <Paragraphs>86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Adobe Gothic Std B</vt:lpstr>
      <vt:lpstr>Adobe 明體 Std L</vt:lpstr>
      <vt:lpstr>Adobe 黑体 Std R</vt:lpstr>
      <vt:lpstr>新細明體</vt:lpstr>
      <vt:lpstr>Arial</vt:lpstr>
      <vt:lpstr>Century Gothic</vt:lpstr>
      <vt:lpstr>Wingdings 3</vt:lpstr>
      <vt:lpstr>離子</vt:lpstr>
      <vt:lpstr>運用AI建置智慧旅運對話機器人</vt:lpstr>
      <vt:lpstr>專題概要</vt:lpstr>
      <vt:lpstr>利害關係人</vt:lpstr>
      <vt:lpstr>事件表</vt:lpstr>
      <vt:lpstr>使用案例圖</vt:lpstr>
      <vt:lpstr>最重要使用案例</vt:lpstr>
      <vt:lpstr>系統活動圖</vt:lpstr>
      <vt:lpstr>系統架構圖</vt:lpstr>
      <vt:lpstr>系統畫面(判斷使用者意圖)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運用AI建置智慧旅運對話機器人</dc:title>
  <dc:creator>user</dc:creator>
  <cp:lastModifiedBy>user</cp:lastModifiedBy>
  <cp:revision>14</cp:revision>
  <dcterms:created xsi:type="dcterms:W3CDTF">2018-10-22T23:04:19Z</dcterms:created>
  <dcterms:modified xsi:type="dcterms:W3CDTF">2018-10-25T00:32:55Z</dcterms:modified>
</cp:coreProperties>
</file>