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9" r:id="rId4"/>
    <p:sldId id="300" r:id="rId5"/>
    <p:sldId id="260" r:id="rId6"/>
    <p:sldId id="290" r:id="rId7"/>
    <p:sldId id="301" r:id="rId8"/>
    <p:sldId id="293" r:id="rId9"/>
    <p:sldId id="292" r:id="rId10"/>
    <p:sldId id="295" r:id="rId11"/>
    <p:sldId id="302" r:id="rId12"/>
    <p:sldId id="303" r:id="rId13"/>
    <p:sldId id="304" r:id="rId14"/>
    <p:sldId id="2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10"/>
    <a:srgbClr val="2FA598"/>
    <a:srgbClr val="FEBB01"/>
    <a:srgbClr val="FFFA00"/>
    <a:srgbClr val="FEA108"/>
    <a:srgbClr val="E63F0A"/>
    <a:srgbClr val="E69B19"/>
    <a:srgbClr val="78C6E2"/>
    <a:srgbClr val="57B8DB"/>
    <a:srgbClr val="CC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104" d="100"/>
          <a:sy n="104" d="100"/>
        </p:scale>
        <p:origin x="99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8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5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53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4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4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3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6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9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17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8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31056" y="2649826"/>
            <a:ext cx="3877985" cy="646331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夜店人數管理系統</a:t>
            </a:r>
            <a:endParaRPr lang="zh-CN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6374" y="3296157"/>
            <a:ext cx="534402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60862" y="946316"/>
            <a:ext cx="7531229" cy="144655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8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軟體專案管理 </a:t>
            </a:r>
            <a:endParaRPr lang="zh-CN" altLang="en-US" sz="8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58776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模板下载：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www.1ppt.com/moban/     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行业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模板：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节日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模板：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www.1ppt.com/jieri/           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素材下载：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背景图片：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www.1ppt.com/beijing/      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图表下载：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优秀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www.1ppt.com/xiazai/        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教程： 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教程： 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www.1ppt.com/word/              Excel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教程：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资料下载：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www.1ppt.com/ziliao/                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课件下载：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范文下载：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www.1ppt.com/fanwen/             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试卷下载：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教案下载：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www.1ppt.com/jiaoan/        PPT</a:t>
            </a:r>
            <a:r>
              <a:rPr kumimoji="0" lang="zh-CN" altLang="en-US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论坛：</a:t>
            </a: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kumimoji="0" lang="zh-CN" altLang="en-US" sz="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2079" y="3942488"/>
            <a:ext cx="75139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阮至永 </a:t>
            </a:r>
            <a:endParaRPr lang="en-US" altLang="zh-TW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 </a:t>
            </a:r>
            <a:endParaRPr lang="en-US" altLang="zh-TW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資管 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3B</a:t>
            </a:r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。林新偉。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0524082 </a:t>
            </a:r>
          </a:p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資管 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3A</a:t>
            </a:r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。林右晨。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0524031 </a:t>
            </a:r>
          </a:p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資管 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3B</a:t>
            </a:r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。陳威溢。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0524012 </a:t>
            </a:r>
          </a:p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資管 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3B</a:t>
            </a:r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。高郁雯。</a:t>
            </a:r>
            <a:r>
              <a: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0524074</a:t>
            </a:r>
            <a:endParaRPr lang="zh-TW" altLang="en-US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218485" y="223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軟體介紹</a:t>
            </a:r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378716" y="357501"/>
              <a:ext cx="70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4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1116680" y="746276"/>
            <a:ext cx="2799337" cy="22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916017" y="360393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81393"/>
              </p:ext>
            </p:extLst>
          </p:nvPr>
        </p:nvGraphicFramePr>
        <p:xfrm>
          <a:off x="554477" y="935704"/>
          <a:ext cx="11322995" cy="5728304"/>
        </p:xfrm>
        <a:graphic>
          <a:graphicData uri="http://schemas.openxmlformats.org/drawingml/2006/table">
            <a:tbl>
              <a:tblPr firstRow="1" firstCol="1" bandRow="1"/>
              <a:tblGrid>
                <a:gridCol w="2402739">
                  <a:extLst>
                    <a:ext uri="{9D8B030D-6E8A-4147-A177-3AD203B41FA5}">
                      <a16:colId xmlns:a16="http://schemas.microsoft.com/office/drawing/2014/main" val="1294752440"/>
                    </a:ext>
                  </a:extLst>
                </a:gridCol>
                <a:gridCol w="8920256">
                  <a:extLst>
                    <a:ext uri="{9D8B030D-6E8A-4147-A177-3AD203B41FA5}">
                      <a16:colId xmlns:a16="http://schemas.microsoft.com/office/drawing/2014/main" val="86642662"/>
                    </a:ext>
                  </a:extLst>
                </a:gridCol>
              </a:tblGrid>
              <a:tr h="21409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 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49313"/>
                  </a:ext>
                </a:extLst>
              </a:tr>
              <a:tr h="214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頁面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功能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61"/>
                  </a:ext>
                </a:extLst>
              </a:tr>
              <a:tr h="1405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App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主頁面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●活動資訊欄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●會員登入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/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註冊選項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●註冊頁面→註冊成功→登入頁面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●登入頁面→登入成功→會員專區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會員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QR Code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、包廂預約系統、修改會員</a:t>
                      </a:r>
                      <a:r>
                        <a:rPr lang="zh-TW" sz="1600" kern="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微軟正黑體" panose="020B0604030504040204" pitchFamily="34" charset="-120"/>
                        </a:rPr>
                        <a:t> 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資料、訪店紀錄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03852"/>
                  </a:ext>
                </a:extLst>
              </a:tr>
              <a:tr h="1756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註冊頁面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●身分證字號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必填，做為帳號使用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●手機號碼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必填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●密碼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必填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8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碼以上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●大頭照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必填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●姓名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(</a:t>
                      </a: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必填</a:t>
                      </a: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) 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8487"/>
                  </a:ext>
                </a:extLst>
              </a:tr>
              <a:tr h="702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登入頁面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●帳號</a:t>
                      </a: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:</a:t>
                      </a: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身分證字號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●密碼</a:t>
                      </a: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: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70778"/>
                  </a:ext>
                </a:extLst>
              </a:tr>
              <a:tr h="1405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會員專區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●會員</a:t>
                      </a: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QR Code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●修改會員資料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●包廂預約系統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微軟正黑體" panose="020B0604030504040204" pitchFamily="34" charset="-120"/>
                        </a:rPr>
                        <a:t>●訪店紀錄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9698" marR="59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6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7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218485" y="223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軟體介紹</a:t>
            </a:r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378716" y="357501"/>
              <a:ext cx="70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4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1116680" y="746276"/>
            <a:ext cx="2799337" cy="22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916017" y="360393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986C3034-57E4-4947-958A-473D493F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3" y="2532207"/>
            <a:ext cx="3886200" cy="15525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0B1F7B8-4C6A-4B99-B598-9898DD999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38" y="803807"/>
            <a:ext cx="6686550" cy="56578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203D628-0A98-4FE0-A3AA-ABCDBD5D6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34" y="4937843"/>
            <a:ext cx="1442907" cy="13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218485" y="223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軟體介紹</a:t>
            </a:r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378716" y="357501"/>
              <a:ext cx="70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4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1116680" y="746276"/>
            <a:ext cx="2799337" cy="22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916017" y="360393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62DC6EE-AC7D-4164-B91C-DB599E7C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07" y="1265366"/>
            <a:ext cx="3505200" cy="16192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12FE56B-8E26-4D4B-92F8-03D2C69C2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" y="1911912"/>
            <a:ext cx="3305175" cy="27051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93AA464-F140-4A29-90BE-220B495DC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907" y="3657601"/>
            <a:ext cx="3505200" cy="22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218485" y="223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軟體介紹</a:t>
            </a:r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378716" y="357501"/>
              <a:ext cx="70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4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1116680" y="746276"/>
            <a:ext cx="2799337" cy="22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916017" y="360393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B77CF2EE-F9FB-4297-9A1D-32306306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766887"/>
            <a:ext cx="5600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组合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2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3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4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5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6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7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8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19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0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1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2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3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4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5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6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7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8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0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1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2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3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4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5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6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7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38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9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40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42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43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44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45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46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47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48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49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0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1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2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3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4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5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56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57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58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59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60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61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</p:spPr>
      </p:cxnSp>
      <p:cxnSp>
        <p:nvCxnSpPr>
          <p:cNvPr id="62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3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4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5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6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7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8" name="直接连接符 73"/>
          <p:cNvCxnSpPr>
            <a:cxnSpLocks noChangeShapeType="1"/>
            <a:endCxn id="72" idx="1"/>
          </p:cNvCxnSpPr>
          <p:nvPr/>
        </p:nvCxnSpPr>
        <p:spPr bwMode="auto">
          <a:xfrm>
            <a:off x="4168775" y="3800475"/>
            <a:ext cx="1100137" cy="28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9" name="直接连接符 74"/>
          <p:cNvCxnSpPr>
            <a:cxnSpLocks noChangeShapeType="1"/>
            <a:stCxn id="72" idx="3"/>
          </p:cNvCxnSpPr>
          <p:nvPr/>
        </p:nvCxnSpPr>
        <p:spPr bwMode="auto">
          <a:xfrm flipV="1">
            <a:off x="6813549" y="3800475"/>
            <a:ext cx="1146176" cy="28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70" name="组合 78"/>
          <p:cNvGrpSpPr>
            <a:grpSpLocks/>
          </p:cNvGrpSpPr>
          <p:nvPr/>
        </p:nvGrpSpPr>
        <p:grpSpPr bwMode="auto">
          <a:xfrm>
            <a:off x="3359150" y="2713038"/>
            <a:ext cx="5448300" cy="1241608"/>
            <a:chOff x="0" y="0"/>
            <a:chExt cx="5448300" cy="1242345"/>
          </a:xfrm>
        </p:grpSpPr>
        <p:sp>
          <p:nvSpPr>
            <p:cNvPr id="71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  <a:ea typeface="张海山锐谐体" pitchFamily="2" charset="-122"/>
                </a:rPr>
                <a:t>THANKS FOR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ea typeface="张海山锐谐体" pitchFamily="2" charset="-122"/>
              </a:endParaRPr>
            </a:p>
          </p:txBody>
        </p:sp>
        <p:sp>
          <p:nvSpPr>
            <p:cNvPr id="72" name="文本框 77"/>
            <p:cNvSpPr txBox="1">
              <a:spLocks noChangeArrowheads="1"/>
            </p:cNvSpPr>
            <p:nvPr/>
          </p:nvSpPr>
          <p:spPr bwMode="auto">
            <a:xfrm>
              <a:off x="1909762" y="934385"/>
              <a:ext cx="1544637" cy="307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  <a:ea typeface="张海山锐谐体" pitchFamily="2" charset="-122"/>
                </a:rPr>
                <a:t>YOUR ATTENTION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ea typeface="张海山锐谐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3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641" y="2327274"/>
            <a:ext cx="2658751" cy="2387602"/>
            <a:chOff x="4766625" y="-1219201"/>
            <a:chExt cx="2658750" cy="2387602"/>
          </a:xfrm>
        </p:grpSpPr>
        <p:sp>
          <p:nvSpPr>
            <p:cNvPr id="31" name="任意多边形 30"/>
            <p:cNvSpPr/>
            <p:nvPr/>
          </p:nvSpPr>
          <p:spPr>
            <a:xfrm>
              <a:off x="4766625" y="-1219201"/>
              <a:ext cx="2658750" cy="23876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95868" y="-19508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2FA59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目</a:t>
              </a:r>
              <a:r>
                <a:rPr lang="zh-TW" altLang="en-US" sz="4400" dirty="0">
                  <a:solidFill>
                    <a:srgbClr val="2FA59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錄</a:t>
              </a:r>
              <a:endParaRPr lang="zh-CN" altLang="en-US" sz="4400" dirty="0">
                <a:solidFill>
                  <a:srgbClr val="2FA598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61823" y="-602112"/>
              <a:ext cx="1925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2FA598"/>
                  </a:solidFill>
                  <a:latin typeface="Bahnschrift SemiBold" panose="020B0502040204020203" pitchFamily="34" charset="0"/>
                  <a:ea typeface="標楷體" panose="03000509000000000000" pitchFamily="65" charset="-120"/>
                </a:rPr>
                <a:t>CONTENTS</a:t>
              </a:r>
              <a:endParaRPr lang="zh-CN" altLang="en-US" sz="28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091776" y="2036438"/>
            <a:ext cx="3306481" cy="2969277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451065" y="1974742"/>
            <a:ext cx="4767527" cy="576064"/>
            <a:chOff x="4384599" y="1561976"/>
            <a:chExt cx="3575645" cy="432048"/>
          </a:xfrm>
        </p:grpSpPr>
        <p:sp>
          <p:nvSpPr>
            <p:cNvPr id="33" name="圆角矩形 32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223940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567744" y="2031326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rPr>
              <a:t>0 </a:t>
            </a:r>
            <a:r>
              <a:rPr lang="en-US" altLang="zh-TW" sz="24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rPr>
              <a:t>1</a:t>
            </a:r>
            <a:endParaRPr lang="zh-CN" altLang="en-US" sz="2400" dirty="0">
              <a:solidFill>
                <a:srgbClr val="2FA598"/>
              </a:solidFill>
              <a:latin typeface="Bahnschrift SemiBold" panose="020B0502040204020203" pitchFamily="34" charset="0"/>
              <a:ea typeface="標楷體" panose="03000509000000000000" pitchFamily="65" charset="-120"/>
            </a:endParaRPr>
          </a:p>
        </p:txBody>
      </p:sp>
      <p:sp>
        <p:nvSpPr>
          <p:cNvPr id="36" name="TextBox 177"/>
          <p:cNvSpPr txBox="1"/>
          <p:nvPr/>
        </p:nvSpPr>
        <p:spPr>
          <a:xfrm>
            <a:off x="7261165" y="2036849"/>
            <a:ext cx="2003622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133" b="1" dirty="0">
                <a:solidFill>
                  <a:srgbClr val="2FA59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專案目的</a:t>
            </a:r>
            <a:r>
              <a:rPr lang="en-US" altLang="zh-TW" sz="2133" b="1" dirty="0">
                <a:solidFill>
                  <a:srgbClr val="2FA59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133" b="1" dirty="0">
                <a:solidFill>
                  <a:srgbClr val="2FA59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endParaRPr lang="zh-CN" altLang="en-US" sz="2133" b="1" dirty="0">
              <a:solidFill>
                <a:srgbClr val="2FA59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451066" y="3328028"/>
            <a:ext cx="4767527" cy="576064"/>
            <a:chOff x="4384599" y="1561976"/>
            <a:chExt cx="3575645" cy="432048"/>
          </a:xfrm>
        </p:grpSpPr>
        <p:sp>
          <p:nvSpPr>
            <p:cNvPr id="38" name="圆角矩形 37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222887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5567744" y="3401282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rPr>
              <a:t>0 </a:t>
            </a:r>
            <a:r>
              <a:rPr lang="en-US" altLang="zh-TW" sz="24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rPr>
              <a:t>2</a:t>
            </a:r>
            <a:endParaRPr lang="zh-CN" altLang="en-US" sz="2400" dirty="0">
              <a:solidFill>
                <a:srgbClr val="2FA598"/>
              </a:solidFill>
              <a:latin typeface="Bahnschrift SemiBold" panose="020B0502040204020203" pitchFamily="34" charset="0"/>
              <a:ea typeface="標楷體" panose="03000509000000000000" pitchFamily="65" charset="-120"/>
            </a:endParaRPr>
          </a:p>
        </p:txBody>
      </p:sp>
      <p:sp>
        <p:nvSpPr>
          <p:cNvPr id="41" name="TextBox 182"/>
          <p:cNvSpPr txBox="1"/>
          <p:nvPr/>
        </p:nvSpPr>
        <p:spPr>
          <a:xfrm>
            <a:off x="7685835" y="3383406"/>
            <a:ext cx="1318290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133" b="1" dirty="0">
                <a:solidFill>
                  <a:srgbClr val="2FA59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統籌進度</a:t>
            </a:r>
            <a:endParaRPr lang="zh-CN" altLang="en-US" sz="2133" b="1" dirty="0">
              <a:solidFill>
                <a:srgbClr val="2FA59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451066" y="4409666"/>
            <a:ext cx="4767527" cy="576064"/>
            <a:chOff x="4384599" y="1561976"/>
            <a:chExt cx="3575645" cy="432048"/>
          </a:xfrm>
        </p:grpSpPr>
        <p:sp>
          <p:nvSpPr>
            <p:cNvPr id="49" name="圆角矩形 48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222887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5567743" y="4473982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rPr>
              <a:t>0 </a:t>
            </a:r>
            <a:r>
              <a:rPr lang="en-US" altLang="zh-TW" sz="2400" dirty="0">
                <a:solidFill>
                  <a:srgbClr val="2FA598"/>
                </a:solidFill>
                <a:latin typeface="Bahnschrift SemiBold" panose="020B0502040204020203" pitchFamily="34" charset="0"/>
                <a:ea typeface="標楷體" panose="03000509000000000000" pitchFamily="65" charset="-120"/>
              </a:rPr>
              <a:t>3</a:t>
            </a:r>
            <a:endParaRPr lang="zh-CN" altLang="en-US" sz="2400" dirty="0">
              <a:solidFill>
                <a:srgbClr val="2FA598"/>
              </a:solidFill>
              <a:latin typeface="Bahnschrift SemiBold" panose="020B0502040204020203" pitchFamily="34" charset="0"/>
              <a:ea typeface="標楷體" panose="03000509000000000000" pitchFamily="65" charset="-120"/>
            </a:endParaRPr>
          </a:p>
        </p:txBody>
      </p:sp>
      <p:sp>
        <p:nvSpPr>
          <p:cNvPr id="52" name="TextBox 192"/>
          <p:cNvSpPr txBox="1"/>
          <p:nvPr/>
        </p:nvSpPr>
        <p:spPr>
          <a:xfrm>
            <a:off x="7685835" y="4459840"/>
            <a:ext cx="1318290" cy="46530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133" b="1" dirty="0">
                <a:solidFill>
                  <a:srgbClr val="2FA59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軟體介紹</a:t>
            </a:r>
            <a:endParaRPr lang="zh-CN" altLang="en-US" sz="2133" b="1" dirty="0">
              <a:solidFill>
                <a:srgbClr val="2FA59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6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60000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1" presetClass="entr" presetSubtype="0" fill="hold" grpId="0" nodeType="withEffect">
                                      <p:stCondLst>
                                        <p:cond delay="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5" grpId="0" animBg="1"/>
          <p:bldP spid="35" grpId="1" animBg="1"/>
          <p:bldP spid="36" grpId="0"/>
          <p:bldP spid="40" grpId="0" animBg="1"/>
          <p:bldP spid="40" grpId="1" animBg="1"/>
          <p:bldP spid="41" grpId="0"/>
          <p:bldP spid="51" grpId="0" animBg="1"/>
          <p:bldP spid="51" grpId="1" animBg="1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1" presetClass="entr" presetSubtype="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0" nodeType="withEffect">
                                      <p:stCondLst>
                                        <p:cond delay="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5" grpId="0" animBg="1"/>
          <p:bldP spid="35" grpId="1" animBg="1"/>
          <p:bldP spid="36" grpId="0"/>
          <p:bldP spid="40" grpId="0" animBg="1"/>
          <p:bldP spid="40" grpId="1" animBg="1"/>
          <p:bldP spid="41" grpId="0"/>
          <p:bldP spid="45" grpId="0" animBg="1"/>
          <p:bldP spid="45" grpId="1" animBg="1"/>
          <p:bldP spid="46" grpId="0"/>
          <p:bldP spid="51" grpId="0" animBg="1"/>
          <p:bldP spid="51" grpId="1" animBg="1"/>
          <p:bldP spid="5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267862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01216" y="1447803"/>
              <a:ext cx="174919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01</a:t>
              </a:r>
              <a:endParaRPr lang="zh-CN" altLang="en-US" sz="138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60024" y="3195033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2FA598"/>
                  </a:solidFill>
                  <a:latin typeface="Bahnschrift SemiBold" panose="020B05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2FA598"/>
                </a:solidFill>
                <a:latin typeface="Bahnschrift SemiBold" panose="020B05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338749" y="3076197"/>
            <a:ext cx="4685898" cy="92333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專案目的</a:t>
            </a:r>
            <a:r>
              <a:rPr lang="en-US" altLang="zh-TW" sz="54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&amp;</a:t>
            </a:r>
            <a:r>
              <a:rPr lang="zh-TW" altLang="en-US" sz="54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內容</a:t>
            </a:r>
            <a:endParaRPr lang="zh-CN" altLang="en-US" sz="5400" b="1" dirty="0">
              <a:solidFill>
                <a:schemeClr val="bg1"/>
              </a:solidFill>
              <a:latin typeface="UD Digi Kyokasho N-R" panose="02020400000000000000" pitchFamily="17" charset="-128"/>
              <a:ea typeface="UD Digi Kyokasho N-R" panose="02020400000000000000" pitchFamily="17" charset="-128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116680" y="397548"/>
            <a:ext cx="2852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專案目的</a:t>
            </a:r>
            <a:r>
              <a:rPr lang="en-US" altLang="zh-TW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&amp;</a:t>
            </a:r>
            <a:r>
              <a:rPr lang="zh-TW" altLang="en-US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內容</a:t>
            </a:r>
            <a:endParaRPr lang="zh-CN" altLang="en-US" sz="3200" b="1" dirty="0">
              <a:solidFill>
                <a:schemeClr val="bg1"/>
              </a:solidFill>
              <a:latin typeface="UD Digi Kyokasho N-R" panose="02020400000000000000" pitchFamily="17" charset="-128"/>
              <a:ea typeface="UD Digi Kyokasho N-R" panose="02020400000000000000" pitchFamily="17" charset="-128"/>
            </a:endParaRPr>
          </a:p>
          <a:p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07900" y="347773"/>
              <a:ext cx="5934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01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>
            <a:stCxn id="68" idx="1"/>
          </p:cNvCxnSpPr>
          <p:nvPr/>
        </p:nvCxnSpPr>
        <p:spPr>
          <a:xfrm flipV="1">
            <a:off x="1116680" y="884196"/>
            <a:ext cx="2799337" cy="21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916017" y="475314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884035" y="2272436"/>
            <a:ext cx="1926834" cy="2587008"/>
            <a:chOff x="1685957" y="1650661"/>
            <a:chExt cx="1926834" cy="2587008"/>
          </a:xfrm>
        </p:grpSpPr>
        <p:grpSp>
          <p:nvGrpSpPr>
            <p:cNvPr id="7" name="群組 6"/>
            <p:cNvGrpSpPr/>
            <p:nvPr/>
          </p:nvGrpSpPr>
          <p:grpSpPr>
            <a:xfrm>
              <a:off x="1685957" y="1650661"/>
              <a:ext cx="1926834" cy="1926834"/>
              <a:chOff x="1520584" y="1361115"/>
              <a:chExt cx="3022657" cy="3022657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520584" y="1361115"/>
                <a:ext cx="3022657" cy="30226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3492" y="1794023"/>
                <a:ext cx="2156839" cy="2156839"/>
              </a:xfrm>
              <a:prstGeom prst="rect">
                <a:avLst/>
              </a:prstGeom>
            </p:spPr>
          </p:pic>
        </p:grpSp>
        <p:sp>
          <p:nvSpPr>
            <p:cNvPr id="50" name="文本框 67"/>
            <p:cNvSpPr txBox="1"/>
            <p:nvPr/>
          </p:nvSpPr>
          <p:spPr>
            <a:xfrm>
              <a:off x="1736302" y="365289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Digi Kyokasho N-R" panose="02020400000000000000" pitchFamily="17" charset="-128"/>
                  <a:ea typeface="UD Digi Kyokasho N-R" panose="02020400000000000000" pitchFamily="17" charset="-128"/>
                </a:rPr>
                <a:t>科技發展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87206" y="2228432"/>
            <a:ext cx="2032393" cy="2631012"/>
            <a:chOff x="4794584" y="1794300"/>
            <a:chExt cx="2032393" cy="2631012"/>
          </a:xfrm>
        </p:grpSpPr>
        <p:grpSp>
          <p:nvGrpSpPr>
            <p:cNvPr id="13" name="群組 12"/>
            <p:cNvGrpSpPr/>
            <p:nvPr/>
          </p:nvGrpSpPr>
          <p:grpSpPr>
            <a:xfrm>
              <a:off x="4794584" y="1794300"/>
              <a:ext cx="2032393" cy="2032393"/>
              <a:chOff x="4479488" y="1413211"/>
              <a:chExt cx="2905870" cy="2905870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4479488" y="1413211"/>
                <a:ext cx="2905870" cy="29058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4129" y="1758967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54" name="文本框 67"/>
            <p:cNvSpPr txBox="1"/>
            <p:nvPr/>
          </p:nvSpPr>
          <p:spPr>
            <a:xfrm>
              <a:off x="4979676" y="390209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檢查制度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458807" y="2228432"/>
            <a:ext cx="2032393" cy="2643207"/>
            <a:chOff x="7599938" y="1899859"/>
            <a:chExt cx="2032393" cy="2643207"/>
          </a:xfrm>
        </p:grpSpPr>
        <p:sp>
          <p:nvSpPr>
            <p:cNvPr id="55" name="橢圓 54"/>
            <p:cNvSpPr/>
            <p:nvPr/>
          </p:nvSpPr>
          <p:spPr>
            <a:xfrm>
              <a:off x="7599938" y="1899859"/>
              <a:ext cx="2032393" cy="2032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282" y="2127182"/>
              <a:ext cx="1608410" cy="1608410"/>
            </a:xfrm>
            <a:prstGeom prst="rect">
              <a:avLst/>
            </a:prstGeom>
          </p:spPr>
        </p:pic>
        <p:sp>
          <p:nvSpPr>
            <p:cNvPr id="57" name="文本框 67"/>
            <p:cNvSpPr txBox="1"/>
            <p:nvPr/>
          </p:nvSpPr>
          <p:spPr>
            <a:xfrm>
              <a:off x="7805655" y="4019846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製作</a:t>
              </a:r>
              <a:r>
                <a:rPr lang="en-US" altLang="zh-TW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App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20" name="加號 19"/>
          <p:cNvSpPr/>
          <p:nvPr/>
        </p:nvSpPr>
        <p:spPr>
          <a:xfrm>
            <a:off x="4195948" y="3026478"/>
            <a:ext cx="611666" cy="61166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於 20"/>
          <p:cNvSpPr/>
          <p:nvPr/>
        </p:nvSpPr>
        <p:spPr>
          <a:xfrm>
            <a:off x="7614318" y="3142034"/>
            <a:ext cx="496110" cy="496110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116680" y="397548"/>
            <a:ext cx="2852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專案目的</a:t>
            </a:r>
            <a:r>
              <a:rPr lang="en-US" altLang="zh-TW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&amp;</a:t>
            </a:r>
            <a:r>
              <a:rPr lang="zh-TW" altLang="en-US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內容</a:t>
            </a:r>
            <a:endParaRPr lang="zh-CN" altLang="en-US" sz="3200" b="1" dirty="0">
              <a:solidFill>
                <a:schemeClr val="bg1"/>
              </a:solidFill>
              <a:latin typeface="UD Digi Kyokasho N-R" panose="02020400000000000000" pitchFamily="17" charset="-128"/>
              <a:ea typeface="UD Digi Kyokasho N-R" panose="02020400000000000000" pitchFamily="17" charset="-128"/>
            </a:endParaRPr>
          </a:p>
          <a:p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07900" y="347773"/>
              <a:ext cx="5934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01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>
            <a:stCxn id="68" idx="1"/>
          </p:cNvCxnSpPr>
          <p:nvPr/>
        </p:nvCxnSpPr>
        <p:spPr>
          <a:xfrm flipV="1">
            <a:off x="1116680" y="884196"/>
            <a:ext cx="2799337" cy="21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916017" y="475314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829921" y="1422488"/>
            <a:ext cx="5408715" cy="979011"/>
            <a:chOff x="6707085" y="1051569"/>
            <a:chExt cx="5408715" cy="979011"/>
          </a:xfrm>
        </p:grpSpPr>
        <p:sp>
          <p:nvSpPr>
            <p:cNvPr id="36" name="矩形 35"/>
            <p:cNvSpPr/>
            <p:nvPr/>
          </p:nvSpPr>
          <p:spPr>
            <a:xfrm>
              <a:off x="7626581" y="1160699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控管人數</a:t>
              </a:r>
              <a:endPara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707085" y="1051569"/>
              <a:ext cx="732099" cy="769441"/>
              <a:chOff x="6489367" y="1764647"/>
              <a:chExt cx="732098" cy="769441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489367" y="1830376"/>
                <a:ext cx="732098" cy="657439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512751" y="1764647"/>
                <a:ext cx="6831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2FA598"/>
                    </a:solidFill>
                    <a:latin typeface="Bahnschrift SemiBold" panose="020B0502040204020203" pitchFamily="34" charset="0"/>
                  </a:rPr>
                  <a:t>01</a:t>
                </a:r>
                <a:endParaRPr lang="zh-CN" altLang="en-US" sz="4400" dirty="0">
                  <a:solidFill>
                    <a:srgbClr val="2FA598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99417" y="1692026"/>
              <a:ext cx="4516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能夠以</a:t>
              </a:r>
              <a:r>
                <a:rPr lang="en-US" altLang="zh-TW" sz="16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App</a:t>
              </a:r>
              <a:r>
                <a:rPr lang="zh-TW" altLang="en-US" sz="16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控管場內人數來兼顧品質。</a:t>
              </a:r>
              <a:endParaRPr lang="zh-CN" altLang="en-US" sz="1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02480" y="2896052"/>
            <a:ext cx="5436156" cy="1271610"/>
            <a:chOff x="6679643" y="2568329"/>
            <a:chExt cx="5436156" cy="1271610"/>
          </a:xfrm>
        </p:grpSpPr>
        <p:sp>
          <p:nvSpPr>
            <p:cNvPr id="40" name="矩形 39"/>
            <p:cNvSpPr/>
            <p:nvPr/>
          </p:nvSpPr>
          <p:spPr>
            <a:xfrm>
              <a:off x="7626581" y="2670389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過濾顧客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679643" y="2568329"/>
              <a:ext cx="787395" cy="769441"/>
              <a:chOff x="6461919" y="3404907"/>
              <a:chExt cx="787393" cy="769441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6489367" y="3470636"/>
                <a:ext cx="732098" cy="657438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461919" y="3404907"/>
                <a:ext cx="7873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2FA598"/>
                    </a:solidFill>
                    <a:latin typeface="Bahnschrift SemiBold" panose="020B0502040204020203" pitchFamily="34" charset="0"/>
                  </a:rPr>
                  <a:t>02</a:t>
                </a:r>
                <a:endParaRPr lang="zh-CN" altLang="en-US" sz="4400" dirty="0">
                  <a:solidFill>
                    <a:srgbClr val="2FA598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599416" y="3255164"/>
              <a:ext cx="451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有效過濾未成年者，以及不良紀錄者，確保場內合法入場，以及場內安全。</a:t>
              </a:r>
              <a:endParaRPr lang="zh-CN" altLang="en-US" sz="1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6238636" y="4167662"/>
            <a:ext cx="5463216" cy="1025602"/>
            <a:chOff x="6679748" y="4208590"/>
            <a:chExt cx="5463216" cy="1025602"/>
          </a:xfrm>
        </p:grpSpPr>
        <p:sp>
          <p:nvSpPr>
            <p:cNvPr id="42" name="矩形 41"/>
            <p:cNvSpPr/>
            <p:nvPr/>
          </p:nvSpPr>
          <p:spPr>
            <a:xfrm>
              <a:off x="7626581" y="4317820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加速顧客入場</a:t>
              </a:r>
              <a:endPara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679748" y="4208590"/>
              <a:ext cx="793807" cy="769441"/>
              <a:chOff x="6462029" y="5045169"/>
              <a:chExt cx="793806" cy="769441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6489367" y="5110898"/>
                <a:ext cx="732098" cy="657438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462029" y="5045169"/>
                <a:ext cx="7938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2FA598"/>
                    </a:solidFill>
                    <a:latin typeface="Bahnschrift SemiBold" panose="020B0502040204020203" pitchFamily="34" charset="0"/>
                  </a:rPr>
                  <a:t>03</a:t>
                </a:r>
                <a:endParaRPr lang="zh-CN" altLang="en-US" sz="4400" dirty="0">
                  <a:solidFill>
                    <a:srgbClr val="2FA598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626581" y="4895638"/>
              <a:ext cx="4516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能夠省去顧客進入場內的速度</a:t>
              </a:r>
              <a:endParaRPr lang="zh-CN" altLang="en-US" sz="1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238636" y="5459132"/>
            <a:ext cx="5463217" cy="1025602"/>
            <a:chOff x="6730469" y="5649009"/>
            <a:chExt cx="5463217" cy="1025602"/>
          </a:xfrm>
        </p:grpSpPr>
        <p:sp>
          <p:nvSpPr>
            <p:cNvPr id="37" name="矩形 36"/>
            <p:cNvSpPr/>
            <p:nvPr/>
          </p:nvSpPr>
          <p:spPr>
            <a:xfrm>
              <a:off x="7677303" y="5758239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新資訊</a:t>
              </a:r>
              <a:endPara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grpSp>
          <p:nvGrpSpPr>
            <p:cNvPr id="41" name="组合 51"/>
            <p:cNvGrpSpPr/>
            <p:nvPr/>
          </p:nvGrpSpPr>
          <p:grpSpPr>
            <a:xfrm>
              <a:off x="6730469" y="5649009"/>
              <a:ext cx="816249" cy="769441"/>
              <a:chOff x="6462029" y="5045169"/>
              <a:chExt cx="816248" cy="769441"/>
            </a:xfrm>
          </p:grpSpPr>
          <p:sp>
            <p:nvSpPr>
              <p:cNvPr id="43" name="任意多边形 38"/>
              <p:cNvSpPr/>
              <p:nvPr/>
            </p:nvSpPr>
            <p:spPr>
              <a:xfrm>
                <a:off x="6489367" y="5110898"/>
                <a:ext cx="732098" cy="657438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0" name="文本框 46"/>
              <p:cNvSpPr txBox="1"/>
              <p:nvPr/>
            </p:nvSpPr>
            <p:spPr>
              <a:xfrm>
                <a:off x="6462029" y="5045169"/>
                <a:ext cx="8162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2FA598"/>
                    </a:solidFill>
                    <a:latin typeface="Bahnschrift SemiBold" panose="020B0502040204020203" pitchFamily="34" charset="0"/>
                  </a:rPr>
                  <a:t>0</a:t>
                </a:r>
                <a:r>
                  <a:rPr lang="en-US" altLang="zh-TW" sz="4400" dirty="0">
                    <a:solidFill>
                      <a:srgbClr val="2FA598"/>
                    </a:solidFill>
                    <a:latin typeface="Bahnschrift SemiBold" panose="020B0502040204020203" pitchFamily="34" charset="0"/>
                  </a:rPr>
                  <a:t>4</a:t>
                </a:r>
                <a:endParaRPr lang="zh-CN" altLang="en-US" sz="4400" dirty="0">
                  <a:solidFill>
                    <a:srgbClr val="2FA598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677303" y="6336057"/>
              <a:ext cx="4516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提供顧客最新的活動資訊，增加來店消費率。</a:t>
              </a:r>
              <a:endParaRPr lang="zh-CN" altLang="en-US" sz="1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4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 SemiBold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58286" y="2267862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83211" y="1447803"/>
              <a:ext cx="20746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02</a:t>
              </a:r>
              <a:endParaRPr lang="zh-CN" altLang="en-US" sz="138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21112" y="3195033"/>
              <a:ext cx="1576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2FA598"/>
                  </a:solidFill>
                  <a:latin typeface="Bahnschrift SemiBold" panose="020B05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  <a:endParaRPr lang="zh-CN" altLang="en-US" sz="2800" b="1" dirty="0">
                <a:solidFill>
                  <a:srgbClr val="2FA598"/>
                </a:solidFill>
                <a:latin typeface="Bahnschrift SemiBold" panose="020B05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338749" y="3076197"/>
            <a:ext cx="2954655" cy="92333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統籌進度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/>
          <p:nvPr/>
        </p:nvPicPr>
        <p:blipFill rotWithShape="1">
          <a:blip r:embed="rId3"/>
          <a:srcRect t="63987"/>
          <a:stretch/>
        </p:blipFill>
        <p:spPr bwMode="auto">
          <a:xfrm>
            <a:off x="1318882" y="2185015"/>
            <a:ext cx="9838003" cy="3320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本框 67"/>
          <p:cNvSpPr txBox="1"/>
          <p:nvPr/>
        </p:nvSpPr>
        <p:spPr>
          <a:xfrm>
            <a:off x="1307163" y="219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統籌進度</a:t>
            </a:r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3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14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16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15" name="文本框 71"/>
            <p:cNvSpPr txBox="1"/>
            <p:nvPr/>
          </p:nvSpPr>
          <p:spPr>
            <a:xfrm>
              <a:off x="378716" y="357501"/>
              <a:ext cx="678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2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980907" y="833365"/>
            <a:ext cx="2798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3778988" y="434212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307163" y="219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統籌進度</a:t>
            </a:r>
            <a:endParaRPr lang="zh-CN" altLang="en-US" sz="28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6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378716" y="357501"/>
              <a:ext cx="678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36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2</a:t>
              </a:r>
              <a:endParaRPr lang="zh-CN" altLang="en-US" sz="36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980907" y="833365"/>
            <a:ext cx="2798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778988" y="434212"/>
            <a:ext cx="268357" cy="399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9" y="1392027"/>
            <a:ext cx="11246117" cy="51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3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7" y="2267862"/>
            <a:ext cx="2828456" cy="2540001"/>
            <a:chOff x="4706288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8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55349" y="1447803"/>
              <a:ext cx="209704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0</a:t>
              </a:r>
              <a:r>
                <a:rPr lang="en-US" altLang="zh-TW" sz="13800" dirty="0">
                  <a:solidFill>
                    <a:srgbClr val="2FA598"/>
                  </a:solidFill>
                  <a:latin typeface="Bahnschrift SemiBold" panose="020B0502040204020203" pitchFamily="34" charset="0"/>
                </a:rPr>
                <a:t>3</a:t>
              </a:r>
              <a:endParaRPr lang="zh-CN" altLang="en-US" sz="13800" dirty="0">
                <a:solidFill>
                  <a:srgbClr val="2FA598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01656" y="3195033"/>
              <a:ext cx="1680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2FA598"/>
                  </a:solidFill>
                  <a:latin typeface="Bahnschrift SemiBold" panose="020B05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</a:t>
              </a:r>
              <a:r>
                <a:rPr lang="en-US" altLang="zh-TW" sz="2800" b="1" dirty="0">
                  <a:solidFill>
                    <a:srgbClr val="2FA598"/>
                  </a:solidFill>
                  <a:latin typeface="Bahnschrift SemiBold" panose="020B05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Four</a:t>
              </a:r>
              <a:endParaRPr lang="zh-CN" altLang="en-US" sz="2800" b="1" dirty="0">
                <a:solidFill>
                  <a:srgbClr val="2FA598"/>
                </a:solidFill>
                <a:latin typeface="Bahnschrift SemiBold" panose="020B05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338749" y="3076197"/>
            <a:ext cx="2954655" cy="92333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軟體介紹</a:t>
            </a:r>
            <a:endParaRPr lang="zh-CN" altLang="en-US" sz="5400" b="1" dirty="0">
              <a:solidFill>
                <a:schemeClr val="bg1"/>
              </a:solidFill>
              <a:latin typeface="UD Digi Kyokasho N-R" panose="02020400000000000000" pitchFamily="17" charset="-128"/>
              <a:ea typeface="UD Digi Kyokasho N-R" panose="02020400000000000000" pitchFamily="17" charset="-128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527</Words>
  <Application>Microsoft Office PowerPoint</Application>
  <PresentationFormat>寬螢幕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UD Digi Kyokasho N-R</vt:lpstr>
      <vt:lpstr>方正正纤黑简体</vt:lpstr>
      <vt:lpstr>標楷體</vt:lpstr>
      <vt:lpstr>Arial</vt:lpstr>
      <vt:lpstr>Bahnschrift SemiBold</vt:lpstr>
      <vt:lpstr>Bauhaus 93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新偉 林</cp:lastModifiedBy>
  <cp:revision>190</cp:revision>
  <dcterms:created xsi:type="dcterms:W3CDTF">2016-03-31T10:33:00Z</dcterms:created>
  <dcterms:modified xsi:type="dcterms:W3CDTF">2019-01-06T17:04:27Z</dcterms:modified>
</cp:coreProperties>
</file>