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70" r:id="rId5"/>
    <p:sldId id="271" r:id="rId6"/>
    <p:sldId id="277" r:id="rId7"/>
    <p:sldId id="265" r:id="rId8"/>
    <p:sldId id="280" r:id="rId9"/>
    <p:sldId id="281" r:id="rId10"/>
    <p:sldId id="282" r:id="rId11"/>
    <p:sldId id="266" r:id="rId12"/>
    <p:sldId id="267" r:id="rId13"/>
    <p:sldId id="303" r:id="rId14"/>
    <p:sldId id="291" r:id="rId15"/>
    <p:sldId id="305" r:id="rId16"/>
    <p:sldId id="301" r:id="rId17"/>
    <p:sldId id="302" r:id="rId18"/>
    <p:sldId id="293" r:id="rId19"/>
    <p:sldId id="294" r:id="rId20"/>
    <p:sldId id="295" r:id="rId21"/>
    <p:sldId id="296" r:id="rId22"/>
    <p:sldId id="306" r:id="rId23"/>
    <p:sldId id="260" r:id="rId24"/>
    <p:sldId id="287" r:id="rId25"/>
    <p:sldId id="276" r:id="rId26"/>
    <p:sldId id="262" r:id="rId2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0C"/>
    <a:srgbClr val="A2A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sorterViewPr>
    <p:cViewPr>
      <p:scale>
        <a:sx n="100" d="100"/>
        <a:sy n="100" d="100"/>
      </p:scale>
      <p:origin x="0" y="-1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Toasa" userId="be90456cb73dc739" providerId="LiveId" clId="{D87F4719-E680-49CA-842A-FC54BF929D8E}"/>
    <pc:docChg chg="modSld">
      <pc:chgData name="Renato Toasa" userId="be90456cb73dc739" providerId="LiveId" clId="{D87F4719-E680-49CA-842A-FC54BF929D8E}" dt="2021-03-09T16:10:27.486" v="16" actId="20577"/>
      <pc:docMkLst>
        <pc:docMk/>
      </pc:docMkLst>
      <pc:sldChg chg="modSp mod">
        <pc:chgData name="Renato Toasa" userId="be90456cb73dc739" providerId="LiveId" clId="{D87F4719-E680-49CA-842A-FC54BF929D8E}" dt="2021-03-09T16:10:27.486" v="16" actId="20577"/>
        <pc:sldMkLst>
          <pc:docMk/>
          <pc:sldMk cId="1930160228" sldId="258"/>
        </pc:sldMkLst>
        <pc:spChg chg="mod">
          <ac:chgData name="Renato Toasa" userId="be90456cb73dc739" providerId="LiveId" clId="{D87F4719-E680-49CA-842A-FC54BF929D8E}" dt="2021-03-09T16:10:27.486" v="16" actId="20577"/>
          <ac:spMkLst>
            <pc:docMk/>
            <pc:sldMk cId="1930160228" sldId="25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11/layout/CircleProcess" loCatId="process" qsTypeId="urn:microsoft.com/office/officeart/2005/8/quickstyle/simple4" qsCatId="simple" csTypeId="urn:microsoft.com/office/officeart/2005/8/colors/colorful1" csCatId="colorful" phldr="1"/>
      <dgm:spPr/>
      <dgm:t>
        <a:bodyPr/>
        <a:lstStyle/>
        <a:p>
          <a:endParaRPr lang="en-US"/>
        </a:p>
      </dgm:t>
    </dgm:pt>
    <dgm:pt modelId="{36045517-CEA4-4BE3-B836-C2B6BFE5649B}">
      <dgm:prSet phldrT="[Text]"/>
      <dgm:spPr/>
      <dgm:t>
        <a:bodyPr/>
        <a:lstStyle/>
        <a:p>
          <a:r>
            <a:rPr lang="es-ES" noProof="0" dirty="0"/>
            <a:t>Investigación del tema a Realizar</a:t>
          </a:r>
        </a:p>
      </dgm:t>
    </dgm:pt>
    <dgm:pt modelId="{6231A36F-9B04-4B4A-917A-7E163AFFC956}" type="parTrans" cxnId="{4019353B-443B-4DED-AA6C-3C60E18414C7}">
      <dgm:prSet/>
      <dgm:spPr/>
      <dgm:t>
        <a:bodyPr/>
        <a:lstStyle/>
        <a:p>
          <a:endParaRPr lang="es-ES" noProof="0" dirty="0"/>
        </a:p>
      </dgm:t>
    </dgm:pt>
    <dgm:pt modelId="{BFF3C5ED-87D0-4709-A3B8-A7BF0668006A}" type="sibTrans" cxnId="{4019353B-443B-4DED-AA6C-3C60E18414C7}">
      <dgm:prSet/>
      <dgm:spPr/>
      <dgm:t>
        <a:bodyPr/>
        <a:lstStyle/>
        <a:p>
          <a:endParaRPr lang="es-ES" noProof="0" dirty="0"/>
        </a:p>
      </dgm:t>
    </dgm:pt>
    <dgm:pt modelId="{9894E6BF-AEEB-408D-9941-E614D4F67E75}">
      <dgm:prSet/>
      <dgm:spPr/>
      <dgm:t>
        <a:bodyPr/>
        <a:lstStyle/>
        <a:p>
          <a:r>
            <a:rPr lang="es-ES" noProof="0" dirty="0"/>
            <a:t>Estudio de viabilidad de proyecto.</a:t>
          </a:r>
        </a:p>
      </dgm:t>
    </dgm:pt>
    <dgm:pt modelId="{3786357F-3A87-412D-A3FB-FD6CF7CA6926}" type="parTrans" cxnId="{863F53A8-0219-465C-9A7C-4839C81D3B9F}">
      <dgm:prSet/>
      <dgm:spPr/>
      <dgm:t>
        <a:bodyPr/>
        <a:lstStyle/>
        <a:p>
          <a:endParaRPr lang="es-EC"/>
        </a:p>
      </dgm:t>
    </dgm:pt>
    <dgm:pt modelId="{936B9287-38E7-46DB-B53E-47C5CC92CA3A}" type="sibTrans" cxnId="{863F53A8-0219-465C-9A7C-4839C81D3B9F}">
      <dgm:prSet/>
      <dgm:spPr/>
      <dgm:t>
        <a:bodyPr/>
        <a:lstStyle/>
        <a:p>
          <a:endParaRPr lang="es-EC"/>
        </a:p>
      </dgm:t>
    </dgm:pt>
    <dgm:pt modelId="{2615D7A3-CEB1-40B5-BECA-A3C66E08AD54}">
      <dgm:prSet/>
      <dgm:spPr/>
      <dgm:t>
        <a:bodyPr/>
        <a:lstStyle/>
        <a:p>
          <a:r>
            <a:rPr lang="es-ES" noProof="0" dirty="0"/>
            <a:t>Estudio de Posibles Herramientas para resolver el Problema</a:t>
          </a:r>
        </a:p>
      </dgm:t>
    </dgm:pt>
    <dgm:pt modelId="{3BC3BFFC-19A6-4D76-B02E-07477ADBCE53}" type="parTrans" cxnId="{964AE64E-8ABF-49B9-AD54-BBC1D82EC1FC}">
      <dgm:prSet/>
      <dgm:spPr/>
      <dgm:t>
        <a:bodyPr/>
        <a:lstStyle/>
        <a:p>
          <a:endParaRPr lang="es-EC"/>
        </a:p>
      </dgm:t>
    </dgm:pt>
    <dgm:pt modelId="{4E7490F3-8409-42FB-B013-870756CC2E44}" type="sibTrans" cxnId="{964AE64E-8ABF-49B9-AD54-BBC1D82EC1FC}">
      <dgm:prSet/>
      <dgm:spPr/>
      <dgm:t>
        <a:bodyPr/>
        <a:lstStyle/>
        <a:p>
          <a:endParaRPr lang="es-EC"/>
        </a:p>
      </dgm:t>
    </dgm:pt>
    <dgm:pt modelId="{BF10AA66-FFBD-42AB-B5BB-73C6C427A34C}">
      <dgm:prSet/>
      <dgm:spPr/>
      <dgm:t>
        <a:bodyPr/>
        <a:lstStyle/>
        <a:p>
          <a:r>
            <a:rPr lang="es-ES" noProof="0" dirty="0"/>
            <a:t>Desarrollo del Proyecto</a:t>
          </a:r>
        </a:p>
      </dgm:t>
    </dgm:pt>
    <dgm:pt modelId="{320B0F8E-0EDB-4C22-B43E-B44C5B010785}" type="parTrans" cxnId="{F05BE91A-CA6E-4D30-BE32-D4A3A2FD2570}">
      <dgm:prSet/>
      <dgm:spPr/>
      <dgm:t>
        <a:bodyPr/>
        <a:lstStyle/>
        <a:p>
          <a:endParaRPr lang="es-EC"/>
        </a:p>
      </dgm:t>
    </dgm:pt>
    <dgm:pt modelId="{A2720340-BC64-4E9A-BCA7-292ECA441654}" type="sibTrans" cxnId="{F05BE91A-CA6E-4D30-BE32-D4A3A2FD2570}">
      <dgm:prSet/>
      <dgm:spPr/>
      <dgm:t>
        <a:bodyPr/>
        <a:lstStyle/>
        <a:p>
          <a:endParaRPr lang="es-EC"/>
        </a:p>
      </dgm:t>
    </dgm:pt>
    <dgm:pt modelId="{C4064A91-7D9A-454A-B561-AC78C6285C76}" type="pres">
      <dgm:prSet presAssocID="{B9C32B05-62EA-407A-B21C-2310C7945705}" presName="Name0" presStyleCnt="0">
        <dgm:presLayoutVars>
          <dgm:chMax val="11"/>
          <dgm:chPref val="11"/>
          <dgm:dir val="rev"/>
          <dgm:resizeHandles/>
        </dgm:presLayoutVars>
      </dgm:prSet>
      <dgm:spPr/>
    </dgm:pt>
    <dgm:pt modelId="{EE062D8F-4228-4136-8E89-607FE85E17F8}" type="pres">
      <dgm:prSet presAssocID="{36045517-CEA4-4BE3-B836-C2B6BFE5649B}" presName="Accent4" presStyleCnt="0"/>
      <dgm:spPr/>
    </dgm:pt>
    <dgm:pt modelId="{0712E356-5745-4C9E-9415-6EF99F165658}" type="pres">
      <dgm:prSet presAssocID="{36045517-CEA4-4BE3-B836-C2B6BFE5649B}" presName="Accent" presStyleLbl="node1" presStyleIdx="0" presStyleCnt="4"/>
      <dgm:spPr/>
    </dgm:pt>
    <dgm:pt modelId="{27523069-2E5E-45F0-B1DD-482CAE8E2735}" type="pres">
      <dgm:prSet presAssocID="{36045517-CEA4-4BE3-B836-C2B6BFE5649B}" presName="ParentBackground4" presStyleCnt="0"/>
      <dgm:spPr/>
    </dgm:pt>
    <dgm:pt modelId="{947F1B8E-EB02-4491-90C8-6561162A36BB}" type="pres">
      <dgm:prSet presAssocID="{36045517-CEA4-4BE3-B836-C2B6BFE5649B}" presName="ParentBackground" presStyleLbl="fgAcc1" presStyleIdx="0" presStyleCnt="4" custLinFactNeighborX="-2818"/>
      <dgm:spPr/>
    </dgm:pt>
    <dgm:pt modelId="{DA7CFDFF-25FD-4042-8EBD-374BB7D975BF}" type="pres">
      <dgm:prSet presAssocID="{36045517-CEA4-4BE3-B836-C2B6BFE5649B}" presName="Parent4" presStyleLbl="revTx" presStyleIdx="0" presStyleCnt="0">
        <dgm:presLayoutVars>
          <dgm:chMax val="1"/>
          <dgm:chPref val="1"/>
          <dgm:bulletEnabled val="1"/>
        </dgm:presLayoutVars>
      </dgm:prSet>
      <dgm:spPr/>
    </dgm:pt>
    <dgm:pt modelId="{E727A437-3313-4FDF-AB81-6B9990AFF10D}" type="pres">
      <dgm:prSet presAssocID="{9894E6BF-AEEB-408D-9941-E614D4F67E75}" presName="Accent3" presStyleCnt="0"/>
      <dgm:spPr/>
    </dgm:pt>
    <dgm:pt modelId="{FDC57AFC-115F-4E36-AC20-B98C93A36C42}" type="pres">
      <dgm:prSet presAssocID="{9894E6BF-AEEB-408D-9941-E614D4F67E75}" presName="Accent" presStyleLbl="node1" presStyleIdx="1" presStyleCnt="4"/>
      <dgm:spPr/>
    </dgm:pt>
    <dgm:pt modelId="{846900CB-0D33-407E-B4FA-06DFE015AC9C}" type="pres">
      <dgm:prSet presAssocID="{9894E6BF-AEEB-408D-9941-E614D4F67E75}" presName="ParentBackground3" presStyleCnt="0"/>
      <dgm:spPr/>
    </dgm:pt>
    <dgm:pt modelId="{3550FE7C-BCD9-468C-A8CE-01347705940C}" type="pres">
      <dgm:prSet presAssocID="{9894E6BF-AEEB-408D-9941-E614D4F67E75}" presName="ParentBackground" presStyleLbl="fgAcc1" presStyleIdx="1" presStyleCnt="4"/>
      <dgm:spPr/>
    </dgm:pt>
    <dgm:pt modelId="{7FCE622E-8923-41FA-B5D7-4A3B9656C150}" type="pres">
      <dgm:prSet presAssocID="{9894E6BF-AEEB-408D-9941-E614D4F67E75}" presName="Parent3" presStyleLbl="revTx" presStyleIdx="0" presStyleCnt="0">
        <dgm:presLayoutVars>
          <dgm:chMax val="1"/>
          <dgm:chPref val="1"/>
          <dgm:bulletEnabled val="1"/>
        </dgm:presLayoutVars>
      </dgm:prSet>
      <dgm:spPr/>
    </dgm:pt>
    <dgm:pt modelId="{6598596C-7036-4E2C-B189-295F3EC0AAD0}" type="pres">
      <dgm:prSet presAssocID="{2615D7A3-CEB1-40B5-BECA-A3C66E08AD54}" presName="Accent2" presStyleCnt="0"/>
      <dgm:spPr/>
    </dgm:pt>
    <dgm:pt modelId="{BF6FC3A3-DA83-43B4-8E8E-55C6FA2BE7E2}" type="pres">
      <dgm:prSet presAssocID="{2615D7A3-CEB1-40B5-BECA-A3C66E08AD54}" presName="Accent" presStyleLbl="node1" presStyleIdx="2" presStyleCnt="4"/>
      <dgm:spPr/>
    </dgm:pt>
    <dgm:pt modelId="{7D5F8F33-9488-40D2-9F51-245690008EC1}" type="pres">
      <dgm:prSet presAssocID="{2615D7A3-CEB1-40B5-BECA-A3C66E08AD54}" presName="ParentBackground2" presStyleCnt="0"/>
      <dgm:spPr/>
    </dgm:pt>
    <dgm:pt modelId="{0C9F90BD-F89F-4A65-A55C-B466392CB02F}" type="pres">
      <dgm:prSet presAssocID="{2615D7A3-CEB1-40B5-BECA-A3C66E08AD54}" presName="ParentBackground" presStyleLbl="fgAcc1" presStyleIdx="2" presStyleCnt="4"/>
      <dgm:spPr/>
    </dgm:pt>
    <dgm:pt modelId="{4D40C3EF-A8C4-46C9-96CB-F70148A6B497}" type="pres">
      <dgm:prSet presAssocID="{2615D7A3-CEB1-40B5-BECA-A3C66E08AD54}" presName="Parent2" presStyleLbl="revTx" presStyleIdx="0" presStyleCnt="0">
        <dgm:presLayoutVars>
          <dgm:chMax val="1"/>
          <dgm:chPref val="1"/>
          <dgm:bulletEnabled val="1"/>
        </dgm:presLayoutVars>
      </dgm:prSet>
      <dgm:spPr/>
    </dgm:pt>
    <dgm:pt modelId="{12CEB51D-3FDD-4CA5-9ED0-ABDDD2FFB81D}" type="pres">
      <dgm:prSet presAssocID="{BF10AA66-FFBD-42AB-B5BB-73C6C427A34C}" presName="Accent1" presStyleCnt="0"/>
      <dgm:spPr/>
    </dgm:pt>
    <dgm:pt modelId="{3FC3BF07-55D9-4453-9114-6E04E6A99D6A}" type="pres">
      <dgm:prSet presAssocID="{BF10AA66-FFBD-42AB-B5BB-73C6C427A34C}" presName="Accent" presStyleLbl="node1" presStyleIdx="3" presStyleCnt="4"/>
      <dgm:spPr/>
    </dgm:pt>
    <dgm:pt modelId="{BFCE6750-5527-41E3-91FE-1072AF3DB746}" type="pres">
      <dgm:prSet presAssocID="{BF10AA66-FFBD-42AB-B5BB-73C6C427A34C}" presName="ParentBackground1" presStyleCnt="0"/>
      <dgm:spPr/>
    </dgm:pt>
    <dgm:pt modelId="{63EEB375-6B74-4B33-8B96-570C45366D21}" type="pres">
      <dgm:prSet presAssocID="{BF10AA66-FFBD-42AB-B5BB-73C6C427A34C}" presName="ParentBackground" presStyleLbl="fgAcc1" presStyleIdx="3" presStyleCnt="4"/>
      <dgm:spPr/>
    </dgm:pt>
    <dgm:pt modelId="{4784840D-37C0-4B3E-ADBB-7D0E21ADE01A}" type="pres">
      <dgm:prSet presAssocID="{BF10AA66-FFBD-42AB-B5BB-73C6C427A34C}" presName="Parent1" presStyleLbl="revTx" presStyleIdx="0" presStyleCnt="0">
        <dgm:presLayoutVars>
          <dgm:chMax val="1"/>
          <dgm:chPref val="1"/>
          <dgm:bulletEnabled val="1"/>
        </dgm:presLayoutVars>
      </dgm:prSet>
      <dgm:spPr/>
    </dgm:pt>
  </dgm:ptLst>
  <dgm:cxnLst>
    <dgm:cxn modelId="{F05BE91A-CA6E-4D30-BE32-D4A3A2FD2570}" srcId="{B9C32B05-62EA-407A-B21C-2310C7945705}" destId="{BF10AA66-FFBD-42AB-B5BB-73C6C427A34C}" srcOrd="0" destOrd="0" parTransId="{320B0F8E-0EDB-4C22-B43E-B44C5B010785}" sibTransId="{A2720340-BC64-4E9A-BCA7-292ECA441654}"/>
    <dgm:cxn modelId="{4019353B-443B-4DED-AA6C-3C60E18414C7}" srcId="{B9C32B05-62EA-407A-B21C-2310C7945705}" destId="{36045517-CEA4-4BE3-B836-C2B6BFE5649B}" srcOrd="3" destOrd="0" parTransId="{6231A36F-9B04-4B4A-917A-7E163AFFC956}" sibTransId="{BFF3C5ED-87D0-4709-A3B8-A7BF0668006A}"/>
    <dgm:cxn modelId="{06943D47-2604-42F6-8746-738C4045B4C1}" type="presOf" srcId="{BF10AA66-FFBD-42AB-B5BB-73C6C427A34C}" destId="{4784840D-37C0-4B3E-ADBB-7D0E21ADE01A}" srcOrd="1" destOrd="0" presId="urn:microsoft.com/office/officeart/2011/layout/CircleProcess"/>
    <dgm:cxn modelId="{4443F96C-C135-4B3D-822E-595CE9AD1492}" type="presOf" srcId="{BF10AA66-FFBD-42AB-B5BB-73C6C427A34C}" destId="{63EEB375-6B74-4B33-8B96-570C45366D21}" srcOrd="0" destOrd="0" presId="urn:microsoft.com/office/officeart/2011/layout/CircleProcess"/>
    <dgm:cxn modelId="{964AE64E-8ABF-49B9-AD54-BBC1D82EC1FC}" srcId="{B9C32B05-62EA-407A-B21C-2310C7945705}" destId="{2615D7A3-CEB1-40B5-BECA-A3C66E08AD54}" srcOrd="1" destOrd="0" parTransId="{3BC3BFFC-19A6-4D76-B02E-07477ADBCE53}" sibTransId="{4E7490F3-8409-42FB-B013-870756CC2E44}"/>
    <dgm:cxn modelId="{E8D8F151-B72A-4026-896B-99EAAEB91CC0}" type="presOf" srcId="{36045517-CEA4-4BE3-B836-C2B6BFE5649B}" destId="{DA7CFDFF-25FD-4042-8EBD-374BB7D975BF}" srcOrd="1" destOrd="0" presId="urn:microsoft.com/office/officeart/2011/layout/CircleProcess"/>
    <dgm:cxn modelId="{0AA71658-D46A-492F-97D9-284BCC6069AB}" type="presOf" srcId="{B9C32B05-62EA-407A-B21C-2310C7945705}" destId="{C4064A91-7D9A-454A-B561-AC78C6285C76}" srcOrd="0" destOrd="0" presId="urn:microsoft.com/office/officeart/2011/layout/CircleProcess"/>
    <dgm:cxn modelId="{D2F5D77A-5D5F-47CF-916B-BE4E872895D8}" type="presOf" srcId="{36045517-CEA4-4BE3-B836-C2B6BFE5649B}" destId="{947F1B8E-EB02-4491-90C8-6561162A36BB}" srcOrd="0" destOrd="0" presId="urn:microsoft.com/office/officeart/2011/layout/CircleProcess"/>
    <dgm:cxn modelId="{0B3B188B-A1EA-4E80-A974-4A1645DFCF6A}" type="presOf" srcId="{9894E6BF-AEEB-408D-9941-E614D4F67E75}" destId="{3550FE7C-BCD9-468C-A8CE-01347705940C}" srcOrd="0" destOrd="0" presId="urn:microsoft.com/office/officeart/2011/layout/CircleProcess"/>
    <dgm:cxn modelId="{E6B30E8E-958E-448A-9ABB-0D1A4A6D1E65}" type="presOf" srcId="{2615D7A3-CEB1-40B5-BECA-A3C66E08AD54}" destId="{4D40C3EF-A8C4-46C9-96CB-F70148A6B497}" srcOrd="1" destOrd="0" presId="urn:microsoft.com/office/officeart/2011/layout/CircleProcess"/>
    <dgm:cxn modelId="{863F53A8-0219-465C-9A7C-4839C81D3B9F}" srcId="{B9C32B05-62EA-407A-B21C-2310C7945705}" destId="{9894E6BF-AEEB-408D-9941-E614D4F67E75}" srcOrd="2" destOrd="0" parTransId="{3786357F-3A87-412D-A3FB-FD6CF7CA6926}" sibTransId="{936B9287-38E7-46DB-B53E-47C5CC92CA3A}"/>
    <dgm:cxn modelId="{3042D1DE-D475-4C35-890B-E468C8B20D16}" type="presOf" srcId="{2615D7A3-CEB1-40B5-BECA-A3C66E08AD54}" destId="{0C9F90BD-F89F-4A65-A55C-B466392CB02F}" srcOrd="0" destOrd="0" presId="urn:microsoft.com/office/officeart/2011/layout/CircleProcess"/>
    <dgm:cxn modelId="{BC2CCCED-A927-46FB-9DD6-2167935FE454}" type="presOf" srcId="{9894E6BF-AEEB-408D-9941-E614D4F67E75}" destId="{7FCE622E-8923-41FA-B5D7-4A3B9656C150}" srcOrd="1" destOrd="0" presId="urn:microsoft.com/office/officeart/2011/layout/CircleProcess"/>
    <dgm:cxn modelId="{979DF88E-B450-469E-AC39-71FCF3D90705}" type="presParOf" srcId="{C4064A91-7D9A-454A-B561-AC78C6285C76}" destId="{EE062D8F-4228-4136-8E89-607FE85E17F8}" srcOrd="0" destOrd="0" presId="urn:microsoft.com/office/officeart/2011/layout/CircleProcess"/>
    <dgm:cxn modelId="{2FA8E0AA-A25C-4609-B741-F0821A2AF452}" type="presParOf" srcId="{EE062D8F-4228-4136-8E89-607FE85E17F8}" destId="{0712E356-5745-4C9E-9415-6EF99F165658}" srcOrd="0" destOrd="0" presId="urn:microsoft.com/office/officeart/2011/layout/CircleProcess"/>
    <dgm:cxn modelId="{D914D777-983A-4072-B923-E6BB9DFCA9C9}" type="presParOf" srcId="{C4064A91-7D9A-454A-B561-AC78C6285C76}" destId="{27523069-2E5E-45F0-B1DD-482CAE8E2735}" srcOrd="1" destOrd="0" presId="urn:microsoft.com/office/officeart/2011/layout/CircleProcess"/>
    <dgm:cxn modelId="{0D43E65A-63C3-4E80-AF4A-40890978B4CC}" type="presParOf" srcId="{27523069-2E5E-45F0-B1DD-482CAE8E2735}" destId="{947F1B8E-EB02-4491-90C8-6561162A36BB}" srcOrd="0" destOrd="0" presId="urn:microsoft.com/office/officeart/2011/layout/CircleProcess"/>
    <dgm:cxn modelId="{12DD3011-6A54-4CE3-9983-A327B6EB8FD7}" type="presParOf" srcId="{C4064A91-7D9A-454A-B561-AC78C6285C76}" destId="{DA7CFDFF-25FD-4042-8EBD-374BB7D975BF}" srcOrd="2" destOrd="0" presId="urn:microsoft.com/office/officeart/2011/layout/CircleProcess"/>
    <dgm:cxn modelId="{C92D964A-AAB3-424E-B493-7A2D37587231}" type="presParOf" srcId="{C4064A91-7D9A-454A-B561-AC78C6285C76}" destId="{E727A437-3313-4FDF-AB81-6B9990AFF10D}" srcOrd="3" destOrd="0" presId="urn:microsoft.com/office/officeart/2011/layout/CircleProcess"/>
    <dgm:cxn modelId="{3E4D3A33-E4B1-41CE-9E1B-875DA29C17E9}" type="presParOf" srcId="{E727A437-3313-4FDF-AB81-6B9990AFF10D}" destId="{FDC57AFC-115F-4E36-AC20-B98C93A36C42}" srcOrd="0" destOrd="0" presId="urn:microsoft.com/office/officeart/2011/layout/CircleProcess"/>
    <dgm:cxn modelId="{73761A67-3747-43DF-9A8A-EAC79DCA3132}" type="presParOf" srcId="{C4064A91-7D9A-454A-B561-AC78C6285C76}" destId="{846900CB-0D33-407E-B4FA-06DFE015AC9C}" srcOrd="4" destOrd="0" presId="urn:microsoft.com/office/officeart/2011/layout/CircleProcess"/>
    <dgm:cxn modelId="{68D86D30-C43D-4550-9A8F-C7DE40BB879A}" type="presParOf" srcId="{846900CB-0D33-407E-B4FA-06DFE015AC9C}" destId="{3550FE7C-BCD9-468C-A8CE-01347705940C}" srcOrd="0" destOrd="0" presId="urn:microsoft.com/office/officeart/2011/layout/CircleProcess"/>
    <dgm:cxn modelId="{CD462CDF-C076-4E5C-A8EF-667F19D34934}" type="presParOf" srcId="{C4064A91-7D9A-454A-B561-AC78C6285C76}" destId="{7FCE622E-8923-41FA-B5D7-4A3B9656C150}" srcOrd="5" destOrd="0" presId="urn:microsoft.com/office/officeart/2011/layout/CircleProcess"/>
    <dgm:cxn modelId="{5309F5F0-CA77-4769-949B-7BA23C62E139}" type="presParOf" srcId="{C4064A91-7D9A-454A-B561-AC78C6285C76}" destId="{6598596C-7036-4E2C-B189-295F3EC0AAD0}" srcOrd="6" destOrd="0" presId="urn:microsoft.com/office/officeart/2011/layout/CircleProcess"/>
    <dgm:cxn modelId="{E05B623C-81B8-4803-AFF4-C76A12F3F26B}" type="presParOf" srcId="{6598596C-7036-4E2C-B189-295F3EC0AAD0}" destId="{BF6FC3A3-DA83-43B4-8E8E-55C6FA2BE7E2}" srcOrd="0" destOrd="0" presId="urn:microsoft.com/office/officeart/2011/layout/CircleProcess"/>
    <dgm:cxn modelId="{DF0CB6AB-9778-4A57-B312-D763DD4DA8F7}" type="presParOf" srcId="{C4064A91-7D9A-454A-B561-AC78C6285C76}" destId="{7D5F8F33-9488-40D2-9F51-245690008EC1}" srcOrd="7" destOrd="0" presId="urn:microsoft.com/office/officeart/2011/layout/CircleProcess"/>
    <dgm:cxn modelId="{0E1E78B0-7CB1-4A1C-904E-D1D85B886EE3}" type="presParOf" srcId="{7D5F8F33-9488-40D2-9F51-245690008EC1}" destId="{0C9F90BD-F89F-4A65-A55C-B466392CB02F}" srcOrd="0" destOrd="0" presId="urn:microsoft.com/office/officeart/2011/layout/CircleProcess"/>
    <dgm:cxn modelId="{044BDF02-7360-4D7D-A9CC-7EEAE44DEF61}" type="presParOf" srcId="{C4064A91-7D9A-454A-B561-AC78C6285C76}" destId="{4D40C3EF-A8C4-46C9-96CB-F70148A6B497}" srcOrd="8" destOrd="0" presId="urn:microsoft.com/office/officeart/2011/layout/CircleProcess"/>
    <dgm:cxn modelId="{B79D99BF-974D-45B4-9B8D-2B424DDDC5BE}" type="presParOf" srcId="{C4064A91-7D9A-454A-B561-AC78C6285C76}" destId="{12CEB51D-3FDD-4CA5-9ED0-ABDDD2FFB81D}" srcOrd="9" destOrd="0" presId="urn:microsoft.com/office/officeart/2011/layout/CircleProcess"/>
    <dgm:cxn modelId="{36B68EBB-16B7-4951-B2C4-9161558B822A}" type="presParOf" srcId="{12CEB51D-3FDD-4CA5-9ED0-ABDDD2FFB81D}" destId="{3FC3BF07-55D9-4453-9114-6E04E6A99D6A}" srcOrd="0" destOrd="0" presId="urn:microsoft.com/office/officeart/2011/layout/CircleProcess"/>
    <dgm:cxn modelId="{C9B41F10-3FC5-46D2-9B18-E325AA45CF50}" type="presParOf" srcId="{C4064A91-7D9A-454A-B561-AC78C6285C76}" destId="{BFCE6750-5527-41E3-91FE-1072AF3DB746}" srcOrd="10" destOrd="0" presId="urn:microsoft.com/office/officeart/2011/layout/CircleProcess"/>
    <dgm:cxn modelId="{5C7AF566-C0AB-4B6B-8634-386DF5E09049}" type="presParOf" srcId="{BFCE6750-5527-41E3-91FE-1072AF3DB746}" destId="{63EEB375-6B74-4B33-8B96-570C45366D21}" srcOrd="0" destOrd="0" presId="urn:microsoft.com/office/officeart/2011/layout/CircleProcess"/>
    <dgm:cxn modelId="{3E56B808-5793-46C3-ADAD-C02321170D8B}" type="presParOf" srcId="{C4064A91-7D9A-454A-B561-AC78C6285C76}" destId="{4784840D-37C0-4B3E-ADBB-7D0E21ADE01A}" srcOrd="11" destOrd="0" presId="urn:microsoft.com/office/officeart/2011/layout/CircleProcess"/>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2E356-5745-4C9E-9415-6EF99F165658}">
      <dsp:nvSpPr>
        <dsp:cNvPr id="0" name=""/>
        <dsp:cNvSpPr/>
      </dsp:nvSpPr>
      <dsp:spPr>
        <a:xfrm>
          <a:off x="359030" y="851873"/>
          <a:ext cx="2256894" cy="225701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7F1B8E-EB02-4491-90C8-6561162A36BB}">
      <dsp:nvSpPr>
        <dsp:cNvPr id="0" name=""/>
        <dsp:cNvSpPr/>
      </dsp:nvSpPr>
      <dsp:spPr>
        <a:xfrm>
          <a:off x="374178" y="927120"/>
          <a:ext cx="2106886" cy="2106516"/>
        </a:xfrm>
        <a:prstGeom prst="ellipse">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kern="1200" noProof="0" dirty="0"/>
            <a:t>Investigación del tema a Realizar</a:t>
          </a:r>
        </a:p>
      </dsp:txBody>
      <dsp:txXfrm>
        <a:off x="675162" y="1228108"/>
        <a:ext cx="1504919" cy="1504541"/>
      </dsp:txXfrm>
    </dsp:sp>
    <dsp:sp modelId="{FDC57AFC-115F-4E36-AC20-B98C93A36C42}">
      <dsp:nvSpPr>
        <dsp:cNvPr id="0" name=""/>
        <dsp:cNvSpPr/>
      </dsp:nvSpPr>
      <dsp:spPr>
        <a:xfrm rot="13500000">
          <a:off x="2701072" y="851715"/>
          <a:ext cx="2256931" cy="2256931"/>
        </a:xfrm>
        <a:prstGeom prst="teardrop">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50FE7C-BCD9-468C-A8CE-01347705940C}">
      <dsp:nvSpPr>
        <dsp:cNvPr id="0" name=""/>
        <dsp:cNvSpPr/>
      </dsp:nvSpPr>
      <dsp:spPr>
        <a:xfrm>
          <a:off x="2765933" y="927120"/>
          <a:ext cx="2106886" cy="2106516"/>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kern="1200" noProof="0" dirty="0"/>
            <a:t>Estudio de viabilidad de proyecto.</a:t>
          </a:r>
        </a:p>
      </dsp:txBody>
      <dsp:txXfrm>
        <a:off x="3066916" y="1228108"/>
        <a:ext cx="1504919" cy="1504541"/>
      </dsp:txXfrm>
    </dsp:sp>
    <dsp:sp modelId="{BF6FC3A3-DA83-43B4-8E8E-55C6FA2BE7E2}">
      <dsp:nvSpPr>
        <dsp:cNvPr id="0" name=""/>
        <dsp:cNvSpPr/>
      </dsp:nvSpPr>
      <dsp:spPr>
        <a:xfrm rot="13500000">
          <a:off x="5023777" y="851715"/>
          <a:ext cx="2256931" cy="2256931"/>
        </a:xfrm>
        <a:prstGeom prst="teardrop">
          <a:avLst>
            <a:gd name="adj" fmla="val 1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9F90BD-F89F-4A65-A55C-B466392CB02F}">
      <dsp:nvSpPr>
        <dsp:cNvPr id="0" name=""/>
        <dsp:cNvSpPr/>
      </dsp:nvSpPr>
      <dsp:spPr>
        <a:xfrm>
          <a:off x="5098315" y="927120"/>
          <a:ext cx="2106886" cy="2106516"/>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kern="1200" noProof="0" dirty="0"/>
            <a:t>Estudio de Posibles Herramientas para resolver el Problema</a:t>
          </a:r>
        </a:p>
      </dsp:txBody>
      <dsp:txXfrm>
        <a:off x="5399299" y="1228108"/>
        <a:ext cx="1504919" cy="1504541"/>
      </dsp:txXfrm>
    </dsp:sp>
    <dsp:sp modelId="{3FC3BF07-55D9-4453-9114-6E04E6A99D6A}">
      <dsp:nvSpPr>
        <dsp:cNvPr id="0" name=""/>
        <dsp:cNvSpPr/>
      </dsp:nvSpPr>
      <dsp:spPr>
        <a:xfrm rot="13500000">
          <a:off x="7356160" y="851715"/>
          <a:ext cx="2256931" cy="2256931"/>
        </a:xfrm>
        <a:prstGeom prst="teardrop">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3EEB375-6B74-4B33-8B96-570C45366D21}">
      <dsp:nvSpPr>
        <dsp:cNvPr id="0" name=""/>
        <dsp:cNvSpPr/>
      </dsp:nvSpPr>
      <dsp:spPr>
        <a:xfrm>
          <a:off x="7430698" y="927120"/>
          <a:ext cx="2106886" cy="2106516"/>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ES" sz="2000" kern="1200" noProof="0" dirty="0"/>
            <a:t>Desarrollo del Proyecto</a:t>
          </a:r>
        </a:p>
      </dsp:txBody>
      <dsp:txXfrm>
        <a:off x="7731682" y="1228108"/>
        <a:ext cx="1504919" cy="150454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07660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618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9052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4312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3529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451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EC"/>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2952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EC"/>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141108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EC"/>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98444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74008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21/9/2021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12343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287868" y="152401"/>
            <a:ext cx="948266" cy="247577"/>
          </a:xfrm>
          <a:prstGeom prst="rect">
            <a:avLst/>
          </a:prstGeom>
        </p:spPr>
      </p:pic>
      <p:pic>
        <p:nvPicPr>
          <p:cNvPr id="9" name="Imagen 8"/>
          <p:cNvPicPr>
            <a:picLocks noChangeAspect="1"/>
          </p:cNvPicPr>
          <p:nvPr userDrawn="1"/>
        </p:nvPicPr>
        <p:blipFill>
          <a:blip r:embed="rId14"/>
          <a:stretch>
            <a:fillRect/>
          </a:stretch>
        </p:blipFill>
        <p:spPr>
          <a:xfrm>
            <a:off x="10926234" y="121968"/>
            <a:ext cx="1048870" cy="645055"/>
          </a:xfrm>
          <a:prstGeom prst="rect">
            <a:avLst/>
          </a:prstGeom>
        </p:spPr>
      </p:pic>
      <p:pic>
        <p:nvPicPr>
          <p:cNvPr id="11" name="Imagen 10"/>
          <p:cNvPicPr>
            <a:picLocks noChangeAspect="1"/>
          </p:cNvPicPr>
          <p:nvPr userDrawn="1"/>
        </p:nvPicPr>
        <p:blipFill>
          <a:blip r:embed="rId15"/>
          <a:stretch>
            <a:fillRect/>
          </a:stretch>
        </p:blipFill>
        <p:spPr>
          <a:xfrm>
            <a:off x="143935" y="6303864"/>
            <a:ext cx="11751733" cy="554136"/>
          </a:xfrm>
          <a:prstGeom prst="rect">
            <a:avLst/>
          </a:prstGeom>
        </p:spPr>
      </p:pic>
      <p:pic>
        <p:nvPicPr>
          <p:cNvPr id="12" name="Imagen 11"/>
          <p:cNvPicPr>
            <a:picLocks noChangeAspect="1"/>
          </p:cNvPicPr>
          <p:nvPr userDrawn="1"/>
        </p:nvPicPr>
        <p:blipFill>
          <a:blip r:embed="rId16"/>
          <a:stretch>
            <a:fillRect/>
          </a:stretch>
        </p:blipFill>
        <p:spPr>
          <a:xfrm>
            <a:off x="510118" y="432594"/>
            <a:ext cx="421215" cy="367213"/>
          </a:xfrm>
          <a:prstGeom prst="rect">
            <a:avLst/>
          </a:prstGeom>
        </p:spPr>
      </p:pic>
      <p:pic>
        <p:nvPicPr>
          <p:cNvPr id="13" name="Imagen 12"/>
          <p:cNvPicPr>
            <a:picLocks noChangeAspect="1"/>
          </p:cNvPicPr>
          <p:nvPr userDrawn="1"/>
        </p:nvPicPr>
        <p:blipFill>
          <a:blip r:embed="rId17"/>
          <a:stretch>
            <a:fillRect/>
          </a:stretch>
        </p:blipFill>
        <p:spPr>
          <a:xfrm>
            <a:off x="0" y="832424"/>
            <a:ext cx="12192000" cy="98910"/>
          </a:xfrm>
          <a:prstGeom prst="rect">
            <a:avLst/>
          </a:prstGeom>
        </p:spPr>
      </p:pic>
    </p:spTree>
    <p:extLst>
      <p:ext uri="{BB962C8B-B14F-4D97-AF65-F5344CB8AC3E}">
        <p14:creationId xmlns:p14="http://schemas.microsoft.com/office/powerpoint/2010/main" val="865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5690" y="1177137"/>
            <a:ext cx="11250710" cy="4462760"/>
          </a:xfrm>
          <a:prstGeom prst="rect">
            <a:avLst/>
          </a:prstGeom>
        </p:spPr>
        <p:txBody>
          <a:bodyPr wrap="square">
            <a:spAutoFit/>
          </a:bodyPr>
          <a:lstStyle/>
          <a:p>
            <a:pPr algn="ctr"/>
            <a:r>
              <a:rPr lang="es-EC" sz="3600" b="1" dirty="0">
                <a:solidFill>
                  <a:prstClr val="black"/>
                </a:solidFill>
                <a:latin typeface="Century Gothic" charset="0"/>
                <a:ea typeface="Century Gothic" charset="0"/>
                <a:cs typeface="Century Gothic" charset="0"/>
              </a:rPr>
              <a:t>MÓDULO BACKEND (API) PARA SISTEMA ELECCIÓN DE CANDIDATOS</a:t>
            </a:r>
          </a:p>
          <a:p>
            <a:pPr algn="ctr"/>
            <a:endParaRPr lang="es-ES" sz="36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ctr"/>
            <a:endParaRPr lang="es-ES" sz="4000" b="1" dirty="0">
              <a:solidFill>
                <a:prstClr val="black"/>
              </a:solidFill>
              <a:latin typeface="Century Gothic" charset="0"/>
              <a:ea typeface="Century Gothic" charset="0"/>
              <a:cs typeface="Century Gothic" charset="0"/>
            </a:endParaRPr>
          </a:p>
          <a:p>
            <a:pPr algn="r"/>
            <a:r>
              <a:rPr lang="es-ES" sz="2800" dirty="0">
                <a:solidFill>
                  <a:prstClr val="black"/>
                </a:solidFill>
                <a:latin typeface="Century Gothic" charset="0"/>
                <a:ea typeface="Century Gothic" charset="0"/>
                <a:cs typeface="Century Gothic" charset="0"/>
              </a:rPr>
              <a:t>Danny Alexander Cárdenas Hidalgo</a:t>
            </a:r>
          </a:p>
          <a:p>
            <a:pPr algn="r"/>
            <a:r>
              <a:rPr lang="es-ES" sz="2800" dirty="0">
                <a:solidFill>
                  <a:prstClr val="black"/>
                </a:solidFill>
                <a:latin typeface="Century Gothic" charset="0"/>
                <a:ea typeface="Century Gothic" charset="0"/>
                <a:cs typeface="Century Gothic" charset="0"/>
              </a:rPr>
              <a:t>22-09-2021</a:t>
            </a:r>
            <a:endParaRPr lang="en-US" sz="2800" dirty="0">
              <a:solidFill>
                <a:prstClr val="black"/>
              </a:solidFill>
              <a:latin typeface="Century Gothic" charset="0"/>
              <a:ea typeface="Century Gothic" charset="0"/>
              <a:cs typeface="Century Gothic" charset="0"/>
            </a:endParaRPr>
          </a:p>
        </p:txBody>
      </p:sp>
      <p:pic>
        <p:nvPicPr>
          <p:cNvPr id="3" name="Imagen 2">
            <a:extLst>
              <a:ext uri="{FF2B5EF4-FFF2-40B4-BE49-F238E27FC236}">
                <a16:creationId xmlns:a16="http://schemas.microsoft.com/office/drawing/2014/main" id="{2010DA41-8379-40C4-9A69-294CC896A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92" y="2412536"/>
            <a:ext cx="6040543" cy="3961986"/>
          </a:xfrm>
          <a:prstGeom prst="rect">
            <a:avLst/>
          </a:prstGeom>
        </p:spPr>
      </p:pic>
    </p:spTree>
    <p:extLst>
      <p:ext uri="{BB962C8B-B14F-4D97-AF65-F5344CB8AC3E}">
        <p14:creationId xmlns:p14="http://schemas.microsoft.com/office/powerpoint/2010/main" val="420617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1712061" y="3792592"/>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Pruebas de Carga: </a:t>
            </a:r>
            <a:r>
              <a:rPr lang="es-EC" sz="1700" dirty="0">
                <a:latin typeface="Century Gothic" charset="0"/>
                <a:ea typeface="Century Gothic" charset="0"/>
                <a:cs typeface="Century Gothic" charset="0"/>
              </a:rPr>
              <a:t>Se utiliza </a:t>
            </a:r>
            <a:r>
              <a:rPr lang="es-EC" sz="1700" dirty="0" err="1">
                <a:latin typeface="Century Gothic" charset="0"/>
                <a:ea typeface="Century Gothic" charset="0"/>
                <a:cs typeface="Century Gothic" charset="0"/>
              </a:rPr>
              <a:t>Jmeter</a:t>
            </a:r>
            <a:r>
              <a:rPr lang="es-EC" sz="1700" dirty="0">
                <a:latin typeface="Century Gothic" charset="0"/>
                <a:ea typeface="Century Gothic" charset="0"/>
                <a:cs typeface="Century Gothic" charset="0"/>
              </a:rPr>
              <a:t> para someter al api a cargas de datos y obtener data de cuantos usuarios soportaría en un ambiente real.</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6556446" y="3792591"/>
            <a:ext cx="3393479" cy="1923604"/>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Pruebas de servicios: </a:t>
            </a:r>
            <a:r>
              <a:rPr lang="es-EC" sz="1700" dirty="0" err="1">
                <a:latin typeface="Century Gothic" charset="0"/>
                <a:ea typeface="Century Gothic" charset="0"/>
                <a:cs typeface="Century Gothic" charset="0"/>
              </a:rPr>
              <a:t>Postman</a:t>
            </a:r>
            <a:r>
              <a:rPr lang="es-EC" sz="1700" dirty="0">
                <a:latin typeface="Century Gothic" charset="0"/>
                <a:ea typeface="Century Gothic" charset="0"/>
                <a:cs typeface="Century Gothic" charset="0"/>
              </a:rPr>
              <a:t> fue utilizado para probar cada uno de los servicios expuestos ya que permite manejar fácilmente los </a:t>
            </a:r>
            <a:r>
              <a:rPr lang="es-EC" sz="1700" dirty="0" err="1">
                <a:latin typeface="Century Gothic" charset="0"/>
                <a:ea typeface="Century Gothic" charset="0"/>
                <a:cs typeface="Century Gothic" charset="0"/>
              </a:rPr>
              <a:t>Request</a:t>
            </a:r>
            <a:r>
              <a:rPr lang="es-EC" sz="1700" dirty="0">
                <a:latin typeface="Century Gothic" charset="0"/>
                <a:ea typeface="Century Gothic" charset="0"/>
                <a:cs typeface="Century Gothic" charset="0"/>
              </a:rPr>
              <a:t> con sus respectivos </a:t>
            </a:r>
            <a:r>
              <a:rPr lang="es-EC" sz="1700" dirty="0" err="1">
                <a:latin typeface="Century Gothic" charset="0"/>
                <a:ea typeface="Century Gothic" charset="0"/>
                <a:cs typeface="Century Gothic" charset="0"/>
              </a:rPr>
              <a:t>Headers</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0" name="Picture 22" descr="Apache JMeter - Apache JMeter™">
            <a:extLst>
              <a:ext uri="{FF2B5EF4-FFF2-40B4-BE49-F238E27FC236}">
                <a16:creationId xmlns:a16="http://schemas.microsoft.com/office/drawing/2014/main" id="{4990DF5D-D09F-4C9F-BF54-20C8BF77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473" y="2278872"/>
            <a:ext cx="3533175" cy="120033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ostMan - Software para pruebas y desarrollo de API REST">
            <a:extLst>
              <a:ext uri="{FF2B5EF4-FFF2-40B4-BE49-F238E27FC236}">
                <a16:creationId xmlns:a16="http://schemas.microsoft.com/office/drawing/2014/main" id="{C88D11F7-602A-4282-97E4-9F8EE5CC8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84" y="1913100"/>
            <a:ext cx="3825537" cy="15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vestigación científica - Qué es, definición y concepto | 2021 |  Economipedia">
            <a:extLst>
              <a:ext uri="{FF2B5EF4-FFF2-40B4-BE49-F238E27FC236}">
                <a16:creationId xmlns:a16="http://schemas.microsoft.com/office/drawing/2014/main" id="{3C1F6845-E82E-4091-A321-21850F14FF5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harpenSoften amount="-100000"/>
                    </a14:imgEffect>
                    <a14:imgEffect>
                      <a14:colorTemperature colorTemp="11500"/>
                    </a14:imgEffect>
                    <a14:imgEffect>
                      <a14:saturation sat="74000"/>
                    </a14:imgEffect>
                    <a14:imgEffect>
                      <a14:brightnessContrast bright="9000" contrast="42000"/>
                    </a14:imgEffect>
                  </a14:imgLayer>
                </a14:imgProps>
              </a:ext>
              <a:ext uri="{28A0092B-C50C-407E-A947-70E740481C1C}">
                <a14:useLocalDpi xmlns:a14="http://schemas.microsoft.com/office/drawing/2010/main" val="0"/>
              </a:ext>
            </a:extLst>
          </a:blip>
          <a:srcRect/>
          <a:stretch>
            <a:fillRect/>
          </a:stretch>
        </p:blipFill>
        <p:spPr bwMode="auto">
          <a:xfrm>
            <a:off x="1311338" y="199753"/>
            <a:ext cx="9722887" cy="648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5"/>
          <p:cNvGraphicFramePr/>
          <p:nvPr>
            <p:extLst>
              <p:ext uri="{D42A27DB-BD31-4B8C-83A1-F6EECF244321}">
                <p14:modId xmlns:p14="http://schemas.microsoft.com/office/powerpoint/2010/main" val="3915100163"/>
              </p:ext>
            </p:extLst>
          </p:nvPr>
        </p:nvGraphicFramePr>
        <p:xfrm>
          <a:off x="953008" y="1613975"/>
          <a:ext cx="10439548" cy="3960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uadroTexto 1">
            <a:extLst>
              <a:ext uri="{FF2B5EF4-FFF2-40B4-BE49-F238E27FC236}">
                <a16:creationId xmlns:a16="http://schemas.microsoft.com/office/drawing/2014/main" id="{83E5A900-B701-4D1E-BB8B-AF3EDFC3353A}"/>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Como se pretende resolver el problema.</a:t>
            </a:r>
          </a:p>
          <a:p>
            <a:pPr algn="ct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27769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7840177" y="1722878"/>
            <a:ext cx="3615949"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Middleware Exception:</a:t>
            </a:r>
            <a:br>
              <a:rPr lang="es-EC" sz="1700" b="1" dirty="0">
                <a:latin typeface="Century Gothic" charset="0"/>
                <a:ea typeface="Century Gothic" charset="0"/>
                <a:cs typeface="Century Gothic" charset="0"/>
              </a:rPr>
            </a:br>
            <a:r>
              <a:rPr lang="es-EC" sz="1700" dirty="0">
                <a:latin typeface="Century Gothic" charset="0"/>
                <a:ea typeface="Century Gothic" charset="0"/>
                <a:cs typeface="Century Gothic" charset="0"/>
              </a:rPr>
              <a:t>Permitirá atrapar cualquier tipo de excepción controlada y no controlada.</a:t>
            </a:r>
            <a:endParaRPr lang="es-EC" sz="1800" dirty="0">
              <a:latin typeface="Century Gothic" charset="0"/>
              <a:ea typeface="Century Gothic" charset="0"/>
              <a:cs typeface="Century Gothic" charset="0"/>
            </a:endParaRPr>
          </a:p>
        </p:txBody>
      </p:sp>
      <p:pic>
        <p:nvPicPr>
          <p:cNvPr id="1026" name="Picture 2" descr="Módulos, controladores y middleware | Microsoft Docs">
            <a:extLst>
              <a:ext uri="{FF2B5EF4-FFF2-40B4-BE49-F238E27FC236}">
                <a16:creationId xmlns:a16="http://schemas.microsoft.com/office/drawing/2014/main" id="{3DCB02A0-F083-4FE7-9D24-9075ED72D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50" y="1609076"/>
            <a:ext cx="6429283" cy="385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54255" y="1301338"/>
            <a:ext cx="11113648" cy="61555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Middleware Exception Ejemplo:</a:t>
            </a:r>
            <a:br>
              <a:rPr lang="es-EC" sz="1700" b="1" dirty="0">
                <a:latin typeface="Century Gothic" charset="0"/>
                <a:ea typeface="Century Gothic" charset="0"/>
                <a:cs typeface="Century Gothic" charset="0"/>
              </a:rPr>
            </a:br>
            <a:r>
              <a:rPr lang="es-EC" sz="1700" dirty="0">
                <a:latin typeface="Century Gothic" charset="0"/>
                <a:ea typeface="Century Gothic" charset="0"/>
                <a:cs typeface="Century Gothic" charset="0"/>
              </a:rPr>
              <a:t>Permitirá atrapar cualquier tipo de excepción controlada y no controlada.</a:t>
            </a:r>
            <a:endParaRPr lang="es-EC" sz="1800"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074FA7A3-3DDC-441E-B2A3-71AD81B04A33}"/>
              </a:ext>
            </a:extLst>
          </p:cNvPr>
          <p:cNvPicPr>
            <a:picLocks noChangeAspect="1"/>
          </p:cNvPicPr>
          <p:nvPr/>
        </p:nvPicPr>
        <p:blipFill>
          <a:blip r:embed="rId2"/>
          <a:stretch>
            <a:fillRect/>
          </a:stretch>
        </p:blipFill>
        <p:spPr>
          <a:xfrm>
            <a:off x="1634985" y="2046375"/>
            <a:ext cx="8592090" cy="4223950"/>
          </a:xfrm>
          <a:prstGeom prst="rect">
            <a:avLst/>
          </a:prstGeom>
        </p:spPr>
      </p:pic>
    </p:spTree>
    <p:extLst>
      <p:ext uri="{BB962C8B-B14F-4D97-AF65-F5344CB8AC3E}">
        <p14:creationId xmlns:p14="http://schemas.microsoft.com/office/powerpoint/2010/main" val="134232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79" y="1371880"/>
            <a:ext cx="10101247" cy="35394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Seguridad JWT y Contexto: </a:t>
            </a:r>
            <a:r>
              <a:rPr lang="es-EC" sz="1700" dirty="0">
                <a:latin typeface="Century Gothic" charset="0"/>
                <a:ea typeface="Century Gothic" charset="0"/>
                <a:cs typeface="Century Gothic" charset="0"/>
              </a:rPr>
              <a:t>Todo servicio necesita el Token para funcionar.</a:t>
            </a:r>
            <a:endParaRPr lang="es-EC" sz="1800"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2FB232BC-375E-4F76-B514-2762F3B5C896}"/>
              </a:ext>
            </a:extLst>
          </p:cNvPr>
          <p:cNvPicPr>
            <a:picLocks noChangeAspect="1"/>
          </p:cNvPicPr>
          <p:nvPr/>
        </p:nvPicPr>
        <p:blipFill>
          <a:blip r:embed="rId2"/>
          <a:stretch>
            <a:fillRect/>
          </a:stretch>
        </p:blipFill>
        <p:spPr>
          <a:xfrm>
            <a:off x="490521" y="1993041"/>
            <a:ext cx="11210957" cy="4293759"/>
          </a:xfrm>
          <a:prstGeom prst="rect">
            <a:avLst/>
          </a:prstGeom>
          <a:ln>
            <a:solidFill>
              <a:schemeClr val="bg1">
                <a:lumMod val="50000"/>
              </a:schemeClr>
            </a:solidFill>
          </a:ln>
        </p:spPr>
      </p:pic>
    </p:spTree>
    <p:extLst>
      <p:ext uri="{BB962C8B-B14F-4D97-AF65-F5344CB8AC3E}">
        <p14:creationId xmlns:p14="http://schemas.microsoft.com/office/powerpoint/2010/main" val="252069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79" y="1371880"/>
            <a:ext cx="10980892" cy="35394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err="1">
                <a:latin typeface="Century Gothic" charset="0"/>
                <a:ea typeface="Century Gothic" charset="0"/>
                <a:cs typeface="Century Gothic" charset="0"/>
              </a:rPr>
              <a:t>Unit</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Of</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Work</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Control de Repositorio Con </a:t>
            </a:r>
            <a:r>
              <a:rPr lang="es-EC" sz="1700" dirty="0" err="1">
                <a:latin typeface="Century Gothic" charset="0"/>
                <a:ea typeface="Century Gothic" charset="0"/>
                <a:cs typeface="Century Gothic" charset="0"/>
              </a:rPr>
              <a:t>Unit</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Of</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Work</a:t>
            </a:r>
            <a:r>
              <a:rPr lang="es-EC" sz="1700" dirty="0">
                <a:latin typeface="Century Gothic" charset="0"/>
                <a:ea typeface="Century Gothic" charset="0"/>
                <a:cs typeface="Century Gothic" charset="0"/>
              </a:rPr>
              <a:t> y Transaccionalidad.  </a:t>
            </a:r>
            <a:endParaRPr lang="es-EC" sz="1800" dirty="0">
              <a:latin typeface="Century Gothic" charset="0"/>
              <a:ea typeface="Century Gothic" charset="0"/>
              <a:cs typeface="Century Gothic" charset="0"/>
            </a:endParaRPr>
          </a:p>
        </p:txBody>
      </p:sp>
      <p:pic>
        <p:nvPicPr>
          <p:cNvPr id="7" name="Imagen 6">
            <a:extLst>
              <a:ext uri="{FF2B5EF4-FFF2-40B4-BE49-F238E27FC236}">
                <a16:creationId xmlns:a16="http://schemas.microsoft.com/office/drawing/2014/main" id="{34048979-975D-4114-A0AC-6979D03D7441}"/>
              </a:ext>
            </a:extLst>
          </p:cNvPr>
          <p:cNvPicPr>
            <a:picLocks noChangeAspect="1"/>
          </p:cNvPicPr>
          <p:nvPr/>
        </p:nvPicPr>
        <p:blipFill>
          <a:blip r:embed="rId2"/>
          <a:stretch>
            <a:fillRect/>
          </a:stretch>
        </p:blipFill>
        <p:spPr>
          <a:xfrm>
            <a:off x="1430553" y="1809444"/>
            <a:ext cx="8894177" cy="4414681"/>
          </a:xfrm>
          <a:prstGeom prst="rect">
            <a:avLst/>
          </a:prstGeom>
        </p:spPr>
      </p:pic>
    </p:spTree>
    <p:extLst>
      <p:ext uri="{BB962C8B-B14F-4D97-AF65-F5344CB8AC3E}">
        <p14:creationId xmlns:p14="http://schemas.microsoft.com/office/powerpoint/2010/main" val="57786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3C2D3742-1E86-4FF5-80DC-9A530B5636C0}"/>
              </a:ext>
            </a:extLst>
          </p:cNvPr>
          <p:cNvPicPr>
            <a:picLocks noChangeAspect="1"/>
          </p:cNvPicPr>
          <p:nvPr/>
        </p:nvPicPr>
        <p:blipFill>
          <a:blip r:embed="rId2"/>
          <a:stretch>
            <a:fillRect/>
          </a:stretch>
        </p:blipFill>
        <p:spPr>
          <a:xfrm>
            <a:off x="359925" y="1401063"/>
            <a:ext cx="7519479" cy="4055873"/>
          </a:xfrm>
          <a:prstGeom prst="rect">
            <a:avLst/>
          </a:prstGeom>
          <a:ln>
            <a:solidFill>
              <a:schemeClr val="bg1">
                <a:lumMod val="65000"/>
              </a:schemeClr>
            </a:solidFill>
          </a:ln>
        </p:spPr>
      </p:pic>
      <p:sp>
        <p:nvSpPr>
          <p:cNvPr id="5" name="CuadroTexto 4">
            <a:extLst>
              <a:ext uri="{FF2B5EF4-FFF2-40B4-BE49-F238E27FC236}">
                <a16:creationId xmlns:a16="http://schemas.microsoft.com/office/drawing/2014/main" id="{30C2E1B1-4624-4CDD-BF63-247846C15DC0}"/>
              </a:ext>
            </a:extLst>
          </p:cNvPr>
          <p:cNvSpPr txBox="1"/>
          <p:nvPr/>
        </p:nvSpPr>
        <p:spPr>
          <a:xfrm>
            <a:off x="8216125" y="1401063"/>
            <a:ext cx="3615949" cy="61555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Swagger: </a:t>
            </a:r>
            <a:r>
              <a:rPr lang="es-EC" sz="1700" dirty="0">
                <a:latin typeface="Century Gothic" charset="0"/>
                <a:ea typeface="Century Gothic" charset="0"/>
                <a:cs typeface="Century Gothic" charset="0"/>
              </a:rPr>
              <a:t>Permitirá ver todos los servicios expuestos por el Api</a:t>
            </a:r>
            <a:endParaRPr lang="es-EC" sz="1800" dirty="0">
              <a:latin typeface="Century Gothic" charset="0"/>
              <a:ea typeface="Century Gothic" charset="0"/>
              <a:cs typeface="Century Gothic" charset="0"/>
            </a:endParaRPr>
          </a:p>
        </p:txBody>
      </p:sp>
    </p:spTree>
    <p:extLst>
      <p:ext uri="{BB962C8B-B14F-4D97-AF65-F5344CB8AC3E}">
        <p14:creationId xmlns:p14="http://schemas.microsoft.com/office/powerpoint/2010/main" val="51090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371880"/>
            <a:ext cx="2766403"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err="1">
                <a:latin typeface="Century Gothic" charset="0"/>
                <a:ea typeface="Century Gothic" charset="0"/>
                <a:cs typeface="Century Gothic" charset="0"/>
              </a:rPr>
              <a:t>Application</a:t>
            </a:r>
            <a:r>
              <a:rPr lang="es-EC" sz="1700" b="1" dirty="0">
                <a:latin typeface="Century Gothic" charset="0"/>
                <a:ea typeface="Century Gothic" charset="0"/>
                <a:cs typeface="Century Gothic" charset="0"/>
              </a:rPr>
              <a:t> </a:t>
            </a:r>
            <a:r>
              <a:rPr lang="es-EC" sz="1700" b="1" dirty="0" err="1">
                <a:latin typeface="Century Gothic" charset="0"/>
                <a:ea typeface="Century Gothic" charset="0"/>
                <a:cs typeface="Century Gothic" charset="0"/>
              </a:rPr>
              <a:t>Insigths</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Se puede observar el registro de los logs y consumo de servicio.</a:t>
            </a:r>
            <a:endParaRPr lang="es-EC" sz="1800" dirty="0">
              <a:latin typeface="Century Gothic" charset="0"/>
              <a:ea typeface="Century Gothic" charset="0"/>
              <a:cs typeface="Century Gothic" charset="0"/>
            </a:endParaRPr>
          </a:p>
        </p:txBody>
      </p:sp>
      <p:pic>
        <p:nvPicPr>
          <p:cNvPr id="6" name="Imagen 5">
            <a:extLst>
              <a:ext uri="{FF2B5EF4-FFF2-40B4-BE49-F238E27FC236}">
                <a16:creationId xmlns:a16="http://schemas.microsoft.com/office/drawing/2014/main" id="{EEF2180B-070B-4A69-BBCB-4FC097F13338}"/>
              </a:ext>
            </a:extLst>
          </p:cNvPr>
          <p:cNvPicPr>
            <a:picLocks noChangeAspect="1"/>
          </p:cNvPicPr>
          <p:nvPr/>
        </p:nvPicPr>
        <p:blipFill rotWithShape="1">
          <a:blip r:embed="rId2"/>
          <a:srcRect r="16978"/>
          <a:stretch/>
        </p:blipFill>
        <p:spPr>
          <a:xfrm>
            <a:off x="3485307" y="1168670"/>
            <a:ext cx="8489443" cy="4520659"/>
          </a:xfrm>
          <a:prstGeom prst="rect">
            <a:avLst/>
          </a:prstGeom>
          <a:ln>
            <a:solidFill>
              <a:schemeClr val="bg1">
                <a:lumMod val="65000"/>
              </a:schemeClr>
            </a:solidFill>
          </a:ln>
        </p:spPr>
      </p:pic>
    </p:spTree>
    <p:extLst>
      <p:ext uri="{BB962C8B-B14F-4D97-AF65-F5344CB8AC3E}">
        <p14:creationId xmlns:p14="http://schemas.microsoft.com/office/powerpoint/2010/main" val="111187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371880"/>
            <a:ext cx="2368797"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Base De Datos: </a:t>
            </a:r>
            <a:r>
              <a:rPr lang="es-EC" sz="1700" u="sng" dirty="0">
                <a:latin typeface="Century Gothic" charset="0"/>
                <a:ea typeface="Century Gothic" charset="0"/>
                <a:cs typeface="Century Gothic" charset="0"/>
              </a:rPr>
              <a:t>Se</a:t>
            </a:r>
            <a:r>
              <a:rPr lang="es-EC" sz="1700" dirty="0">
                <a:latin typeface="Century Gothic" charset="0"/>
                <a:ea typeface="Century Gothic" charset="0"/>
                <a:cs typeface="Century Gothic" charset="0"/>
              </a:rPr>
              <a:t> puede observar que la tabla Eventos relaciona la gran parte de estructura.</a:t>
            </a:r>
            <a:endParaRPr lang="es-EC" sz="1800" dirty="0">
              <a:latin typeface="Century Gothic" charset="0"/>
              <a:ea typeface="Century Gothic" charset="0"/>
              <a:cs typeface="Century Gothic" charset="0"/>
            </a:endParaRPr>
          </a:p>
        </p:txBody>
      </p:sp>
      <p:pic>
        <p:nvPicPr>
          <p:cNvPr id="7" name="Imagen 6">
            <a:extLst>
              <a:ext uri="{FF2B5EF4-FFF2-40B4-BE49-F238E27FC236}">
                <a16:creationId xmlns:a16="http://schemas.microsoft.com/office/drawing/2014/main" id="{023AB8C7-0F5B-4B89-9BF7-C0A5FE9FC40C}"/>
              </a:ext>
            </a:extLst>
          </p:cNvPr>
          <p:cNvPicPr/>
          <p:nvPr/>
        </p:nvPicPr>
        <p:blipFill rotWithShape="1">
          <a:blip r:embed="rId2" cstate="print">
            <a:extLst>
              <a:ext uri="{28A0092B-C50C-407E-A947-70E740481C1C}">
                <a14:useLocalDpi xmlns:a14="http://schemas.microsoft.com/office/drawing/2010/main" val="0"/>
              </a:ext>
            </a:extLst>
          </a:blip>
          <a:srcRect b="18438"/>
          <a:stretch/>
        </p:blipFill>
        <p:spPr bwMode="auto">
          <a:xfrm>
            <a:off x="2991776" y="1212082"/>
            <a:ext cx="8836798" cy="4878000"/>
          </a:xfrm>
          <a:prstGeom prst="rect">
            <a:avLst/>
          </a:prstGeom>
          <a:noFill/>
          <a:ln>
            <a:solidFill>
              <a:schemeClr val="bg1">
                <a:lumMod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407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8180614" y="1177706"/>
            <a:ext cx="3615949" cy="87716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SendGrid : </a:t>
            </a:r>
            <a:r>
              <a:rPr lang="es-EC" sz="1700" dirty="0">
                <a:latin typeface="Century Gothic" charset="0"/>
                <a:ea typeface="Century Gothic" charset="0"/>
                <a:cs typeface="Century Gothic" charset="0"/>
              </a:rPr>
              <a:t>Nos ayudará con la gestión de envío de correos de una manea mas cómoda</a:t>
            </a:r>
            <a:r>
              <a:rPr lang="es-EC" sz="1700" u="sng" dirty="0">
                <a:latin typeface="Century Gothic" charset="0"/>
                <a:ea typeface="Century Gothic" charset="0"/>
                <a:cs typeface="Century Gothic" charset="0"/>
              </a:rPr>
              <a:t>.</a:t>
            </a:r>
            <a:endParaRPr lang="es-EC" sz="1800" u="sng" dirty="0">
              <a:latin typeface="Century Gothic" charset="0"/>
              <a:ea typeface="Century Gothic" charset="0"/>
              <a:cs typeface="Century Gothic" charset="0"/>
            </a:endParaRPr>
          </a:p>
        </p:txBody>
      </p:sp>
      <p:pic>
        <p:nvPicPr>
          <p:cNvPr id="6" name="Imagen 5">
            <a:extLst>
              <a:ext uri="{FF2B5EF4-FFF2-40B4-BE49-F238E27FC236}">
                <a16:creationId xmlns:a16="http://schemas.microsoft.com/office/drawing/2014/main" id="{A4A40028-13FD-4D4C-AA14-23A25438A86F}"/>
              </a:ext>
            </a:extLst>
          </p:cNvPr>
          <p:cNvPicPr/>
          <p:nvPr/>
        </p:nvPicPr>
        <p:blipFill>
          <a:blip r:embed="rId2"/>
          <a:stretch>
            <a:fillRect/>
          </a:stretch>
        </p:blipFill>
        <p:spPr>
          <a:xfrm>
            <a:off x="528493" y="1177706"/>
            <a:ext cx="7150692" cy="4502587"/>
          </a:xfrm>
          <a:prstGeom prst="rect">
            <a:avLst/>
          </a:prstGeom>
          <a:noFill/>
          <a:ln>
            <a:solidFill>
              <a:schemeClr val="bg1">
                <a:lumMod val="50000"/>
              </a:schemeClr>
            </a:solidFill>
          </a:ln>
        </p:spPr>
      </p:pic>
    </p:spTree>
    <p:extLst>
      <p:ext uri="{BB962C8B-B14F-4D97-AF65-F5344CB8AC3E}">
        <p14:creationId xmlns:p14="http://schemas.microsoft.com/office/powerpoint/2010/main" val="298429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9444" y="1276786"/>
            <a:ext cx="9888653" cy="3539430"/>
          </a:xfrm>
          <a:prstGeom prst="rect">
            <a:avLst/>
          </a:prstGeom>
        </p:spPr>
        <p:txBody>
          <a:bodyPr wrap="square">
            <a:spAutoFit/>
          </a:bodyPr>
          <a:lstStyle/>
          <a:p>
            <a:pPr marL="914400" lvl="1" indent="-457200">
              <a:buFont typeface="+mj-lt"/>
              <a:buAutoNum type="arabicPeriod"/>
            </a:pPr>
            <a:r>
              <a:rPr lang="es-EC" sz="2800" dirty="0">
                <a:latin typeface="Century Gothic" charset="0"/>
                <a:ea typeface="Century Gothic" charset="0"/>
                <a:cs typeface="Century Gothic" charset="0"/>
              </a:rPr>
              <a:t>Introducción de la empresa o del Problema.</a:t>
            </a:r>
          </a:p>
          <a:p>
            <a:pPr lvl="1"/>
            <a:r>
              <a:rPr lang="es-EC" sz="2800" dirty="0">
                <a:latin typeface="Century Gothic" charset="0"/>
                <a:ea typeface="Century Gothic" charset="0"/>
                <a:cs typeface="Century Gothic" charset="0"/>
              </a:rPr>
              <a:t>1.1 Objetivos.</a:t>
            </a:r>
          </a:p>
          <a:p>
            <a:pPr lvl="1"/>
            <a:r>
              <a:rPr lang="es-EC" sz="2800" dirty="0">
                <a:latin typeface="Century Gothic" charset="0"/>
                <a:ea typeface="Century Gothic" charset="0"/>
                <a:cs typeface="Century Gothic" charset="0"/>
              </a:rPr>
              <a:t>1.2 Justificación y Alcance.</a:t>
            </a:r>
          </a:p>
          <a:p>
            <a:pPr lvl="1"/>
            <a:r>
              <a:rPr lang="es-EC" sz="2800" dirty="0">
                <a:latin typeface="Century Gothic" charset="0"/>
                <a:ea typeface="Century Gothic" charset="0"/>
                <a:cs typeface="Century Gothic" charset="0"/>
              </a:rPr>
              <a:t>2.	Campo de estudio (Infraestructura - Desarrollo).</a:t>
            </a:r>
          </a:p>
          <a:p>
            <a:pPr lvl="1"/>
            <a:r>
              <a:rPr lang="es-EC" sz="2800" dirty="0">
                <a:latin typeface="Century Gothic" charset="0"/>
                <a:ea typeface="Century Gothic" charset="0"/>
                <a:cs typeface="Century Gothic" charset="0"/>
              </a:rPr>
              <a:t>3.	Herramientas utilizadas.</a:t>
            </a:r>
          </a:p>
          <a:p>
            <a:pPr lvl="1"/>
            <a:r>
              <a:rPr lang="es-EC" sz="2800" dirty="0">
                <a:latin typeface="Century Gothic" charset="0"/>
                <a:ea typeface="Century Gothic" charset="0"/>
                <a:cs typeface="Century Gothic" charset="0"/>
              </a:rPr>
              <a:t>4.	Como se pretende resolver el problema.</a:t>
            </a:r>
          </a:p>
          <a:p>
            <a:pPr lvl="1"/>
            <a:r>
              <a:rPr lang="es-EC" sz="2800" dirty="0">
                <a:latin typeface="Century Gothic" charset="0"/>
                <a:ea typeface="Century Gothic" charset="0"/>
                <a:cs typeface="Century Gothic" charset="0"/>
              </a:rPr>
              <a:t>5.	Resultados.</a:t>
            </a:r>
          </a:p>
          <a:p>
            <a:pPr marL="914400" lvl="1" indent="-457200">
              <a:buFont typeface="+mj-lt"/>
              <a:buAutoNum type="arabicPeriod"/>
            </a:pPr>
            <a:endParaRPr lang="es-EC" sz="2800" dirty="0">
              <a:latin typeface="Century Gothic" charset="0"/>
              <a:ea typeface="Century Gothic" charset="0"/>
              <a:cs typeface="Century Gothic" charset="0"/>
            </a:endParaRPr>
          </a:p>
        </p:txBody>
      </p:sp>
      <p:sp>
        <p:nvSpPr>
          <p:cNvPr id="2" name="Rectángulo 1"/>
          <p:cNvSpPr/>
          <p:nvPr/>
        </p:nvSpPr>
        <p:spPr>
          <a:xfrm>
            <a:off x="4871875" y="80310"/>
            <a:ext cx="2285384" cy="707886"/>
          </a:xfrm>
          <a:prstGeom prst="rect">
            <a:avLst/>
          </a:prstGeom>
        </p:spPr>
        <p:txBody>
          <a:bodyPr wrap="square">
            <a:spAutoFit/>
          </a:bodyPr>
          <a:lstStyle/>
          <a:p>
            <a:r>
              <a:rPr lang="en-US" sz="4000" b="1" dirty="0">
                <a:solidFill>
                  <a:prstClr val="black"/>
                </a:solidFill>
                <a:latin typeface="Century Gothic" charset="0"/>
                <a:ea typeface="Century Gothic" charset="0"/>
                <a:cs typeface="Century Gothic" charset="0"/>
              </a:rPr>
              <a:t>Agenda</a:t>
            </a:r>
          </a:p>
        </p:txBody>
      </p:sp>
    </p:spTree>
    <p:extLst>
      <p:ext uri="{BB962C8B-B14F-4D97-AF65-F5344CB8AC3E}">
        <p14:creationId xmlns:p14="http://schemas.microsoft.com/office/powerpoint/2010/main" val="193016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30C2E1B1-4624-4CDD-BF63-247846C15DC0}"/>
              </a:ext>
            </a:extLst>
          </p:cNvPr>
          <p:cNvSpPr txBox="1"/>
          <p:nvPr/>
        </p:nvSpPr>
        <p:spPr>
          <a:xfrm>
            <a:off x="463180" y="1425740"/>
            <a:ext cx="2368797"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Sonar </a:t>
            </a:r>
            <a:r>
              <a:rPr lang="es-EC" sz="1700" b="1" dirty="0" err="1">
                <a:latin typeface="Century Gothic" charset="0"/>
                <a:ea typeface="Century Gothic" charset="0"/>
                <a:cs typeface="Century Gothic" charset="0"/>
              </a:rPr>
              <a:t>Qube</a:t>
            </a:r>
            <a:r>
              <a:rPr lang="es-EC" sz="1700" dirty="0">
                <a:latin typeface="Century Gothic" charset="0"/>
                <a:ea typeface="Century Gothic" charset="0"/>
                <a:cs typeface="Century Gothic" charset="0"/>
              </a:rPr>
              <a:t> </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Nos muestra los errores corregidos en la implementación de código mal escrito.</a:t>
            </a:r>
            <a:endParaRPr lang="es-EC" sz="1800" dirty="0">
              <a:latin typeface="Century Gothic" charset="0"/>
              <a:ea typeface="Century Gothic" charset="0"/>
              <a:cs typeface="Century Gothic" charset="0"/>
            </a:endParaRPr>
          </a:p>
        </p:txBody>
      </p:sp>
      <p:pic>
        <p:nvPicPr>
          <p:cNvPr id="9" name="Imagen 8">
            <a:extLst>
              <a:ext uri="{FF2B5EF4-FFF2-40B4-BE49-F238E27FC236}">
                <a16:creationId xmlns:a16="http://schemas.microsoft.com/office/drawing/2014/main" id="{42152258-CCAA-4FB9-ABE7-1407ABFC701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5262" y="1261487"/>
            <a:ext cx="8370864" cy="4526753"/>
          </a:xfrm>
          <a:prstGeom prst="rect">
            <a:avLst/>
          </a:prstGeom>
          <a:noFill/>
          <a:ln>
            <a:solidFill>
              <a:schemeClr val="bg1">
                <a:lumMod val="50000"/>
              </a:schemeClr>
            </a:solidFill>
          </a:ln>
        </p:spPr>
      </p:pic>
    </p:spTree>
    <p:extLst>
      <p:ext uri="{BB962C8B-B14F-4D97-AF65-F5344CB8AC3E}">
        <p14:creationId xmlns:p14="http://schemas.microsoft.com/office/powerpoint/2010/main" val="180496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pic>
        <p:nvPicPr>
          <p:cNvPr id="7" name="Imagen 6">
            <a:extLst>
              <a:ext uri="{FF2B5EF4-FFF2-40B4-BE49-F238E27FC236}">
                <a16:creationId xmlns:a16="http://schemas.microsoft.com/office/drawing/2014/main" id="{850D99B9-C2D5-4F9F-A683-E3892B6862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637" y="1482343"/>
            <a:ext cx="7363756" cy="4146100"/>
          </a:xfrm>
          <a:prstGeom prst="rect">
            <a:avLst/>
          </a:prstGeom>
          <a:noFill/>
          <a:ln>
            <a:solidFill>
              <a:schemeClr val="bg1">
                <a:lumMod val="50000"/>
              </a:schemeClr>
            </a:solidFill>
          </a:ln>
        </p:spPr>
      </p:pic>
      <p:sp>
        <p:nvSpPr>
          <p:cNvPr id="9" name="CuadroTexto 8">
            <a:extLst>
              <a:ext uri="{FF2B5EF4-FFF2-40B4-BE49-F238E27FC236}">
                <a16:creationId xmlns:a16="http://schemas.microsoft.com/office/drawing/2014/main" id="{A7FADA5D-074B-4154-9E0F-22D7F93A0E4B}"/>
              </a:ext>
            </a:extLst>
          </p:cNvPr>
          <p:cNvSpPr txBox="1"/>
          <p:nvPr/>
        </p:nvSpPr>
        <p:spPr>
          <a:xfrm>
            <a:off x="8180614" y="1492730"/>
            <a:ext cx="3615949" cy="87716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SendGrid : </a:t>
            </a:r>
            <a:r>
              <a:rPr lang="es-EC" sz="1700" dirty="0">
                <a:latin typeface="Century Gothic" charset="0"/>
                <a:ea typeface="Century Gothic" charset="0"/>
                <a:cs typeface="Century Gothic" charset="0"/>
              </a:rPr>
              <a:t>Nos ayudará con la gestión de envío de correos de una manea mas cómoda</a:t>
            </a:r>
            <a:r>
              <a:rPr lang="es-EC" sz="1700" u="sng" dirty="0">
                <a:latin typeface="Century Gothic" charset="0"/>
                <a:ea typeface="Century Gothic" charset="0"/>
                <a:cs typeface="Century Gothic" charset="0"/>
              </a:rPr>
              <a:t>..</a:t>
            </a:r>
            <a:endParaRPr lang="es-EC" sz="1800" u="sng" dirty="0">
              <a:latin typeface="Century Gothic" charset="0"/>
              <a:ea typeface="Century Gothic" charset="0"/>
              <a:cs typeface="Century Gothic" charset="0"/>
            </a:endParaRPr>
          </a:p>
        </p:txBody>
      </p:sp>
    </p:spTree>
    <p:extLst>
      <p:ext uri="{BB962C8B-B14F-4D97-AF65-F5344CB8AC3E}">
        <p14:creationId xmlns:p14="http://schemas.microsoft.com/office/powerpoint/2010/main" val="366422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336067-2A88-4186-BE0D-F7820B034724}"/>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Resultados</a:t>
            </a:r>
            <a:endParaRPr lang="es-EC" sz="3600" b="1" dirty="0">
              <a:latin typeface="Century Gothic" charset="0"/>
              <a:ea typeface="Century Gothic" charset="0"/>
              <a:cs typeface="Century Gothic" charset="0"/>
            </a:endParaRPr>
          </a:p>
        </p:txBody>
      </p:sp>
      <p:sp>
        <p:nvSpPr>
          <p:cNvPr id="9" name="CuadroTexto 8">
            <a:extLst>
              <a:ext uri="{FF2B5EF4-FFF2-40B4-BE49-F238E27FC236}">
                <a16:creationId xmlns:a16="http://schemas.microsoft.com/office/drawing/2014/main" id="{A7FADA5D-074B-4154-9E0F-22D7F93A0E4B}"/>
              </a:ext>
            </a:extLst>
          </p:cNvPr>
          <p:cNvSpPr txBox="1"/>
          <p:nvPr/>
        </p:nvSpPr>
        <p:spPr>
          <a:xfrm>
            <a:off x="439286" y="1474974"/>
            <a:ext cx="3615949" cy="35394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Catálogo de Errores</a:t>
            </a:r>
            <a:endParaRPr lang="es-EC" sz="1800" u="sng" dirty="0">
              <a:latin typeface="Century Gothic" charset="0"/>
              <a:ea typeface="Century Gothic" charset="0"/>
              <a:cs typeface="Century Gothic" charset="0"/>
            </a:endParaRPr>
          </a:p>
        </p:txBody>
      </p:sp>
      <p:pic>
        <p:nvPicPr>
          <p:cNvPr id="4" name="Imagen 3">
            <a:extLst>
              <a:ext uri="{FF2B5EF4-FFF2-40B4-BE49-F238E27FC236}">
                <a16:creationId xmlns:a16="http://schemas.microsoft.com/office/drawing/2014/main" id="{D3AF1019-E80F-4D1F-A015-0A8EC16B85BC}"/>
              </a:ext>
            </a:extLst>
          </p:cNvPr>
          <p:cNvPicPr>
            <a:picLocks noChangeAspect="1"/>
          </p:cNvPicPr>
          <p:nvPr/>
        </p:nvPicPr>
        <p:blipFill>
          <a:blip r:embed="rId2"/>
          <a:stretch>
            <a:fillRect/>
          </a:stretch>
        </p:blipFill>
        <p:spPr>
          <a:xfrm>
            <a:off x="4476842" y="1474974"/>
            <a:ext cx="6979283" cy="4727902"/>
          </a:xfrm>
          <a:prstGeom prst="rect">
            <a:avLst/>
          </a:prstGeom>
        </p:spPr>
      </p:pic>
    </p:spTree>
    <p:extLst>
      <p:ext uri="{BB962C8B-B14F-4D97-AF65-F5344CB8AC3E}">
        <p14:creationId xmlns:p14="http://schemas.microsoft.com/office/powerpoint/2010/main" val="3754365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Conclusiones</a:t>
            </a: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646890" y="1385457"/>
            <a:ext cx="6094378" cy="4473019"/>
          </a:xfrm>
          <a:prstGeom prst="rect">
            <a:avLst/>
          </a:prstGeom>
          <a:noFill/>
        </p:spPr>
        <p:txBody>
          <a:bodyPr wrap="square">
            <a:spAutoFit/>
          </a:bodyPr>
          <a:lstStyle/>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Scrum: Desarrollo rápido, preciso y continuo en la escritura del código.</a:t>
            </a:r>
          </a:p>
          <a:p>
            <a:pPr marL="342900" lvl="0" indent="-342900" algn="just">
              <a:lnSpc>
                <a:spcPct val="150000"/>
              </a:lnSpc>
              <a:spcBef>
                <a:spcPts val="1800"/>
              </a:spcBef>
              <a:buFont typeface="Symbol" panose="05050102010706020507" pitchFamily="18" charset="2"/>
              <a:buChar char=""/>
            </a:pPr>
            <a:r>
              <a:rPr lang="es-EC" dirty="0">
                <a:latin typeface="Arial" panose="020B0604020202020204" pitchFamily="34" charset="0"/>
                <a:ea typeface="Calibri" panose="020F0502020204030204" pitchFamily="34" charset="0"/>
                <a:cs typeface="Times New Roman" panose="02020603050405020304" pitchFamily="18" charset="0"/>
              </a:rPr>
              <a:t>Posibilidad de eventos genéricos </a:t>
            </a:r>
            <a:r>
              <a:rPr lang="es-EC" sz="1800" dirty="0">
                <a:effectLst/>
                <a:latin typeface="Arial" panose="020B0604020202020204" pitchFamily="34" charset="0"/>
                <a:ea typeface="Calibri" panose="020F0502020204030204" pitchFamily="34" charset="0"/>
                <a:cs typeface="Times New Roman" panose="02020603050405020304" pitchFamily="18" charset="0"/>
              </a:rPr>
              <a:t> que pueda abarcar todos los escenarios posibles que necesita un evento de elecciones genérico</a:t>
            </a:r>
          </a:p>
          <a:p>
            <a:pPr marL="342900" lvl="0" indent="-342900" algn="just">
              <a:lnSpc>
                <a:spcPct val="150000"/>
              </a:lnSpc>
              <a:spcBef>
                <a:spcPts val="1800"/>
              </a:spcBef>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Seguridades, JWT (JSON Web Token) y trabajo en contexto.</a:t>
            </a:r>
          </a:p>
          <a:p>
            <a:pPr marL="342900" lvl="0" indent="-342900" algn="just">
              <a:lnSpc>
                <a:spcPct val="150000"/>
              </a:lnSpc>
              <a:spcBef>
                <a:spcPts val="1800"/>
              </a:spcBef>
              <a:buFont typeface="Symbol" panose="05050102010706020507" pitchFamily="18" charset="2"/>
              <a:buChar char=""/>
            </a:pPr>
            <a:r>
              <a:rPr lang="es-EC" dirty="0">
                <a:latin typeface="Arial" panose="020B0604020202020204" pitchFamily="34" charset="0"/>
                <a:ea typeface="Calibri" panose="020F0502020204030204" pitchFamily="34" charset="0"/>
                <a:cs typeface="Times New Roman" panose="02020603050405020304" pitchFamily="18" charset="0"/>
              </a:rPr>
              <a:t>Importancia de un buen BackEnd en un desarrollo Compartido.</a:t>
            </a:r>
            <a:endParaRPr lang="es-EC" sz="18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9218" name="Picture 2" descr="Papeles sueltos: Las conclusiones y revisión de la introducción y objetvos">
            <a:extLst>
              <a:ext uri="{FF2B5EF4-FFF2-40B4-BE49-F238E27FC236}">
                <a16:creationId xmlns:a16="http://schemas.microsoft.com/office/drawing/2014/main" id="{5DD489F1-139D-4950-82A4-19FBE2503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460" y="1006813"/>
            <a:ext cx="3676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4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563328D-E3EB-4C9F-965B-64E3B06C3FFD}"/>
              </a:ext>
            </a:extLst>
          </p:cNvPr>
          <p:cNvSpPr txBox="1"/>
          <p:nvPr/>
        </p:nvSpPr>
        <p:spPr>
          <a:xfrm>
            <a:off x="1197453" y="199753"/>
            <a:ext cx="10258673" cy="1200329"/>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Recomendaciones</a:t>
            </a:r>
            <a:endParaRPr lang="es-EC" sz="3600" b="1" dirty="0">
              <a:latin typeface="Century Gothic" charset="0"/>
              <a:ea typeface="Century Gothic" charset="0"/>
              <a:cs typeface="Century Gothic" charset="0"/>
            </a:endParaRPr>
          </a:p>
          <a:p>
            <a:pPr algn="ctr"/>
            <a:endParaRPr lang="es-EC" sz="3600" b="1" dirty="0">
              <a:latin typeface="Century Gothic" charset="0"/>
              <a:ea typeface="Century Gothic" charset="0"/>
              <a:cs typeface="Century Gothic" charset="0"/>
            </a:endParaRPr>
          </a:p>
        </p:txBody>
      </p:sp>
      <p:sp>
        <p:nvSpPr>
          <p:cNvPr id="5" name="CuadroTexto 4">
            <a:extLst>
              <a:ext uri="{FF2B5EF4-FFF2-40B4-BE49-F238E27FC236}">
                <a16:creationId xmlns:a16="http://schemas.microsoft.com/office/drawing/2014/main" id="{246B9C15-8019-4F54-B8E9-A411FE589519}"/>
              </a:ext>
            </a:extLst>
          </p:cNvPr>
          <p:cNvSpPr txBox="1"/>
          <p:nvPr/>
        </p:nvSpPr>
        <p:spPr>
          <a:xfrm>
            <a:off x="5264472" y="1131559"/>
            <a:ext cx="6094378" cy="4750018"/>
          </a:xfrm>
          <a:prstGeom prst="rect">
            <a:avLst/>
          </a:prstGeom>
          <a:noFill/>
        </p:spPr>
        <p:txBody>
          <a:bodyPr wrap="square">
            <a:spAutoFit/>
          </a:bodyPr>
          <a:lstStyle/>
          <a:p>
            <a:pPr marL="34290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Ampliar el conocimiento sobre los eventos de elecciones y posibles cambios que mejoren el API.</a:t>
            </a:r>
          </a:p>
          <a:p>
            <a:pPr marL="34290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Se recomienda detallar toda la información necesaria en Swagger para que los implementadores tengan las herramientas necesarias.</a:t>
            </a:r>
          </a:p>
          <a:p>
            <a:pPr marL="342900" lvl="0" indent="-342900" algn="just">
              <a:lnSpc>
                <a:spcPct val="150000"/>
              </a:lnSpc>
              <a:spcBef>
                <a:spcPts val="1800"/>
              </a:spcBef>
              <a:spcAft>
                <a:spcPts val="1800"/>
              </a:spcAft>
              <a:buFont typeface="Symbol" panose="05050102010706020507" pitchFamily="18" charset="2"/>
              <a:buChar char=""/>
            </a:pPr>
            <a:r>
              <a:rPr lang="es-EC" sz="1800" dirty="0">
                <a:effectLst/>
                <a:latin typeface="Arial" panose="020B0604020202020204" pitchFamily="34" charset="0"/>
                <a:ea typeface="Calibri" panose="020F0502020204030204" pitchFamily="34" charset="0"/>
                <a:cs typeface="Times New Roman" panose="02020603050405020304" pitchFamily="18" charset="0"/>
              </a:rPr>
              <a:t>Agregar más seguridades al Api.</a:t>
            </a:r>
          </a:p>
          <a:p>
            <a:pPr marL="342900" lvl="0" indent="-342900" algn="just">
              <a:lnSpc>
                <a:spcPct val="150000"/>
              </a:lnSpc>
              <a:spcBef>
                <a:spcPts val="1800"/>
              </a:spcBef>
              <a:spcAft>
                <a:spcPts val="1800"/>
              </a:spcAft>
              <a:buFont typeface="Symbol" panose="05050102010706020507" pitchFamily="18" charset="2"/>
              <a:buChar char=""/>
            </a:pPr>
            <a:r>
              <a:rPr lang="es-EC" dirty="0">
                <a:latin typeface="Arial" panose="020B0604020202020204" pitchFamily="34" charset="0"/>
                <a:ea typeface="Calibri" panose="020F0502020204030204" pitchFamily="34" charset="0"/>
                <a:cs typeface="Times New Roman" panose="02020603050405020304" pitchFamily="18" charset="0"/>
              </a:rPr>
              <a:t>El uso obligatorio de Logs para monitoreo de posibles errores.</a:t>
            </a:r>
            <a:endParaRPr lang="es-EC" sz="18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0242" name="Picture 2" descr="Qué 10 recomendaciones facilitan el flujo de tu laboratorio? - ICSA">
            <a:extLst>
              <a:ext uri="{FF2B5EF4-FFF2-40B4-BE49-F238E27FC236}">
                <a16:creationId xmlns:a16="http://schemas.microsoft.com/office/drawing/2014/main" id="{17A62B6C-FE5E-4839-ABF6-3592D9CC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 y="1400082"/>
            <a:ext cx="3674826" cy="448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17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Preguntas?</a:t>
            </a:r>
          </a:p>
        </p:txBody>
      </p:sp>
      <p:pic>
        <p:nvPicPr>
          <p:cNvPr id="1026" name="Picture 2" descr="Dudas - Falsaria.com">
            <a:extLst>
              <a:ext uri="{FF2B5EF4-FFF2-40B4-BE49-F238E27FC236}">
                <a16:creationId xmlns:a16="http://schemas.microsoft.com/office/drawing/2014/main" id="{22E02F60-EF4F-452E-A4F5-208C1FD92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910" y="1158875"/>
            <a:ext cx="4540250" cy="4540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4FCF78A-66DA-4A4E-BD26-2AF12D8885D6}"/>
              </a:ext>
            </a:extLst>
          </p:cNvPr>
          <p:cNvSpPr txBox="1"/>
          <p:nvPr/>
        </p:nvSpPr>
        <p:spPr>
          <a:xfrm>
            <a:off x="1181487" y="180703"/>
            <a:ext cx="10258673" cy="646331"/>
          </a:xfrm>
          <a:prstGeom prst="rect">
            <a:avLst/>
          </a:prstGeom>
          <a:noFill/>
        </p:spPr>
        <p:txBody>
          <a:bodyPr wrap="square">
            <a:spAutoFit/>
          </a:bodyPr>
          <a:lstStyle/>
          <a:p>
            <a:pPr algn="ctr"/>
            <a:r>
              <a:rPr lang="es-ES" sz="3600" b="1" dirty="0">
                <a:latin typeface="Century Gothic" charset="0"/>
                <a:ea typeface="Century Gothic" charset="0"/>
                <a:cs typeface="Century Gothic" charset="0"/>
              </a:rPr>
              <a:t>Preguntas</a:t>
            </a:r>
            <a:endParaRPr lang="es-EC" sz="3600" b="1" dirty="0">
              <a:latin typeface="Century Gothic" charset="0"/>
              <a:ea typeface="Century Gothic" charset="0"/>
              <a:cs typeface="Century Gothic" charset="0"/>
            </a:endParaRPr>
          </a:p>
        </p:txBody>
      </p:sp>
    </p:spTree>
    <p:extLst>
      <p:ext uri="{BB962C8B-B14F-4D97-AF65-F5344CB8AC3E}">
        <p14:creationId xmlns:p14="http://schemas.microsoft.com/office/powerpoint/2010/main" val="121273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156200" y="1048807"/>
            <a:ext cx="5562600" cy="4989837"/>
          </a:xfrm>
          <a:prstGeom prst="rect">
            <a:avLst/>
          </a:prstGeom>
        </p:spPr>
      </p:pic>
      <p:sp>
        <p:nvSpPr>
          <p:cNvPr id="5" name="Título 3"/>
          <p:cNvSpPr>
            <a:spLocks noGrp="1"/>
          </p:cNvSpPr>
          <p:nvPr>
            <p:ph type="title"/>
          </p:nvPr>
        </p:nvSpPr>
        <p:spPr>
          <a:xfrm>
            <a:off x="397933" y="3123611"/>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GRACIAS</a:t>
            </a:r>
          </a:p>
        </p:txBody>
      </p:sp>
    </p:spTree>
    <p:extLst>
      <p:ext uri="{BB962C8B-B14F-4D97-AF65-F5344CB8AC3E}">
        <p14:creationId xmlns:p14="http://schemas.microsoft.com/office/powerpoint/2010/main" val="360060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647451" y="1786599"/>
            <a:ext cx="5157787" cy="823912"/>
          </a:xfrm>
        </p:spPr>
        <p:txBody>
          <a:bodyPr/>
          <a:lstStyle/>
          <a:p>
            <a:pPr marL="0" lvl="1" algn="just">
              <a:spcBef>
                <a:spcPts val="1000"/>
              </a:spcBef>
            </a:pPr>
            <a:r>
              <a:rPr lang="es-ES" sz="2600" b="0" dirty="0">
                <a:latin typeface="Century Gothic" charset="0"/>
                <a:ea typeface="Century Gothic" charset="0"/>
                <a:cs typeface="Century Gothic" charset="0"/>
              </a:rPr>
              <a:t>Introducción</a:t>
            </a:r>
          </a:p>
          <a:p>
            <a:pPr marL="0" lvl="1" algn="just">
              <a:spcBef>
                <a:spcPts val="1000"/>
              </a:spcBef>
            </a:pPr>
            <a:r>
              <a:rPr lang="es-EC" sz="1800" b="0" dirty="0"/>
              <a:t>Las elecciones son concursos realizados en todo el mundo que buscan la elección de un ganador en un grupo de candidatos, estos procesos la gran mayoría son realizados de forma presencial.</a:t>
            </a:r>
            <a:endParaRPr lang="es-ES" dirty="0"/>
          </a:p>
        </p:txBody>
      </p:sp>
      <p:sp>
        <p:nvSpPr>
          <p:cNvPr id="9" name="Marcador de texto 8"/>
          <p:cNvSpPr>
            <a:spLocks noGrp="1"/>
          </p:cNvSpPr>
          <p:nvPr>
            <p:ph type="body" sz="quarter" idx="3"/>
          </p:nvPr>
        </p:nvSpPr>
        <p:spPr>
          <a:xfrm>
            <a:off x="6364537" y="3550297"/>
            <a:ext cx="5283926" cy="2776337"/>
          </a:xfrm>
        </p:spPr>
        <p:txBody>
          <a:bodyPr/>
          <a:lstStyle/>
          <a:p>
            <a:pPr marL="0" lvl="1">
              <a:spcBef>
                <a:spcPts val="1000"/>
              </a:spcBef>
            </a:pPr>
            <a:r>
              <a:rPr lang="es-ES" sz="2600" b="0" dirty="0">
                <a:latin typeface="Century Gothic" charset="0"/>
                <a:ea typeface="Century Gothic" charset="0"/>
                <a:cs typeface="Century Gothic" charset="0"/>
              </a:rPr>
              <a:t>Problema</a:t>
            </a:r>
          </a:p>
          <a:p>
            <a:pPr algn="just"/>
            <a:r>
              <a:rPr lang="es-EC" sz="1800" b="0" dirty="0"/>
              <a:t>El principal problema surge con la pandemia mundial y las restricciones que obliga a evitar en lo posible un contacto físico con muchas personas y por lo tanto cancelar los eventos que atraigan varios espectadores o público en general.</a:t>
            </a:r>
            <a:endParaRPr lang="es-ES" sz="1800" b="0" dirty="0"/>
          </a:p>
        </p:txBody>
      </p:sp>
      <p:cxnSp>
        <p:nvCxnSpPr>
          <p:cNvPr id="13" name="Conector recto 12"/>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10" name="CuadroTexto 9">
            <a:extLst>
              <a:ext uri="{FF2B5EF4-FFF2-40B4-BE49-F238E27FC236}">
                <a16:creationId xmlns:a16="http://schemas.microsoft.com/office/drawing/2014/main" id="{9791A100-2D3D-4B1C-99F1-22AE329ABD27}"/>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Introducción del Problema</a:t>
            </a:r>
            <a:endParaRPr lang="en-US" sz="3600" b="1" dirty="0"/>
          </a:p>
        </p:txBody>
      </p:sp>
      <p:pic>
        <p:nvPicPr>
          <p:cNvPr id="1030" name="Picture 6" descr="Problema - Iconos gratis de usuario">
            <a:extLst>
              <a:ext uri="{FF2B5EF4-FFF2-40B4-BE49-F238E27FC236}">
                <a16:creationId xmlns:a16="http://schemas.microsoft.com/office/drawing/2014/main" id="{E6B2A7E7-0B18-464F-98B2-9AE9580D5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6060" y="1050408"/>
            <a:ext cx="3120207" cy="31202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ción a la Ciencia de Datos (parte 2) - IMPLAN Torreón">
            <a:extLst>
              <a:ext uri="{FF2B5EF4-FFF2-40B4-BE49-F238E27FC236}">
                <a16:creationId xmlns:a16="http://schemas.microsoft.com/office/drawing/2014/main" id="{3F87B811-764F-43AE-A4DA-1C72E4B61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733" y="2844236"/>
            <a:ext cx="3589469" cy="361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4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6198" y="1289847"/>
            <a:ext cx="9888653" cy="954107"/>
          </a:xfrm>
          <a:prstGeom prst="rect">
            <a:avLst/>
          </a:prstGeom>
        </p:spPr>
        <p:txBody>
          <a:bodyPr wrap="square">
            <a:spAutoFit/>
          </a:bodyPr>
          <a:lstStyle/>
          <a:p>
            <a:pPr lvl="1"/>
            <a:r>
              <a:rPr lang="es-ES" sz="2800" dirty="0">
                <a:latin typeface="Century Gothic" charset="0"/>
                <a:ea typeface="Century Gothic" charset="0"/>
                <a:cs typeface="Century Gothic" charset="0"/>
              </a:rPr>
              <a:t>Objetivos</a:t>
            </a:r>
          </a:p>
          <a:p>
            <a:pPr lvl="1"/>
            <a:endParaRPr lang="es-ES" sz="2800" dirty="0">
              <a:latin typeface="Century Gothic" charset="0"/>
              <a:ea typeface="Century Gothic" charset="0"/>
              <a:cs typeface="Century Gothic" charset="0"/>
            </a:endParaRPr>
          </a:p>
        </p:txBody>
      </p:sp>
      <p:sp>
        <p:nvSpPr>
          <p:cNvPr id="2" name="Rectángulo redondeado 1"/>
          <p:cNvSpPr/>
          <p:nvPr/>
        </p:nvSpPr>
        <p:spPr>
          <a:xfrm>
            <a:off x="956198" y="2037145"/>
            <a:ext cx="2427082" cy="878775"/>
          </a:xfrm>
          <a:prstGeom prst="round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General</a:t>
            </a:r>
          </a:p>
        </p:txBody>
      </p:sp>
      <p:sp>
        <p:nvSpPr>
          <p:cNvPr id="5" name="Rectángulo redondeado 4"/>
          <p:cNvSpPr/>
          <p:nvPr/>
        </p:nvSpPr>
        <p:spPr>
          <a:xfrm>
            <a:off x="956198" y="3449110"/>
            <a:ext cx="2427082" cy="25339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Específicos</a:t>
            </a:r>
          </a:p>
        </p:txBody>
      </p:sp>
      <p:sp>
        <p:nvSpPr>
          <p:cNvPr id="3" name="Rectángulo redondeado 2"/>
          <p:cNvSpPr/>
          <p:nvPr/>
        </p:nvSpPr>
        <p:spPr>
          <a:xfrm>
            <a:off x="4088675" y="2045458"/>
            <a:ext cx="698862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C" sz="1600" dirty="0">
                <a:latin typeface="Century Gothic" panose="020B0502020202020204" pitchFamily="34" charset="0"/>
              </a:rPr>
              <a:t>Desarrollo de un BackEnd (API) que permita gestionar el proceso de elecciones de candidatos.</a:t>
            </a:r>
            <a:endParaRPr lang="es-ES" sz="1600" dirty="0">
              <a:latin typeface="Century Gothic" panose="020B0502020202020204" pitchFamily="34" charset="0"/>
            </a:endParaRPr>
          </a:p>
        </p:txBody>
      </p:sp>
      <p:sp>
        <p:nvSpPr>
          <p:cNvPr id="6" name="Rectángulo redondeado 5"/>
          <p:cNvSpPr/>
          <p:nvPr/>
        </p:nvSpPr>
        <p:spPr>
          <a:xfrm>
            <a:off x="4036423" y="3296253"/>
            <a:ext cx="7093131" cy="30203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a:spcBef>
                <a:spcPts val="1200"/>
              </a:spcBef>
              <a:buFont typeface="Arial" panose="020B0604020202020204" pitchFamily="34" charset="0"/>
              <a:buChar char="•"/>
            </a:pPr>
            <a:r>
              <a:rPr lang="es-EC" sz="1600" dirty="0">
                <a:latin typeface="Century Gothic" panose="020B0502020202020204" pitchFamily="34" charset="0"/>
              </a:rPr>
              <a:t>Aplicar la metodología Scrum para llevar un control correcto y rápido en el desarrollo del módulo.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Diseñar los modelos y esquemas que permitan fluir la lógica que conlleva los eventos de elecciones.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Implementar seguridades a todas las peticiones realizadas al API mediante cualquier implementación de FrontEnd. </a:t>
            </a:r>
          </a:p>
          <a:p>
            <a:pPr marL="285750" lvl="0" indent="-285750">
              <a:spcBef>
                <a:spcPts val="1200"/>
              </a:spcBef>
              <a:buFont typeface="Arial" panose="020B0604020202020204" pitchFamily="34" charset="0"/>
              <a:buChar char="•"/>
            </a:pPr>
            <a:r>
              <a:rPr lang="es-EC" sz="1600" dirty="0">
                <a:latin typeface="Century Gothic" panose="020B0502020202020204" pitchFamily="34" charset="0"/>
              </a:rPr>
              <a:t>Exponer todos los servicios que estén disponibles en el API mediante Swagger para su correcto uso y consumo por parte de terceros.</a:t>
            </a:r>
            <a:endParaRPr lang="es-ES" sz="1600" dirty="0">
              <a:latin typeface="Century Gothic" panose="020B0502020202020204" pitchFamily="34" charset="0"/>
            </a:endParaRPr>
          </a:p>
        </p:txBody>
      </p:sp>
      <p:sp>
        <p:nvSpPr>
          <p:cNvPr id="10" name="CuadroTexto 9">
            <a:extLst>
              <a:ext uri="{FF2B5EF4-FFF2-40B4-BE49-F238E27FC236}">
                <a16:creationId xmlns:a16="http://schemas.microsoft.com/office/drawing/2014/main" id="{8E72C21C-9235-407D-ABF1-1671AF9BB151}"/>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Objetivos</a:t>
            </a:r>
            <a:endParaRPr lang="en-US" sz="3600" b="1" dirty="0"/>
          </a:p>
        </p:txBody>
      </p:sp>
    </p:spTree>
    <p:extLst>
      <p:ext uri="{BB962C8B-B14F-4D97-AF65-F5344CB8AC3E}">
        <p14:creationId xmlns:p14="http://schemas.microsoft.com/office/powerpoint/2010/main" val="8479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idx="1"/>
          </p:nvPr>
        </p:nvSpPr>
        <p:spPr>
          <a:xfrm>
            <a:off x="584608" y="1517856"/>
            <a:ext cx="5157787" cy="2758596"/>
          </a:xfrm>
        </p:spPr>
        <p:txBody>
          <a:bodyPr/>
          <a:lstStyle/>
          <a:p>
            <a:pPr marL="0" lvl="1" algn="ctr">
              <a:spcBef>
                <a:spcPts val="1000"/>
              </a:spcBef>
            </a:pPr>
            <a:r>
              <a:rPr lang="es-ES" sz="2600" b="0" dirty="0">
                <a:latin typeface="Century Gothic" charset="0"/>
                <a:ea typeface="Century Gothic" charset="0"/>
                <a:cs typeface="Century Gothic" charset="0"/>
              </a:rPr>
              <a:t>Justificación</a:t>
            </a:r>
          </a:p>
          <a:p>
            <a:pPr marL="285750" lvl="1" indent="-285750" algn="just">
              <a:spcBef>
                <a:spcPts val="1000"/>
              </a:spcBef>
              <a:buFontTx/>
              <a:buChar char="-"/>
            </a:pPr>
            <a:r>
              <a:rPr lang="es-EC" sz="1800" b="0" dirty="0">
                <a:latin typeface="Century Gothic" charset="0"/>
                <a:ea typeface="Century Gothic" charset="0"/>
                <a:cs typeface="Century Gothic" charset="0"/>
              </a:rPr>
              <a:t>Evitar aglomeraciones.</a:t>
            </a:r>
          </a:p>
          <a:p>
            <a:pPr marL="285750" lvl="1" indent="-285750" algn="just">
              <a:spcBef>
                <a:spcPts val="1000"/>
              </a:spcBef>
              <a:buFontTx/>
              <a:buChar char="-"/>
            </a:pPr>
            <a:r>
              <a:rPr lang="es-EC" sz="1800" b="0" dirty="0">
                <a:latin typeface="Century Gothic" charset="0"/>
                <a:ea typeface="Century Gothic" charset="0"/>
                <a:cs typeface="Century Gothic" charset="0"/>
              </a:rPr>
              <a:t>Reducir gastos en procesos de elecciones presenciales.</a:t>
            </a:r>
          </a:p>
          <a:p>
            <a:pPr marL="285750" lvl="1" indent="-285750" algn="just">
              <a:spcBef>
                <a:spcPts val="1000"/>
              </a:spcBef>
              <a:buFontTx/>
              <a:buChar char="-"/>
            </a:pPr>
            <a:r>
              <a:rPr lang="es-EC" sz="1800" b="0" dirty="0">
                <a:latin typeface="Century Gothic" charset="0"/>
                <a:ea typeface="Century Gothic" charset="0"/>
                <a:cs typeface="Century Gothic" charset="0"/>
              </a:rPr>
              <a:t>Brindar posibilidad que otras personas puedan implementar el API desde cualquier FrontEnd</a:t>
            </a:r>
          </a:p>
          <a:p>
            <a:pPr marL="0" lvl="1" algn="ctr">
              <a:spcBef>
                <a:spcPts val="1000"/>
              </a:spcBef>
            </a:pPr>
            <a:endParaRPr lang="es-ES" sz="1800" b="0" dirty="0">
              <a:latin typeface="Century Gothic" charset="0"/>
              <a:ea typeface="Century Gothic" charset="0"/>
              <a:cs typeface="Century Gothic" charset="0"/>
            </a:endParaRPr>
          </a:p>
          <a:p>
            <a:endParaRPr lang="es-ES" dirty="0"/>
          </a:p>
        </p:txBody>
      </p:sp>
      <p:sp>
        <p:nvSpPr>
          <p:cNvPr id="9" name="Marcador de texto 8"/>
          <p:cNvSpPr>
            <a:spLocks noGrp="1"/>
          </p:cNvSpPr>
          <p:nvPr>
            <p:ph type="body" sz="quarter" idx="3"/>
          </p:nvPr>
        </p:nvSpPr>
        <p:spPr>
          <a:xfrm>
            <a:off x="6382481" y="3755571"/>
            <a:ext cx="5388429" cy="2314010"/>
          </a:xfrm>
        </p:spPr>
        <p:txBody>
          <a:bodyPr/>
          <a:lstStyle/>
          <a:p>
            <a:pPr marL="0" lvl="1" algn="ctr">
              <a:spcBef>
                <a:spcPts val="1000"/>
              </a:spcBef>
            </a:pPr>
            <a:r>
              <a:rPr lang="es-ES" sz="2600" b="0" dirty="0">
                <a:latin typeface="Century Gothic" charset="0"/>
                <a:ea typeface="Century Gothic" charset="0"/>
                <a:cs typeface="Century Gothic" charset="0"/>
              </a:rPr>
              <a:t>Alcance</a:t>
            </a:r>
          </a:p>
          <a:p>
            <a:pPr marL="0" lvl="1" algn="just">
              <a:spcBef>
                <a:spcPts val="1000"/>
              </a:spcBef>
            </a:pPr>
            <a:r>
              <a:rPr lang="es-EC" sz="1800" b="0" dirty="0">
                <a:latin typeface="Century Gothic" charset="0"/>
                <a:ea typeface="Century Gothic" charset="0"/>
                <a:cs typeface="Century Gothic" charset="0"/>
              </a:rPr>
              <a:t>Entrega de API consumible, e implementable, para elecciones de candidatos con proyección y soporte a una cantidad variable de participantes dentro de empresas medianas o instituciones educativas.</a:t>
            </a:r>
            <a:endParaRPr lang="es-ES" dirty="0"/>
          </a:p>
        </p:txBody>
      </p:sp>
      <p:cxnSp>
        <p:nvCxnSpPr>
          <p:cNvPr id="13" name="Conector recto 12"/>
          <p:cNvCxnSpPr/>
          <p:nvPr/>
        </p:nvCxnSpPr>
        <p:spPr>
          <a:xfrm>
            <a:off x="6084887" y="875211"/>
            <a:ext cx="0" cy="576072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2" name="CuadroTexto 1">
            <a:extLst>
              <a:ext uri="{FF2B5EF4-FFF2-40B4-BE49-F238E27FC236}">
                <a16:creationId xmlns:a16="http://schemas.microsoft.com/office/drawing/2014/main" id="{0FD36392-A7BB-4DCC-8585-B6372F9F5033}"/>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Justificación y Alcance</a:t>
            </a:r>
          </a:p>
        </p:txBody>
      </p:sp>
      <p:pic>
        <p:nvPicPr>
          <p:cNvPr id="2050" name="Picture 2" descr="Api - Iconos gratis de computadora">
            <a:extLst>
              <a:ext uri="{FF2B5EF4-FFF2-40B4-BE49-F238E27FC236}">
                <a16:creationId xmlns:a16="http://schemas.microsoft.com/office/drawing/2014/main" id="{F6926103-6B7A-4914-9B7C-B066DBE5F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153" y="649999"/>
            <a:ext cx="2975086" cy="297508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A597CAD4-DEEC-48DA-BB08-120CCF95A615}"/>
              </a:ext>
            </a:extLst>
          </p:cNvPr>
          <p:cNvPicPr>
            <a:picLocks noChangeAspect="1"/>
          </p:cNvPicPr>
          <p:nvPr/>
        </p:nvPicPr>
        <p:blipFill>
          <a:blip r:embed="rId3"/>
          <a:stretch>
            <a:fillRect/>
          </a:stretch>
        </p:blipFill>
        <p:spPr>
          <a:xfrm>
            <a:off x="1751421" y="4460990"/>
            <a:ext cx="2645482" cy="19788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322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79D0A2-0EAB-4EC5-9C67-F60C72E49C59}"/>
              </a:ext>
            </a:extLst>
          </p:cNvPr>
          <p:cNvSpPr txBox="1"/>
          <p:nvPr/>
        </p:nvSpPr>
        <p:spPr>
          <a:xfrm>
            <a:off x="1197453" y="199753"/>
            <a:ext cx="10258673" cy="646331"/>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Campo de estudio (Desarrollo de Software)</a:t>
            </a:r>
          </a:p>
        </p:txBody>
      </p:sp>
      <p:pic>
        <p:nvPicPr>
          <p:cNvPr id="6" name="Imagen 5">
            <a:extLst>
              <a:ext uri="{FF2B5EF4-FFF2-40B4-BE49-F238E27FC236}">
                <a16:creationId xmlns:a16="http://schemas.microsoft.com/office/drawing/2014/main" id="{FE3CFAF3-44DA-4127-9437-9E04027CA31E}"/>
              </a:ext>
            </a:extLst>
          </p:cNvPr>
          <p:cNvPicPr>
            <a:picLocks noChangeAspect="1"/>
          </p:cNvPicPr>
          <p:nvPr/>
        </p:nvPicPr>
        <p:blipFill>
          <a:blip r:embed="rId2"/>
          <a:stretch>
            <a:fillRect/>
          </a:stretch>
        </p:blipFill>
        <p:spPr>
          <a:xfrm>
            <a:off x="4028423" y="943908"/>
            <a:ext cx="8062210" cy="5138378"/>
          </a:xfrm>
          <a:prstGeom prst="rect">
            <a:avLst/>
          </a:prstGeom>
        </p:spPr>
      </p:pic>
      <p:sp>
        <p:nvSpPr>
          <p:cNvPr id="8" name="CuadroTexto 7">
            <a:extLst>
              <a:ext uri="{FF2B5EF4-FFF2-40B4-BE49-F238E27FC236}">
                <a16:creationId xmlns:a16="http://schemas.microsoft.com/office/drawing/2014/main" id="{0482B899-A1D6-4BE8-8599-94897A1EAEBF}"/>
              </a:ext>
            </a:extLst>
          </p:cNvPr>
          <p:cNvSpPr txBox="1"/>
          <p:nvPr/>
        </p:nvSpPr>
        <p:spPr>
          <a:xfrm>
            <a:off x="840218" y="2287517"/>
            <a:ext cx="3434917" cy="2693045"/>
          </a:xfrm>
          <a:prstGeom prst="rect">
            <a:avLst/>
          </a:prstGeom>
          <a:noFill/>
        </p:spPr>
        <p:txBody>
          <a:bodyPr wrap="square">
            <a:spAutoFit/>
          </a:bodyPr>
          <a:lstStyle/>
          <a:p>
            <a:pPr marL="0" lvl="1" algn="just">
              <a:spcBef>
                <a:spcPts val="1000"/>
              </a:spcBef>
            </a:pPr>
            <a:r>
              <a:rPr lang="es-EC" sz="1700" b="1" dirty="0">
                <a:latin typeface="Century Gothic" charset="0"/>
                <a:ea typeface="Century Gothic" charset="0"/>
                <a:cs typeface="Century Gothic" charset="0"/>
              </a:rPr>
              <a:t>Middleware:</a:t>
            </a:r>
            <a:endParaRPr lang="es-EC" sz="1700" dirty="0">
              <a:latin typeface="Century Gothic" charset="0"/>
              <a:ea typeface="Century Gothic" charset="0"/>
              <a:cs typeface="Century Gothic" charset="0"/>
            </a:endParaRPr>
          </a:p>
          <a:p>
            <a:pPr marL="0" lvl="1" algn="just">
              <a:spcBef>
                <a:spcPts val="1000"/>
              </a:spcBef>
            </a:pPr>
            <a:r>
              <a:rPr lang="es-EC" sz="1700" b="1" dirty="0" err="1">
                <a:latin typeface="Century Gothic" charset="0"/>
                <a:ea typeface="Century Gothic" charset="0"/>
                <a:cs typeface="Century Gothic" charset="0"/>
              </a:rPr>
              <a:t>Filter</a:t>
            </a:r>
            <a:r>
              <a:rPr lang="es-EC" sz="1700" b="1" dirty="0">
                <a:latin typeface="Century Gothic" charset="0"/>
                <a:ea typeface="Century Gothic" charset="0"/>
                <a:cs typeface="Century Gothic" charset="0"/>
              </a:rPr>
              <a:t>: </a:t>
            </a:r>
          </a:p>
          <a:p>
            <a:pPr marL="0" lvl="1" algn="just">
              <a:spcBef>
                <a:spcPts val="1000"/>
              </a:spcBef>
            </a:pPr>
            <a:r>
              <a:rPr lang="es-EC" sz="1700" b="1" dirty="0" err="1">
                <a:latin typeface="Century Gothic" charset="0"/>
                <a:ea typeface="Century Gothic" charset="0"/>
                <a:cs typeface="Century Gothic" charset="0"/>
              </a:rPr>
              <a:t>Controlller</a:t>
            </a:r>
            <a:r>
              <a:rPr lang="es-EC" sz="1700" b="1" dirty="0">
                <a:latin typeface="Century Gothic" charset="0"/>
                <a:ea typeface="Century Gothic" charset="0"/>
                <a:cs typeface="Century Gothic" charset="0"/>
              </a:rPr>
              <a:t>.</a:t>
            </a:r>
          </a:p>
          <a:p>
            <a:pPr marL="0" lvl="1" algn="just">
              <a:spcBef>
                <a:spcPts val="1000"/>
              </a:spcBef>
            </a:pPr>
            <a:r>
              <a:rPr lang="es-EC" sz="1700" b="1" dirty="0" err="1">
                <a:latin typeface="Century Gothic" charset="0"/>
                <a:ea typeface="Century Gothic" charset="0"/>
                <a:cs typeface="Century Gothic" charset="0"/>
              </a:rPr>
              <a:t>Handler</a:t>
            </a:r>
            <a:r>
              <a:rPr lang="es-EC" sz="1700" b="1" dirty="0">
                <a:latin typeface="Century Gothic" charset="0"/>
                <a:ea typeface="Century Gothic" charset="0"/>
                <a:cs typeface="Century Gothic" charset="0"/>
              </a:rPr>
              <a:t>: </a:t>
            </a:r>
          </a:p>
          <a:p>
            <a:pPr marL="0" lvl="1" algn="just">
              <a:spcBef>
                <a:spcPts val="1000"/>
              </a:spcBef>
            </a:pPr>
            <a:r>
              <a:rPr lang="es-EC" sz="1700" b="1" dirty="0" err="1">
                <a:latin typeface="Century Gothic" charset="0"/>
                <a:ea typeface="Century Gothic" charset="0"/>
                <a:cs typeface="Century Gothic" charset="0"/>
              </a:rPr>
              <a:t>Utilis</a:t>
            </a:r>
            <a:r>
              <a:rPr lang="es-EC" sz="1700" b="1" dirty="0">
                <a:latin typeface="Century Gothic" charset="0"/>
                <a:ea typeface="Century Gothic" charset="0"/>
                <a:cs typeface="Century Gothic" charset="0"/>
              </a:rPr>
              <a:t>: </a:t>
            </a:r>
          </a:p>
          <a:p>
            <a:pPr marL="0" lvl="1" algn="just">
              <a:spcBef>
                <a:spcPts val="1000"/>
              </a:spcBef>
            </a:pPr>
            <a:r>
              <a:rPr lang="es-EC" sz="1700" b="1" dirty="0" err="1">
                <a:latin typeface="Century Gothic" charset="0"/>
                <a:ea typeface="Century Gothic" charset="0"/>
                <a:cs typeface="Century Gothic" charset="0"/>
              </a:rPr>
              <a:t>Services</a:t>
            </a:r>
            <a:r>
              <a:rPr lang="es-EC" sz="1700" b="1" dirty="0">
                <a:latin typeface="Century Gothic" charset="0"/>
                <a:ea typeface="Century Gothic" charset="0"/>
                <a:cs typeface="Century Gothic" charset="0"/>
              </a:rPr>
              <a:t>.</a:t>
            </a:r>
          </a:p>
          <a:p>
            <a:pPr marL="0" lvl="1" algn="just">
              <a:spcBef>
                <a:spcPts val="1000"/>
              </a:spcBef>
            </a:pPr>
            <a:r>
              <a:rPr lang="es-EC" sz="1700" b="1" dirty="0">
                <a:latin typeface="Century Gothic" charset="0"/>
                <a:ea typeface="Century Gothic" charset="0"/>
                <a:cs typeface="Century Gothic" charset="0"/>
              </a:rPr>
              <a:t>Repository.</a:t>
            </a:r>
            <a:endParaRPr lang="es-EC" sz="1800" b="0" dirty="0">
              <a:latin typeface="Century Gothic" charset="0"/>
              <a:ea typeface="Century Gothic" charset="0"/>
              <a:cs typeface="Century Gothic" charset="0"/>
            </a:endParaRPr>
          </a:p>
        </p:txBody>
      </p:sp>
      <p:sp>
        <p:nvSpPr>
          <p:cNvPr id="3" name="Rectángulo 2">
            <a:extLst>
              <a:ext uri="{FF2B5EF4-FFF2-40B4-BE49-F238E27FC236}">
                <a16:creationId xmlns:a16="http://schemas.microsoft.com/office/drawing/2014/main" id="{664DB012-058A-4A2B-8120-4AE54C979017}"/>
              </a:ext>
            </a:extLst>
          </p:cNvPr>
          <p:cNvSpPr/>
          <p:nvPr/>
        </p:nvSpPr>
        <p:spPr>
          <a:xfrm>
            <a:off x="4705165" y="1766656"/>
            <a:ext cx="1065320" cy="1597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C" sz="1000" dirty="0">
                <a:solidFill>
                  <a:schemeClr val="accent1">
                    <a:lumMod val="75000"/>
                  </a:schemeClr>
                </a:solidFill>
              </a:rPr>
              <a:t>Exception</a:t>
            </a:r>
          </a:p>
        </p:txBody>
      </p:sp>
      <p:sp>
        <p:nvSpPr>
          <p:cNvPr id="9" name="Rectángulo 8">
            <a:extLst>
              <a:ext uri="{FF2B5EF4-FFF2-40B4-BE49-F238E27FC236}">
                <a16:creationId xmlns:a16="http://schemas.microsoft.com/office/drawing/2014/main" id="{04EA7F94-05F0-4ADC-B902-5512818F7577}"/>
              </a:ext>
            </a:extLst>
          </p:cNvPr>
          <p:cNvSpPr/>
          <p:nvPr/>
        </p:nvSpPr>
        <p:spPr>
          <a:xfrm>
            <a:off x="7181850" y="4586130"/>
            <a:ext cx="792480" cy="138270"/>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C" sz="1000" dirty="0">
                <a:solidFill>
                  <a:schemeClr val="bg1"/>
                </a:solidFill>
              </a:rPr>
              <a:t>Repository</a:t>
            </a:r>
          </a:p>
        </p:txBody>
      </p:sp>
    </p:spTree>
    <p:extLst>
      <p:ext uri="{BB962C8B-B14F-4D97-AF65-F5344CB8AC3E}">
        <p14:creationId xmlns:p14="http://schemas.microsoft.com/office/powerpoint/2010/main" val="189394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pic>
        <p:nvPicPr>
          <p:cNvPr id="3076" name="Picture 4">
            <a:extLst>
              <a:ext uri="{FF2B5EF4-FFF2-40B4-BE49-F238E27FC236}">
                <a16:creationId xmlns:a16="http://schemas.microsoft.com/office/drawing/2014/main" id="{7CB88196-8121-47DE-AF2D-5C8FF534A6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485" y="1549321"/>
            <a:ext cx="2384115" cy="238411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3090" name="Picture 18" descr="Entity Framework: Code First, Database First y Model First ¿En qué consiste  cada uno? | campusMVP.es">
            <a:extLst>
              <a:ext uri="{FF2B5EF4-FFF2-40B4-BE49-F238E27FC236}">
                <a16:creationId xmlns:a16="http://schemas.microsoft.com/office/drawing/2014/main" id="{403E4AB2-B058-423F-9B16-11C9F394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677" y="1995875"/>
            <a:ext cx="3614430" cy="16845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96" name="Picture 24" descr="Trabajar con código de Visual Studio">
            <a:extLst>
              <a:ext uri="{FF2B5EF4-FFF2-40B4-BE49-F238E27FC236}">
                <a16:creationId xmlns:a16="http://schemas.microsoft.com/office/drawing/2014/main" id="{23003E41-A20C-4E17-9509-1FB9703D9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74" y="1523907"/>
            <a:ext cx="4317822" cy="2577707"/>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CC70FE5E-1DB2-4A10-BC35-789FC68405AC}"/>
              </a:ext>
            </a:extLst>
          </p:cNvPr>
          <p:cNvSpPr txBox="1"/>
          <p:nvPr/>
        </p:nvSpPr>
        <p:spPr>
          <a:xfrm>
            <a:off x="311287" y="4377773"/>
            <a:ext cx="3240000" cy="113877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Lenguaje de programación: </a:t>
            </a:r>
            <a:r>
              <a:rPr lang="es-EC" sz="1700" dirty="0">
                <a:latin typeface="Century Gothic" charset="0"/>
                <a:ea typeface="Century Gothic" charset="0"/>
                <a:cs typeface="Century Gothic" charset="0"/>
              </a:rPr>
              <a:t>El lenguaje de</a:t>
            </a:r>
            <a:r>
              <a:rPr lang="es-EC" sz="1700" b="1" dirty="0">
                <a:latin typeface="Century Gothic" charset="0"/>
                <a:ea typeface="Century Gothic" charset="0"/>
                <a:cs typeface="Century Gothic" charset="0"/>
              </a:rPr>
              <a:t> </a:t>
            </a:r>
            <a:r>
              <a:rPr lang="es-EC" sz="1700" dirty="0">
                <a:latin typeface="Century Gothic" charset="0"/>
                <a:ea typeface="Century Gothic" charset="0"/>
                <a:cs typeface="Century Gothic" charset="0"/>
              </a:rPr>
              <a:t>programación utilizado fue C# 9 con el </a:t>
            </a:r>
            <a:r>
              <a:rPr lang="es-EC" sz="1700" dirty="0" err="1">
                <a:latin typeface="Century Gothic" charset="0"/>
                <a:ea typeface="Century Gothic" charset="0"/>
                <a:cs typeface="Century Gothic" charset="0"/>
              </a:rPr>
              <a:t>runtime</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.net</a:t>
            </a:r>
            <a:r>
              <a:rPr lang="es-EC" sz="1700" dirty="0">
                <a:latin typeface="Century Gothic" charset="0"/>
                <a:ea typeface="Century Gothic" charset="0"/>
                <a:cs typeface="Century Gothic" charset="0"/>
              </a:rPr>
              <a:t> 5.0</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3983476" y="4344690"/>
            <a:ext cx="3240000" cy="1400383"/>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IDE o Editor de texto: </a:t>
            </a:r>
            <a:r>
              <a:rPr lang="es-EC" sz="1700" dirty="0">
                <a:latin typeface="Century Gothic" charset="0"/>
                <a:ea typeface="Century Gothic" charset="0"/>
                <a:cs typeface="Century Gothic" charset="0"/>
              </a:rPr>
              <a:t>Como entorno de desarrollo utilizamos visual </a:t>
            </a:r>
            <a:r>
              <a:rPr lang="es-EC" sz="1700" dirty="0" err="1">
                <a:latin typeface="Century Gothic" charset="0"/>
                <a:ea typeface="Century Gothic" charset="0"/>
                <a:cs typeface="Century Gothic" charset="0"/>
              </a:rPr>
              <a:t>studio</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code</a:t>
            </a:r>
            <a:r>
              <a:rPr lang="es-EC" sz="1700" dirty="0">
                <a:latin typeface="Century Gothic" charset="0"/>
                <a:ea typeface="Century Gothic" charset="0"/>
                <a:cs typeface="Century Gothic" charset="0"/>
              </a:rPr>
              <a:t> como una alternativa a visual </a:t>
            </a:r>
            <a:r>
              <a:rPr lang="es-EC" sz="1700" dirty="0" err="1">
                <a:latin typeface="Century Gothic" charset="0"/>
                <a:ea typeface="Century Gothic" charset="0"/>
                <a:cs typeface="Century Gothic" charset="0"/>
              </a:rPr>
              <a:t>studio</a:t>
            </a:r>
            <a:r>
              <a:rPr lang="es-EC" sz="1700" dirty="0">
                <a:latin typeface="Century Gothic" charset="0"/>
                <a:ea typeface="Century Gothic" charset="0"/>
                <a:cs typeface="Century Gothic" charset="0"/>
              </a:rPr>
              <a:t> 2019.</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4351175"/>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Conexión con Base de datos: </a:t>
            </a:r>
            <a:r>
              <a:rPr lang="es-EC" sz="1700" dirty="0">
                <a:latin typeface="Century Gothic" charset="0"/>
                <a:ea typeface="Century Gothic" charset="0"/>
                <a:cs typeface="Century Gothic" charset="0"/>
              </a:rPr>
              <a:t>Para mapear las clases a objetos y poder realizar consultas complejas a la base datos utilizamos </a:t>
            </a:r>
            <a:r>
              <a:rPr lang="es-EC" sz="1700" dirty="0" err="1">
                <a:latin typeface="Century Gothic" charset="0"/>
                <a:ea typeface="Century Gothic" charset="0"/>
                <a:cs typeface="Century Gothic" charset="0"/>
              </a:rPr>
              <a:t>entity</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framework</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spTree>
    <p:extLst>
      <p:ext uri="{BB962C8B-B14F-4D97-AF65-F5344CB8AC3E}">
        <p14:creationId xmlns:p14="http://schemas.microsoft.com/office/powerpoint/2010/main" val="18366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592005"/>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311287" y="4377773"/>
            <a:ext cx="3240000"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Despliegue: </a:t>
            </a:r>
            <a:r>
              <a:rPr lang="es-EC" sz="1700" dirty="0">
                <a:latin typeface="Century Gothic" charset="0"/>
                <a:ea typeface="Century Gothic" charset="0"/>
                <a:cs typeface="Century Gothic" charset="0"/>
              </a:rPr>
              <a:t>Para el despliegue del api se utilizó la nube de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ya que tiene ventajas al ser de la familia de Microsoft.</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4372582" y="4344690"/>
            <a:ext cx="3240000" cy="1661993"/>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Logs y Registros: </a:t>
            </a:r>
            <a:r>
              <a:rPr lang="es-EC" sz="1700" dirty="0" err="1">
                <a:latin typeface="Century Gothic" charset="0"/>
                <a:ea typeface="Century Gothic" charset="0"/>
                <a:cs typeface="Century Gothic" charset="0"/>
              </a:rPr>
              <a:t>Application</a:t>
            </a:r>
            <a:r>
              <a:rPr lang="es-EC" sz="1700" dirty="0">
                <a:latin typeface="Century Gothic" charset="0"/>
                <a:ea typeface="Century Gothic" charset="0"/>
                <a:cs typeface="Century Gothic" charset="0"/>
              </a:rPr>
              <a:t> </a:t>
            </a:r>
            <a:r>
              <a:rPr lang="es-EC" sz="1700" dirty="0" err="1">
                <a:latin typeface="Century Gothic" charset="0"/>
                <a:ea typeface="Century Gothic" charset="0"/>
                <a:cs typeface="Century Gothic" charset="0"/>
              </a:rPr>
              <a:t>Insights</a:t>
            </a:r>
            <a:r>
              <a:rPr lang="es-EC" sz="1700" dirty="0">
                <a:latin typeface="Century Gothic" charset="0"/>
                <a:ea typeface="Century Gothic" charset="0"/>
                <a:cs typeface="Century Gothic" charset="0"/>
              </a:rPr>
              <a:t> es una herramienta de </a:t>
            </a:r>
            <a:r>
              <a:rPr lang="es-EC" sz="1700" dirty="0" err="1">
                <a:latin typeface="Century Gothic" charset="0"/>
                <a:ea typeface="Century Gothic" charset="0"/>
                <a:cs typeface="Century Gothic" charset="0"/>
              </a:rPr>
              <a:t>azure</a:t>
            </a:r>
            <a:r>
              <a:rPr lang="es-EC" sz="1700" dirty="0">
                <a:latin typeface="Century Gothic" charset="0"/>
                <a:ea typeface="Century Gothic" charset="0"/>
                <a:cs typeface="Century Gothic" charset="0"/>
              </a:rPr>
              <a:t> que permite llevar un control mas detallado de los registros que genere la aplicación. </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4351175"/>
            <a:ext cx="3240000" cy="140038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Base de datos: </a:t>
            </a:r>
            <a:r>
              <a:rPr lang="es-EC" sz="1700" dirty="0">
                <a:latin typeface="Century Gothic" charset="0"/>
                <a:ea typeface="Century Gothic" charset="0"/>
                <a:cs typeface="Century Gothic" charset="0"/>
              </a:rPr>
              <a:t>Para almacenamiento de información se utilizó SQL SERVER 2019 que tiene buen acople con </a:t>
            </a:r>
            <a:r>
              <a:rPr lang="es-EC" sz="1700" dirty="0" err="1">
                <a:latin typeface="Century Gothic" charset="0"/>
                <a:ea typeface="Century Gothic" charset="0"/>
                <a:cs typeface="Century Gothic" charset="0"/>
              </a:rPr>
              <a:t>.net</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0" name="Picture 12" descr="QUÉ ES AZURE? FUNCIÓN DE LA HERRAMIENTA EN NUBE">
            <a:extLst>
              <a:ext uri="{FF2B5EF4-FFF2-40B4-BE49-F238E27FC236}">
                <a16:creationId xmlns:a16="http://schemas.microsoft.com/office/drawing/2014/main" id="{0B44AFB6-C33A-430C-BE72-42C3BB137A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28" y="1360127"/>
            <a:ext cx="4085980" cy="2997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AppInsights - Overview | OutSystems">
            <a:extLst>
              <a:ext uri="{FF2B5EF4-FFF2-40B4-BE49-F238E27FC236}">
                <a16:creationId xmlns:a16="http://schemas.microsoft.com/office/drawing/2014/main" id="{140A2B19-03D9-4693-AE04-026826BB0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387" y="1718985"/>
            <a:ext cx="285750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8 beneficios de Microsoft SQL Server para las empresas y negocios -  Globalbit">
            <a:extLst>
              <a:ext uri="{FF2B5EF4-FFF2-40B4-BE49-F238E27FC236}">
                <a16:creationId xmlns:a16="http://schemas.microsoft.com/office/drawing/2014/main" id="{3028FA46-28FB-4E15-AD3A-C5A6C7430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2068" y="2011643"/>
            <a:ext cx="4035618" cy="17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0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6EA46E-8DC5-4E07-AD59-AA0D75FCF7D3}"/>
              </a:ext>
            </a:extLst>
          </p:cNvPr>
          <p:cNvSpPr txBox="1"/>
          <p:nvPr/>
        </p:nvSpPr>
        <p:spPr>
          <a:xfrm>
            <a:off x="1197453" y="199753"/>
            <a:ext cx="10258673" cy="1200329"/>
          </a:xfrm>
          <a:prstGeom prst="rect">
            <a:avLst/>
          </a:prstGeom>
          <a:noFill/>
        </p:spPr>
        <p:txBody>
          <a:bodyPr wrap="square">
            <a:spAutoFit/>
          </a:bodyPr>
          <a:lstStyle/>
          <a:p>
            <a:pPr algn="ctr"/>
            <a:r>
              <a:rPr lang="es-EC" sz="3600" b="1" dirty="0">
                <a:latin typeface="Century Gothic" charset="0"/>
                <a:ea typeface="Century Gothic" charset="0"/>
                <a:cs typeface="Century Gothic" charset="0"/>
              </a:rPr>
              <a:t>Herramientas utilizados</a:t>
            </a:r>
          </a:p>
          <a:p>
            <a:pPr algn="ctr"/>
            <a:endParaRPr lang="es-EC" sz="3600" b="1" dirty="0">
              <a:latin typeface="Century Gothic" charset="0"/>
              <a:ea typeface="Century Gothic" charset="0"/>
              <a:cs typeface="Century Gothic" charset="0"/>
            </a:endParaRPr>
          </a:p>
        </p:txBody>
      </p:sp>
      <p:sp>
        <p:nvSpPr>
          <p:cNvPr id="5" name="AutoShape 10" descr="Microsoft Azure Logo | LOGOS de MARCAS">
            <a:extLst>
              <a:ext uri="{FF2B5EF4-FFF2-40B4-BE49-F238E27FC236}">
                <a16:creationId xmlns:a16="http://schemas.microsoft.com/office/drawing/2014/main" id="{4C1749E8-AAF6-4770-AB40-664A16CF92AD}"/>
              </a:ext>
            </a:extLst>
          </p:cNvPr>
          <p:cNvSpPr>
            <a:spLocks noChangeAspect="1" noChangeArrowheads="1"/>
          </p:cNvSpPr>
          <p:nvPr/>
        </p:nvSpPr>
        <p:spPr bwMode="auto">
          <a:xfrm>
            <a:off x="7801583" y="2056984"/>
            <a:ext cx="149374" cy="149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8" name="CuadroTexto 17">
            <a:extLst>
              <a:ext uri="{FF2B5EF4-FFF2-40B4-BE49-F238E27FC236}">
                <a16:creationId xmlns:a16="http://schemas.microsoft.com/office/drawing/2014/main" id="{CC70FE5E-1DB2-4A10-BC35-789FC68405AC}"/>
              </a:ext>
            </a:extLst>
          </p:cNvPr>
          <p:cNvSpPr txBox="1"/>
          <p:nvPr/>
        </p:nvSpPr>
        <p:spPr>
          <a:xfrm>
            <a:off x="525287" y="3531467"/>
            <a:ext cx="3240000" cy="1923604"/>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Administrador de Correos: </a:t>
            </a:r>
            <a:r>
              <a:rPr lang="es-EC" sz="1700" dirty="0">
                <a:latin typeface="Century Gothic" charset="0"/>
                <a:ea typeface="Century Gothic" charset="0"/>
                <a:cs typeface="Century Gothic" charset="0"/>
              </a:rPr>
              <a:t>Para separar la lógica y control de registro de correos se utilizó </a:t>
            </a:r>
            <a:r>
              <a:rPr lang="es-EC" sz="1700" dirty="0" err="1">
                <a:latin typeface="Century Gothic" charset="0"/>
                <a:ea typeface="Century Gothic" charset="0"/>
                <a:cs typeface="Century Gothic" charset="0"/>
              </a:rPr>
              <a:t>Sendgrid</a:t>
            </a:r>
            <a:r>
              <a:rPr lang="es-EC" sz="1700" dirty="0">
                <a:latin typeface="Century Gothic" charset="0"/>
                <a:ea typeface="Century Gothic" charset="0"/>
                <a:cs typeface="Century Gothic" charset="0"/>
              </a:rPr>
              <a:t> como una opción que permite crear </a:t>
            </a:r>
            <a:r>
              <a:rPr lang="es-EC" sz="1700" dirty="0" err="1">
                <a:latin typeface="Century Gothic" charset="0"/>
                <a:ea typeface="Century Gothic" charset="0"/>
                <a:cs typeface="Century Gothic" charset="0"/>
              </a:rPr>
              <a:t>templates</a:t>
            </a:r>
            <a:r>
              <a:rPr lang="es-EC" sz="1700" dirty="0">
                <a:latin typeface="Century Gothic" charset="0"/>
                <a:ea typeface="Century Gothic" charset="0"/>
                <a:cs typeface="Century Gothic" charset="0"/>
              </a:rPr>
              <a:t> personalizados.</a:t>
            </a:r>
            <a:endParaRPr lang="es-EC" sz="1800" dirty="0">
              <a:latin typeface="Century Gothic" charset="0"/>
              <a:ea typeface="Century Gothic" charset="0"/>
              <a:cs typeface="Century Gothic" charset="0"/>
            </a:endParaRPr>
          </a:p>
        </p:txBody>
      </p:sp>
      <p:sp>
        <p:nvSpPr>
          <p:cNvPr id="19" name="CuadroTexto 18">
            <a:extLst>
              <a:ext uri="{FF2B5EF4-FFF2-40B4-BE49-F238E27FC236}">
                <a16:creationId xmlns:a16="http://schemas.microsoft.com/office/drawing/2014/main" id="{221C4690-07BC-47EE-8CA8-7730EFF38AD2}"/>
              </a:ext>
            </a:extLst>
          </p:cNvPr>
          <p:cNvSpPr txBox="1"/>
          <p:nvPr/>
        </p:nvSpPr>
        <p:spPr>
          <a:xfrm>
            <a:off x="4372582" y="3531467"/>
            <a:ext cx="3240000" cy="1923604"/>
          </a:xfrm>
          <a:prstGeom prst="rect">
            <a:avLst/>
          </a:prstGeom>
          <a:noFill/>
          <a:ln>
            <a:solidFill>
              <a:schemeClr val="bg1">
                <a:lumMod val="65000"/>
              </a:schemeClr>
            </a:solidFill>
          </a:ln>
        </p:spPr>
        <p:txBody>
          <a:bodyPr wrap="square">
            <a:spAutoFit/>
          </a:bodyPr>
          <a:lstStyle/>
          <a:p>
            <a:pPr marL="0" lvl="1">
              <a:spcBef>
                <a:spcPts val="1000"/>
              </a:spcBef>
            </a:pPr>
            <a:r>
              <a:rPr lang="es-EC" sz="1700" b="1" dirty="0">
                <a:latin typeface="Century Gothic" charset="0"/>
                <a:ea typeface="Century Gothic" charset="0"/>
                <a:cs typeface="Century Gothic" charset="0"/>
              </a:rPr>
              <a:t>Control de Código Correcto: </a:t>
            </a:r>
            <a:r>
              <a:rPr lang="es-EC" sz="1700" dirty="0">
                <a:latin typeface="Century Gothic" charset="0"/>
                <a:ea typeface="Century Gothic" charset="0"/>
                <a:cs typeface="Century Gothic" charset="0"/>
              </a:rPr>
              <a:t>Sonar permitió realizar una revisión en base a los registros que lleva con relación a código que existe a nivel mundial y sus buenas prácticas.. </a:t>
            </a:r>
            <a:endParaRPr lang="es-EC" sz="1800" dirty="0">
              <a:latin typeface="Century Gothic" charset="0"/>
              <a:ea typeface="Century Gothic" charset="0"/>
              <a:cs typeface="Century Gothic" charset="0"/>
            </a:endParaRPr>
          </a:p>
        </p:txBody>
      </p:sp>
      <p:sp>
        <p:nvSpPr>
          <p:cNvPr id="20" name="CuadroTexto 19">
            <a:extLst>
              <a:ext uri="{FF2B5EF4-FFF2-40B4-BE49-F238E27FC236}">
                <a16:creationId xmlns:a16="http://schemas.microsoft.com/office/drawing/2014/main" id="{36F9CCB8-1D3E-480F-B336-21314777538A}"/>
              </a:ext>
            </a:extLst>
          </p:cNvPr>
          <p:cNvSpPr txBox="1"/>
          <p:nvPr/>
        </p:nvSpPr>
        <p:spPr>
          <a:xfrm>
            <a:off x="8219877" y="3531466"/>
            <a:ext cx="3240000" cy="1661993"/>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lvl="1">
              <a:spcBef>
                <a:spcPts val="1000"/>
              </a:spcBef>
            </a:pPr>
            <a:r>
              <a:rPr lang="es-EC" sz="1700" b="1" dirty="0">
                <a:latin typeface="Century Gothic" charset="0"/>
                <a:ea typeface="Century Gothic" charset="0"/>
                <a:cs typeface="Century Gothic" charset="0"/>
              </a:rPr>
              <a:t>Presentar Servicios: </a:t>
            </a:r>
            <a:r>
              <a:rPr lang="es-EC" sz="1700" dirty="0">
                <a:latin typeface="Century Gothic" charset="0"/>
                <a:ea typeface="Century Gothic" charset="0"/>
                <a:cs typeface="Century Gothic" charset="0"/>
              </a:rPr>
              <a:t>Para exponer los servicios creados se utilizó Swagger como un estándar que está tomando fuerza en los últimos años para presentar </a:t>
            </a:r>
            <a:r>
              <a:rPr lang="es-EC" sz="1700" dirty="0" err="1">
                <a:latin typeface="Century Gothic" charset="0"/>
                <a:ea typeface="Century Gothic" charset="0"/>
                <a:cs typeface="Century Gothic" charset="0"/>
              </a:rPr>
              <a:t>APIs</a:t>
            </a:r>
            <a:r>
              <a:rPr lang="es-EC" sz="1700" dirty="0">
                <a:latin typeface="Century Gothic" charset="0"/>
                <a:ea typeface="Century Gothic" charset="0"/>
                <a:cs typeface="Century Gothic" charset="0"/>
              </a:rPr>
              <a:t>.</a:t>
            </a:r>
            <a:endParaRPr lang="es-EC" sz="1800" dirty="0">
              <a:latin typeface="Century Gothic" charset="0"/>
              <a:ea typeface="Century Gothic" charset="0"/>
              <a:cs typeface="Century Gothic" charset="0"/>
            </a:endParaRPr>
          </a:p>
        </p:txBody>
      </p:sp>
      <p:pic>
        <p:nvPicPr>
          <p:cNvPr id="13" name="Picture 26" descr="API REST – Jorge Serrano">
            <a:extLst>
              <a:ext uri="{FF2B5EF4-FFF2-40B4-BE49-F238E27FC236}">
                <a16:creationId xmlns:a16="http://schemas.microsoft.com/office/drawing/2014/main" id="{C5AB4CE4-EF62-49C5-844A-43ECC483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103" y="1772516"/>
            <a:ext cx="3393479"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Email Delivery Service | SendGrid">
            <a:extLst>
              <a:ext uri="{FF2B5EF4-FFF2-40B4-BE49-F238E27FC236}">
                <a16:creationId xmlns:a16="http://schemas.microsoft.com/office/drawing/2014/main" id="{136494ED-32E3-46E5-B1EC-BB135C4DD9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205" y="1479922"/>
            <a:ext cx="3291787" cy="17281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SonarQube Logos and Usage | SonarQube">
            <a:extLst>
              <a:ext uri="{FF2B5EF4-FFF2-40B4-BE49-F238E27FC236}">
                <a16:creationId xmlns:a16="http://schemas.microsoft.com/office/drawing/2014/main" id="{6C062564-E540-41AB-84A1-C59613788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8538" y="1733984"/>
            <a:ext cx="3506651" cy="128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499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13124</TotalTime>
  <Words>908</Words>
  <Application>Microsoft Office PowerPoint</Application>
  <PresentationFormat>Panorámica</PresentationFormat>
  <Paragraphs>101</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Calibri Light</vt:lpstr>
      <vt:lpstr>Century Gothic</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Renato</dc:creator>
  <cp:lastModifiedBy>Danny Cárdenas</cp:lastModifiedBy>
  <cp:revision>170</cp:revision>
  <dcterms:created xsi:type="dcterms:W3CDTF">2020-02-13T01:59:26Z</dcterms:created>
  <dcterms:modified xsi:type="dcterms:W3CDTF">2021-09-22T02:10:37Z</dcterms:modified>
</cp:coreProperties>
</file>