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3" r:id="rId4"/>
    <p:sldId id="270" r:id="rId5"/>
    <p:sldId id="271" r:id="rId6"/>
    <p:sldId id="277" r:id="rId7"/>
    <p:sldId id="265" r:id="rId8"/>
    <p:sldId id="280" r:id="rId9"/>
    <p:sldId id="281" r:id="rId10"/>
    <p:sldId id="282" r:id="rId11"/>
    <p:sldId id="266" r:id="rId12"/>
    <p:sldId id="267" r:id="rId13"/>
    <p:sldId id="291" r:id="rId14"/>
    <p:sldId id="292" r:id="rId15"/>
    <p:sldId id="293" r:id="rId16"/>
    <p:sldId id="294" r:id="rId17"/>
    <p:sldId id="295" r:id="rId18"/>
    <p:sldId id="260" r:id="rId19"/>
    <p:sldId id="283" r:id="rId20"/>
    <p:sldId id="284" r:id="rId21"/>
    <p:sldId id="285" r:id="rId22"/>
    <p:sldId id="286" r:id="rId23"/>
    <p:sldId id="287" r:id="rId24"/>
    <p:sldId id="288" r:id="rId25"/>
    <p:sldId id="289" r:id="rId26"/>
    <p:sldId id="290" r:id="rId27"/>
    <p:sldId id="276" r:id="rId28"/>
    <p:sldId id="262" r:id="rId29"/>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D60C"/>
    <a:srgbClr val="A2AE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94" autoAdjust="0"/>
    <p:restoredTop sz="94660"/>
  </p:normalViewPr>
  <p:slideViewPr>
    <p:cSldViewPr snapToGrid="0">
      <p:cViewPr varScale="1">
        <p:scale>
          <a:sx n="79" d="100"/>
          <a:sy n="79" d="100"/>
        </p:scale>
        <p:origin x="110" y="230"/>
      </p:cViewPr>
      <p:guideLst/>
    </p:cSldViewPr>
  </p:slideViewPr>
  <p:notesTextViewPr>
    <p:cViewPr>
      <p:scale>
        <a:sx n="1" d="1"/>
        <a:sy n="1" d="1"/>
      </p:scale>
      <p:origin x="0" y="0"/>
    </p:cViewPr>
  </p:notesTextViewPr>
  <p:sorterViewPr>
    <p:cViewPr>
      <p:scale>
        <a:sx n="100" d="100"/>
        <a:sy n="100" d="100"/>
      </p:scale>
      <p:origin x="0" y="-10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nato Toasa" userId="be90456cb73dc739" providerId="LiveId" clId="{D87F4719-E680-49CA-842A-FC54BF929D8E}"/>
    <pc:docChg chg="modSld">
      <pc:chgData name="Renato Toasa" userId="be90456cb73dc739" providerId="LiveId" clId="{D87F4719-E680-49CA-842A-FC54BF929D8E}" dt="2021-03-09T16:10:27.486" v="16" actId="20577"/>
      <pc:docMkLst>
        <pc:docMk/>
      </pc:docMkLst>
      <pc:sldChg chg="modSp mod">
        <pc:chgData name="Renato Toasa" userId="be90456cb73dc739" providerId="LiveId" clId="{D87F4719-E680-49CA-842A-FC54BF929D8E}" dt="2021-03-09T16:10:27.486" v="16" actId="20577"/>
        <pc:sldMkLst>
          <pc:docMk/>
          <pc:sldMk cId="1930160228" sldId="258"/>
        </pc:sldMkLst>
        <pc:spChg chg="mod">
          <ac:chgData name="Renato Toasa" userId="be90456cb73dc739" providerId="LiveId" clId="{D87F4719-E680-49CA-842A-FC54BF929D8E}" dt="2021-03-09T16:10:27.486" v="16" actId="20577"/>
          <ac:spMkLst>
            <pc:docMk/>
            <pc:sldMk cId="1930160228" sldId="258"/>
            <ac:spMk id="4"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C32B05-62EA-407A-B21C-2310C7945705}" type="doc">
      <dgm:prSet loTypeId="urn:microsoft.com/office/officeart/2011/layout/CircleProcess" loCatId="process" qsTypeId="urn:microsoft.com/office/officeart/2005/8/quickstyle/simple4" qsCatId="simple" csTypeId="urn:microsoft.com/office/officeart/2005/8/colors/colorful1" csCatId="colorful" phldr="1"/>
      <dgm:spPr/>
      <dgm:t>
        <a:bodyPr/>
        <a:lstStyle/>
        <a:p>
          <a:endParaRPr lang="en-US"/>
        </a:p>
      </dgm:t>
    </dgm:pt>
    <dgm:pt modelId="{42D71409-67F9-455C-8C6D-716D284AAA6B}">
      <dgm:prSet phldrT="[Text]"/>
      <dgm:spPr/>
      <dgm:t>
        <a:bodyPr/>
        <a:lstStyle/>
        <a:p>
          <a:endParaRPr lang="es-ES" noProof="0" dirty="0"/>
        </a:p>
      </dgm:t>
    </dgm:pt>
    <dgm:pt modelId="{51680ED1-AF6E-4B28-AE94-92B0EFB0DF7D}" type="parTrans" cxnId="{2AA9C11F-1F1D-428E-801A-47EAA766C99D}">
      <dgm:prSet/>
      <dgm:spPr/>
      <dgm:t>
        <a:bodyPr/>
        <a:lstStyle/>
        <a:p>
          <a:endParaRPr lang="es-ES" noProof="0" dirty="0"/>
        </a:p>
      </dgm:t>
    </dgm:pt>
    <dgm:pt modelId="{478B7D3C-9FB4-4BC6-90AC-49960560DECD}" type="sibTrans" cxnId="{2AA9C11F-1F1D-428E-801A-47EAA766C99D}">
      <dgm:prSet/>
      <dgm:spPr/>
      <dgm:t>
        <a:bodyPr/>
        <a:lstStyle/>
        <a:p>
          <a:endParaRPr lang="es-ES" noProof="0" dirty="0"/>
        </a:p>
      </dgm:t>
    </dgm:pt>
    <dgm:pt modelId="{6CF284C3-4A70-4432-8F33-E75A802B3330}">
      <dgm:prSet custT="1"/>
      <dgm:spPr/>
      <dgm:t>
        <a:bodyPr/>
        <a:lstStyle/>
        <a:p>
          <a:r>
            <a:rPr lang="es-ES" sz="1200" noProof="0" dirty="0">
              <a:latin typeface="Century Gothic" panose="020B0502020202020204" pitchFamily="34" charset="0"/>
            </a:rPr>
            <a:t>Paso a paso como se desarrollo el proyecto</a:t>
          </a:r>
        </a:p>
      </dgm:t>
    </dgm:pt>
    <dgm:pt modelId="{044831E6-2FC9-4DDA-81FB-5FA418568D07}" type="parTrans" cxnId="{2DC24386-BC50-4BAB-8571-16CB10C2603C}">
      <dgm:prSet/>
      <dgm:spPr/>
      <dgm:t>
        <a:bodyPr/>
        <a:lstStyle/>
        <a:p>
          <a:endParaRPr lang="es-ES" noProof="0" dirty="0"/>
        </a:p>
      </dgm:t>
    </dgm:pt>
    <dgm:pt modelId="{CD50B82D-84BB-4747-B282-ABB339EBA294}" type="sibTrans" cxnId="{2DC24386-BC50-4BAB-8571-16CB10C2603C}">
      <dgm:prSet/>
      <dgm:spPr/>
      <dgm:t>
        <a:bodyPr/>
        <a:lstStyle/>
        <a:p>
          <a:endParaRPr lang="es-ES" noProof="0" dirty="0"/>
        </a:p>
      </dgm:t>
    </dgm:pt>
    <dgm:pt modelId="{8EA7219F-BDB2-48EB-9EEB-3133522D132E}">
      <dgm:prSet phldrT="[Text]"/>
      <dgm:spPr/>
      <dgm:t>
        <a:bodyPr/>
        <a:lstStyle/>
        <a:p>
          <a:endParaRPr lang="es-ES" noProof="0" dirty="0"/>
        </a:p>
      </dgm:t>
    </dgm:pt>
    <dgm:pt modelId="{3EE8403A-CB7C-4815-85BD-AEBCAEB71B37}" type="parTrans" cxnId="{58AD7EEF-D408-406B-87EE-4691D4C30668}">
      <dgm:prSet/>
      <dgm:spPr/>
      <dgm:t>
        <a:bodyPr/>
        <a:lstStyle/>
        <a:p>
          <a:endParaRPr lang="es-ES" noProof="0" dirty="0"/>
        </a:p>
      </dgm:t>
    </dgm:pt>
    <dgm:pt modelId="{C94B7947-85DC-4B21-BB99-DF8438356F98}" type="sibTrans" cxnId="{58AD7EEF-D408-406B-87EE-4691D4C30668}">
      <dgm:prSet/>
      <dgm:spPr/>
      <dgm:t>
        <a:bodyPr/>
        <a:lstStyle/>
        <a:p>
          <a:endParaRPr lang="es-ES" noProof="0" dirty="0"/>
        </a:p>
      </dgm:t>
    </dgm:pt>
    <dgm:pt modelId="{3CE06941-9820-4827-8B16-CD80CC49F780}">
      <dgm:prSet phldrT="[Text]" custT="1"/>
      <dgm:spPr/>
      <dgm:t>
        <a:bodyPr/>
        <a:lstStyle/>
        <a:p>
          <a:endParaRPr lang="es-ES" sz="1200" noProof="0" dirty="0"/>
        </a:p>
      </dgm:t>
    </dgm:pt>
    <dgm:pt modelId="{141A3C92-8966-4E2F-82E4-2E09E22674B2}" type="parTrans" cxnId="{C99CE395-39F6-46B4-938C-9BF085685D1A}">
      <dgm:prSet/>
      <dgm:spPr/>
      <dgm:t>
        <a:bodyPr/>
        <a:lstStyle/>
        <a:p>
          <a:endParaRPr lang="es-ES" noProof="0" dirty="0"/>
        </a:p>
      </dgm:t>
    </dgm:pt>
    <dgm:pt modelId="{F58FC55B-E61F-445C-956E-0BB2202254CA}" type="sibTrans" cxnId="{C99CE395-39F6-46B4-938C-9BF085685D1A}">
      <dgm:prSet/>
      <dgm:spPr/>
      <dgm:t>
        <a:bodyPr/>
        <a:lstStyle/>
        <a:p>
          <a:endParaRPr lang="es-ES" noProof="0" dirty="0"/>
        </a:p>
      </dgm:t>
    </dgm:pt>
    <dgm:pt modelId="{36045517-CEA4-4BE3-B836-C2B6BFE5649B}">
      <dgm:prSet phldrT="[Text]"/>
      <dgm:spPr/>
      <dgm:t>
        <a:bodyPr/>
        <a:lstStyle/>
        <a:p>
          <a:endParaRPr lang="es-ES" noProof="0" dirty="0"/>
        </a:p>
      </dgm:t>
    </dgm:pt>
    <dgm:pt modelId="{6231A36F-9B04-4B4A-917A-7E163AFFC956}" type="parTrans" cxnId="{4019353B-443B-4DED-AA6C-3C60E18414C7}">
      <dgm:prSet/>
      <dgm:spPr/>
      <dgm:t>
        <a:bodyPr/>
        <a:lstStyle/>
        <a:p>
          <a:endParaRPr lang="es-ES" noProof="0" dirty="0"/>
        </a:p>
      </dgm:t>
    </dgm:pt>
    <dgm:pt modelId="{BFF3C5ED-87D0-4709-A3B8-A7BF0668006A}" type="sibTrans" cxnId="{4019353B-443B-4DED-AA6C-3C60E18414C7}">
      <dgm:prSet/>
      <dgm:spPr/>
      <dgm:t>
        <a:bodyPr/>
        <a:lstStyle/>
        <a:p>
          <a:endParaRPr lang="es-ES" noProof="0" dirty="0"/>
        </a:p>
      </dgm:t>
    </dgm:pt>
    <dgm:pt modelId="{F66099B6-DBBD-4AB0-82D2-877B80F846F7}">
      <dgm:prSet phldrT="[Text]"/>
      <dgm:spPr/>
      <dgm:t>
        <a:bodyPr/>
        <a:lstStyle/>
        <a:p>
          <a:endParaRPr lang="es-ES" noProof="0" dirty="0"/>
        </a:p>
      </dgm:t>
    </dgm:pt>
    <dgm:pt modelId="{BC531B32-9B0E-482E-BF91-65C61F17168D}" type="sibTrans" cxnId="{B4F3EA32-CE64-4A92-9BAE-BC57E5392B05}">
      <dgm:prSet/>
      <dgm:spPr/>
      <dgm:t>
        <a:bodyPr/>
        <a:lstStyle/>
        <a:p>
          <a:endParaRPr lang="es-ES" noProof="0" dirty="0"/>
        </a:p>
      </dgm:t>
    </dgm:pt>
    <dgm:pt modelId="{B09C8BFB-F41C-4AC4-AB94-F216E3081C2D}" type="parTrans" cxnId="{B4F3EA32-CE64-4A92-9BAE-BC57E5392B05}">
      <dgm:prSet/>
      <dgm:spPr/>
      <dgm:t>
        <a:bodyPr/>
        <a:lstStyle/>
        <a:p>
          <a:endParaRPr lang="es-ES" noProof="0" dirty="0"/>
        </a:p>
      </dgm:t>
    </dgm:pt>
    <dgm:pt modelId="{5A955BA2-7361-41F9-844B-7C9A2EE794D9}">
      <dgm:prSet phldrT="[Text]"/>
      <dgm:spPr/>
      <dgm:t>
        <a:bodyPr/>
        <a:lstStyle/>
        <a:p>
          <a:endParaRPr lang="es-ES" sz="1100" noProof="0" dirty="0"/>
        </a:p>
      </dgm:t>
    </dgm:pt>
    <dgm:pt modelId="{196238F0-122F-469B-9924-FF8696A771B9}" type="parTrans" cxnId="{E89276B9-751A-4552-AA48-4D815F310C01}">
      <dgm:prSet/>
      <dgm:spPr/>
      <dgm:t>
        <a:bodyPr/>
        <a:lstStyle/>
        <a:p>
          <a:endParaRPr lang="es-ES"/>
        </a:p>
      </dgm:t>
    </dgm:pt>
    <dgm:pt modelId="{D41D1B33-58B5-48E3-8E8A-47AC6F54C51A}" type="sibTrans" cxnId="{E89276B9-751A-4552-AA48-4D815F310C01}">
      <dgm:prSet/>
      <dgm:spPr/>
      <dgm:t>
        <a:bodyPr/>
        <a:lstStyle/>
        <a:p>
          <a:endParaRPr lang="es-ES"/>
        </a:p>
      </dgm:t>
    </dgm:pt>
    <dgm:pt modelId="{C4064A91-7D9A-454A-B561-AC78C6285C76}" type="pres">
      <dgm:prSet presAssocID="{B9C32B05-62EA-407A-B21C-2310C7945705}" presName="Name0" presStyleCnt="0">
        <dgm:presLayoutVars>
          <dgm:chMax val="11"/>
          <dgm:chPref val="11"/>
          <dgm:dir val="rev"/>
          <dgm:resizeHandles/>
        </dgm:presLayoutVars>
      </dgm:prSet>
      <dgm:spPr/>
    </dgm:pt>
    <dgm:pt modelId="{3C942238-F152-4474-93A8-4CB72A6D0D05}" type="pres">
      <dgm:prSet presAssocID="{36045517-CEA4-4BE3-B836-C2B6BFE5649B}" presName="Accent4" presStyleCnt="0"/>
      <dgm:spPr/>
    </dgm:pt>
    <dgm:pt modelId="{0712E356-5745-4C9E-9415-6EF99F165658}" type="pres">
      <dgm:prSet presAssocID="{36045517-CEA4-4BE3-B836-C2B6BFE5649B}" presName="Accent" presStyleLbl="node1" presStyleIdx="0" presStyleCnt="4"/>
      <dgm:spPr/>
    </dgm:pt>
    <dgm:pt modelId="{6194C51A-9411-4EBC-AE38-B87850691A94}" type="pres">
      <dgm:prSet presAssocID="{36045517-CEA4-4BE3-B836-C2B6BFE5649B}" presName="ParentBackground4" presStyleCnt="0"/>
      <dgm:spPr/>
    </dgm:pt>
    <dgm:pt modelId="{947F1B8E-EB02-4491-90C8-6561162A36BB}" type="pres">
      <dgm:prSet presAssocID="{36045517-CEA4-4BE3-B836-C2B6BFE5649B}" presName="ParentBackground" presStyleLbl="fgAcc1" presStyleIdx="0" presStyleCnt="4" custLinFactNeighborX="-2818"/>
      <dgm:spPr/>
    </dgm:pt>
    <dgm:pt modelId="{7A17D609-7D18-437B-B5D7-D0640AE559A9}" type="pres">
      <dgm:prSet presAssocID="{36045517-CEA4-4BE3-B836-C2B6BFE5649B}" presName="Parent4" presStyleLbl="revTx" presStyleIdx="0" presStyleCnt="3">
        <dgm:presLayoutVars>
          <dgm:chMax val="1"/>
          <dgm:chPref val="1"/>
          <dgm:bulletEnabled val="1"/>
        </dgm:presLayoutVars>
      </dgm:prSet>
      <dgm:spPr/>
    </dgm:pt>
    <dgm:pt modelId="{A006C09B-5088-4C49-8412-65E2708CAD06}" type="pres">
      <dgm:prSet presAssocID="{3CE06941-9820-4827-8B16-CD80CC49F780}" presName="Accent3" presStyleCnt="0"/>
      <dgm:spPr/>
    </dgm:pt>
    <dgm:pt modelId="{87009C24-D40A-4D85-B913-988456044726}" type="pres">
      <dgm:prSet presAssocID="{3CE06941-9820-4827-8B16-CD80CC49F780}" presName="Accent" presStyleLbl="node1" presStyleIdx="1" presStyleCnt="4"/>
      <dgm:spPr/>
    </dgm:pt>
    <dgm:pt modelId="{53F362BA-F918-40C3-8848-D631F825F6D7}" type="pres">
      <dgm:prSet presAssocID="{3CE06941-9820-4827-8B16-CD80CC49F780}" presName="ParentBackground3" presStyleCnt="0"/>
      <dgm:spPr/>
    </dgm:pt>
    <dgm:pt modelId="{5E82F176-01A0-492D-84F8-A02940989B5B}" type="pres">
      <dgm:prSet presAssocID="{3CE06941-9820-4827-8B16-CD80CC49F780}" presName="ParentBackground" presStyleLbl="fgAcc1" presStyleIdx="1" presStyleCnt="4"/>
      <dgm:spPr/>
    </dgm:pt>
    <dgm:pt modelId="{69248A5F-F70D-4A4C-929A-9F6490E343A0}" type="pres">
      <dgm:prSet presAssocID="{3CE06941-9820-4827-8B16-CD80CC49F780}" presName="Child3" presStyleLbl="revTx" presStyleIdx="0" presStyleCnt="3">
        <dgm:presLayoutVars>
          <dgm:chMax val="0"/>
          <dgm:chPref val="0"/>
          <dgm:bulletEnabled val="1"/>
        </dgm:presLayoutVars>
      </dgm:prSet>
      <dgm:spPr/>
    </dgm:pt>
    <dgm:pt modelId="{95C8BFAC-DBB4-444C-A600-228AA9C62499}" type="pres">
      <dgm:prSet presAssocID="{3CE06941-9820-4827-8B16-CD80CC49F780}" presName="Parent3" presStyleLbl="revTx" presStyleIdx="0" presStyleCnt="3">
        <dgm:presLayoutVars>
          <dgm:chMax val="1"/>
          <dgm:chPref val="1"/>
          <dgm:bulletEnabled val="1"/>
        </dgm:presLayoutVars>
      </dgm:prSet>
      <dgm:spPr/>
    </dgm:pt>
    <dgm:pt modelId="{78FAD1BE-AD7C-4D12-A360-55B37C9E51C4}" type="pres">
      <dgm:prSet presAssocID="{F66099B6-DBBD-4AB0-82D2-877B80F846F7}" presName="Accent2" presStyleCnt="0"/>
      <dgm:spPr/>
    </dgm:pt>
    <dgm:pt modelId="{F0847FCA-64CB-441A-B1D3-C7BC89530C70}" type="pres">
      <dgm:prSet presAssocID="{F66099B6-DBBD-4AB0-82D2-877B80F846F7}" presName="Accent" presStyleLbl="node1" presStyleIdx="2" presStyleCnt="4"/>
      <dgm:spPr/>
    </dgm:pt>
    <dgm:pt modelId="{8D94951E-2C13-4F7F-BFA8-F5CE155EEC17}" type="pres">
      <dgm:prSet presAssocID="{F66099B6-DBBD-4AB0-82D2-877B80F846F7}" presName="ParentBackground2" presStyleCnt="0"/>
      <dgm:spPr/>
    </dgm:pt>
    <dgm:pt modelId="{961E3ACF-30A3-4207-9DD7-EFD06ED03765}" type="pres">
      <dgm:prSet presAssocID="{F66099B6-DBBD-4AB0-82D2-877B80F846F7}" presName="ParentBackground" presStyleLbl="fgAcc1" presStyleIdx="2" presStyleCnt="4"/>
      <dgm:spPr/>
    </dgm:pt>
    <dgm:pt modelId="{34A83504-235C-453A-85C9-2AAE6C3B03F0}" type="pres">
      <dgm:prSet presAssocID="{F66099B6-DBBD-4AB0-82D2-877B80F846F7}" presName="Child2" presStyleLbl="revTx" presStyleIdx="1" presStyleCnt="3" custLinFactY="-100000" custLinFactNeighborX="-52967" custLinFactNeighborY="-117116">
        <dgm:presLayoutVars>
          <dgm:chMax val="0"/>
          <dgm:chPref val="0"/>
          <dgm:bulletEnabled val="1"/>
        </dgm:presLayoutVars>
      </dgm:prSet>
      <dgm:spPr/>
    </dgm:pt>
    <dgm:pt modelId="{D12FF289-2A87-47F0-AB66-A7BA67E1E6CB}" type="pres">
      <dgm:prSet presAssocID="{F66099B6-DBBD-4AB0-82D2-877B80F846F7}" presName="Parent2" presStyleLbl="revTx" presStyleIdx="1" presStyleCnt="3">
        <dgm:presLayoutVars>
          <dgm:chMax val="1"/>
          <dgm:chPref val="1"/>
          <dgm:bulletEnabled val="1"/>
        </dgm:presLayoutVars>
      </dgm:prSet>
      <dgm:spPr/>
    </dgm:pt>
    <dgm:pt modelId="{EDF2815F-000A-4B82-950D-F9AC3D8E2DA1}" type="pres">
      <dgm:prSet presAssocID="{42D71409-67F9-455C-8C6D-716D284AAA6B}" presName="Accent1" presStyleCnt="0"/>
      <dgm:spPr/>
    </dgm:pt>
    <dgm:pt modelId="{A75EC866-CDC2-4017-8678-8213B4815327}" type="pres">
      <dgm:prSet presAssocID="{42D71409-67F9-455C-8C6D-716D284AAA6B}" presName="Accent" presStyleLbl="node1" presStyleIdx="3" presStyleCnt="4"/>
      <dgm:spPr/>
    </dgm:pt>
    <dgm:pt modelId="{CBBA27F1-E6B1-4847-8DA9-53263130C237}" type="pres">
      <dgm:prSet presAssocID="{42D71409-67F9-455C-8C6D-716D284AAA6B}" presName="ParentBackground1" presStyleCnt="0"/>
      <dgm:spPr/>
    </dgm:pt>
    <dgm:pt modelId="{33D1FF4A-1EA9-46F2-9769-F0793A34B441}" type="pres">
      <dgm:prSet presAssocID="{42D71409-67F9-455C-8C6D-716D284AAA6B}" presName="ParentBackground" presStyleLbl="fgAcc1" presStyleIdx="3" presStyleCnt="4" custLinFactNeighborX="-247" custLinFactNeighborY="-480"/>
      <dgm:spPr/>
    </dgm:pt>
    <dgm:pt modelId="{9927E353-63E0-4F1F-9EA9-6FED74737A81}" type="pres">
      <dgm:prSet presAssocID="{42D71409-67F9-455C-8C6D-716D284AAA6B}" presName="Child1" presStyleLbl="revTx" presStyleIdx="2" presStyleCnt="3">
        <dgm:presLayoutVars>
          <dgm:chMax val="0"/>
          <dgm:chPref val="0"/>
          <dgm:bulletEnabled val="1"/>
        </dgm:presLayoutVars>
      </dgm:prSet>
      <dgm:spPr/>
    </dgm:pt>
    <dgm:pt modelId="{50B67135-7FC6-447D-AB1E-45C65075B23B}" type="pres">
      <dgm:prSet presAssocID="{42D71409-67F9-455C-8C6D-716D284AAA6B}" presName="Parent1" presStyleLbl="revTx" presStyleIdx="2" presStyleCnt="3">
        <dgm:presLayoutVars>
          <dgm:chMax val="1"/>
          <dgm:chPref val="1"/>
          <dgm:bulletEnabled val="1"/>
        </dgm:presLayoutVars>
      </dgm:prSet>
      <dgm:spPr/>
    </dgm:pt>
  </dgm:ptLst>
  <dgm:cxnLst>
    <dgm:cxn modelId="{41148800-AD89-49E9-95B1-0ED015351B2B}" type="presOf" srcId="{36045517-CEA4-4BE3-B836-C2B6BFE5649B}" destId="{7A17D609-7D18-437B-B5D7-D0640AE559A9}" srcOrd="1" destOrd="0" presId="urn:microsoft.com/office/officeart/2011/layout/CircleProcess"/>
    <dgm:cxn modelId="{F349C406-78C8-4FD9-B756-AAB38737CB84}" type="presOf" srcId="{5A955BA2-7361-41F9-844B-7C9A2EE794D9}" destId="{69248A5F-F70D-4A4C-929A-9F6490E343A0}" srcOrd="0" destOrd="0" presId="urn:microsoft.com/office/officeart/2011/layout/CircleProcess"/>
    <dgm:cxn modelId="{2AA9C11F-1F1D-428E-801A-47EAA766C99D}" srcId="{B9C32B05-62EA-407A-B21C-2310C7945705}" destId="{42D71409-67F9-455C-8C6D-716D284AAA6B}" srcOrd="0" destOrd="0" parTransId="{51680ED1-AF6E-4B28-AE94-92B0EFB0DF7D}" sibTransId="{478B7D3C-9FB4-4BC6-90AC-49960560DECD}"/>
    <dgm:cxn modelId="{FCA8CA2D-C332-4A5C-997D-9250CCB103FE}" type="presOf" srcId="{42D71409-67F9-455C-8C6D-716D284AAA6B}" destId="{33D1FF4A-1EA9-46F2-9769-F0793A34B441}" srcOrd="0" destOrd="0" presId="urn:microsoft.com/office/officeart/2011/layout/CircleProcess"/>
    <dgm:cxn modelId="{B4F3EA32-CE64-4A92-9BAE-BC57E5392B05}" srcId="{B9C32B05-62EA-407A-B21C-2310C7945705}" destId="{F66099B6-DBBD-4AB0-82D2-877B80F846F7}" srcOrd="1" destOrd="0" parTransId="{B09C8BFB-F41C-4AC4-AB94-F216E3081C2D}" sibTransId="{BC531B32-9B0E-482E-BF91-65C61F17168D}"/>
    <dgm:cxn modelId="{4019353B-443B-4DED-AA6C-3C60E18414C7}" srcId="{B9C32B05-62EA-407A-B21C-2310C7945705}" destId="{36045517-CEA4-4BE3-B836-C2B6BFE5649B}" srcOrd="3" destOrd="0" parTransId="{6231A36F-9B04-4B4A-917A-7E163AFFC956}" sibTransId="{BFF3C5ED-87D0-4709-A3B8-A7BF0668006A}"/>
    <dgm:cxn modelId="{47178745-959E-4B97-9B85-020F47412D4C}" type="presOf" srcId="{36045517-CEA4-4BE3-B836-C2B6BFE5649B}" destId="{947F1B8E-EB02-4491-90C8-6561162A36BB}" srcOrd="0" destOrd="0" presId="urn:microsoft.com/office/officeart/2011/layout/CircleProcess"/>
    <dgm:cxn modelId="{DA34A047-B2D8-4D22-BBC1-86B7AE57EFF9}" type="presOf" srcId="{3CE06941-9820-4827-8B16-CD80CC49F780}" destId="{95C8BFAC-DBB4-444C-A600-228AA9C62499}" srcOrd="1" destOrd="0" presId="urn:microsoft.com/office/officeart/2011/layout/CircleProcess"/>
    <dgm:cxn modelId="{0AA71658-D46A-492F-97D9-284BCC6069AB}" type="presOf" srcId="{B9C32B05-62EA-407A-B21C-2310C7945705}" destId="{C4064A91-7D9A-454A-B561-AC78C6285C76}" srcOrd="0" destOrd="0" presId="urn:microsoft.com/office/officeart/2011/layout/CircleProcess"/>
    <dgm:cxn modelId="{345C817C-CD26-4F6E-9DCF-49AF77284FA4}" type="presOf" srcId="{42D71409-67F9-455C-8C6D-716D284AAA6B}" destId="{50B67135-7FC6-447D-AB1E-45C65075B23B}" srcOrd="1" destOrd="0" presId="urn:microsoft.com/office/officeart/2011/layout/CircleProcess"/>
    <dgm:cxn modelId="{2DC24386-BC50-4BAB-8571-16CB10C2603C}" srcId="{F66099B6-DBBD-4AB0-82D2-877B80F846F7}" destId="{6CF284C3-4A70-4432-8F33-E75A802B3330}" srcOrd="0" destOrd="0" parTransId="{044831E6-2FC9-4DDA-81FB-5FA418568D07}" sibTransId="{CD50B82D-84BB-4747-B282-ABB339EBA294}"/>
    <dgm:cxn modelId="{01F3818D-E917-4C95-B1BF-5E00C8710557}" type="presOf" srcId="{F66099B6-DBBD-4AB0-82D2-877B80F846F7}" destId="{961E3ACF-30A3-4207-9DD7-EFD06ED03765}" srcOrd="0" destOrd="0" presId="urn:microsoft.com/office/officeart/2011/layout/CircleProcess"/>
    <dgm:cxn modelId="{C99CE395-39F6-46B4-938C-9BF085685D1A}" srcId="{B9C32B05-62EA-407A-B21C-2310C7945705}" destId="{3CE06941-9820-4827-8B16-CD80CC49F780}" srcOrd="2" destOrd="0" parTransId="{141A3C92-8966-4E2F-82E4-2E09E22674B2}" sibTransId="{F58FC55B-E61F-445C-956E-0BB2202254CA}"/>
    <dgm:cxn modelId="{3019C1AD-701E-4676-BBA5-BBFD6716A438}" type="presOf" srcId="{3CE06941-9820-4827-8B16-CD80CC49F780}" destId="{5E82F176-01A0-492D-84F8-A02940989B5B}" srcOrd="0" destOrd="0" presId="urn:microsoft.com/office/officeart/2011/layout/CircleProcess"/>
    <dgm:cxn modelId="{E89276B9-751A-4552-AA48-4D815F310C01}" srcId="{3CE06941-9820-4827-8B16-CD80CC49F780}" destId="{5A955BA2-7361-41F9-844B-7C9A2EE794D9}" srcOrd="0" destOrd="0" parTransId="{196238F0-122F-469B-9924-FF8696A771B9}" sibTransId="{D41D1B33-58B5-48E3-8E8A-47AC6F54C51A}"/>
    <dgm:cxn modelId="{37B5DFC1-15B3-4616-A61B-686AE8CCB8FC}" type="presOf" srcId="{F66099B6-DBBD-4AB0-82D2-877B80F846F7}" destId="{D12FF289-2A87-47F0-AB66-A7BA67E1E6CB}" srcOrd="1" destOrd="0" presId="urn:microsoft.com/office/officeart/2011/layout/CircleProcess"/>
    <dgm:cxn modelId="{3BA264DC-60AB-48D0-B128-E911D309FF2D}" type="presOf" srcId="{8EA7219F-BDB2-48EB-9EEB-3133522D132E}" destId="{9927E353-63E0-4F1F-9EA9-6FED74737A81}" srcOrd="0" destOrd="0" presId="urn:microsoft.com/office/officeart/2011/layout/CircleProcess"/>
    <dgm:cxn modelId="{58AD7EEF-D408-406B-87EE-4691D4C30668}" srcId="{42D71409-67F9-455C-8C6D-716D284AAA6B}" destId="{8EA7219F-BDB2-48EB-9EEB-3133522D132E}" srcOrd="0" destOrd="0" parTransId="{3EE8403A-CB7C-4815-85BD-AEBCAEB71B37}" sibTransId="{C94B7947-85DC-4B21-BB99-DF8438356F98}"/>
    <dgm:cxn modelId="{FC72A1FD-B1BC-46D5-8697-DCAD1CAFD5A9}" type="presOf" srcId="{6CF284C3-4A70-4432-8F33-E75A802B3330}" destId="{34A83504-235C-453A-85C9-2AAE6C3B03F0}" srcOrd="0" destOrd="0" presId="urn:microsoft.com/office/officeart/2011/layout/CircleProcess"/>
    <dgm:cxn modelId="{95EC3108-F36B-4CC2-BD70-1BAF440E279D}" type="presParOf" srcId="{C4064A91-7D9A-454A-B561-AC78C6285C76}" destId="{3C942238-F152-4474-93A8-4CB72A6D0D05}" srcOrd="0" destOrd="0" presId="urn:microsoft.com/office/officeart/2011/layout/CircleProcess"/>
    <dgm:cxn modelId="{BDB87789-8E44-4B4F-AAC4-85E3CFC1D3DD}" type="presParOf" srcId="{3C942238-F152-4474-93A8-4CB72A6D0D05}" destId="{0712E356-5745-4C9E-9415-6EF99F165658}" srcOrd="0" destOrd="0" presId="urn:microsoft.com/office/officeart/2011/layout/CircleProcess"/>
    <dgm:cxn modelId="{CFFB10C6-EAB5-4AE7-874B-D31B57AAD512}" type="presParOf" srcId="{C4064A91-7D9A-454A-B561-AC78C6285C76}" destId="{6194C51A-9411-4EBC-AE38-B87850691A94}" srcOrd="1" destOrd="0" presId="urn:microsoft.com/office/officeart/2011/layout/CircleProcess"/>
    <dgm:cxn modelId="{3B6D744A-6696-42A7-9DF6-8DBA709DB030}" type="presParOf" srcId="{6194C51A-9411-4EBC-AE38-B87850691A94}" destId="{947F1B8E-EB02-4491-90C8-6561162A36BB}" srcOrd="0" destOrd="0" presId="urn:microsoft.com/office/officeart/2011/layout/CircleProcess"/>
    <dgm:cxn modelId="{E067A535-0CEB-482F-9283-262E75F607C8}" type="presParOf" srcId="{C4064A91-7D9A-454A-B561-AC78C6285C76}" destId="{7A17D609-7D18-437B-B5D7-D0640AE559A9}" srcOrd="2" destOrd="0" presId="urn:microsoft.com/office/officeart/2011/layout/CircleProcess"/>
    <dgm:cxn modelId="{CC4B0776-8BBC-41B7-8054-8369ADA68C75}" type="presParOf" srcId="{C4064A91-7D9A-454A-B561-AC78C6285C76}" destId="{A006C09B-5088-4C49-8412-65E2708CAD06}" srcOrd="3" destOrd="0" presId="urn:microsoft.com/office/officeart/2011/layout/CircleProcess"/>
    <dgm:cxn modelId="{35C927A4-82BC-440E-BFE4-79C375C34350}" type="presParOf" srcId="{A006C09B-5088-4C49-8412-65E2708CAD06}" destId="{87009C24-D40A-4D85-B913-988456044726}" srcOrd="0" destOrd="0" presId="urn:microsoft.com/office/officeart/2011/layout/CircleProcess"/>
    <dgm:cxn modelId="{4E2E5F7B-64F7-4415-96C8-FB8DFF7FB281}" type="presParOf" srcId="{C4064A91-7D9A-454A-B561-AC78C6285C76}" destId="{53F362BA-F918-40C3-8848-D631F825F6D7}" srcOrd="4" destOrd="0" presId="urn:microsoft.com/office/officeart/2011/layout/CircleProcess"/>
    <dgm:cxn modelId="{C8E256CC-FB2E-4E21-9449-B8036D98B602}" type="presParOf" srcId="{53F362BA-F918-40C3-8848-D631F825F6D7}" destId="{5E82F176-01A0-492D-84F8-A02940989B5B}" srcOrd="0" destOrd="0" presId="urn:microsoft.com/office/officeart/2011/layout/CircleProcess"/>
    <dgm:cxn modelId="{B98F2C57-84CC-486D-A8D2-08D35CED648A}" type="presParOf" srcId="{C4064A91-7D9A-454A-B561-AC78C6285C76}" destId="{69248A5F-F70D-4A4C-929A-9F6490E343A0}" srcOrd="5" destOrd="0" presId="urn:microsoft.com/office/officeart/2011/layout/CircleProcess"/>
    <dgm:cxn modelId="{B44B83C2-C2C4-4407-8EAF-F11982C9E538}" type="presParOf" srcId="{C4064A91-7D9A-454A-B561-AC78C6285C76}" destId="{95C8BFAC-DBB4-444C-A600-228AA9C62499}" srcOrd="6" destOrd="0" presId="urn:microsoft.com/office/officeart/2011/layout/CircleProcess"/>
    <dgm:cxn modelId="{1762E426-D082-4614-BCBB-ED0511959D82}" type="presParOf" srcId="{C4064A91-7D9A-454A-B561-AC78C6285C76}" destId="{78FAD1BE-AD7C-4D12-A360-55B37C9E51C4}" srcOrd="7" destOrd="0" presId="urn:microsoft.com/office/officeart/2011/layout/CircleProcess"/>
    <dgm:cxn modelId="{C4C9AC3C-54CB-4BE1-B173-94A922446E39}" type="presParOf" srcId="{78FAD1BE-AD7C-4D12-A360-55B37C9E51C4}" destId="{F0847FCA-64CB-441A-B1D3-C7BC89530C70}" srcOrd="0" destOrd="0" presId="urn:microsoft.com/office/officeart/2011/layout/CircleProcess"/>
    <dgm:cxn modelId="{78768E04-15E5-4FE0-A472-011D175576C8}" type="presParOf" srcId="{C4064A91-7D9A-454A-B561-AC78C6285C76}" destId="{8D94951E-2C13-4F7F-BFA8-F5CE155EEC17}" srcOrd="8" destOrd="0" presId="urn:microsoft.com/office/officeart/2011/layout/CircleProcess"/>
    <dgm:cxn modelId="{443148AA-3FB4-4F95-880E-DC8031CCC9C4}" type="presParOf" srcId="{8D94951E-2C13-4F7F-BFA8-F5CE155EEC17}" destId="{961E3ACF-30A3-4207-9DD7-EFD06ED03765}" srcOrd="0" destOrd="0" presId="urn:microsoft.com/office/officeart/2011/layout/CircleProcess"/>
    <dgm:cxn modelId="{A3D8E207-5CD4-4BB8-97C6-15D4A1C7E7E3}" type="presParOf" srcId="{C4064A91-7D9A-454A-B561-AC78C6285C76}" destId="{34A83504-235C-453A-85C9-2AAE6C3B03F0}" srcOrd="9" destOrd="0" presId="urn:microsoft.com/office/officeart/2011/layout/CircleProcess"/>
    <dgm:cxn modelId="{A729C35A-44A3-45A2-9952-00967305F796}" type="presParOf" srcId="{C4064A91-7D9A-454A-B561-AC78C6285C76}" destId="{D12FF289-2A87-47F0-AB66-A7BA67E1E6CB}" srcOrd="10" destOrd="0" presId="urn:microsoft.com/office/officeart/2011/layout/CircleProcess"/>
    <dgm:cxn modelId="{ECC26202-EFEE-4BD0-AD35-0612F2FB8069}" type="presParOf" srcId="{C4064A91-7D9A-454A-B561-AC78C6285C76}" destId="{EDF2815F-000A-4B82-950D-F9AC3D8E2DA1}" srcOrd="11" destOrd="0" presId="urn:microsoft.com/office/officeart/2011/layout/CircleProcess"/>
    <dgm:cxn modelId="{B565C589-4490-4206-9387-B7A5AEA233FC}" type="presParOf" srcId="{EDF2815F-000A-4B82-950D-F9AC3D8E2DA1}" destId="{A75EC866-CDC2-4017-8678-8213B4815327}" srcOrd="0" destOrd="0" presId="urn:microsoft.com/office/officeart/2011/layout/CircleProcess"/>
    <dgm:cxn modelId="{950C69A4-C7B3-4203-8A78-660716AD2603}" type="presParOf" srcId="{C4064A91-7D9A-454A-B561-AC78C6285C76}" destId="{CBBA27F1-E6B1-4847-8DA9-53263130C237}" srcOrd="12" destOrd="0" presId="urn:microsoft.com/office/officeart/2011/layout/CircleProcess"/>
    <dgm:cxn modelId="{2C7D7EED-FFDA-41E6-8B06-C74BF364C234}" type="presParOf" srcId="{CBBA27F1-E6B1-4847-8DA9-53263130C237}" destId="{33D1FF4A-1EA9-46F2-9769-F0793A34B441}" srcOrd="0" destOrd="0" presId="urn:microsoft.com/office/officeart/2011/layout/CircleProcess"/>
    <dgm:cxn modelId="{1D953676-22E4-4C10-803C-F1FA55677B32}" type="presParOf" srcId="{C4064A91-7D9A-454A-B561-AC78C6285C76}" destId="{9927E353-63E0-4F1F-9EA9-6FED74737A81}" srcOrd="13" destOrd="0" presId="urn:microsoft.com/office/officeart/2011/layout/CircleProcess"/>
    <dgm:cxn modelId="{CF62E9B6-79D2-4DBF-AFE0-353089B1BCD6}" type="presParOf" srcId="{C4064A91-7D9A-454A-B561-AC78C6285C76}" destId="{50B67135-7FC6-447D-AB1E-45C65075B23B}" srcOrd="14" destOrd="0" presId="urn:microsoft.com/office/officeart/2011/layout/CircleProcess"/>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12E356-5745-4C9E-9415-6EF99F165658}">
      <dsp:nvSpPr>
        <dsp:cNvPr id="0" name=""/>
        <dsp:cNvSpPr/>
      </dsp:nvSpPr>
      <dsp:spPr>
        <a:xfrm>
          <a:off x="531651" y="500613"/>
          <a:ext cx="2176745" cy="2176856"/>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47F1B8E-EB02-4491-90C8-6561162A36BB}">
      <dsp:nvSpPr>
        <dsp:cNvPr id="0" name=""/>
        <dsp:cNvSpPr/>
      </dsp:nvSpPr>
      <dsp:spPr>
        <a:xfrm>
          <a:off x="546261" y="573188"/>
          <a:ext cx="2032064" cy="2031707"/>
        </a:xfrm>
        <a:prstGeom prst="ellipse">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s-ES" sz="6500" kern="1200" noProof="0" dirty="0"/>
        </a:p>
      </dsp:txBody>
      <dsp:txXfrm>
        <a:off x="836556" y="863486"/>
        <a:ext cx="1451474" cy="1451110"/>
      </dsp:txXfrm>
    </dsp:sp>
    <dsp:sp modelId="{87009C24-D40A-4D85-B913-988456044726}">
      <dsp:nvSpPr>
        <dsp:cNvPr id="0" name=""/>
        <dsp:cNvSpPr/>
      </dsp:nvSpPr>
      <dsp:spPr>
        <a:xfrm rot="13500000">
          <a:off x="2790519" y="500460"/>
          <a:ext cx="2176780" cy="2176780"/>
        </a:xfrm>
        <a:prstGeom prst="teardrop">
          <a:avLst>
            <a:gd name="adj" fmla="val 10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E82F176-01A0-492D-84F8-A02940989B5B}">
      <dsp:nvSpPr>
        <dsp:cNvPr id="0" name=""/>
        <dsp:cNvSpPr/>
      </dsp:nvSpPr>
      <dsp:spPr>
        <a:xfrm>
          <a:off x="2853077" y="573188"/>
          <a:ext cx="2032064" cy="2031707"/>
        </a:xfrm>
        <a:prstGeom prst="ellipse">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endParaRPr lang="es-ES" sz="1200" kern="1200" noProof="0" dirty="0"/>
        </a:p>
      </dsp:txBody>
      <dsp:txXfrm>
        <a:off x="3143371" y="863486"/>
        <a:ext cx="1451474" cy="1451110"/>
      </dsp:txXfrm>
    </dsp:sp>
    <dsp:sp modelId="{69248A5F-F70D-4A4C-929A-9F6490E343A0}">
      <dsp:nvSpPr>
        <dsp:cNvPr id="0" name=""/>
        <dsp:cNvSpPr/>
      </dsp:nvSpPr>
      <dsp:spPr>
        <a:xfrm>
          <a:off x="2853077" y="2717577"/>
          <a:ext cx="2032064" cy="11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3840" tIns="243840" rIns="243840" bIns="243840" numCol="1" spcCol="1270" anchor="t" anchorCtr="0">
          <a:noAutofit/>
        </a:bodyPr>
        <a:lstStyle/>
        <a:p>
          <a:pPr marL="285750" lvl="1" indent="-285750" algn="l" defTabSz="2222500">
            <a:lnSpc>
              <a:spcPct val="90000"/>
            </a:lnSpc>
            <a:spcBef>
              <a:spcPct val="0"/>
            </a:spcBef>
            <a:spcAft>
              <a:spcPct val="15000"/>
            </a:spcAft>
            <a:buChar char="•"/>
          </a:pPr>
          <a:endParaRPr lang="es-ES" sz="5000" kern="1200" noProof="0" dirty="0"/>
        </a:p>
      </dsp:txBody>
      <dsp:txXfrm>
        <a:off x="2853077" y="2717577"/>
        <a:ext cx="2032064" cy="1193279"/>
      </dsp:txXfrm>
    </dsp:sp>
    <dsp:sp modelId="{F0847FCA-64CB-441A-B1D3-C7BC89530C70}">
      <dsp:nvSpPr>
        <dsp:cNvPr id="0" name=""/>
        <dsp:cNvSpPr/>
      </dsp:nvSpPr>
      <dsp:spPr>
        <a:xfrm rot="13500000">
          <a:off x="5030737" y="500460"/>
          <a:ext cx="2176780" cy="2176780"/>
        </a:xfrm>
        <a:prstGeom prst="teardrop">
          <a:avLst>
            <a:gd name="adj" fmla="val 10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61E3ACF-30A3-4207-9DD7-EFD06ED03765}">
      <dsp:nvSpPr>
        <dsp:cNvPr id="0" name=""/>
        <dsp:cNvSpPr/>
      </dsp:nvSpPr>
      <dsp:spPr>
        <a:xfrm>
          <a:off x="5102629" y="573188"/>
          <a:ext cx="2032064" cy="2031707"/>
        </a:xfrm>
        <a:prstGeom prst="ellipse">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s-ES" sz="6500" kern="1200" noProof="0" dirty="0"/>
        </a:p>
      </dsp:txBody>
      <dsp:txXfrm>
        <a:off x="5392924" y="863486"/>
        <a:ext cx="1451474" cy="1451110"/>
      </dsp:txXfrm>
    </dsp:sp>
    <dsp:sp modelId="{34A83504-235C-453A-85C9-2AAE6C3B03F0}">
      <dsp:nvSpPr>
        <dsp:cNvPr id="0" name=""/>
        <dsp:cNvSpPr/>
      </dsp:nvSpPr>
      <dsp:spPr>
        <a:xfrm>
          <a:off x="4026305" y="126776"/>
          <a:ext cx="2032064" cy="11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114300" lvl="1" indent="-114300" algn="l" defTabSz="533400">
            <a:lnSpc>
              <a:spcPct val="90000"/>
            </a:lnSpc>
            <a:spcBef>
              <a:spcPct val="0"/>
            </a:spcBef>
            <a:spcAft>
              <a:spcPct val="15000"/>
            </a:spcAft>
            <a:buChar char="•"/>
          </a:pPr>
          <a:r>
            <a:rPr lang="es-ES" sz="1200" kern="1200" noProof="0" dirty="0">
              <a:latin typeface="Century Gothic" panose="020B0502020202020204" pitchFamily="34" charset="0"/>
            </a:rPr>
            <a:t>Paso a paso como se desarrollo el proyecto</a:t>
          </a:r>
        </a:p>
      </dsp:txBody>
      <dsp:txXfrm>
        <a:off x="4026305" y="126776"/>
        <a:ext cx="2032064" cy="1193279"/>
      </dsp:txXfrm>
    </dsp:sp>
    <dsp:sp modelId="{A75EC866-CDC2-4017-8678-8213B4815327}">
      <dsp:nvSpPr>
        <dsp:cNvPr id="0" name=""/>
        <dsp:cNvSpPr/>
      </dsp:nvSpPr>
      <dsp:spPr>
        <a:xfrm rot="13500000">
          <a:off x="7280289" y="500460"/>
          <a:ext cx="2176780" cy="2176780"/>
        </a:xfrm>
        <a:prstGeom prst="teardrop">
          <a:avLst>
            <a:gd name="adj" fmla="val 10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3D1FF4A-1EA9-46F2-9769-F0793A34B441}">
      <dsp:nvSpPr>
        <dsp:cNvPr id="0" name=""/>
        <dsp:cNvSpPr/>
      </dsp:nvSpPr>
      <dsp:spPr>
        <a:xfrm>
          <a:off x="7347162" y="563436"/>
          <a:ext cx="2032064" cy="2031707"/>
        </a:xfrm>
        <a:prstGeom prst="ellipse">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s-ES" sz="6500" kern="1200" noProof="0" dirty="0"/>
        </a:p>
      </dsp:txBody>
      <dsp:txXfrm>
        <a:off x="7637457" y="853734"/>
        <a:ext cx="1451474" cy="1451110"/>
      </dsp:txXfrm>
    </dsp:sp>
    <dsp:sp modelId="{9927E353-63E0-4F1F-9EA9-6FED74737A81}">
      <dsp:nvSpPr>
        <dsp:cNvPr id="0" name=""/>
        <dsp:cNvSpPr/>
      </dsp:nvSpPr>
      <dsp:spPr>
        <a:xfrm>
          <a:off x="7352181" y="2717577"/>
          <a:ext cx="2032064" cy="11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3840" tIns="243840" rIns="243840" bIns="243840" numCol="1" spcCol="1270" anchor="t" anchorCtr="0">
          <a:noAutofit/>
        </a:bodyPr>
        <a:lstStyle/>
        <a:p>
          <a:pPr marL="285750" lvl="1" indent="-285750" algn="l" defTabSz="2222500">
            <a:lnSpc>
              <a:spcPct val="90000"/>
            </a:lnSpc>
            <a:spcBef>
              <a:spcPct val="0"/>
            </a:spcBef>
            <a:spcAft>
              <a:spcPct val="15000"/>
            </a:spcAft>
            <a:buChar char="•"/>
          </a:pPr>
          <a:endParaRPr lang="es-ES" sz="5000" kern="1200" noProof="0" dirty="0"/>
        </a:p>
      </dsp:txBody>
      <dsp:txXfrm>
        <a:off x="7352181" y="2717577"/>
        <a:ext cx="2032064" cy="1193279"/>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s-ES"/>
              <a:t>Haga clic para modificar el estilo de título del patrón</a:t>
            </a:r>
            <a:endParaRPr lang="es-EC"/>
          </a:p>
        </p:txBody>
      </p:sp>
      <p:sp>
        <p:nvSpPr>
          <p:cNvPr id="3" name="Subtítulo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C"/>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2D7E1184-42E3-47C1-9DFF-E021C4C8B2A7}" type="datetimeFigureOut">
              <a:rPr lang="es-EC" smtClean="0"/>
              <a:t>22/8/2021</a:t>
            </a:fld>
            <a:endParaRPr lang="es-EC"/>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s-EC"/>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35652915-CBB8-42C4-A50E-49366059D810}" type="slidenum">
              <a:rPr lang="es-EC" smtClean="0"/>
              <a:t>‹Nº›</a:t>
            </a:fld>
            <a:endParaRPr lang="es-EC"/>
          </a:p>
        </p:txBody>
      </p:sp>
    </p:spTree>
    <p:extLst>
      <p:ext uri="{BB962C8B-B14F-4D97-AF65-F5344CB8AC3E}">
        <p14:creationId xmlns:p14="http://schemas.microsoft.com/office/powerpoint/2010/main" val="2076604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s-EC"/>
          </a:p>
        </p:txBody>
      </p:sp>
      <p:sp>
        <p:nvSpPr>
          <p:cNvPr id="3" name="Marcador de texto vertical 2"/>
          <p:cNvSpPr>
            <a:spLocks noGrp="1"/>
          </p:cNvSpPr>
          <p:nvPr>
            <p:ph type="body" orient="vert" idx="1"/>
          </p:nvPr>
        </p:nvSpPr>
        <p:spPr>
          <a:xfrm>
            <a:off x="838200" y="1825625"/>
            <a:ext cx="10515600" cy="4351338"/>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2D7E1184-42E3-47C1-9DFF-E021C4C8B2A7}" type="datetimeFigureOut">
              <a:rPr lang="es-EC" smtClean="0"/>
              <a:t>22/8/2021</a:t>
            </a:fld>
            <a:endParaRPr lang="es-EC"/>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s-EC"/>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35652915-CBB8-42C4-A50E-49366059D810}" type="slidenum">
              <a:rPr lang="es-EC" smtClean="0"/>
              <a:t>‹Nº›</a:t>
            </a:fld>
            <a:endParaRPr lang="es-EC"/>
          </a:p>
        </p:txBody>
      </p:sp>
    </p:spTree>
    <p:extLst>
      <p:ext uri="{BB962C8B-B14F-4D97-AF65-F5344CB8AC3E}">
        <p14:creationId xmlns:p14="http://schemas.microsoft.com/office/powerpoint/2010/main" val="361823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a:prstGeom prst="rect">
            <a:avLst/>
          </a:prstGeom>
        </p:spPr>
        <p:txBody>
          <a:bodyPr vert="eaVert"/>
          <a:lstStyle/>
          <a:p>
            <a:r>
              <a:rPr lang="es-ES"/>
              <a:t>Haga clic para modificar el estilo de título del patrón</a:t>
            </a:r>
            <a:endParaRPr lang="es-EC"/>
          </a:p>
        </p:txBody>
      </p:sp>
      <p:sp>
        <p:nvSpPr>
          <p:cNvPr id="3" name="Marcador de texto vertical 2"/>
          <p:cNvSpPr>
            <a:spLocks noGrp="1"/>
          </p:cNvSpPr>
          <p:nvPr>
            <p:ph type="body" orient="vert" idx="1"/>
          </p:nvPr>
        </p:nvSpPr>
        <p:spPr>
          <a:xfrm>
            <a:off x="838200" y="365125"/>
            <a:ext cx="7734300" cy="5811838"/>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2D7E1184-42E3-47C1-9DFF-E021C4C8B2A7}" type="datetimeFigureOut">
              <a:rPr lang="es-EC" smtClean="0"/>
              <a:t>22/8/2021</a:t>
            </a:fld>
            <a:endParaRPr lang="es-EC"/>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s-EC"/>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35652915-CBB8-42C4-A50E-49366059D810}" type="slidenum">
              <a:rPr lang="es-EC" smtClean="0"/>
              <a:t>‹Nº›</a:t>
            </a:fld>
            <a:endParaRPr lang="es-EC"/>
          </a:p>
        </p:txBody>
      </p:sp>
    </p:spTree>
    <p:extLst>
      <p:ext uri="{BB962C8B-B14F-4D97-AF65-F5344CB8AC3E}">
        <p14:creationId xmlns:p14="http://schemas.microsoft.com/office/powerpoint/2010/main" val="3905229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s-EC"/>
          </a:p>
        </p:txBody>
      </p:sp>
      <p:sp>
        <p:nvSpPr>
          <p:cNvPr id="3" name="Marcador de contenido 2"/>
          <p:cNvSpPr>
            <a:spLocks noGrp="1"/>
          </p:cNvSpPr>
          <p:nvPr>
            <p:ph idx="1"/>
          </p:nvPr>
        </p:nvSpPr>
        <p:spPr>
          <a:xfrm>
            <a:off x="838200" y="1825625"/>
            <a:ext cx="10515600" cy="435133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2D7E1184-42E3-47C1-9DFF-E021C4C8B2A7}" type="datetimeFigureOut">
              <a:rPr lang="es-EC" smtClean="0"/>
              <a:t>22/8/2021</a:t>
            </a:fld>
            <a:endParaRPr lang="es-EC"/>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s-EC"/>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35652915-CBB8-42C4-A50E-49366059D810}" type="slidenum">
              <a:rPr lang="es-EC" smtClean="0"/>
              <a:t>‹Nº›</a:t>
            </a:fld>
            <a:endParaRPr lang="es-EC"/>
          </a:p>
        </p:txBody>
      </p:sp>
    </p:spTree>
    <p:extLst>
      <p:ext uri="{BB962C8B-B14F-4D97-AF65-F5344CB8AC3E}">
        <p14:creationId xmlns:p14="http://schemas.microsoft.com/office/powerpoint/2010/main" val="3431214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a:prstGeom prst="rect">
            <a:avLst/>
          </a:prstGeom>
        </p:spPr>
        <p:txBody>
          <a:bodyPr anchor="b"/>
          <a:lstStyle>
            <a:lvl1pPr>
              <a:defRPr sz="6000"/>
            </a:lvl1pPr>
          </a:lstStyle>
          <a:p>
            <a:r>
              <a:rPr lang="es-ES"/>
              <a:t>Haga clic para modificar el estilo de título del patrón</a:t>
            </a:r>
            <a:endParaRPr lang="es-EC"/>
          </a:p>
        </p:txBody>
      </p:sp>
      <p:sp>
        <p:nvSpPr>
          <p:cNvPr id="3" name="Marcador de texto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2D7E1184-42E3-47C1-9DFF-E021C4C8B2A7}" type="datetimeFigureOut">
              <a:rPr lang="es-EC" smtClean="0"/>
              <a:t>22/8/2021</a:t>
            </a:fld>
            <a:endParaRPr lang="es-EC"/>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s-EC"/>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35652915-CBB8-42C4-A50E-49366059D810}" type="slidenum">
              <a:rPr lang="es-EC" smtClean="0"/>
              <a:t>‹Nº›</a:t>
            </a:fld>
            <a:endParaRPr lang="es-EC"/>
          </a:p>
        </p:txBody>
      </p:sp>
    </p:spTree>
    <p:extLst>
      <p:ext uri="{BB962C8B-B14F-4D97-AF65-F5344CB8AC3E}">
        <p14:creationId xmlns:p14="http://schemas.microsoft.com/office/powerpoint/2010/main" val="4135298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s-EC"/>
          </a:p>
        </p:txBody>
      </p:sp>
      <p:sp>
        <p:nvSpPr>
          <p:cNvPr id="3" name="Marcador de contenido 2"/>
          <p:cNvSpPr>
            <a:spLocks noGrp="1"/>
          </p:cNvSpPr>
          <p:nvPr>
            <p:ph sz="half" idx="1"/>
          </p:nvPr>
        </p:nvSpPr>
        <p:spPr>
          <a:xfrm>
            <a:off x="838200" y="1825625"/>
            <a:ext cx="5181600" cy="435133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contenido 3"/>
          <p:cNvSpPr>
            <a:spLocks noGrp="1"/>
          </p:cNvSpPr>
          <p:nvPr>
            <p:ph sz="half" idx="2"/>
          </p:nvPr>
        </p:nvSpPr>
        <p:spPr>
          <a:xfrm>
            <a:off x="6172200" y="1825625"/>
            <a:ext cx="5181600" cy="435133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2D7E1184-42E3-47C1-9DFF-E021C4C8B2A7}" type="datetimeFigureOut">
              <a:rPr lang="es-EC" smtClean="0"/>
              <a:t>22/8/2021</a:t>
            </a:fld>
            <a:endParaRPr lang="es-EC"/>
          </a:p>
        </p:txBody>
      </p:sp>
      <p:sp>
        <p:nvSpPr>
          <p:cNvPr id="6" name="Marcador de pie de página 5"/>
          <p:cNvSpPr>
            <a:spLocks noGrp="1"/>
          </p:cNvSpPr>
          <p:nvPr>
            <p:ph type="ftr" sz="quarter" idx="11"/>
          </p:nvPr>
        </p:nvSpPr>
        <p:spPr>
          <a:xfrm>
            <a:off x="4038600" y="6356350"/>
            <a:ext cx="4114800" cy="365125"/>
          </a:xfrm>
          <a:prstGeom prst="rect">
            <a:avLst/>
          </a:prstGeom>
        </p:spPr>
        <p:txBody>
          <a:bodyPr/>
          <a:lstStyle/>
          <a:p>
            <a:endParaRPr lang="es-EC"/>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35652915-CBB8-42C4-A50E-49366059D810}" type="slidenum">
              <a:rPr lang="es-EC" smtClean="0"/>
              <a:t>‹Nº›</a:t>
            </a:fld>
            <a:endParaRPr lang="es-EC"/>
          </a:p>
        </p:txBody>
      </p:sp>
    </p:spTree>
    <p:extLst>
      <p:ext uri="{BB962C8B-B14F-4D97-AF65-F5344CB8AC3E}">
        <p14:creationId xmlns:p14="http://schemas.microsoft.com/office/powerpoint/2010/main" val="4145192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a:prstGeom prst="rect">
            <a:avLst/>
          </a:prstGeom>
        </p:spPr>
        <p:txBody>
          <a:bodyPr/>
          <a:lstStyle/>
          <a:p>
            <a:r>
              <a:rPr lang="es-ES"/>
              <a:t>Haga clic para modificar el estilo de título del patrón</a:t>
            </a:r>
            <a:endParaRPr lang="es-EC"/>
          </a:p>
        </p:txBody>
      </p:sp>
      <p:sp>
        <p:nvSpPr>
          <p:cNvPr id="3" name="Marcador de texto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texto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7" name="Marcador de fecha 6"/>
          <p:cNvSpPr>
            <a:spLocks noGrp="1"/>
          </p:cNvSpPr>
          <p:nvPr>
            <p:ph type="dt" sz="half" idx="10"/>
          </p:nvPr>
        </p:nvSpPr>
        <p:spPr>
          <a:xfrm>
            <a:off x="838200" y="6356350"/>
            <a:ext cx="2743200" cy="365125"/>
          </a:xfrm>
          <a:prstGeom prst="rect">
            <a:avLst/>
          </a:prstGeom>
        </p:spPr>
        <p:txBody>
          <a:bodyPr/>
          <a:lstStyle/>
          <a:p>
            <a:fld id="{2D7E1184-42E3-47C1-9DFF-E021C4C8B2A7}" type="datetimeFigureOut">
              <a:rPr lang="es-EC" smtClean="0"/>
              <a:t>22/8/2021</a:t>
            </a:fld>
            <a:endParaRPr lang="es-EC"/>
          </a:p>
        </p:txBody>
      </p:sp>
      <p:sp>
        <p:nvSpPr>
          <p:cNvPr id="8" name="Marcador de pie de página 7"/>
          <p:cNvSpPr>
            <a:spLocks noGrp="1"/>
          </p:cNvSpPr>
          <p:nvPr>
            <p:ph type="ftr" sz="quarter" idx="11"/>
          </p:nvPr>
        </p:nvSpPr>
        <p:spPr>
          <a:xfrm>
            <a:off x="4038600" y="6356350"/>
            <a:ext cx="4114800" cy="365125"/>
          </a:xfrm>
          <a:prstGeom prst="rect">
            <a:avLst/>
          </a:prstGeom>
        </p:spPr>
        <p:txBody>
          <a:bodyPr/>
          <a:lstStyle/>
          <a:p>
            <a:endParaRPr lang="es-EC"/>
          </a:p>
        </p:txBody>
      </p:sp>
      <p:sp>
        <p:nvSpPr>
          <p:cNvPr id="9" name="Marcador de número de diapositiva 8"/>
          <p:cNvSpPr>
            <a:spLocks noGrp="1"/>
          </p:cNvSpPr>
          <p:nvPr>
            <p:ph type="sldNum" sz="quarter" idx="12"/>
          </p:nvPr>
        </p:nvSpPr>
        <p:spPr>
          <a:xfrm>
            <a:off x="8610600" y="6356350"/>
            <a:ext cx="2743200" cy="365125"/>
          </a:xfrm>
          <a:prstGeom prst="rect">
            <a:avLst/>
          </a:prstGeom>
        </p:spPr>
        <p:txBody>
          <a:bodyPr/>
          <a:lstStyle/>
          <a:p>
            <a:fld id="{35652915-CBB8-42C4-A50E-49366059D810}" type="slidenum">
              <a:rPr lang="es-EC" smtClean="0"/>
              <a:t>‹Nº›</a:t>
            </a:fld>
            <a:endParaRPr lang="es-EC"/>
          </a:p>
        </p:txBody>
      </p:sp>
    </p:spTree>
    <p:extLst>
      <p:ext uri="{BB962C8B-B14F-4D97-AF65-F5344CB8AC3E}">
        <p14:creationId xmlns:p14="http://schemas.microsoft.com/office/powerpoint/2010/main" val="2295258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s-EC"/>
          </a:p>
        </p:txBody>
      </p:sp>
      <p:sp>
        <p:nvSpPr>
          <p:cNvPr id="3" name="Marcador de fecha 2"/>
          <p:cNvSpPr>
            <a:spLocks noGrp="1"/>
          </p:cNvSpPr>
          <p:nvPr>
            <p:ph type="dt" sz="half" idx="10"/>
          </p:nvPr>
        </p:nvSpPr>
        <p:spPr>
          <a:xfrm>
            <a:off x="838200" y="6356350"/>
            <a:ext cx="2743200" cy="365125"/>
          </a:xfrm>
          <a:prstGeom prst="rect">
            <a:avLst/>
          </a:prstGeom>
        </p:spPr>
        <p:txBody>
          <a:bodyPr/>
          <a:lstStyle/>
          <a:p>
            <a:fld id="{2D7E1184-42E3-47C1-9DFF-E021C4C8B2A7}" type="datetimeFigureOut">
              <a:rPr lang="es-EC" smtClean="0"/>
              <a:t>22/8/2021</a:t>
            </a:fld>
            <a:endParaRPr lang="es-EC"/>
          </a:p>
        </p:txBody>
      </p:sp>
      <p:sp>
        <p:nvSpPr>
          <p:cNvPr id="4" name="Marcador de pie de página 3"/>
          <p:cNvSpPr>
            <a:spLocks noGrp="1"/>
          </p:cNvSpPr>
          <p:nvPr>
            <p:ph type="ftr" sz="quarter" idx="11"/>
          </p:nvPr>
        </p:nvSpPr>
        <p:spPr>
          <a:xfrm>
            <a:off x="4038600" y="6356350"/>
            <a:ext cx="4114800" cy="365125"/>
          </a:xfrm>
          <a:prstGeom prst="rect">
            <a:avLst/>
          </a:prstGeom>
        </p:spPr>
        <p:txBody>
          <a:bodyPr/>
          <a:lstStyle/>
          <a:p>
            <a:endParaRPr lang="es-EC"/>
          </a:p>
        </p:txBody>
      </p:sp>
      <p:sp>
        <p:nvSpPr>
          <p:cNvPr id="5" name="Marcador de número de diapositiva 4"/>
          <p:cNvSpPr>
            <a:spLocks noGrp="1"/>
          </p:cNvSpPr>
          <p:nvPr>
            <p:ph type="sldNum" sz="quarter" idx="12"/>
          </p:nvPr>
        </p:nvSpPr>
        <p:spPr>
          <a:xfrm>
            <a:off x="8610600" y="6356350"/>
            <a:ext cx="2743200" cy="365125"/>
          </a:xfrm>
          <a:prstGeom prst="rect">
            <a:avLst/>
          </a:prstGeom>
        </p:spPr>
        <p:txBody>
          <a:bodyPr/>
          <a:lstStyle/>
          <a:p>
            <a:fld id="{35652915-CBB8-42C4-A50E-49366059D810}" type="slidenum">
              <a:rPr lang="es-EC" smtClean="0"/>
              <a:t>‹Nº›</a:t>
            </a:fld>
            <a:endParaRPr lang="es-EC"/>
          </a:p>
        </p:txBody>
      </p:sp>
    </p:spTree>
    <p:extLst>
      <p:ext uri="{BB962C8B-B14F-4D97-AF65-F5344CB8AC3E}">
        <p14:creationId xmlns:p14="http://schemas.microsoft.com/office/powerpoint/2010/main" val="1411086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a:xfrm>
            <a:off x="838200" y="6356350"/>
            <a:ext cx="2743200" cy="365125"/>
          </a:xfrm>
          <a:prstGeom prst="rect">
            <a:avLst/>
          </a:prstGeom>
        </p:spPr>
        <p:txBody>
          <a:bodyPr/>
          <a:lstStyle/>
          <a:p>
            <a:fld id="{2D7E1184-42E3-47C1-9DFF-E021C4C8B2A7}" type="datetimeFigureOut">
              <a:rPr lang="es-EC" smtClean="0"/>
              <a:t>22/8/2021</a:t>
            </a:fld>
            <a:endParaRPr lang="es-EC"/>
          </a:p>
        </p:txBody>
      </p:sp>
      <p:sp>
        <p:nvSpPr>
          <p:cNvPr id="3" name="Marcador de pie de página 2"/>
          <p:cNvSpPr>
            <a:spLocks noGrp="1"/>
          </p:cNvSpPr>
          <p:nvPr>
            <p:ph type="ftr" sz="quarter" idx="11"/>
          </p:nvPr>
        </p:nvSpPr>
        <p:spPr>
          <a:xfrm>
            <a:off x="4038600" y="6356350"/>
            <a:ext cx="4114800" cy="365125"/>
          </a:xfrm>
          <a:prstGeom prst="rect">
            <a:avLst/>
          </a:prstGeom>
        </p:spPr>
        <p:txBody>
          <a:bodyPr/>
          <a:lstStyle/>
          <a:p>
            <a:endParaRPr lang="es-EC"/>
          </a:p>
        </p:txBody>
      </p:sp>
      <p:sp>
        <p:nvSpPr>
          <p:cNvPr id="4" name="Marcador de número de diapositiva 3"/>
          <p:cNvSpPr>
            <a:spLocks noGrp="1"/>
          </p:cNvSpPr>
          <p:nvPr>
            <p:ph type="sldNum" sz="quarter" idx="12"/>
          </p:nvPr>
        </p:nvSpPr>
        <p:spPr>
          <a:xfrm>
            <a:off x="8610600" y="6356350"/>
            <a:ext cx="2743200" cy="365125"/>
          </a:xfrm>
          <a:prstGeom prst="rect">
            <a:avLst/>
          </a:prstGeom>
        </p:spPr>
        <p:txBody>
          <a:bodyPr/>
          <a:lstStyle/>
          <a:p>
            <a:fld id="{35652915-CBB8-42C4-A50E-49366059D810}" type="slidenum">
              <a:rPr lang="es-EC" smtClean="0"/>
              <a:t>‹Nº›</a:t>
            </a:fld>
            <a:endParaRPr lang="es-EC"/>
          </a:p>
        </p:txBody>
      </p:sp>
    </p:spTree>
    <p:extLst>
      <p:ext uri="{BB962C8B-B14F-4D97-AF65-F5344CB8AC3E}">
        <p14:creationId xmlns:p14="http://schemas.microsoft.com/office/powerpoint/2010/main" val="984443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endParaRPr lang="es-EC"/>
          </a:p>
        </p:txBody>
      </p:sp>
      <p:sp>
        <p:nvSpPr>
          <p:cNvPr id="3" name="Marcador de contenido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2D7E1184-42E3-47C1-9DFF-E021C4C8B2A7}" type="datetimeFigureOut">
              <a:rPr lang="es-EC" smtClean="0"/>
              <a:t>22/8/2021</a:t>
            </a:fld>
            <a:endParaRPr lang="es-EC"/>
          </a:p>
        </p:txBody>
      </p:sp>
      <p:sp>
        <p:nvSpPr>
          <p:cNvPr id="6" name="Marcador de pie de página 5"/>
          <p:cNvSpPr>
            <a:spLocks noGrp="1"/>
          </p:cNvSpPr>
          <p:nvPr>
            <p:ph type="ftr" sz="quarter" idx="11"/>
          </p:nvPr>
        </p:nvSpPr>
        <p:spPr>
          <a:xfrm>
            <a:off x="4038600" y="6356350"/>
            <a:ext cx="4114800" cy="365125"/>
          </a:xfrm>
          <a:prstGeom prst="rect">
            <a:avLst/>
          </a:prstGeom>
        </p:spPr>
        <p:txBody>
          <a:bodyPr/>
          <a:lstStyle/>
          <a:p>
            <a:endParaRPr lang="es-EC"/>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35652915-CBB8-42C4-A50E-49366059D810}" type="slidenum">
              <a:rPr lang="es-EC" smtClean="0"/>
              <a:t>‹Nº›</a:t>
            </a:fld>
            <a:endParaRPr lang="es-EC"/>
          </a:p>
        </p:txBody>
      </p:sp>
    </p:spTree>
    <p:extLst>
      <p:ext uri="{BB962C8B-B14F-4D97-AF65-F5344CB8AC3E}">
        <p14:creationId xmlns:p14="http://schemas.microsoft.com/office/powerpoint/2010/main" val="740088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endParaRPr lang="es-EC"/>
          </a:p>
        </p:txBody>
      </p:sp>
      <p:sp>
        <p:nvSpPr>
          <p:cNvPr id="3" name="Marcador de posición de imagen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C"/>
          </a:p>
        </p:txBody>
      </p:sp>
      <p:sp>
        <p:nvSpPr>
          <p:cNvPr id="4" name="Marcador de texto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2D7E1184-42E3-47C1-9DFF-E021C4C8B2A7}" type="datetimeFigureOut">
              <a:rPr lang="es-EC" smtClean="0"/>
              <a:t>22/8/2021</a:t>
            </a:fld>
            <a:endParaRPr lang="es-EC"/>
          </a:p>
        </p:txBody>
      </p:sp>
      <p:sp>
        <p:nvSpPr>
          <p:cNvPr id="6" name="Marcador de pie de página 5"/>
          <p:cNvSpPr>
            <a:spLocks noGrp="1"/>
          </p:cNvSpPr>
          <p:nvPr>
            <p:ph type="ftr" sz="quarter" idx="11"/>
          </p:nvPr>
        </p:nvSpPr>
        <p:spPr>
          <a:xfrm>
            <a:off x="4038600" y="6356350"/>
            <a:ext cx="4114800" cy="365125"/>
          </a:xfrm>
          <a:prstGeom prst="rect">
            <a:avLst/>
          </a:prstGeom>
        </p:spPr>
        <p:txBody>
          <a:bodyPr/>
          <a:lstStyle/>
          <a:p>
            <a:endParaRPr lang="es-EC"/>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35652915-CBB8-42C4-A50E-49366059D810}" type="slidenum">
              <a:rPr lang="es-EC" smtClean="0"/>
              <a:t>‹Nº›</a:t>
            </a:fld>
            <a:endParaRPr lang="es-EC"/>
          </a:p>
        </p:txBody>
      </p:sp>
    </p:spTree>
    <p:extLst>
      <p:ext uri="{BB962C8B-B14F-4D97-AF65-F5344CB8AC3E}">
        <p14:creationId xmlns:p14="http://schemas.microsoft.com/office/powerpoint/2010/main" val="3123430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Imagen 7"/>
          <p:cNvPicPr>
            <a:picLocks noChangeAspect="1"/>
          </p:cNvPicPr>
          <p:nvPr userDrawn="1"/>
        </p:nvPicPr>
        <p:blipFill>
          <a:blip r:embed="rId13"/>
          <a:stretch>
            <a:fillRect/>
          </a:stretch>
        </p:blipFill>
        <p:spPr>
          <a:xfrm>
            <a:off x="287868" y="152401"/>
            <a:ext cx="948266" cy="247577"/>
          </a:xfrm>
          <a:prstGeom prst="rect">
            <a:avLst/>
          </a:prstGeom>
        </p:spPr>
      </p:pic>
      <p:pic>
        <p:nvPicPr>
          <p:cNvPr id="9" name="Imagen 8"/>
          <p:cNvPicPr>
            <a:picLocks noChangeAspect="1"/>
          </p:cNvPicPr>
          <p:nvPr userDrawn="1"/>
        </p:nvPicPr>
        <p:blipFill>
          <a:blip r:embed="rId14"/>
          <a:stretch>
            <a:fillRect/>
          </a:stretch>
        </p:blipFill>
        <p:spPr>
          <a:xfrm>
            <a:off x="10926234" y="121968"/>
            <a:ext cx="1048870" cy="645055"/>
          </a:xfrm>
          <a:prstGeom prst="rect">
            <a:avLst/>
          </a:prstGeom>
        </p:spPr>
      </p:pic>
      <p:pic>
        <p:nvPicPr>
          <p:cNvPr id="11" name="Imagen 10"/>
          <p:cNvPicPr>
            <a:picLocks noChangeAspect="1"/>
          </p:cNvPicPr>
          <p:nvPr userDrawn="1"/>
        </p:nvPicPr>
        <p:blipFill>
          <a:blip r:embed="rId15"/>
          <a:stretch>
            <a:fillRect/>
          </a:stretch>
        </p:blipFill>
        <p:spPr>
          <a:xfrm>
            <a:off x="143935" y="6303864"/>
            <a:ext cx="11751733" cy="554136"/>
          </a:xfrm>
          <a:prstGeom prst="rect">
            <a:avLst/>
          </a:prstGeom>
        </p:spPr>
      </p:pic>
      <p:pic>
        <p:nvPicPr>
          <p:cNvPr id="12" name="Imagen 11"/>
          <p:cNvPicPr>
            <a:picLocks noChangeAspect="1"/>
          </p:cNvPicPr>
          <p:nvPr userDrawn="1"/>
        </p:nvPicPr>
        <p:blipFill>
          <a:blip r:embed="rId16"/>
          <a:stretch>
            <a:fillRect/>
          </a:stretch>
        </p:blipFill>
        <p:spPr>
          <a:xfrm>
            <a:off x="510118" y="432594"/>
            <a:ext cx="421215" cy="367213"/>
          </a:xfrm>
          <a:prstGeom prst="rect">
            <a:avLst/>
          </a:prstGeom>
        </p:spPr>
      </p:pic>
      <p:pic>
        <p:nvPicPr>
          <p:cNvPr id="13" name="Imagen 12"/>
          <p:cNvPicPr>
            <a:picLocks noChangeAspect="1"/>
          </p:cNvPicPr>
          <p:nvPr userDrawn="1"/>
        </p:nvPicPr>
        <p:blipFill>
          <a:blip r:embed="rId17"/>
          <a:stretch>
            <a:fillRect/>
          </a:stretch>
        </p:blipFill>
        <p:spPr>
          <a:xfrm>
            <a:off x="0" y="832424"/>
            <a:ext cx="12192000" cy="98910"/>
          </a:xfrm>
          <a:prstGeom prst="rect">
            <a:avLst/>
          </a:prstGeom>
        </p:spPr>
      </p:pic>
    </p:spTree>
    <p:extLst>
      <p:ext uri="{BB962C8B-B14F-4D97-AF65-F5344CB8AC3E}">
        <p14:creationId xmlns:p14="http://schemas.microsoft.com/office/powerpoint/2010/main" val="86558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85690" y="1177137"/>
            <a:ext cx="11250710" cy="4462760"/>
          </a:xfrm>
          <a:prstGeom prst="rect">
            <a:avLst/>
          </a:prstGeom>
        </p:spPr>
        <p:txBody>
          <a:bodyPr wrap="square">
            <a:spAutoFit/>
          </a:bodyPr>
          <a:lstStyle/>
          <a:p>
            <a:pPr algn="ctr"/>
            <a:r>
              <a:rPr lang="es-EC" sz="3600" b="1" dirty="0">
                <a:solidFill>
                  <a:prstClr val="black"/>
                </a:solidFill>
                <a:latin typeface="Century Gothic" charset="0"/>
                <a:ea typeface="Century Gothic" charset="0"/>
                <a:cs typeface="Century Gothic" charset="0"/>
              </a:rPr>
              <a:t>MÓDULO BACKEND (API) PARA SISTEMA ELECCIÓN DE CANDIDATOS</a:t>
            </a:r>
          </a:p>
          <a:p>
            <a:pPr algn="ctr"/>
            <a:endParaRPr lang="es-ES" sz="3600" b="1" dirty="0">
              <a:solidFill>
                <a:prstClr val="black"/>
              </a:solidFill>
              <a:latin typeface="Century Gothic" charset="0"/>
              <a:ea typeface="Century Gothic" charset="0"/>
              <a:cs typeface="Century Gothic" charset="0"/>
            </a:endParaRPr>
          </a:p>
          <a:p>
            <a:pPr algn="ctr"/>
            <a:endParaRPr lang="es-ES" sz="4000" b="1" dirty="0">
              <a:solidFill>
                <a:prstClr val="black"/>
              </a:solidFill>
              <a:latin typeface="Century Gothic" charset="0"/>
              <a:ea typeface="Century Gothic" charset="0"/>
              <a:cs typeface="Century Gothic" charset="0"/>
            </a:endParaRPr>
          </a:p>
          <a:p>
            <a:pPr algn="ctr"/>
            <a:endParaRPr lang="es-ES" sz="4000" b="1" dirty="0">
              <a:solidFill>
                <a:prstClr val="black"/>
              </a:solidFill>
              <a:latin typeface="Century Gothic" charset="0"/>
              <a:ea typeface="Century Gothic" charset="0"/>
              <a:cs typeface="Century Gothic" charset="0"/>
            </a:endParaRPr>
          </a:p>
          <a:p>
            <a:pPr algn="ctr"/>
            <a:endParaRPr lang="es-ES" sz="4000" b="1" dirty="0">
              <a:solidFill>
                <a:prstClr val="black"/>
              </a:solidFill>
              <a:latin typeface="Century Gothic" charset="0"/>
              <a:ea typeface="Century Gothic" charset="0"/>
              <a:cs typeface="Century Gothic" charset="0"/>
            </a:endParaRPr>
          </a:p>
          <a:p>
            <a:pPr algn="r"/>
            <a:r>
              <a:rPr lang="es-ES" sz="2800" dirty="0">
                <a:solidFill>
                  <a:prstClr val="black"/>
                </a:solidFill>
                <a:latin typeface="Century Gothic" charset="0"/>
                <a:ea typeface="Century Gothic" charset="0"/>
                <a:cs typeface="Century Gothic" charset="0"/>
              </a:rPr>
              <a:t>Danny Alexander Cárdenas Hidalgo</a:t>
            </a:r>
          </a:p>
          <a:p>
            <a:pPr algn="r"/>
            <a:r>
              <a:rPr lang="es-ES" sz="2800" dirty="0">
                <a:solidFill>
                  <a:prstClr val="black"/>
                </a:solidFill>
                <a:latin typeface="Century Gothic" charset="0"/>
                <a:ea typeface="Century Gothic" charset="0"/>
                <a:cs typeface="Century Gothic" charset="0"/>
              </a:rPr>
              <a:t>22-09-2021</a:t>
            </a:r>
            <a:endParaRPr lang="en-US" sz="2800" dirty="0">
              <a:solidFill>
                <a:prstClr val="black"/>
              </a:solidFill>
              <a:latin typeface="Century Gothic" charset="0"/>
              <a:ea typeface="Century Gothic" charset="0"/>
              <a:cs typeface="Century Gothic" charset="0"/>
            </a:endParaRPr>
          </a:p>
        </p:txBody>
      </p:sp>
      <p:pic>
        <p:nvPicPr>
          <p:cNvPr id="3" name="Imagen 2">
            <a:extLst>
              <a:ext uri="{FF2B5EF4-FFF2-40B4-BE49-F238E27FC236}">
                <a16:creationId xmlns:a16="http://schemas.microsoft.com/office/drawing/2014/main" id="{2010DA41-8379-40C4-9A69-294CC896A9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92" y="2412536"/>
            <a:ext cx="6040543" cy="3961986"/>
          </a:xfrm>
          <a:prstGeom prst="rect">
            <a:avLst/>
          </a:prstGeom>
        </p:spPr>
      </p:pic>
    </p:spTree>
    <p:extLst>
      <p:ext uri="{BB962C8B-B14F-4D97-AF65-F5344CB8AC3E}">
        <p14:creationId xmlns:p14="http://schemas.microsoft.com/office/powerpoint/2010/main" val="4206170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56EA46E-8DC5-4E07-AD59-AA0D75FCF7D3}"/>
              </a:ext>
            </a:extLst>
          </p:cNvPr>
          <p:cNvSpPr txBox="1"/>
          <p:nvPr/>
        </p:nvSpPr>
        <p:spPr>
          <a:xfrm>
            <a:off x="1197453" y="199753"/>
            <a:ext cx="10258673" cy="1200329"/>
          </a:xfrm>
          <a:prstGeom prst="rect">
            <a:avLst/>
          </a:prstGeom>
          <a:noFill/>
        </p:spPr>
        <p:txBody>
          <a:bodyPr wrap="square">
            <a:spAutoFit/>
          </a:bodyPr>
          <a:lstStyle/>
          <a:p>
            <a:pPr algn="ctr"/>
            <a:r>
              <a:rPr lang="es-EC" sz="3600" b="1" dirty="0">
                <a:latin typeface="Century Gothic" charset="0"/>
                <a:ea typeface="Century Gothic" charset="0"/>
                <a:cs typeface="Century Gothic" charset="0"/>
              </a:rPr>
              <a:t>Herramientas utilizados</a:t>
            </a:r>
          </a:p>
          <a:p>
            <a:pPr algn="ctr"/>
            <a:endParaRPr lang="es-EC" sz="3600" b="1" dirty="0">
              <a:latin typeface="Century Gothic" charset="0"/>
              <a:ea typeface="Century Gothic" charset="0"/>
              <a:cs typeface="Century Gothic" charset="0"/>
            </a:endParaRPr>
          </a:p>
        </p:txBody>
      </p:sp>
      <p:sp>
        <p:nvSpPr>
          <p:cNvPr id="5" name="AutoShape 10" descr="Microsoft Azure Logo | LOGOS de MARCAS">
            <a:extLst>
              <a:ext uri="{FF2B5EF4-FFF2-40B4-BE49-F238E27FC236}">
                <a16:creationId xmlns:a16="http://schemas.microsoft.com/office/drawing/2014/main" id="{4C1749E8-AAF6-4770-AB40-664A16CF92AD}"/>
              </a:ext>
            </a:extLst>
          </p:cNvPr>
          <p:cNvSpPr>
            <a:spLocks noChangeAspect="1" noChangeArrowheads="1"/>
          </p:cNvSpPr>
          <p:nvPr/>
        </p:nvSpPr>
        <p:spPr bwMode="auto">
          <a:xfrm>
            <a:off x="7801583" y="2592005"/>
            <a:ext cx="149374" cy="14937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sp>
        <p:nvSpPr>
          <p:cNvPr id="18" name="CuadroTexto 17">
            <a:extLst>
              <a:ext uri="{FF2B5EF4-FFF2-40B4-BE49-F238E27FC236}">
                <a16:creationId xmlns:a16="http://schemas.microsoft.com/office/drawing/2014/main" id="{CC70FE5E-1DB2-4A10-BC35-789FC68405AC}"/>
              </a:ext>
            </a:extLst>
          </p:cNvPr>
          <p:cNvSpPr txBox="1"/>
          <p:nvPr/>
        </p:nvSpPr>
        <p:spPr>
          <a:xfrm>
            <a:off x="1712061" y="3792592"/>
            <a:ext cx="3240000" cy="1661993"/>
          </a:xfrm>
          <a:prstGeom prst="rect">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marL="0" lvl="1">
              <a:spcBef>
                <a:spcPts val="1000"/>
              </a:spcBef>
            </a:pPr>
            <a:r>
              <a:rPr lang="es-EC" sz="1700" b="1" dirty="0">
                <a:latin typeface="Century Gothic" charset="0"/>
                <a:ea typeface="Century Gothic" charset="0"/>
                <a:cs typeface="Century Gothic" charset="0"/>
              </a:rPr>
              <a:t>Pruebas de Carga: </a:t>
            </a:r>
            <a:r>
              <a:rPr lang="es-EC" sz="1700" dirty="0">
                <a:latin typeface="Century Gothic" charset="0"/>
                <a:ea typeface="Century Gothic" charset="0"/>
                <a:cs typeface="Century Gothic" charset="0"/>
              </a:rPr>
              <a:t>Se utiliza </a:t>
            </a:r>
            <a:r>
              <a:rPr lang="es-EC" sz="1700" dirty="0" err="1">
                <a:latin typeface="Century Gothic" charset="0"/>
                <a:ea typeface="Century Gothic" charset="0"/>
                <a:cs typeface="Century Gothic" charset="0"/>
              </a:rPr>
              <a:t>Jmeter</a:t>
            </a:r>
            <a:r>
              <a:rPr lang="es-EC" sz="1700" dirty="0">
                <a:latin typeface="Century Gothic" charset="0"/>
                <a:ea typeface="Century Gothic" charset="0"/>
                <a:cs typeface="Century Gothic" charset="0"/>
              </a:rPr>
              <a:t> para someter al api a cargas de datos y obtener data de cuantos usuarios soportaría en un ambiente real.</a:t>
            </a:r>
            <a:endParaRPr lang="es-EC" sz="1800" dirty="0">
              <a:latin typeface="Century Gothic" charset="0"/>
              <a:ea typeface="Century Gothic" charset="0"/>
              <a:cs typeface="Century Gothic" charset="0"/>
            </a:endParaRPr>
          </a:p>
        </p:txBody>
      </p:sp>
      <p:sp>
        <p:nvSpPr>
          <p:cNvPr id="20" name="CuadroTexto 19">
            <a:extLst>
              <a:ext uri="{FF2B5EF4-FFF2-40B4-BE49-F238E27FC236}">
                <a16:creationId xmlns:a16="http://schemas.microsoft.com/office/drawing/2014/main" id="{36F9CCB8-1D3E-480F-B336-21314777538A}"/>
              </a:ext>
            </a:extLst>
          </p:cNvPr>
          <p:cNvSpPr txBox="1"/>
          <p:nvPr/>
        </p:nvSpPr>
        <p:spPr>
          <a:xfrm>
            <a:off x="6556446" y="3792591"/>
            <a:ext cx="3393479" cy="1923604"/>
          </a:xfrm>
          <a:prstGeom prst="rect">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marL="0" lvl="1">
              <a:spcBef>
                <a:spcPts val="1000"/>
              </a:spcBef>
            </a:pPr>
            <a:r>
              <a:rPr lang="es-EC" sz="1700" b="1" dirty="0">
                <a:latin typeface="Century Gothic" charset="0"/>
                <a:ea typeface="Century Gothic" charset="0"/>
                <a:cs typeface="Century Gothic" charset="0"/>
              </a:rPr>
              <a:t>Pruebas de servicios: </a:t>
            </a:r>
            <a:r>
              <a:rPr lang="es-EC" sz="1700" dirty="0" err="1">
                <a:latin typeface="Century Gothic" charset="0"/>
                <a:ea typeface="Century Gothic" charset="0"/>
                <a:cs typeface="Century Gothic" charset="0"/>
              </a:rPr>
              <a:t>Postman</a:t>
            </a:r>
            <a:r>
              <a:rPr lang="es-EC" sz="1700" dirty="0">
                <a:latin typeface="Century Gothic" charset="0"/>
                <a:ea typeface="Century Gothic" charset="0"/>
                <a:cs typeface="Century Gothic" charset="0"/>
              </a:rPr>
              <a:t> fue utilizado para probar cada uno de los servicios expuestos ya que permite manejar fácilmente los </a:t>
            </a:r>
            <a:r>
              <a:rPr lang="es-EC" sz="1700" dirty="0" err="1">
                <a:latin typeface="Century Gothic" charset="0"/>
                <a:ea typeface="Century Gothic" charset="0"/>
                <a:cs typeface="Century Gothic" charset="0"/>
              </a:rPr>
              <a:t>Request</a:t>
            </a:r>
            <a:r>
              <a:rPr lang="es-EC" sz="1700" dirty="0">
                <a:latin typeface="Century Gothic" charset="0"/>
                <a:ea typeface="Century Gothic" charset="0"/>
                <a:cs typeface="Century Gothic" charset="0"/>
              </a:rPr>
              <a:t> con sus respectivos </a:t>
            </a:r>
            <a:r>
              <a:rPr lang="es-EC" sz="1700" dirty="0" err="1">
                <a:latin typeface="Century Gothic" charset="0"/>
                <a:ea typeface="Century Gothic" charset="0"/>
                <a:cs typeface="Century Gothic" charset="0"/>
              </a:rPr>
              <a:t>Headers</a:t>
            </a:r>
            <a:r>
              <a:rPr lang="es-EC" sz="1700" dirty="0">
                <a:latin typeface="Century Gothic" charset="0"/>
                <a:ea typeface="Century Gothic" charset="0"/>
                <a:cs typeface="Century Gothic" charset="0"/>
              </a:rPr>
              <a:t>.</a:t>
            </a:r>
            <a:endParaRPr lang="es-EC" sz="1800" dirty="0">
              <a:latin typeface="Century Gothic" charset="0"/>
              <a:ea typeface="Century Gothic" charset="0"/>
              <a:cs typeface="Century Gothic" charset="0"/>
            </a:endParaRPr>
          </a:p>
        </p:txBody>
      </p:sp>
      <p:pic>
        <p:nvPicPr>
          <p:cNvPr id="10" name="Picture 22" descr="Apache JMeter - Apache JMeter™">
            <a:extLst>
              <a:ext uri="{FF2B5EF4-FFF2-40B4-BE49-F238E27FC236}">
                <a16:creationId xmlns:a16="http://schemas.microsoft.com/office/drawing/2014/main" id="{4990DF5D-D09F-4C9F-BF54-20C8BF7736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5473" y="2278872"/>
            <a:ext cx="3533175" cy="120033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PostMan - Software para pruebas y desarrollo de API REST">
            <a:extLst>
              <a:ext uri="{FF2B5EF4-FFF2-40B4-BE49-F238E27FC236}">
                <a16:creationId xmlns:a16="http://schemas.microsoft.com/office/drawing/2014/main" id="{C88D11F7-602A-4282-97E4-9F8EE5CC8C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0684" y="1913100"/>
            <a:ext cx="3825537" cy="1578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068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799444" y="1211471"/>
            <a:ext cx="9888653" cy="1138773"/>
          </a:xfrm>
          <a:prstGeom prst="rect">
            <a:avLst/>
          </a:prstGeom>
        </p:spPr>
        <p:txBody>
          <a:bodyPr wrap="square">
            <a:spAutoFit/>
          </a:bodyPr>
          <a:lstStyle/>
          <a:p>
            <a:pPr lvl="1"/>
            <a:r>
              <a:rPr lang="es-ES" sz="2800" dirty="0">
                <a:latin typeface="Century Gothic" charset="0"/>
                <a:ea typeface="Century Gothic" charset="0"/>
                <a:cs typeface="Century Gothic" charset="0"/>
              </a:rPr>
              <a:t>Como se pretende resolver el problema</a:t>
            </a:r>
          </a:p>
          <a:p>
            <a:pPr lvl="1"/>
            <a:endParaRPr lang="es-ES" sz="2000" dirty="0">
              <a:latin typeface="Century Gothic" charset="0"/>
              <a:ea typeface="Century Gothic" charset="0"/>
              <a:cs typeface="Century Gothic" charset="0"/>
            </a:endParaRPr>
          </a:p>
          <a:p>
            <a:pPr lvl="1"/>
            <a:endParaRPr lang="es-ES" sz="2000" dirty="0">
              <a:latin typeface="Century Gothic" charset="0"/>
              <a:ea typeface="Century Gothic" charset="0"/>
              <a:cs typeface="Century Gothic" charset="0"/>
            </a:endParaRPr>
          </a:p>
        </p:txBody>
      </p:sp>
      <p:graphicFrame>
        <p:nvGraphicFramePr>
          <p:cNvPr id="5" name="Diagram 5"/>
          <p:cNvGraphicFramePr/>
          <p:nvPr>
            <p:extLst>
              <p:ext uri="{D42A27DB-BD31-4B8C-83A1-F6EECF244321}">
                <p14:modId xmlns:p14="http://schemas.microsoft.com/office/powerpoint/2010/main" val="4092927012"/>
              </p:ext>
            </p:extLst>
          </p:nvPr>
        </p:nvGraphicFramePr>
        <p:xfrm>
          <a:off x="953008" y="2226534"/>
          <a:ext cx="10439548" cy="3960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CuadroTexto 1">
            <a:extLst>
              <a:ext uri="{FF2B5EF4-FFF2-40B4-BE49-F238E27FC236}">
                <a16:creationId xmlns:a16="http://schemas.microsoft.com/office/drawing/2014/main" id="{83E5A900-B701-4D1E-BB8B-AF3EDFC3353A}"/>
              </a:ext>
            </a:extLst>
          </p:cNvPr>
          <p:cNvSpPr txBox="1"/>
          <p:nvPr/>
        </p:nvSpPr>
        <p:spPr>
          <a:xfrm>
            <a:off x="1197453" y="199753"/>
            <a:ext cx="10258673" cy="1200329"/>
          </a:xfrm>
          <a:prstGeom prst="rect">
            <a:avLst/>
          </a:prstGeom>
          <a:noFill/>
        </p:spPr>
        <p:txBody>
          <a:bodyPr wrap="square">
            <a:spAutoFit/>
          </a:bodyPr>
          <a:lstStyle/>
          <a:p>
            <a:pPr algn="ctr"/>
            <a:r>
              <a:rPr lang="es-ES" sz="3600" b="1" dirty="0">
                <a:latin typeface="Century Gothic" charset="0"/>
                <a:ea typeface="Century Gothic" charset="0"/>
                <a:cs typeface="Century Gothic" charset="0"/>
              </a:rPr>
              <a:t>Como se pretende resolver el problema.</a:t>
            </a:r>
          </a:p>
          <a:p>
            <a:pPr algn="ctr"/>
            <a:endParaRPr lang="es-EC" sz="3600" b="1" dirty="0">
              <a:latin typeface="Century Gothic" charset="0"/>
              <a:ea typeface="Century Gothic" charset="0"/>
              <a:cs typeface="Century Gothic" charset="0"/>
            </a:endParaRPr>
          </a:p>
        </p:txBody>
      </p:sp>
    </p:spTree>
    <p:extLst>
      <p:ext uri="{BB962C8B-B14F-4D97-AF65-F5344CB8AC3E}">
        <p14:creationId xmlns:p14="http://schemas.microsoft.com/office/powerpoint/2010/main" val="2776906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E336067-2A88-4186-BE0D-F7820B034724}"/>
              </a:ext>
            </a:extLst>
          </p:cNvPr>
          <p:cNvSpPr txBox="1"/>
          <p:nvPr/>
        </p:nvSpPr>
        <p:spPr>
          <a:xfrm>
            <a:off x="1197453" y="199753"/>
            <a:ext cx="10258673" cy="646331"/>
          </a:xfrm>
          <a:prstGeom prst="rect">
            <a:avLst/>
          </a:prstGeom>
          <a:noFill/>
        </p:spPr>
        <p:txBody>
          <a:bodyPr wrap="square">
            <a:spAutoFit/>
          </a:bodyPr>
          <a:lstStyle/>
          <a:p>
            <a:pPr algn="ctr"/>
            <a:r>
              <a:rPr lang="es-ES" sz="3600" b="1" dirty="0">
                <a:latin typeface="Century Gothic" charset="0"/>
                <a:ea typeface="Century Gothic" charset="0"/>
                <a:cs typeface="Century Gothic" charset="0"/>
              </a:rPr>
              <a:t>Resultados</a:t>
            </a:r>
            <a:endParaRPr lang="es-EC" sz="3600" b="1" dirty="0">
              <a:latin typeface="Century Gothic" charset="0"/>
              <a:ea typeface="Century Gothic" charset="0"/>
              <a:cs typeface="Century Gothic" charset="0"/>
            </a:endParaRPr>
          </a:p>
        </p:txBody>
      </p:sp>
      <p:pic>
        <p:nvPicPr>
          <p:cNvPr id="4" name="Imagen 3">
            <a:extLst>
              <a:ext uri="{FF2B5EF4-FFF2-40B4-BE49-F238E27FC236}">
                <a16:creationId xmlns:a16="http://schemas.microsoft.com/office/drawing/2014/main" id="{3C2D3742-1E86-4FF5-80DC-9A530B5636C0}"/>
              </a:ext>
            </a:extLst>
          </p:cNvPr>
          <p:cNvPicPr>
            <a:picLocks noChangeAspect="1"/>
          </p:cNvPicPr>
          <p:nvPr/>
        </p:nvPicPr>
        <p:blipFill>
          <a:blip r:embed="rId2"/>
          <a:stretch>
            <a:fillRect/>
          </a:stretch>
        </p:blipFill>
        <p:spPr>
          <a:xfrm>
            <a:off x="359925" y="1401063"/>
            <a:ext cx="7519479" cy="4055873"/>
          </a:xfrm>
          <a:prstGeom prst="rect">
            <a:avLst/>
          </a:prstGeom>
          <a:ln>
            <a:solidFill>
              <a:schemeClr val="bg1">
                <a:lumMod val="65000"/>
              </a:schemeClr>
            </a:solidFill>
          </a:ln>
        </p:spPr>
      </p:pic>
      <p:sp>
        <p:nvSpPr>
          <p:cNvPr id="5" name="CuadroTexto 4">
            <a:extLst>
              <a:ext uri="{FF2B5EF4-FFF2-40B4-BE49-F238E27FC236}">
                <a16:creationId xmlns:a16="http://schemas.microsoft.com/office/drawing/2014/main" id="{30C2E1B1-4624-4CDD-BF63-247846C15DC0}"/>
              </a:ext>
            </a:extLst>
          </p:cNvPr>
          <p:cNvSpPr txBox="1"/>
          <p:nvPr/>
        </p:nvSpPr>
        <p:spPr>
          <a:xfrm>
            <a:off x="8216125" y="1401063"/>
            <a:ext cx="3615949" cy="1400383"/>
          </a:xfrm>
          <a:prstGeom prst="rect">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marL="0" lvl="1">
              <a:spcBef>
                <a:spcPts val="1000"/>
              </a:spcBef>
            </a:pPr>
            <a:r>
              <a:rPr lang="es-EC" sz="1700" b="1" dirty="0">
                <a:latin typeface="Century Gothic" charset="0"/>
                <a:ea typeface="Century Gothic" charset="0"/>
                <a:cs typeface="Century Gothic" charset="0"/>
              </a:rPr>
              <a:t>Swagger: </a:t>
            </a:r>
            <a:r>
              <a:rPr lang="es-EC" sz="1700" dirty="0">
                <a:latin typeface="Century Gothic" charset="0"/>
                <a:ea typeface="Century Gothic" charset="0"/>
                <a:cs typeface="Century Gothic" charset="0"/>
              </a:rPr>
              <a:t>Utilizando el link del app Service montada en </a:t>
            </a:r>
            <a:r>
              <a:rPr lang="es-EC" sz="1700" dirty="0" err="1">
                <a:latin typeface="Century Gothic" charset="0"/>
                <a:ea typeface="Century Gothic" charset="0"/>
                <a:cs typeface="Century Gothic" charset="0"/>
              </a:rPr>
              <a:t>azure</a:t>
            </a:r>
            <a:r>
              <a:rPr lang="es-EC" sz="1700" dirty="0">
                <a:latin typeface="Century Gothic" charset="0"/>
                <a:ea typeface="Century Gothic" charset="0"/>
                <a:cs typeface="Century Gothic" charset="0"/>
              </a:rPr>
              <a:t> podemos acceder a los servicios expuestos para ser consumidos.</a:t>
            </a:r>
            <a:endParaRPr lang="es-EC" sz="1800" dirty="0">
              <a:latin typeface="Century Gothic" charset="0"/>
              <a:ea typeface="Century Gothic" charset="0"/>
              <a:cs typeface="Century Gothic" charset="0"/>
            </a:endParaRPr>
          </a:p>
        </p:txBody>
      </p:sp>
    </p:spTree>
    <p:extLst>
      <p:ext uri="{BB962C8B-B14F-4D97-AF65-F5344CB8AC3E}">
        <p14:creationId xmlns:p14="http://schemas.microsoft.com/office/powerpoint/2010/main" val="101797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E336067-2A88-4186-BE0D-F7820B034724}"/>
              </a:ext>
            </a:extLst>
          </p:cNvPr>
          <p:cNvSpPr txBox="1"/>
          <p:nvPr/>
        </p:nvSpPr>
        <p:spPr>
          <a:xfrm>
            <a:off x="1197453" y="199753"/>
            <a:ext cx="10258673" cy="646331"/>
          </a:xfrm>
          <a:prstGeom prst="rect">
            <a:avLst/>
          </a:prstGeom>
          <a:noFill/>
        </p:spPr>
        <p:txBody>
          <a:bodyPr wrap="square">
            <a:spAutoFit/>
          </a:bodyPr>
          <a:lstStyle/>
          <a:p>
            <a:pPr algn="ctr"/>
            <a:r>
              <a:rPr lang="es-ES" sz="3600" b="1" dirty="0">
                <a:latin typeface="Century Gothic" charset="0"/>
                <a:ea typeface="Century Gothic" charset="0"/>
                <a:cs typeface="Century Gothic" charset="0"/>
              </a:rPr>
              <a:t>Resultados</a:t>
            </a:r>
            <a:endParaRPr lang="es-EC" sz="3600" b="1" dirty="0">
              <a:latin typeface="Century Gothic" charset="0"/>
              <a:ea typeface="Century Gothic" charset="0"/>
              <a:cs typeface="Century Gothic" charset="0"/>
            </a:endParaRPr>
          </a:p>
        </p:txBody>
      </p:sp>
      <p:sp>
        <p:nvSpPr>
          <p:cNvPr id="5" name="CuadroTexto 4">
            <a:extLst>
              <a:ext uri="{FF2B5EF4-FFF2-40B4-BE49-F238E27FC236}">
                <a16:creationId xmlns:a16="http://schemas.microsoft.com/office/drawing/2014/main" id="{30C2E1B1-4624-4CDD-BF63-247846C15DC0}"/>
              </a:ext>
            </a:extLst>
          </p:cNvPr>
          <p:cNvSpPr txBox="1"/>
          <p:nvPr/>
        </p:nvSpPr>
        <p:spPr>
          <a:xfrm>
            <a:off x="463180" y="1371880"/>
            <a:ext cx="2766403" cy="1138773"/>
          </a:xfrm>
          <a:prstGeom prst="rect">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marL="0" lvl="1">
              <a:spcBef>
                <a:spcPts val="1000"/>
              </a:spcBef>
            </a:pPr>
            <a:r>
              <a:rPr lang="es-EC" sz="1700" b="1" dirty="0" err="1">
                <a:latin typeface="Century Gothic" charset="0"/>
                <a:ea typeface="Century Gothic" charset="0"/>
                <a:cs typeface="Century Gothic" charset="0"/>
              </a:rPr>
              <a:t>Application</a:t>
            </a:r>
            <a:r>
              <a:rPr lang="es-EC" sz="1700" b="1" dirty="0">
                <a:latin typeface="Century Gothic" charset="0"/>
                <a:ea typeface="Century Gothic" charset="0"/>
                <a:cs typeface="Century Gothic" charset="0"/>
              </a:rPr>
              <a:t> </a:t>
            </a:r>
            <a:r>
              <a:rPr lang="es-EC" sz="1700" b="1" dirty="0" err="1">
                <a:latin typeface="Century Gothic" charset="0"/>
                <a:ea typeface="Century Gothic" charset="0"/>
                <a:cs typeface="Century Gothic" charset="0"/>
              </a:rPr>
              <a:t>Insigths</a:t>
            </a:r>
            <a:r>
              <a:rPr lang="es-EC" sz="1700" b="1" dirty="0">
                <a:latin typeface="Century Gothic" charset="0"/>
                <a:ea typeface="Century Gothic" charset="0"/>
                <a:cs typeface="Century Gothic" charset="0"/>
              </a:rPr>
              <a:t>: </a:t>
            </a:r>
            <a:r>
              <a:rPr lang="es-EC" sz="1700" dirty="0">
                <a:latin typeface="Century Gothic" charset="0"/>
                <a:ea typeface="Century Gothic" charset="0"/>
                <a:cs typeface="Century Gothic" charset="0"/>
              </a:rPr>
              <a:t>Se puede observar el registro de los logs y consumo de servicio.</a:t>
            </a:r>
            <a:endParaRPr lang="es-EC" sz="1800" dirty="0">
              <a:latin typeface="Century Gothic" charset="0"/>
              <a:ea typeface="Century Gothic" charset="0"/>
              <a:cs typeface="Century Gothic" charset="0"/>
            </a:endParaRPr>
          </a:p>
        </p:txBody>
      </p:sp>
      <p:pic>
        <p:nvPicPr>
          <p:cNvPr id="6" name="Imagen 5">
            <a:extLst>
              <a:ext uri="{FF2B5EF4-FFF2-40B4-BE49-F238E27FC236}">
                <a16:creationId xmlns:a16="http://schemas.microsoft.com/office/drawing/2014/main" id="{EEF2180B-070B-4A69-BBCB-4FC097F13338}"/>
              </a:ext>
            </a:extLst>
          </p:cNvPr>
          <p:cNvPicPr>
            <a:picLocks noChangeAspect="1"/>
          </p:cNvPicPr>
          <p:nvPr/>
        </p:nvPicPr>
        <p:blipFill rotWithShape="1">
          <a:blip r:embed="rId2"/>
          <a:srcRect r="16978"/>
          <a:stretch/>
        </p:blipFill>
        <p:spPr>
          <a:xfrm>
            <a:off x="3485307" y="1168670"/>
            <a:ext cx="8489443" cy="4520659"/>
          </a:xfrm>
          <a:prstGeom prst="rect">
            <a:avLst/>
          </a:prstGeom>
          <a:ln>
            <a:solidFill>
              <a:schemeClr val="bg1">
                <a:lumMod val="65000"/>
              </a:schemeClr>
            </a:solidFill>
          </a:ln>
        </p:spPr>
      </p:pic>
    </p:spTree>
    <p:extLst>
      <p:ext uri="{BB962C8B-B14F-4D97-AF65-F5344CB8AC3E}">
        <p14:creationId xmlns:p14="http://schemas.microsoft.com/office/powerpoint/2010/main" val="2520699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E336067-2A88-4186-BE0D-F7820B034724}"/>
              </a:ext>
            </a:extLst>
          </p:cNvPr>
          <p:cNvSpPr txBox="1"/>
          <p:nvPr/>
        </p:nvSpPr>
        <p:spPr>
          <a:xfrm>
            <a:off x="1197453" y="199753"/>
            <a:ext cx="10258673" cy="646331"/>
          </a:xfrm>
          <a:prstGeom prst="rect">
            <a:avLst/>
          </a:prstGeom>
          <a:noFill/>
        </p:spPr>
        <p:txBody>
          <a:bodyPr wrap="square">
            <a:spAutoFit/>
          </a:bodyPr>
          <a:lstStyle/>
          <a:p>
            <a:pPr algn="ctr"/>
            <a:r>
              <a:rPr lang="es-ES" sz="3600" b="1" dirty="0">
                <a:latin typeface="Century Gothic" charset="0"/>
                <a:ea typeface="Century Gothic" charset="0"/>
                <a:cs typeface="Century Gothic" charset="0"/>
              </a:rPr>
              <a:t>Resultados</a:t>
            </a:r>
            <a:endParaRPr lang="es-EC" sz="3600" b="1" dirty="0">
              <a:latin typeface="Century Gothic" charset="0"/>
              <a:ea typeface="Century Gothic" charset="0"/>
              <a:cs typeface="Century Gothic" charset="0"/>
            </a:endParaRPr>
          </a:p>
        </p:txBody>
      </p:sp>
      <p:sp>
        <p:nvSpPr>
          <p:cNvPr id="5" name="CuadroTexto 4">
            <a:extLst>
              <a:ext uri="{FF2B5EF4-FFF2-40B4-BE49-F238E27FC236}">
                <a16:creationId xmlns:a16="http://schemas.microsoft.com/office/drawing/2014/main" id="{30C2E1B1-4624-4CDD-BF63-247846C15DC0}"/>
              </a:ext>
            </a:extLst>
          </p:cNvPr>
          <p:cNvSpPr txBox="1"/>
          <p:nvPr/>
        </p:nvSpPr>
        <p:spPr>
          <a:xfrm>
            <a:off x="8216125" y="1401063"/>
            <a:ext cx="3615949" cy="1400383"/>
          </a:xfrm>
          <a:prstGeom prst="rect">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marL="0" lvl="1">
              <a:spcBef>
                <a:spcPts val="1000"/>
              </a:spcBef>
            </a:pPr>
            <a:r>
              <a:rPr lang="es-EC" sz="1700" b="1" dirty="0">
                <a:latin typeface="Century Gothic" charset="0"/>
                <a:ea typeface="Century Gothic" charset="0"/>
                <a:cs typeface="Century Gothic" charset="0"/>
              </a:rPr>
              <a:t>Swagger: </a:t>
            </a:r>
            <a:r>
              <a:rPr lang="es-EC" sz="1700" dirty="0">
                <a:latin typeface="Century Gothic" charset="0"/>
                <a:ea typeface="Century Gothic" charset="0"/>
                <a:cs typeface="Century Gothic" charset="0"/>
              </a:rPr>
              <a:t>Utilizando el link del app Service montada en </a:t>
            </a:r>
            <a:r>
              <a:rPr lang="es-EC" sz="1700" dirty="0" err="1">
                <a:latin typeface="Century Gothic" charset="0"/>
                <a:ea typeface="Century Gothic" charset="0"/>
                <a:cs typeface="Century Gothic" charset="0"/>
              </a:rPr>
              <a:t>azure</a:t>
            </a:r>
            <a:r>
              <a:rPr lang="es-EC" sz="1700" dirty="0">
                <a:latin typeface="Century Gothic" charset="0"/>
                <a:ea typeface="Century Gothic" charset="0"/>
                <a:cs typeface="Century Gothic" charset="0"/>
              </a:rPr>
              <a:t> podemos acceder a los servicios expuestos para ser consumidos.</a:t>
            </a:r>
            <a:endParaRPr lang="es-EC" sz="1800" dirty="0">
              <a:latin typeface="Century Gothic" charset="0"/>
              <a:ea typeface="Century Gothic" charset="0"/>
              <a:cs typeface="Century Gothic" charset="0"/>
            </a:endParaRPr>
          </a:p>
        </p:txBody>
      </p:sp>
      <p:pic>
        <p:nvPicPr>
          <p:cNvPr id="7" name="Imagen 6">
            <a:extLst>
              <a:ext uri="{FF2B5EF4-FFF2-40B4-BE49-F238E27FC236}">
                <a16:creationId xmlns:a16="http://schemas.microsoft.com/office/drawing/2014/main" id="{D48A11D8-78BB-4069-9FEC-82E40E67E031}"/>
              </a:ext>
            </a:extLst>
          </p:cNvPr>
          <p:cNvPicPr/>
          <p:nvPr/>
        </p:nvPicPr>
        <p:blipFill>
          <a:blip r:embed="rId2"/>
          <a:stretch>
            <a:fillRect/>
          </a:stretch>
        </p:blipFill>
        <p:spPr>
          <a:xfrm>
            <a:off x="571245" y="1769690"/>
            <a:ext cx="7364965" cy="3318620"/>
          </a:xfrm>
          <a:prstGeom prst="rect">
            <a:avLst/>
          </a:prstGeom>
          <a:noFill/>
          <a:ln>
            <a:solidFill>
              <a:schemeClr val="bg1">
                <a:lumMod val="50000"/>
              </a:schemeClr>
            </a:solidFill>
          </a:ln>
        </p:spPr>
      </p:pic>
    </p:spTree>
    <p:extLst>
      <p:ext uri="{BB962C8B-B14F-4D97-AF65-F5344CB8AC3E}">
        <p14:creationId xmlns:p14="http://schemas.microsoft.com/office/powerpoint/2010/main" val="4285854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E336067-2A88-4186-BE0D-F7820B034724}"/>
              </a:ext>
            </a:extLst>
          </p:cNvPr>
          <p:cNvSpPr txBox="1"/>
          <p:nvPr/>
        </p:nvSpPr>
        <p:spPr>
          <a:xfrm>
            <a:off x="1197453" y="199753"/>
            <a:ext cx="10258673" cy="646331"/>
          </a:xfrm>
          <a:prstGeom prst="rect">
            <a:avLst/>
          </a:prstGeom>
          <a:noFill/>
        </p:spPr>
        <p:txBody>
          <a:bodyPr wrap="square">
            <a:spAutoFit/>
          </a:bodyPr>
          <a:lstStyle/>
          <a:p>
            <a:pPr algn="ctr"/>
            <a:r>
              <a:rPr lang="es-ES" sz="3600" b="1" dirty="0">
                <a:latin typeface="Century Gothic" charset="0"/>
                <a:ea typeface="Century Gothic" charset="0"/>
                <a:cs typeface="Century Gothic" charset="0"/>
              </a:rPr>
              <a:t>Resultados</a:t>
            </a:r>
            <a:endParaRPr lang="es-EC" sz="3600" b="1" dirty="0">
              <a:latin typeface="Century Gothic" charset="0"/>
              <a:ea typeface="Century Gothic" charset="0"/>
              <a:cs typeface="Century Gothic" charset="0"/>
            </a:endParaRPr>
          </a:p>
        </p:txBody>
      </p:sp>
      <p:sp>
        <p:nvSpPr>
          <p:cNvPr id="5" name="CuadroTexto 4">
            <a:extLst>
              <a:ext uri="{FF2B5EF4-FFF2-40B4-BE49-F238E27FC236}">
                <a16:creationId xmlns:a16="http://schemas.microsoft.com/office/drawing/2014/main" id="{30C2E1B1-4624-4CDD-BF63-247846C15DC0}"/>
              </a:ext>
            </a:extLst>
          </p:cNvPr>
          <p:cNvSpPr txBox="1"/>
          <p:nvPr/>
        </p:nvSpPr>
        <p:spPr>
          <a:xfrm>
            <a:off x="463180" y="1371880"/>
            <a:ext cx="2766403" cy="1138773"/>
          </a:xfrm>
          <a:prstGeom prst="rect">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marL="0" lvl="1">
              <a:spcBef>
                <a:spcPts val="1000"/>
              </a:spcBef>
            </a:pPr>
            <a:r>
              <a:rPr lang="es-EC" sz="1700" b="1" dirty="0" err="1">
                <a:latin typeface="Century Gothic" charset="0"/>
                <a:ea typeface="Century Gothic" charset="0"/>
                <a:cs typeface="Century Gothic" charset="0"/>
              </a:rPr>
              <a:t>Application</a:t>
            </a:r>
            <a:r>
              <a:rPr lang="es-EC" sz="1700" b="1" dirty="0">
                <a:latin typeface="Century Gothic" charset="0"/>
                <a:ea typeface="Century Gothic" charset="0"/>
                <a:cs typeface="Century Gothic" charset="0"/>
              </a:rPr>
              <a:t> </a:t>
            </a:r>
            <a:r>
              <a:rPr lang="es-EC" sz="1700" b="1" dirty="0" err="1">
                <a:latin typeface="Century Gothic" charset="0"/>
                <a:ea typeface="Century Gothic" charset="0"/>
                <a:cs typeface="Century Gothic" charset="0"/>
              </a:rPr>
              <a:t>Insigths</a:t>
            </a:r>
            <a:r>
              <a:rPr lang="es-EC" sz="1700" b="1" dirty="0">
                <a:latin typeface="Century Gothic" charset="0"/>
                <a:ea typeface="Century Gothic" charset="0"/>
                <a:cs typeface="Century Gothic" charset="0"/>
              </a:rPr>
              <a:t>: </a:t>
            </a:r>
            <a:r>
              <a:rPr lang="es-EC" sz="1700" dirty="0">
                <a:latin typeface="Century Gothic" charset="0"/>
                <a:ea typeface="Century Gothic" charset="0"/>
                <a:cs typeface="Century Gothic" charset="0"/>
              </a:rPr>
              <a:t>Se puede observar el registro de los logs y consumo de servicio.</a:t>
            </a:r>
            <a:endParaRPr lang="es-EC" sz="1800" dirty="0">
              <a:latin typeface="Century Gothic" charset="0"/>
              <a:ea typeface="Century Gothic" charset="0"/>
              <a:cs typeface="Century Gothic" charset="0"/>
            </a:endParaRPr>
          </a:p>
        </p:txBody>
      </p:sp>
      <p:pic>
        <p:nvPicPr>
          <p:cNvPr id="6" name="Imagen 5">
            <a:extLst>
              <a:ext uri="{FF2B5EF4-FFF2-40B4-BE49-F238E27FC236}">
                <a16:creationId xmlns:a16="http://schemas.microsoft.com/office/drawing/2014/main" id="{EEF2180B-070B-4A69-BBCB-4FC097F13338}"/>
              </a:ext>
            </a:extLst>
          </p:cNvPr>
          <p:cNvPicPr>
            <a:picLocks noChangeAspect="1"/>
          </p:cNvPicPr>
          <p:nvPr/>
        </p:nvPicPr>
        <p:blipFill rotWithShape="1">
          <a:blip r:embed="rId2"/>
          <a:srcRect r="16978"/>
          <a:stretch/>
        </p:blipFill>
        <p:spPr>
          <a:xfrm>
            <a:off x="3485307" y="1168670"/>
            <a:ext cx="8489443" cy="4520659"/>
          </a:xfrm>
          <a:prstGeom prst="rect">
            <a:avLst/>
          </a:prstGeom>
          <a:ln>
            <a:solidFill>
              <a:schemeClr val="bg1">
                <a:lumMod val="65000"/>
              </a:schemeClr>
            </a:solidFill>
          </a:ln>
        </p:spPr>
      </p:pic>
    </p:spTree>
    <p:extLst>
      <p:ext uri="{BB962C8B-B14F-4D97-AF65-F5344CB8AC3E}">
        <p14:creationId xmlns:p14="http://schemas.microsoft.com/office/powerpoint/2010/main" val="2201523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E336067-2A88-4186-BE0D-F7820B034724}"/>
              </a:ext>
            </a:extLst>
          </p:cNvPr>
          <p:cNvSpPr txBox="1"/>
          <p:nvPr/>
        </p:nvSpPr>
        <p:spPr>
          <a:xfrm>
            <a:off x="1197453" y="199753"/>
            <a:ext cx="10258673" cy="646331"/>
          </a:xfrm>
          <a:prstGeom prst="rect">
            <a:avLst/>
          </a:prstGeom>
          <a:noFill/>
        </p:spPr>
        <p:txBody>
          <a:bodyPr wrap="square">
            <a:spAutoFit/>
          </a:bodyPr>
          <a:lstStyle/>
          <a:p>
            <a:pPr algn="ctr"/>
            <a:r>
              <a:rPr lang="es-ES" sz="3600" b="1" dirty="0">
                <a:latin typeface="Century Gothic" charset="0"/>
                <a:ea typeface="Century Gothic" charset="0"/>
                <a:cs typeface="Century Gothic" charset="0"/>
              </a:rPr>
              <a:t>Resultados</a:t>
            </a:r>
            <a:endParaRPr lang="es-EC" sz="3600" b="1" dirty="0">
              <a:latin typeface="Century Gothic" charset="0"/>
              <a:ea typeface="Century Gothic" charset="0"/>
              <a:cs typeface="Century Gothic" charset="0"/>
            </a:endParaRPr>
          </a:p>
        </p:txBody>
      </p:sp>
      <p:pic>
        <p:nvPicPr>
          <p:cNvPr id="4" name="Imagen 3">
            <a:extLst>
              <a:ext uri="{FF2B5EF4-FFF2-40B4-BE49-F238E27FC236}">
                <a16:creationId xmlns:a16="http://schemas.microsoft.com/office/drawing/2014/main" id="{3C2D3742-1E86-4FF5-80DC-9A530B5636C0}"/>
              </a:ext>
            </a:extLst>
          </p:cNvPr>
          <p:cNvPicPr>
            <a:picLocks noChangeAspect="1"/>
          </p:cNvPicPr>
          <p:nvPr/>
        </p:nvPicPr>
        <p:blipFill>
          <a:blip r:embed="rId2"/>
          <a:stretch>
            <a:fillRect/>
          </a:stretch>
        </p:blipFill>
        <p:spPr>
          <a:xfrm>
            <a:off x="359925" y="1401063"/>
            <a:ext cx="7519479" cy="4055873"/>
          </a:xfrm>
          <a:prstGeom prst="rect">
            <a:avLst/>
          </a:prstGeom>
          <a:ln>
            <a:solidFill>
              <a:schemeClr val="bg1">
                <a:lumMod val="65000"/>
              </a:schemeClr>
            </a:solidFill>
          </a:ln>
        </p:spPr>
      </p:pic>
      <p:sp>
        <p:nvSpPr>
          <p:cNvPr id="5" name="CuadroTexto 4">
            <a:extLst>
              <a:ext uri="{FF2B5EF4-FFF2-40B4-BE49-F238E27FC236}">
                <a16:creationId xmlns:a16="http://schemas.microsoft.com/office/drawing/2014/main" id="{30C2E1B1-4624-4CDD-BF63-247846C15DC0}"/>
              </a:ext>
            </a:extLst>
          </p:cNvPr>
          <p:cNvSpPr txBox="1"/>
          <p:nvPr/>
        </p:nvSpPr>
        <p:spPr>
          <a:xfrm>
            <a:off x="8216125" y="1401063"/>
            <a:ext cx="3615949" cy="1400383"/>
          </a:xfrm>
          <a:prstGeom prst="rect">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marL="0" lvl="1">
              <a:spcBef>
                <a:spcPts val="1000"/>
              </a:spcBef>
            </a:pPr>
            <a:r>
              <a:rPr lang="es-EC" sz="1700" b="1" dirty="0">
                <a:latin typeface="Century Gothic" charset="0"/>
                <a:ea typeface="Century Gothic" charset="0"/>
                <a:cs typeface="Century Gothic" charset="0"/>
              </a:rPr>
              <a:t>Swagger: </a:t>
            </a:r>
            <a:r>
              <a:rPr lang="es-EC" sz="1700" dirty="0">
                <a:latin typeface="Century Gothic" charset="0"/>
                <a:ea typeface="Century Gothic" charset="0"/>
                <a:cs typeface="Century Gothic" charset="0"/>
              </a:rPr>
              <a:t>Utilizando el link del app Service montada en </a:t>
            </a:r>
            <a:r>
              <a:rPr lang="es-EC" sz="1700" dirty="0" err="1">
                <a:latin typeface="Century Gothic" charset="0"/>
                <a:ea typeface="Century Gothic" charset="0"/>
                <a:cs typeface="Century Gothic" charset="0"/>
              </a:rPr>
              <a:t>azure</a:t>
            </a:r>
            <a:r>
              <a:rPr lang="es-EC" sz="1700" dirty="0">
                <a:latin typeface="Century Gothic" charset="0"/>
                <a:ea typeface="Century Gothic" charset="0"/>
                <a:cs typeface="Century Gothic" charset="0"/>
              </a:rPr>
              <a:t> podemos acceder a los servicios expuestos para ser consumidos.</a:t>
            </a:r>
            <a:endParaRPr lang="es-EC" sz="1800" dirty="0">
              <a:latin typeface="Century Gothic" charset="0"/>
              <a:ea typeface="Century Gothic" charset="0"/>
              <a:cs typeface="Century Gothic" charset="0"/>
            </a:endParaRPr>
          </a:p>
        </p:txBody>
      </p:sp>
    </p:spTree>
    <p:extLst>
      <p:ext uri="{BB962C8B-B14F-4D97-AF65-F5344CB8AC3E}">
        <p14:creationId xmlns:p14="http://schemas.microsoft.com/office/powerpoint/2010/main" val="1488539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E336067-2A88-4186-BE0D-F7820B034724}"/>
              </a:ext>
            </a:extLst>
          </p:cNvPr>
          <p:cNvSpPr txBox="1"/>
          <p:nvPr/>
        </p:nvSpPr>
        <p:spPr>
          <a:xfrm>
            <a:off x="1197453" y="199753"/>
            <a:ext cx="10258673" cy="646331"/>
          </a:xfrm>
          <a:prstGeom prst="rect">
            <a:avLst/>
          </a:prstGeom>
          <a:noFill/>
        </p:spPr>
        <p:txBody>
          <a:bodyPr wrap="square">
            <a:spAutoFit/>
          </a:bodyPr>
          <a:lstStyle/>
          <a:p>
            <a:pPr algn="ctr"/>
            <a:r>
              <a:rPr lang="es-ES" sz="3600" b="1" dirty="0">
                <a:latin typeface="Century Gothic" charset="0"/>
                <a:ea typeface="Century Gothic" charset="0"/>
                <a:cs typeface="Century Gothic" charset="0"/>
              </a:rPr>
              <a:t>Resultados</a:t>
            </a:r>
            <a:endParaRPr lang="es-EC" sz="3600" b="1" dirty="0">
              <a:latin typeface="Century Gothic" charset="0"/>
              <a:ea typeface="Century Gothic" charset="0"/>
              <a:cs typeface="Century Gothic" charset="0"/>
            </a:endParaRPr>
          </a:p>
        </p:txBody>
      </p:sp>
      <p:sp>
        <p:nvSpPr>
          <p:cNvPr id="5" name="CuadroTexto 4">
            <a:extLst>
              <a:ext uri="{FF2B5EF4-FFF2-40B4-BE49-F238E27FC236}">
                <a16:creationId xmlns:a16="http://schemas.microsoft.com/office/drawing/2014/main" id="{30C2E1B1-4624-4CDD-BF63-247846C15DC0}"/>
              </a:ext>
            </a:extLst>
          </p:cNvPr>
          <p:cNvSpPr txBox="1"/>
          <p:nvPr/>
        </p:nvSpPr>
        <p:spPr>
          <a:xfrm>
            <a:off x="463180" y="1371880"/>
            <a:ext cx="2766403" cy="1138773"/>
          </a:xfrm>
          <a:prstGeom prst="rect">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marL="0" lvl="1">
              <a:spcBef>
                <a:spcPts val="1000"/>
              </a:spcBef>
            </a:pPr>
            <a:r>
              <a:rPr lang="es-EC" sz="1700" b="1" dirty="0" err="1">
                <a:latin typeface="Century Gothic" charset="0"/>
                <a:ea typeface="Century Gothic" charset="0"/>
                <a:cs typeface="Century Gothic" charset="0"/>
              </a:rPr>
              <a:t>Application</a:t>
            </a:r>
            <a:r>
              <a:rPr lang="es-EC" sz="1700" b="1" dirty="0">
                <a:latin typeface="Century Gothic" charset="0"/>
                <a:ea typeface="Century Gothic" charset="0"/>
                <a:cs typeface="Century Gothic" charset="0"/>
              </a:rPr>
              <a:t> </a:t>
            </a:r>
            <a:r>
              <a:rPr lang="es-EC" sz="1700" b="1" dirty="0" err="1">
                <a:latin typeface="Century Gothic" charset="0"/>
                <a:ea typeface="Century Gothic" charset="0"/>
                <a:cs typeface="Century Gothic" charset="0"/>
              </a:rPr>
              <a:t>Insigths</a:t>
            </a:r>
            <a:r>
              <a:rPr lang="es-EC" sz="1700" b="1" dirty="0">
                <a:latin typeface="Century Gothic" charset="0"/>
                <a:ea typeface="Century Gothic" charset="0"/>
                <a:cs typeface="Century Gothic" charset="0"/>
              </a:rPr>
              <a:t>: </a:t>
            </a:r>
            <a:r>
              <a:rPr lang="es-EC" sz="1700" dirty="0">
                <a:latin typeface="Century Gothic" charset="0"/>
                <a:ea typeface="Century Gothic" charset="0"/>
                <a:cs typeface="Century Gothic" charset="0"/>
              </a:rPr>
              <a:t>Se puede observar el registro de los logs y consumo de servicio.</a:t>
            </a:r>
            <a:endParaRPr lang="es-EC" sz="1800" dirty="0">
              <a:latin typeface="Century Gothic" charset="0"/>
              <a:ea typeface="Century Gothic" charset="0"/>
              <a:cs typeface="Century Gothic" charset="0"/>
            </a:endParaRPr>
          </a:p>
        </p:txBody>
      </p:sp>
      <p:pic>
        <p:nvPicPr>
          <p:cNvPr id="6" name="Imagen 5">
            <a:extLst>
              <a:ext uri="{FF2B5EF4-FFF2-40B4-BE49-F238E27FC236}">
                <a16:creationId xmlns:a16="http://schemas.microsoft.com/office/drawing/2014/main" id="{EEF2180B-070B-4A69-BBCB-4FC097F13338}"/>
              </a:ext>
            </a:extLst>
          </p:cNvPr>
          <p:cNvPicPr>
            <a:picLocks noChangeAspect="1"/>
          </p:cNvPicPr>
          <p:nvPr/>
        </p:nvPicPr>
        <p:blipFill rotWithShape="1">
          <a:blip r:embed="rId2"/>
          <a:srcRect r="16978"/>
          <a:stretch/>
        </p:blipFill>
        <p:spPr>
          <a:xfrm>
            <a:off x="3485307" y="1168670"/>
            <a:ext cx="8489443" cy="4520659"/>
          </a:xfrm>
          <a:prstGeom prst="rect">
            <a:avLst/>
          </a:prstGeom>
          <a:ln>
            <a:solidFill>
              <a:schemeClr val="bg1">
                <a:lumMod val="65000"/>
              </a:schemeClr>
            </a:solidFill>
          </a:ln>
        </p:spPr>
      </p:pic>
    </p:spTree>
    <p:extLst>
      <p:ext uri="{BB962C8B-B14F-4D97-AF65-F5344CB8AC3E}">
        <p14:creationId xmlns:p14="http://schemas.microsoft.com/office/powerpoint/2010/main" val="257908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563328D-E3EB-4C9F-965B-64E3B06C3FFD}"/>
              </a:ext>
            </a:extLst>
          </p:cNvPr>
          <p:cNvSpPr txBox="1"/>
          <p:nvPr/>
        </p:nvSpPr>
        <p:spPr>
          <a:xfrm>
            <a:off x="1197453" y="199753"/>
            <a:ext cx="10258673" cy="646331"/>
          </a:xfrm>
          <a:prstGeom prst="rect">
            <a:avLst/>
          </a:prstGeom>
          <a:noFill/>
        </p:spPr>
        <p:txBody>
          <a:bodyPr wrap="square">
            <a:spAutoFit/>
          </a:bodyPr>
          <a:lstStyle/>
          <a:p>
            <a:pPr algn="ctr"/>
            <a:r>
              <a:rPr lang="es-ES" sz="3600" b="1" dirty="0">
                <a:latin typeface="Century Gothic" charset="0"/>
                <a:ea typeface="Century Gothic" charset="0"/>
                <a:cs typeface="Century Gothic" charset="0"/>
              </a:rPr>
              <a:t>Conclusiones</a:t>
            </a:r>
            <a:endParaRPr lang="es-EC" sz="3600" b="1" dirty="0">
              <a:latin typeface="Century Gothic" charset="0"/>
              <a:ea typeface="Century Gothic" charset="0"/>
              <a:cs typeface="Century Gothic" charset="0"/>
            </a:endParaRPr>
          </a:p>
        </p:txBody>
      </p:sp>
      <p:sp>
        <p:nvSpPr>
          <p:cNvPr id="5" name="CuadroTexto 4">
            <a:extLst>
              <a:ext uri="{FF2B5EF4-FFF2-40B4-BE49-F238E27FC236}">
                <a16:creationId xmlns:a16="http://schemas.microsoft.com/office/drawing/2014/main" id="{246B9C15-8019-4F54-B8E9-A411FE589519}"/>
              </a:ext>
            </a:extLst>
          </p:cNvPr>
          <p:cNvSpPr txBox="1"/>
          <p:nvPr/>
        </p:nvSpPr>
        <p:spPr>
          <a:xfrm>
            <a:off x="605547" y="1706469"/>
            <a:ext cx="6094378" cy="4196020"/>
          </a:xfrm>
          <a:prstGeom prst="rect">
            <a:avLst/>
          </a:prstGeom>
          <a:noFill/>
        </p:spPr>
        <p:txBody>
          <a:bodyPr wrap="square">
            <a:spAutoFit/>
          </a:bodyPr>
          <a:lstStyle/>
          <a:p>
            <a:pPr marL="342900" lvl="0" indent="-342900" algn="just">
              <a:lnSpc>
                <a:spcPct val="150000"/>
              </a:lnSpc>
              <a:spcBef>
                <a:spcPts val="1800"/>
              </a:spcBef>
              <a:buFont typeface="Symbol" panose="05050102010706020507" pitchFamily="18" charset="2"/>
              <a:buChar char=""/>
            </a:pPr>
            <a:r>
              <a:rPr lang="es-EC" sz="1800" dirty="0">
                <a:effectLst/>
                <a:latin typeface="Arial" panose="020B0604020202020204" pitchFamily="34" charset="0"/>
                <a:ea typeface="Calibri" panose="020F0502020204030204" pitchFamily="34" charset="0"/>
                <a:cs typeface="Times New Roman" panose="02020603050405020304" pitchFamily="18" charset="0"/>
              </a:rPr>
              <a:t>Con el uso de la metodología scrum, se pudo evidenciar un desarrollo rápido, preciso y continuo en la escritura del código, gracias al mismo la corrección de cualquier problema, bug o nueva funcionalidad por parte del cliente, se puedo acoplar de manera fácil.  Además, esta manera de trabajar es muy recomendable en proyectos que están divididos en módulo como BackEnd y FrontEnd, cada miembro del equipo sabe sus actividades y las puede realizar a la par.</a:t>
            </a:r>
          </a:p>
        </p:txBody>
      </p:sp>
      <p:pic>
        <p:nvPicPr>
          <p:cNvPr id="9218" name="Picture 2" descr="Papeles sueltos: Las conclusiones y revisión de la introducción y objetvos">
            <a:extLst>
              <a:ext uri="{FF2B5EF4-FFF2-40B4-BE49-F238E27FC236}">
                <a16:creationId xmlns:a16="http://schemas.microsoft.com/office/drawing/2014/main" id="{5DD489F1-139D-4950-82A4-19FBE2503D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8460" y="1006813"/>
            <a:ext cx="367665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048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563328D-E3EB-4C9F-965B-64E3B06C3FFD}"/>
              </a:ext>
            </a:extLst>
          </p:cNvPr>
          <p:cNvSpPr txBox="1"/>
          <p:nvPr/>
        </p:nvSpPr>
        <p:spPr>
          <a:xfrm>
            <a:off x="1197453" y="199753"/>
            <a:ext cx="10258673" cy="646331"/>
          </a:xfrm>
          <a:prstGeom prst="rect">
            <a:avLst/>
          </a:prstGeom>
          <a:noFill/>
        </p:spPr>
        <p:txBody>
          <a:bodyPr wrap="square">
            <a:spAutoFit/>
          </a:bodyPr>
          <a:lstStyle/>
          <a:p>
            <a:pPr algn="ctr"/>
            <a:r>
              <a:rPr lang="es-ES" sz="3600" b="1" dirty="0">
                <a:latin typeface="Century Gothic" charset="0"/>
                <a:ea typeface="Century Gothic" charset="0"/>
                <a:cs typeface="Century Gothic" charset="0"/>
              </a:rPr>
              <a:t>Conclusiones</a:t>
            </a:r>
            <a:endParaRPr lang="es-EC" sz="3600" b="1" dirty="0">
              <a:latin typeface="Century Gothic" charset="0"/>
              <a:ea typeface="Century Gothic" charset="0"/>
              <a:cs typeface="Century Gothic" charset="0"/>
            </a:endParaRPr>
          </a:p>
        </p:txBody>
      </p:sp>
      <p:sp>
        <p:nvSpPr>
          <p:cNvPr id="5" name="CuadroTexto 4">
            <a:extLst>
              <a:ext uri="{FF2B5EF4-FFF2-40B4-BE49-F238E27FC236}">
                <a16:creationId xmlns:a16="http://schemas.microsoft.com/office/drawing/2014/main" id="{246B9C15-8019-4F54-B8E9-A411FE589519}"/>
              </a:ext>
            </a:extLst>
          </p:cNvPr>
          <p:cNvSpPr txBox="1"/>
          <p:nvPr/>
        </p:nvSpPr>
        <p:spPr>
          <a:xfrm>
            <a:off x="5361748" y="1492461"/>
            <a:ext cx="6094378" cy="3780522"/>
          </a:xfrm>
          <a:prstGeom prst="rect">
            <a:avLst/>
          </a:prstGeom>
          <a:noFill/>
        </p:spPr>
        <p:txBody>
          <a:bodyPr wrap="square">
            <a:spAutoFit/>
          </a:bodyPr>
          <a:lstStyle/>
          <a:p>
            <a:pPr marL="342900" lvl="0" indent="-342900" algn="just">
              <a:lnSpc>
                <a:spcPct val="150000"/>
              </a:lnSpc>
              <a:spcBef>
                <a:spcPts val="1800"/>
              </a:spcBef>
              <a:spcAft>
                <a:spcPts val="1800"/>
              </a:spcAft>
              <a:buFont typeface="Symbol" panose="05050102010706020507" pitchFamily="18" charset="2"/>
              <a:buChar char=""/>
            </a:pPr>
            <a:r>
              <a:rPr lang="es-EC" sz="1800" dirty="0">
                <a:effectLst/>
                <a:latin typeface="Arial" panose="020B0604020202020204" pitchFamily="34" charset="0"/>
                <a:ea typeface="Calibri" panose="020F0502020204030204" pitchFamily="34" charset="0"/>
                <a:cs typeface="Times New Roman" panose="02020603050405020304" pitchFamily="18" charset="0"/>
              </a:rPr>
              <a:t>Para poder diseñar un esquema completo con una lógica que pueda abarcar todos los escenarios posibles que necesita un evento de elecciones genérico, fue necesario investigar y analizar varios casos en los que pueda surgir una funcionalidad no prevista o contemplada para de esta forma resguardar y asegurar que cualquier plataforma que implemente al servicio expuesto, tenga los recursos necesarios para cumplir un el proceso de elecciones completo.</a:t>
            </a:r>
          </a:p>
        </p:txBody>
      </p:sp>
      <p:pic>
        <p:nvPicPr>
          <p:cNvPr id="9218" name="Picture 2" descr="Papeles sueltos: Las conclusiones y revisión de la introducción y objetvos">
            <a:extLst>
              <a:ext uri="{FF2B5EF4-FFF2-40B4-BE49-F238E27FC236}">
                <a16:creationId xmlns:a16="http://schemas.microsoft.com/office/drawing/2014/main" id="{5DD489F1-139D-4950-82A4-19FBE2503D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874" y="1405647"/>
            <a:ext cx="367665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2601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799444" y="1276786"/>
            <a:ext cx="9888653" cy="3539430"/>
          </a:xfrm>
          <a:prstGeom prst="rect">
            <a:avLst/>
          </a:prstGeom>
        </p:spPr>
        <p:txBody>
          <a:bodyPr wrap="square">
            <a:spAutoFit/>
          </a:bodyPr>
          <a:lstStyle/>
          <a:p>
            <a:pPr marL="914400" lvl="1" indent="-457200">
              <a:buFont typeface="+mj-lt"/>
              <a:buAutoNum type="arabicPeriod"/>
            </a:pPr>
            <a:r>
              <a:rPr lang="es-EC" sz="2800" dirty="0">
                <a:latin typeface="Century Gothic" charset="0"/>
                <a:ea typeface="Century Gothic" charset="0"/>
                <a:cs typeface="Century Gothic" charset="0"/>
              </a:rPr>
              <a:t>Introducción de la empresa o del Problema.</a:t>
            </a:r>
          </a:p>
          <a:p>
            <a:pPr lvl="1"/>
            <a:r>
              <a:rPr lang="es-EC" sz="2800" dirty="0">
                <a:latin typeface="Century Gothic" charset="0"/>
                <a:ea typeface="Century Gothic" charset="0"/>
                <a:cs typeface="Century Gothic" charset="0"/>
              </a:rPr>
              <a:t>1.1 Objetivos.</a:t>
            </a:r>
          </a:p>
          <a:p>
            <a:pPr lvl="1"/>
            <a:r>
              <a:rPr lang="es-EC" sz="2800" dirty="0">
                <a:latin typeface="Century Gothic" charset="0"/>
                <a:ea typeface="Century Gothic" charset="0"/>
                <a:cs typeface="Century Gothic" charset="0"/>
              </a:rPr>
              <a:t>1.2 Justificación y Alcance.</a:t>
            </a:r>
          </a:p>
          <a:p>
            <a:pPr lvl="1"/>
            <a:r>
              <a:rPr lang="es-EC" sz="2800" dirty="0">
                <a:latin typeface="Century Gothic" charset="0"/>
                <a:ea typeface="Century Gothic" charset="0"/>
                <a:cs typeface="Century Gothic" charset="0"/>
              </a:rPr>
              <a:t>2.	Campo de estudio (Infraestructura - Desarrollo).</a:t>
            </a:r>
          </a:p>
          <a:p>
            <a:pPr lvl="1"/>
            <a:r>
              <a:rPr lang="es-EC" sz="2800" dirty="0">
                <a:latin typeface="Century Gothic" charset="0"/>
                <a:ea typeface="Century Gothic" charset="0"/>
                <a:cs typeface="Century Gothic" charset="0"/>
              </a:rPr>
              <a:t>3.	Herramientas utilizadas.</a:t>
            </a:r>
          </a:p>
          <a:p>
            <a:pPr lvl="1"/>
            <a:r>
              <a:rPr lang="es-EC" sz="2800" dirty="0">
                <a:latin typeface="Century Gothic" charset="0"/>
                <a:ea typeface="Century Gothic" charset="0"/>
                <a:cs typeface="Century Gothic" charset="0"/>
              </a:rPr>
              <a:t>4.	Como se pretende resolver el problema.</a:t>
            </a:r>
          </a:p>
          <a:p>
            <a:pPr lvl="1"/>
            <a:r>
              <a:rPr lang="es-EC" sz="2800" dirty="0">
                <a:latin typeface="Century Gothic" charset="0"/>
                <a:ea typeface="Century Gothic" charset="0"/>
                <a:cs typeface="Century Gothic" charset="0"/>
              </a:rPr>
              <a:t>5.	Resultados.</a:t>
            </a:r>
          </a:p>
          <a:p>
            <a:pPr marL="914400" lvl="1" indent="-457200">
              <a:buFont typeface="+mj-lt"/>
              <a:buAutoNum type="arabicPeriod"/>
            </a:pPr>
            <a:endParaRPr lang="es-EC" sz="2800" dirty="0">
              <a:latin typeface="Century Gothic" charset="0"/>
              <a:ea typeface="Century Gothic" charset="0"/>
              <a:cs typeface="Century Gothic" charset="0"/>
            </a:endParaRPr>
          </a:p>
        </p:txBody>
      </p:sp>
      <p:sp>
        <p:nvSpPr>
          <p:cNvPr id="2" name="Rectángulo 1"/>
          <p:cNvSpPr/>
          <p:nvPr/>
        </p:nvSpPr>
        <p:spPr>
          <a:xfrm>
            <a:off x="4871875" y="80310"/>
            <a:ext cx="2285384" cy="707886"/>
          </a:xfrm>
          <a:prstGeom prst="rect">
            <a:avLst/>
          </a:prstGeom>
        </p:spPr>
        <p:txBody>
          <a:bodyPr wrap="square">
            <a:spAutoFit/>
          </a:bodyPr>
          <a:lstStyle/>
          <a:p>
            <a:r>
              <a:rPr lang="en-US" sz="4000" b="1" dirty="0">
                <a:solidFill>
                  <a:prstClr val="black"/>
                </a:solidFill>
                <a:latin typeface="Century Gothic" charset="0"/>
                <a:ea typeface="Century Gothic" charset="0"/>
                <a:cs typeface="Century Gothic" charset="0"/>
              </a:rPr>
              <a:t>Agenda</a:t>
            </a:r>
          </a:p>
        </p:txBody>
      </p:sp>
    </p:spTree>
    <p:extLst>
      <p:ext uri="{BB962C8B-B14F-4D97-AF65-F5344CB8AC3E}">
        <p14:creationId xmlns:p14="http://schemas.microsoft.com/office/powerpoint/2010/main" val="1930160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563328D-E3EB-4C9F-965B-64E3B06C3FFD}"/>
              </a:ext>
            </a:extLst>
          </p:cNvPr>
          <p:cNvSpPr txBox="1"/>
          <p:nvPr/>
        </p:nvSpPr>
        <p:spPr>
          <a:xfrm>
            <a:off x="1197453" y="199753"/>
            <a:ext cx="10258673" cy="646331"/>
          </a:xfrm>
          <a:prstGeom prst="rect">
            <a:avLst/>
          </a:prstGeom>
          <a:noFill/>
        </p:spPr>
        <p:txBody>
          <a:bodyPr wrap="square">
            <a:spAutoFit/>
          </a:bodyPr>
          <a:lstStyle/>
          <a:p>
            <a:pPr algn="ctr"/>
            <a:r>
              <a:rPr lang="es-ES" sz="3600" b="1" dirty="0">
                <a:latin typeface="Century Gothic" charset="0"/>
                <a:ea typeface="Century Gothic" charset="0"/>
                <a:cs typeface="Century Gothic" charset="0"/>
              </a:rPr>
              <a:t>Conclusiones</a:t>
            </a:r>
            <a:endParaRPr lang="es-EC" sz="3600" b="1" dirty="0">
              <a:latin typeface="Century Gothic" charset="0"/>
              <a:ea typeface="Century Gothic" charset="0"/>
              <a:cs typeface="Century Gothic" charset="0"/>
            </a:endParaRPr>
          </a:p>
        </p:txBody>
      </p:sp>
      <p:sp>
        <p:nvSpPr>
          <p:cNvPr id="5" name="CuadroTexto 4">
            <a:extLst>
              <a:ext uri="{FF2B5EF4-FFF2-40B4-BE49-F238E27FC236}">
                <a16:creationId xmlns:a16="http://schemas.microsoft.com/office/drawing/2014/main" id="{246B9C15-8019-4F54-B8E9-A411FE589519}"/>
              </a:ext>
            </a:extLst>
          </p:cNvPr>
          <p:cNvSpPr txBox="1"/>
          <p:nvPr/>
        </p:nvSpPr>
        <p:spPr>
          <a:xfrm>
            <a:off x="440177" y="918529"/>
            <a:ext cx="6094378" cy="5858014"/>
          </a:xfrm>
          <a:prstGeom prst="rect">
            <a:avLst/>
          </a:prstGeom>
          <a:noFill/>
        </p:spPr>
        <p:txBody>
          <a:bodyPr wrap="square">
            <a:spAutoFit/>
          </a:bodyPr>
          <a:lstStyle/>
          <a:p>
            <a:pPr marL="342900" lvl="0" indent="-342900" algn="just">
              <a:lnSpc>
                <a:spcPct val="150000"/>
              </a:lnSpc>
              <a:spcBef>
                <a:spcPts val="1800"/>
              </a:spcBef>
              <a:spcAft>
                <a:spcPts val="1800"/>
              </a:spcAft>
              <a:buFont typeface="Symbol" panose="05050102010706020507" pitchFamily="18" charset="2"/>
              <a:buChar char=""/>
            </a:pPr>
            <a:r>
              <a:rPr lang="es-EC" sz="1800" dirty="0">
                <a:effectLst/>
                <a:latin typeface="Arial" panose="020B0604020202020204" pitchFamily="34" charset="0"/>
                <a:ea typeface="Calibri" panose="020F0502020204030204" pitchFamily="34" charset="0"/>
                <a:cs typeface="Times New Roman" panose="02020603050405020304" pitchFamily="18" charset="0"/>
              </a:rPr>
              <a:t>Debió a que el software desarrollado es un API (Interfaz de programación de aplicaciones), es necesario y obligatorio tener una seguridad para todos los servicios expuestos en la red, ya que cualquier usuario mal intencionado puede utilizar software externo para simular millones de peticiones al API e intentar hacer que los servicios no soporten la cantidad de solicitudes, llevando a que se trabe o caiga la aplicación montada. En el caso puntual del API, se consideró que la mejor seguridad es un JWT (JSON Web Token) que contiene información del usuario para ejecutar acciones en contexto, y además este token no puede ser violado ni corrompido por externos.</a:t>
            </a:r>
          </a:p>
        </p:txBody>
      </p:sp>
      <p:pic>
        <p:nvPicPr>
          <p:cNvPr id="9218" name="Picture 2" descr="Papeles sueltos: Las conclusiones y revisión de la introducción y objetvos">
            <a:extLst>
              <a:ext uri="{FF2B5EF4-FFF2-40B4-BE49-F238E27FC236}">
                <a16:creationId xmlns:a16="http://schemas.microsoft.com/office/drawing/2014/main" id="{5DD489F1-139D-4950-82A4-19FBE2503D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8460" y="1006813"/>
            <a:ext cx="367665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5334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563328D-E3EB-4C9F-965B-64E3B06C3FFD}"/>
              </a:ext>
            </a:extLst>
          </p:cNvPr>
          <p:cNvSpPr txBox="1"/>
          <p:nvPr/>
        </p:nvSpPr>
        <p:spPr>
          <a:xfrm>
            <a:off x="1197453" y="199753"/>
            <a:ext cx="10258673" cy="646331"/>
          </a:xfrm>
          <a:prstGeom prst="rect">
            <a:avLst/>
          </a:prstGeom>
          <a:noFill/>
        </p:spPr>
        <p:txBody>
          <a:bodyPr wrap="square">
            <a:spAutoFit/>
          </a:bodyPr>
          <a:lstStyle/>
          <a:p>
            <a:pPr algn="ctr"/>
            <a:r>
              <a:rPr lang="es-ES" sz="3600" b="1" dirty="0">
                <a:latin typeface="Century Gothic" charset="0"/>
                <a:ea typeface="Century Gothic" charset="0"/>
                <a:cs typeface="Century Gothic" charset="0"/>
              </a:rPr>
              <a:t>Conclusiones</a:t>
            </a:r>
            <a:endParaRPr lang="es-EC" sz="3600" b="1" dirty="0">
              <a:latin typeface="Century Gothic" charset="0"/>
              <a:ea typeface="Century Gothic" charset="0"/>
              <a:cs typeface="Century Gothic" charset="0"/>
            </a:endParaRPr>
          </a:p>
        </p:txBody>
      </p:sp>
      <p:sp>
        <p:nvSpPr>
          <p:cNvPr id="5" name="CuadroTexto 4">
            <a:extLst>
              <a:ext uri="{FF2B5EF4-FFF2-40B4-BE49-F238E27FC236}">
                <a16:creationId xmlns:a16="http://schemas.microsoft.com/office/drawing/2014/main" id="{246B9C15-8019-4F54-B8E9-A411FE589519}"/>
              </a:ext>
            </a:extLst>
          </p:cNvPr>
          <p:cNvSpPr txBox="1"/>
          <p:nvPr/>
        </p:nvSpPr>
        <p:spPr>
          <a:xfrm>
            <a:off x="5361748" y="1492461"/>
            <a:ext cx="6094378" cy="4196020"/>
          </a:xfrm>
          <a:prstGeom prst="rect">
            <a:avLst/>
          </a:prstGeom>
          <a:noFill/>
        </p:spPr>
        <p:txBody>
          <a:bodyPr wrap="square">
            <a:spAutoFit/>
          </a:bodyPr>
          <a:lstStyle/>
          <a:p>
            <a:pPr marL="342900" lvl="0" indent="-342900" algn="just">
              <a:lnSpc>
                <a:spcPct val="150000"/>
              </a:lnSpc>
              <a:spcBef>
                <a:spcPts val="1800"/>
              </a:spcBef>
              <a:spcAft>
                <a:spcPts val="1800"/>
              </a:spcAft>
              <a:buFont typeface="Symbol" panose="05050102010706020507" pitchFamily="18" charset="2"/>
              <a:buChar char=""/>
            </a:pPr>
            <a:r>
              <a:rPr lang="es-EC" sz="1800" dirty="0">
                <a:effectLst/>
                <a:latin typeface="Arial" panose="020B0604020202020204" pitchFamily="34" charset="0"/>
                <a:ea typeface="Calibri" panose="020F0502020204030204" pitchFamily="34" charset="0"/>
                <a:cs typeface="Times New Roman" panose="02020603050405020304" pitchFamily="18" charset="0"/>
              </a:rPr>
              <a:t>Todos los servicios que contiene el API creada, deben ser mostrados de una manera amigable a los desarrolladores FrontEnd, por lo tanto, se utilizó Swagger, como una forma de visualizar estos métodos a consumir, debido a que esta herramienta es una de las más usadas actualmente por muchos equipos de desarrollo, ya que posee una forma muy intuitiva y fácil para acoplar a casi todo lenguaje de programación y de esta manera presentar información útil.</a:t>
            </a:r>
          </a:p>
        </p:txBody>
      </p:sp>
      <p:pic>
        <p:nvPicPr>
          <p:cNvPr id="9218" name="Picture 2" descr="Papeles sueltos: Las conclusiones y revisión de la introducción y objetvos">
            <a:extLst>
              <a:ext uri="{FF2B5EF4-FFF2-40B4-BE49-F238E27FC236}">
                <a16:creationId xmlns:a16="http://schemas.microsoft.com/office/drawing/2014/main" id="{5DD489F1-139D-4950-82A4-19FBE2503D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874" y="1405647"/>
            <a:ext cx="367665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846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563328D-E3EB-4C9F-965B-64E3B06C3FFD}"/>
              </a:ext>
            </a:extLst>
          </p:cNvPr>
          <p:cNvSpPr txBox="1"/>
          <p:nvPr/>
        </p:nvSpPr>
        <p:spPr>
          <a:xfrm>
            <a:off x="1197453" y="199753"/>
            <a:ext cx="10258673" cy="646331"/>
          </a:xfrm>
          <a:prstGeom prst="rect">
            <a:avLst/>
          </a:prstGeom>
          <a:noFill/>
        </p:spPr>
        <p:txBody>
          <a:bodyPr wrap="square">
            <a:spAutoFit/>
          </a:bodyPr>
          <a:lstStyle/>
          <a:p>
            <a:pPr algn="ctr"/>
            <a:r>
              <a:rPr lang="es-ES" sz="3600" b="1" dirty="0">
                <a:latin typeface="Century Gothic" charset="0"/>
                <a:ea typeface="Century Gothic" charset="0"/>
                <a:cs typeface="Century Gothic" charset="0"/>
              </a:rPr>
              <a:t>Conclusiones</a:t>
            </a:r>
            <a:endParaRPr lang="es-EC" sz="3600" b="1" dirty="0">
              <a:latin typeface="Century Gothic" charset="0"/>
              <a:ea typeface="Century Gothic" charset="0"/>
              <a:cs typeface="Century Gothic" charset="0"/>
            </a:endParaRPr>
          </a:p>
        </p:txBody>
      </p:sp>
      <p:sp>
        <p:nvSpPr>
          <p:cNvPr id="5" name="CuadroTexto 4">
            <a:extLst>
              <a:ext uri="{FF2B5EF4-FFF2-40B4-BE49-F238E27FC236}">
                <a16:creationId xmlns:a16="http://schemas.microsoft.com/office/drawing/2014/main" id="{246B9C15-8019-4F54-B8E9-A411FE589519}"/>
              </a:ext>
            </a:extLst>
          </p:cNvPr>
          <p:cNvSpPr txBox="1"/>
          <p:nvPr/>
        </p:nvSpPr>
        <p:spPr>
          <a:xfrm>
            <a:off x="722280" y="1798291"/>
            <a:ext cx="6094378" cy="3780522"/>
          </a:xfrm>
          <a:prstGeom prst="rect">
            <a:avLst/>
          </a:prstGeom>
          <a:noFill/>
        </p:spPr>
        <p:txBody>
          <a:bodyPr wrap="square">
            <a:spAutoFit/>
          </a:bodyPr>
          <a:lstStyle/>
          <a:p>
            <a:pPr marL="342900" lvl="0" indent="-342900" algn="just">
              <a:lnSpc>
                <a:spcPct val="150000"/>
              </a:lnSpc>
              <a:spcBef>
                <a:spcPts val="1800"/>
              </a:spcBef>
              <a:spcAft>
                <a:spcPts val="1800"/>
              </a:spcAft>
              <a:buFont typeface="Symbol" panose="05050102010706020507" pitchFamily="18" charset="2"/>
              <a:buChar char=""/>
            </a:pPr>
            <a:r>
              <a:rPr lang="es-EC" sz="1800" dirty="0">
                <a:effectLst/>
                <a:latin typeface="Arial" panose="020B0604020202020204" pitchFamily="34" charset="0"/>
                <a:ea typeface="Calibri" panose="020F0502020204030204" pitchFamily="34" charset="0"/>
                <a:cs typeface="Times New Roman" panose="02020603050405020304" pitchFamily="18" charset="0"/>
              </a:rPr>
              <a:t>Con el desarrollo de este software se pudo comprobar que el BackEnd es el lugar que contiene toda la lógica para que un software pueda funcionar, ya que se encarga de analizar las peticiones que llegan, aplicar las reglas del negocio, almacenar información en la base de datos, devolver respuestas según sea el caso; si el BackEnd (API) está mal desarrollado no importaría cual FrontEnd lo implemente porque tendría un mal funcionamiento. </a:t>
            </a:r>
          </a:p>
        </p:txBody>
      </p:sp>
      <p:pic>
        <p:nvPicPr>
          <p:cNvPr id="9218" name="Picture 2" descr="Papeles sueltos: Las conclusiones y revisión de la introducción y objetvos">
            <a:extLst>
              <a:ext uri="{FF2B5EF4-FFF2-40B4-BE49-F238E27FC236}">
                <a16:creationId xmlns:a16="http://schemas.microsoft.com/office/drawing/2014/main" id="{5DD489F1-139D-4950-82A4-19FBE2503D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8460" y="1006813"/>
            <a:ext cx="367665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132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563328D-E3EB-4C9F-965B-64E3B06C3FFD}"/>
              </a:ext>
            </a:extLst>
          </p:cNvPr>
          <p:cNvSpPr txBox="1"/>
          <p:nvPr/>
        </p:nvSpPr>
        <p:spPr>
          <a:xfrm>
            <a:off x="1197453" y="199753"/>
            <a:ext cx="10258673" cy="1200329"/>
          </a:xfrm>
          <a:prstGeom prst="rect">
            <a:avLst/>
          </a:prstGeom>
          <a:noFill/>
        </p:spPr>
        <p:txBody>
          <a:bodyPr wrap="square">
            <a:spAutoFit/>
          </a:bodyPr>
          <a:lstStyle/>
          <a:p>
            <a:pPr algn="ctr"/>
            <a:r>
              <a:rPr lang="es-ES" sz="3600" b="1" dirty="0">
                <a:latin typeface="Century Gothic" charset="0"/>
                <a:ea typeface="Century Gothic" charset="0"/>
                <a:cs typeface="Century Gothic" charset="0"/>
              </a:rPr>
              <a:t>Recomendaciones</a:t>
            </a:r>
            <a:endParaRPr lang="es-EC" sz="3600" b="1" dirty="0">
              <a:latin typeface="Century Gothic" charset="0"/>
              <a:ea typeface="Century Gothic" charset="0"/>
              <a:cs typeface="Century Gothic" charset="0"/>
            </a:endParaRPr>
          </a:p>
          <a:p>
            <a:pPr algn="ctr"/>
            <a:endParaRPr lang="es-EC" sz="3600" b="1" dirty="0">
              <a:latin typeface="Century Gothic" charset="0"/>
              <a:ea typeface="Century Gothic" charset="0"/>
              <a:cs typeface="Century Gothic" charset="0"/>
            </a:endParaRPr>
          </a:p>
        </p:txBody>
      </p:sp>
      <p:sp>
        <p:nvSpPr>
          <p:cNvPr id="5" name="CuadroTexto 4">
            <a:extLst>
              <a:ext uri="{FF2B5EF4-FFF2-40B4-BE49-F238E27FC236}">
                <a16:creationId xmlns:a16="http://schemas.microsoft.com/office/drawing/2014/main" id="{246B9C15-8019-4F54-B8E9-A411FE589519}"/>
              </a:ext>
            </a:extLst>
          </p:cNvPr>
          <p:cNvSpPr txBox="1"/>
          <p:nvPr/>
        </p:nvSpPr>
        <p:spPr>
          <a:xfrm>
            <a:off x="5264472" y="993990"/>
            <a:ext cx="6094378" cy="6365845"/>
          </a:xfrm>
          <a:prstGeom prst="rect">
            <a:avLst/>
          </a:prstGeom>
          <a:noFill/>
        </p:spPr>
        <p:txBody>
          <a:bodyPr wrap="square">
            <a:spAutoFit/>
          </a:bodyPr>
          <a:lstStyle/>
          <a:p>
            <a:pPr marL="342900" indent="-342900" algn="just">
              <a:lnSpc>
                <a:spcPct val="150000"/>
              </a:lnSpc>
              <a:spcBef>
                <a:spcPts val="1800"/>
              </a:spcBef>
              <a:spcAft>
                <a:spcPts val="1800"/>
              </a:spcAft>
              <a:buFont typeface="Symbol" panose="05050102010706020507" pitchFamily="18" charset="2"/>
              <a:buChar char=""/>
            </a:pPr>
            <a:r>
              <a:rPr lang="es-EC" sz="1800" dirty="0">
                <a:effectLst/>
                <a:latin typeface="Arial" panose="020B0604020202020204" pitchFamily="34" charset="0"/>
                <a:ea typeface="Calibri" panose="020F0502020204030204" pitchFamily="34" charset="0"/>
                <a:cs typeface="Times New Roman" panose="02020603050405020304" pitchFamily="18" charset="0"/>
              </a:rPr>
              <a:t>Se recomienda utiliza más técnicas para recolectar información sobre eventos en distinto centros educativos, barrios, o empresas para tener un conocimiento más amplio de cómo se realizar estos procesos sin la ayuda de un software, para poder mejorar el servicio ofrecido por el API.</a:t>
            </a:r>
          </a:p>
          <a:p>
            <a:pPr marL="342900" indent="-342900" algn="just">
              <a:lnSpc>
                <a:spcPct val="150000"/>
              </a:lnSpc>
              <a:spcBef>
                <a:spcPts val="1800"/>
              </a:spcBef>
              <a:spcAft>
                <a:spcPts val="1800"/>
              </a:spcAft>
              <a:buFont typeface="Symbol" panose="05050102010706020507" pitchFamily="18" charset="2"/>
              <a:buChar char=""/>
            </a:pPr>
            <a:r>
              <a:rPr lang="es-EC" sz="1800" dirty="0">
                <a:effectLst/>
                <a:latin typeface="Arial" panose="020B0604020202020204" pitchFamily="34" charset="0"/>
                <a:ea typeface="Calibri" panose="020F0502020204030204" pitchFamily="34" charset="0"/>
                <a:cs typeface="Times New Roman" panose="02020603050405020304" pitchFamily="18" charset="0"/>
              </a:rPr>
              <a:t>Se recomienda que cualquier desarrollador que desee implementar el API, se contacte con el creador para resolver alguna inquietud sobre los servicios expuestos, aunque toda la información se encuentra presentada en Swagger, pudiera existir casos en los que no esté muy claro para el implementador.</a:t>
            </a:r>
          </a:p>
          <a:p>
            <a:pPr marL="342900" lvl="0" indent="-342900" algn="just">
              <a:lnSpc>
                <a:spcPct val="150000"/>
              </a:lnSpc>
              <a:spcBef>
                <a:spcPts val="1800"/>
              </a:spcBef>
              <a:spcAft>
                <a:spcPts val="1800"/>
              </a:spcAft>
              <a:buFont typeface="Symbol" panose="05050102010706020507" pitchFamily="18" charset="2"/>
              <a:buChar char=""/>
            </a:pPr>
            <a:r>
              <a:rPr lang="es-EC" sz="1800" dirty="0">
                <a:effectLst/>
                <a:latin typeface="Arial" panose="020B0604020202020204" pitchFamily="34" charset="0"/>
                <a:ea typeface="Calibri" panose="020F0502020204030204" pitchFamily="34" charset="0"/>
                <a:cs typeface="Times New Roman" panose="02020603050405020304" pitchFamily="18" charset="0"/>
              </a:rPr>
              <a:t>. </a:t>
            </a:r>
          </a:p>
        </p:txBody>
      </p:sp>
      <p:pic>
        <p:nvPicPr>
          <p:cNvPr id="10242" name="Picture 2" descr="Qué 10 recomendaciones facilitan el flujo de tu laboratorio? - ICSA">
            <a:extLst>
              <a:ext uri="{FF2B5EF4-FFF2-40B4-BE49-F238E27FC236}">
                <a16:creationId xmlns:a16="http://schemas.microsoft.com/office/drawing/2014/main" id="{17A62B6C-FE5E-4839-ABF6-3592D9CC33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874" y="1400082"/>
            <a:ext cx="3674826" cy="4481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175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563328D-E3EB-4C9F-965B-64E3B06C3FFD}"/>
              </a:ext>
            </a:extLst>
          </p:cNvPr>
          <p:cNvSpPr txBox="1"/>
          <p:nvPr/>
        </p:nvSpPr>
        <p:spPr>
          <a:xfrm>
            <a:off x="1197453" y="199753"/>
            <a:ext cx="10258673" cy="1200329"/>
          </a:xfrm>
          <a:prstGeom prst="rect">
            <a:avLst/>
          </a:prstGeom>
          <a:noFill/>
        </p:spPr>
        <p:txBody>
          <a:bodyPr wrap="square">
            <a:spAutoFit/>
          </a:bodyPr>
          <a:lstStyle/>
          <a:p>
            <a:pPr algn="ctr"/>
            <a:r>
              <a:rPr lang="es-ES" sz="3600" b="1" dirty="0">
                <a:latin typeface="Century Gothic" charset="0"/>
                <a:ea typeface="Century Gothic" charset="0"/>
                <a:cs typeface="Century Gothic" charset="0"/>
              </a:rPr>
              <a:t>Recomendaciones</a:t>
            </a:r>
            <a:endParaRPr lang="es-EC" sz="3600" b="1" dirty="0">
              <a:latin typeface="Century Gothic" charset="0"/>
              <a:ea typeface="Century Gothic" charset="0"/>
              <a:cs typeface="Century Gothic" charset="0"/>
            </a:endParaRPr>
          </a:p>
          <a:p>
            <a:pPr algn="ctr"/>
            <a:endParaRPr lang="es-EC" sz="3600" b="1" dirty="0">
              <a:latin typeface="Century Gothic" charset="0"/>
              <a:ea typeface="Century Gothic" charset="0"/>
              <a:cs typeface="Century Gothic" charset="0"/>
            </a:endParaRPr>
          </a:p>
        </p:txBody>
      </p:sp>
      <p:sp>
        <p:nvSpPr>
          <p:cNvPr id="5" name="CuadroTexto 4">
            <a:extLst>
              <a:ext uri="{FF2B5EF4-FFF2-40B4-BE49-F238E27FC236}">
                <a16:creationId xmlns:a16="http://schemas.microsoft.com/office/drawing/2014/main" id="{246B9C15-8019-4F54-B8E9-A411FE589519}"/>
              </a:ext>
            </a:extLst>
          </p:cNvPr>
          <p:cNvSpPr txBox="1"/>
          <p:nvPr/>
        </p:nvSpPr>
        <p:spPr>
          <a:xfrm>
            <a:off x="522542" y="2054305"/>
            <a:ext cx="6094378" cy="3365024"/>
          </a:xfrm>
          <a:prstGeom prst="rect">
            <a:avLst/>
          </a:prstGeom>
          <a:noFill/>
        </p:spPr>
        <p:txBody>
          <a:bodyPr wrap="square">
            <a:spAutoFit/>
          </a:bodyPr>
          <a:lstStyle/>
          <a:p>
            <a:pPr marL="342900" lvl="0" indent="-342900" algn="just">
              <a:lnSpc>
                <a:spcPct val="150000"/>
              </a:lnSpc>
              <a:spcBef>
                <a:spcPts val="1800"/>
              </a:spcBef>
              <a:spcAft>
                <a:spcPts val="1800"/>
              </a:spcAft>
              <a:buFont typeface="Symbol" panose="05050102010706020507" pitchFamily="18" charset="2"/>
              <a:buChar char=""/>
            </a:pPr>
            <a:r>
              <a:rPr lang="es-EC" sz="1800" dirty="0">
                <a:effectLst/>
                <a:latin typeface="Arial" panose="020B0604020202020204" pitchFamily="34" charset="0"/>
                <a:ea typeface="Calibri" panose="020F0502020204030204" pitchFamily="34" charset="0"/>
                <a:cs typeface="Times New Roman" panose="02020603050405020304" pitchFamily="18" charset="0"/>
              </a:rPr>
              <a:t>Aumentar la seguridad que posee el API, ya que, aunque el software entregado cuenta con un sistema de seguridad JWT, sería muy recomendable agregar nomas de seguridad como prohibiciones de IP, prohibiciones de MAC, detección de solicitudes simultaneas desde varios ordenadores; para de esta forma estar protegido aún más en caso de cualquier intento de penetración.</a:t>
            </a:r>
          </a:p>
        </p:txBody>
      </p:sp>
      <p:pic>
        <p:nvPicPr>
          <p:cNvPr id="10242" name="Picture 2" descr="Qué 10 recomendaciones facilitan el flujo de tu laboratorio? - ICSA">
            <a:extLst>
              <a:ext uri="{FF2B5EF4-FFF2-40B4-BE49-F238E27FC236}">
                <a16:creationId xmlns:a16="http://schemas.microsoft.com/office/drawing/2014/main" id="{17A62B6C-FE5E-4839-ABF6-3592D9CC33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1300" y="1188252"/>
            <a:ext cx="3674826" cy="4481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59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563328D-E3EB-4C9F-965B-64E3B06C3FFD}"/>
              </a:ext>
            </a:extLst>
          </p:cNvPr>
          <p:cNvSpPr txBox="1"/>
          <p:nvPr/>
        </p:nvSpPr>
        <p:spPr>
          <a:xfrm>
            <a:off x="1197453" y="199753"/>
            <a:ext cx="10258673" cy="1200329"/>
          </a:xfrm>
          <a:prstGeom prst="rect">
            <a:avLst/>
          </a:prstGeom>
          <a:noFill/>
        </p:spPr>
        <p:txBody>
          <a:bodyPr wrap="square">
            <a:spAutoFit/>
          </a:bodyPr>
          <a:lstStyle/>
          <a:p>
            <a:pPr algn="ctr"/>
            <a:r>
              <a:rPr lang="es-ES" sz="3600" b="1" dirty="0">
                <a:latin typeface="Century Gothic" charset="0"/>
                <a:ea typeface="Century Gothic" charset="0"/>
                <a:cs typeface="Century Gothic" charset="0"/>
              </a:rPr>
              <a:t>Recomendaciones</a:t>
            </a:r>
            <a:endParaRPr lang="es-EC" sz="3600" b="1" dirty="0">
              <a:latin typeface="Century Gothic" charset="0"/>
              <a:ea typeface="Century Gothic" charset="0"/>
              <a:cs typeface="Century Gothic" charset="0"/>
            </a:endParaRPr>
          </a:p>
          <a:p>
            <a:pPr algn="ctr"/>
            <a:endParaRPr lang="es-EC" sz="3600" b="1" dirty="0">
              <a:latin typeface="Century Gothic" charset="0"/>
              <a:ea typeface="Century Gothic" charset="0"/>
              <a:cs typeface="Century Gothic" charset="0"/>
            </a:endParaRPr>
          </a:p>
        </p:txBody>
      </p:sp>
      <p:sp>
        <p:nvSpPr>
          <p:cNvPr id="5" name="CuadroTexto 4">
            <a:extLst>
              <a:ext uri="{FF2B5EF4-FFF2-40B4-BE49-F238E27FC236}">
                <a16:creationId xmlns:a16="http://schemas.microsoft.com/office/drawing/2014/main" id="{246B9C15-8019-4F54-B8E9-A411FE589519}"/>
              </a:ext>
            </a:extLst>
          </p:cNvPr>
          <p:cNvSpPr txBox="1"/>
          <p:nvPr/>
        </p:nvSpPr>
        <p:spPr>
          <a:xfrm>
            <a:off x="5361748" y="1746488"/>
            <a:ext cx="6094378" cy="3365024"/>
          </a:xfrm>
          <a:prstGeom prst="rect">
            <a:avLst/>
          </a:prstGeom>
          <a:noFill/>
        </p:spPr>
        <p:txBody>
          <a:bodyPr wrap="square">
            <a:spAutoFit/>
          </a:bodyPr>
          <a:lstStyle/>
          <a:p>
            <a:pPr marL="457200" algn="just">
              <a:lnSpc>
                <a:spcPct val="150000"/>
              </a:lnSpc>
              <a:spcBef>
                <a:spcPts val="1800"/>
              </a:spcBef>
            </a:pPr>
            <a:r>
              <a:rPr lang="es-EC" sz="1800" dirty="0">
                <a:effectLst/>
                <a:latin typeface="Arial" panose="020B0604020202020204" pitchFamily="34" charset="0"/>
                <a:ea typeface="Calibri" panose="020F0502020204030204" pitchFamily="34" charset="0"/>
                <a:cs typeface="Times New Roman" panose="02020603050405020304" pitchFamily="18" charset="0"/>
              </a:rPr>
              <a:t> </a:t>
            </a:r>
          </a:p>
          <a:p>
            <a:pPr marL="342900" lvl="0" indent="-342900" algn="just">
              <a:lnSpc>
                <a:spcPct val="150000"/>
              </a:lnSpc>
              <a:spcAft>
                <a:spcPts val="1800"/>
              </a:spcAft>
              <a:buFont typeface="Symbol" panose="05050102010706020507" pitchFamily="18" charset="2"/>
              <a:buChar char=""/>
            </a:pPr>
            <a:r>
              <a:rPr lang="es-EC" sz="1800" dirty="0">
                <a:effectLst/>
                <a:latin typeface="Arial" panose="020B0604020202020204" pitchFamily="34" charset="0"/>
                <a:ea typeface="Calibri" panose="020F0502020204030204" pitchFamily="34" charset="0"/>
                <a:cs typeface="Times New Roman" panose="02020603050405020304" pitchFamily="18" charset="0"/>
              </a:rPr>
              <a:t>Al momento de que un desarrollador implemente el API desde cualquier lenguaje de programación FrontEnd, es necesario monitorear el comportamiento del software en las peticiones realizadas, para ello se puede utilizar diferentes formas de registros; App </a:t>
            </a:r>
            <a:r>
              <a:rPr lang="es-EC" sz="1800" dirty="0" err="1">
                <a:effectLst/>
                <a:latin typeface="Arial" panose="020B0604020202020204" pitchFamily="34" charset="0"/>
                <a:ea typeface="Calibri" panose="020F0502020204030204" pitchFamily="34" charset="0"/>
                <a:cs typeface="Times New Roman" panose="02020603050405020304" pitchFamily="18" charset="0"/>
              </a:rPr>
              <a:t>Insights</a:t>
            </a:r>
            <a:r>
              <a:rPr lang="es-EC" sz="1800" dirty="0">
                <a:effectLst/>
                <a:latin typeface="Arial" panose="020B0604020202020204" pitchFamily="34" charset="0"/>
                <a:ea typeface="Calibri" panose="020F0502020204030204" pitchFamily="34" charset="0"/>
                <a:cs typeface="Times New Roman" panose="02020603050405020304" pitchFamily="18" charset="0"/>
              </a:rPr>
              <a:t> (Azure), </a:t>
            </a:r>
            <a:r>
              <a:rPr lang="es-EC" sz="1800" dirty="0" err="1">
                <a:effectLst/>
                <a:latin typeface="Arial" panose="020B0604020202020204" pitchFamily="34" charset="0"/>
                <a:ea typeface="Calibri" panose="020F0502020204030204" pitchFamily="34" charset="0"/>
                <a:cs typeface="Times New Roman" panose="02020603050405020304" pitchFamily="18" charset="0"/>
              </a:rPr>
              <a:t>Seq</a:t>
            </a:r>
            <a:r>
              <a:rPr lang="es-EC" sz="1800" dirty="0">
                <a:effectLst/>
                <a:latin typeface="Arial" panose="020B0604020202020204" pitchFamily="34" charset="0"/>
                <a:ea typeface="Calibri" panose="020F0502020204030204" pitchFamily="34" charset="0"/>
                <a:cs typeface="Times New Roman" panose="02020603050405020304" pitchFamily="18" charset="0"/>
              </a:rPr>
              <a:t> (Localmente), o registros en bloc de notas.</a:t>
            </a:r>
          </a:p>
        </p:txBody>
      </p:sp>
      <p:pic>
        <p:nvPicPr>
          <p:cNvPr id="10242" name="Picture 2" descr="Qué 10 recomendaciones facilitan el flujo de tu laboratorio? - ICSA">
            <a:extLst>
              <a:ext uri="{FF2B5EF4-FFF2-40B4-BE49-F238E27FC236}">
                <a16:creationId xmlns:a16="http://schemas.microsoft.com/office/drawing/2014/main" id="{17A62B6C-FE5E-4839-ABF6-3592D9CC33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874" y="1400082"/>
            <a:ext cx="3674826" cy="4481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052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563328D-E3EB-4C9F-965B-64E3B06C3FFD}"/>
              </a:ext>
            </a:extLst>
          </p:cNvPr>
          <p:cNvSpPr txBox="1"/>
          <p:nvPr/>
        </p:nvSpPr>
        <p:spPr>
          <a:xfrm>
            <a:off x="1197453" y="199753"/>
            <a:ext cx="10258673" cy="1200329"/>
          </a:xfrm>
          <a:prstGeom prst="rect">
            <a:avLst/>
          </a:prstGeom>
          <a:noFill/>
        </p:spPr>
        <p:txBody>
          <a:bodyPr wrap="square">
            <a:spAutoFit/>
          </a:bodyPr>
          <a:lstStyle/>
          <a:p>
            <a:pPr algn="ctr"/>
            <a:r>
              <a:rPr lang="es-ES" sz="3600" b="1" dirty="0">
                <a:latin typeface="Century Gothic" charset="0"/>
                <a:ea typeface="Century Gothic" charset="0"/>
                <a:cs typeface="Century Gothic" charset="0"/>
              </a:rPr>
              <a:t>Recomendaciones</a:t>
            </a:r>
            <a:endParaRPr lang="es-EC" sz="3600" b="1" dirty="0">
              <a:latin typeface="Century Gothic" charset="0"/>
              <a:ea typeface="Century Gothic" charset="0"/>
              <a:cs typeface="Century Gothic" charset="0"/>
            </a:endParaRPr>
          </a:p>
          <a:p>
            <a:pPr algn="ctr"/>
            <a:endParaRPr lang="es-EC" sz="3600" b="1" dirty="0">
              <a:latin typeface="Century Gothic" charset="0"/>
              <a:ea typeface="Century Gothic" charset="0"/>
              <a:cs typeface="Century Gothic" charset="0"/>
            </a:endParaRPr>
          </a:p>
        </p:txBody>
      </p:sp>
      <p:sp>
        <p:nvSpPr>
          <p:cNvPr id="5" name="CuadroTexto 4">
            <a:extLst>
              <a:ext uri="{FF2B5EF4-FFF2-40B4-BE49-F238E27FC236}">
                <a16:creationId xmlns:a16="http://schemas.microsoft.com/office/drawing/2014/main" id="{246B9C15-8019-4F54-B8E9-A411FE589519}"/>
              </a:ext>
            </a:extLst>
          </p:cNvPr>
          <p:cNvSpPr txBox="1"/>
          <p:nvPr/>
        </p:nvSpPr>
        <p:spPr>
          <a:xfrm>
            <a:off x="522542" y="2054305"/>
            <a:ext cx="6094378" cy="3365024"/>
          </a:xfrm>
          <a:prstGeom prst="rect">
            <a:avLst/>
          </a:prstGeom>
          <a:noFill/>
        </p:spPr>
        <p:txBody>
          <a:bodyPr wrap="square">
            <a:spAutoFit/>
          </a:bodyPr>
          <a:lstStyle/>
          <a:p>
            <a:pPr marL="342900" lvl="0" indent="-342900" algn="just">
              <a:lnSpc>
                <a:spcPct val="150000"/>
              </a:lnSpc>
              <a:spcBef>
                <a:spcPts val="1800"/>
              </a:spcBef>
              <a:spcAft>
                <a:spcPts val="1800"/>
              </a:spcAft>
              <a:buFont typeface="Symbol" panose="05050102010706020507" pitchFamily="18" charset="2"/>
              <a:buChar char=""/>
            </a:pPr>
            <a:r>
              <a:rPr lang="es-EC" sz="1800" dirty="0">
                <a:effectLst/>
                <a:latin typeface="Arial" panose="020B0604020202020204" pitchFamily="34" charset="0"/>
                <a:ea typeface="Calibri" panose="020F0502020204030204" pitchFamily="34" charset="0"/>
                <a:cs typeface="Times New Roman" panose="02020603050405020304" pitchFamily="18" charset="0"/>
              </a:rPr>
              <a:t>Es fundamental que si se desea utilizar el presente proyecto para continuas mejoras y nuevas funcionalidades se siga el esquema de arquitectura presentado en este documento, en especial las seguridades que se emplean en los servicios, ya que, si un nuevo servicio está protección, un usuario mal intencionado puede encontrar esta vulnerabilidad para atacar todo el sistema.</a:t>
            </a:r>
          </a:p>
        </p:txBody>
      </p:sp>
      <p:pic>
        <p:nvPicPr>
          <p:cNvPr id="10242" name="Picture 2" descr="Qué 10 recomendaciones facilitan el flujo de tu laboratorio? - ICSA">
            <a:extLst>
              <a:ext uri="{FF2B5EF4-FFF2-40B4-BE49-F238E27FC236}">
                <a16:creationId xmlns:a16="http://schemas.microsoft.com/office/drawing/2014/main" id="{17A62B6C-FE5E-4839-ABF6-3592D9CC33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1300" y="1188252"/>
            <a:ext cx="3674826" cy="4481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506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p:cNvSpPr>
            <a:spLocks noGrp="1"/>
          </p:cNvSpPr>
          <p:nvPr>
            <p:ph type="title"/>
          </p:nvPr>
        </p:nvSpPr>
        <p:spPr>
          <a:xfrm>
            <a:off x="397933" y="3123611"/>
            <a:ext cx="4758267" cy="840230"/>
          </a:xfrm>
        </p:spPr>
        <p:txBody>
          <a:bodyPr wrap="square">
            <a:spAutoFit/>
          </a:bodyPr>
          <a:lstStyle/>
          <a:p>
            <a:pPr algn="ctr"/>
            <a:r>
              <a:rPr lang="es-EC" sz="5400" b="1" dirty="0">
                <a:solidFill>
                  <a:prstClr val="black"/>
                </a:solidFill>
                <a:latin typeface="Century Gothic" charset="0"/>
                <a:ea typeface="Century Gothic" charset="0"/>
                <a:cs typeface="Century Gothic" charset="0"/>
              </a:rPr>
              <a:t>Preguntas?</a:t>
            </a:r>
          </a:p>
        </p:txBody>
      </p:sp>
      <p:pic>
        <p:nvPicPr>
          <p:cNvPr id="1026" name="Picture 2" descr="Dudas - Falsaria.com">
            <a:extLst>
              <a:ext uri="{FF2B5EF4-FFF2-40B4-BE49-F238E27FC236}">
                <a16:creationId xmlns:a16="http://schemas.microsoft.com/office/drawing/2014/main" id="{22E02F60-EF4F-452E-A4F5-208C1FD923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9910" y="1158875"/>
            <a:ext cx="4540250" cy="4540250"/>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24FCF78A-66DA-4A4E-BD26-2AF12D8885D6}"/>
              </a:ext>
            </a:extLst>
          </p:cNvPr>
          <p:cNvSpPr txBox="1"/>
          <p:nvPr/>
        </p:nvSpPr>
        <p:spPr>
          <a:xfrm>
            <a:off x="1181487" y="180703"/>
            <a:ext cx="10258673" cy="646331"/>
          </a:xfrm>
          <a:prstGeom prst="rect">
            <a:avLst/>
          </a:prstGeom>
          <a:noFill/>
        </p:spPr>
        <p:txBody>
          <a:bodyPr wrap="square">
            <a:spAutoFit/>
          </a:bodyPr>
          <a:lstStyle/>
          <a:p>
            <a:pPr algn="ctr"/>
            <a:r>
              <a:rPr lang="es-ES" sz="3600" b="1" dirty="0">
                <a:latin typeface="Century Gothic" charset="0"/>
                <a:ea typeface="Century Gothic" charset="0"/>
                <a:cs typeface="Century Gothic" charset="0"/>
              </a:rPr>
              <a:t>Preguntas</a:t>
            </a:r>
            <a:endParaRPr lang="es-EC" sz="3600" b="1" dirty="0">
              <a:latin typeface="Century Gothic" charset="0"/>
              <a:ea typeface="Century Gothic" charset="0"/>
              <a:cs typeface="Century Gothic" charset="0"/>
            </a:endParaRPr>
          </a:p>
        </p:txBody>
      </p:sp>
    </p:spTree>
    <p:extLst>
      <p:ext uri="{BB962C8B-B14F-4D97-AF65-F5344CB8AC3E}">
        <p14:creationId xmlns:p14="http://schemas.microsoft.com/office/powerpoint/2010/main" val="12127360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5156200" y="1048807"/>
            <a:ext cx="5562600" cy="4989837"/>
          </a:xfrm>
          <a:prstGeom prst="rect">
            <a:avLst/>
          </a:prstGeom>
        </p:spPr>
      </p:pic>
      <p:sp>
        <p:nvSpPr>
          <p:cNvPr id="5" name="Título 3"/>
          <p:cNvSpPr>
            <a:spLocks noGrp="1"/>
          </p:cNvSpPr>
          <p:nvPr>
            <p:ph type="title"/>
          </p:nvPr>
        </p:nvSpPr>
        <p:spPr>
          <a:xfrm>
            <a:off x="397933" y="3123611"/>
            <a:ext cx="4758267" cy="840230"/>
          </a:xfrm>
        </p:spPr>
        <p:txBody>
          <a:bodyPr wrap="square">
            <a:spAutoFit/>
          </a:bodyPr>
          <a:lstStyle/>
          <a:p>
            <a:pPr algn="ctr"/>
            <a:r>
              <a:rPr lang="es-EC" sz="5400" b="1" dirty="0">
                <a:solidFill>
                  <a:prstClr val="black"/>
                </a:solidFill>
                <a:latin typeface="Century Gothic" charset="0"/>
                <a:ea typeface="Century Gothic" charset="0"/>
                <a:cs typeface="Century Gothic" charset="0"/>
              </a:rPr>
              <a:t>GRACIAS</a:t>
            </a:r>
          </a:p>
        </p:txBody>
      </p:sp>
    </p:spTree>
    <p:extLst>
      <p:ext uri="{BB962C8B-B14F-4D97-AF65-F5344CB8AC3E}">
        <p14:creationId xmlns:p14="http://schemas.microsoft.com/office/powerpoint/2010/main" val="3600603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texto 6"/>
          <p:cNvSpPr>
            <a:spLocks noGrp="1"/>
          </p:cNvSpPr>
          <p:nvPr>
            <p:ph type="body" idx="1"/>
          </p:nvPr>
        </p:nvSpPr>
        <p:spPr>
          <a:xfrm>
            <a:off x="647451" y="2121100"/>
            <a:ext cx="5157787" cy="823912"/>
          </a:xfrm>
        </p:spPr>
        <p:txBody>
          <a:bodyPr/>
          <a:lstStyle/>
          <a:p>
            <a:pPr marL="0" lvl="1" algn="just">
              <a:spcBef>
                <a:spcPts val="1000"/>
              </a:spcBef>
            </a:pPr>
            <a:r>
              <a:rPr lang="es-ES" sz="2600" b="0" dirty="0">
                <a:latin typeface="Century Gothic" charset="0"/>
                <a:ea typeface="Century Gothic" charset="0"/>
                <a:cs typeface="Century Gothic" charset="0"/>
              </a:rPr>
              <a:t>Introducción de la empresa</a:t>
            </a:r>
          </a:p>
          <a:p>
            <a:pPr marL="0" lvl="1" algn="just">
              <a:spcBef>
                <a:spcPts val="1000"/>
              </a:spcBef>
            </a:pPr>
            <a:r>
              <a:rPr lang="es-EC" sz="1800" b="0" dirty="0"/>
              <a:t>La problemática principal surge con las restricciones que exige la pandemia mundial que atravesamos, las cuales obliga a evitar</a:t>
            </a:r>
            <a:endParaRPr lang="es-ES" sz="1800" b="0" dirty="0">
              <a:latin typeface="Century Gothic" charset="0"/>
              <a:ea typeface="Century Gothic" charset="0"/>
              <a:cs typeface="Century Gothic" charset="0"/>
            </a:endParaRPr>
          </a:p>
          <a:p>
            <a:endParaRPr lang="es-ES" dirty="0"/>
          </a:p>
        </p:txBody>
      </p:sp>
      <p:sp>
        <p:nvSpPr>
          <p:cNvPr id="9" name="Marcador de texto 8"/>
          <p:cNvSpPr>
            <a:spLocks noGrp="1"/>
          </p:cNvSpPr>
          <p:nvPr>
            <p:ph type="body" sz="quarter" idx="3"/>
          </p:nvPr>
        </p:nvSpPr>
        <p:spPr>
          <a:xfrm>
            <a:off x="6364537" y="3429000"/>
            <a:ext cx="5283926" cy="2776337"/>
          </a:xfrm>
        </p:spPr>
        <p:txBody>
          <a:bodyPr/>
          <a:lstStyle/>
          <a:p>
            <a:pPr marL="0" lvl="1">
              <a:spcBef>
                <a:spcPts val="1000"/>
              </a:spcBef>
            </a:pPr>
            <a:r>
              <a:rPr lang="es-ES" sz="2600" b="0" dirty="0">
                <a:latin typeface="Century Gothic" charset="0"/>
                <a:ea typeface="Century Gothic" charset="0"/>
                <a:cs typeface="Century Gothic" charset="0"/>
              </a:rPr>
              <a:t>Problema</a:t>
            </a:r>
          </a:p>
          <a:p>
            <a:pPr algn="just"/>
            <a:r>
              <a:rPr lang="es-EC" sz="1800" b="0" dirty="0"/>
              <a:t>La problemática principal surge con las restricciones que exige la pandemia mundial que atravesamos, las cuales obliga a evitar en lo posible un contacto físico con muchas personas y por lo tanto cancelar los eventos que atraigan varios espectadores o público en general a un determinado lugar. </a:t>
            </a:r>
            <a:endParaRPr lang="es-ES" sz="1800" b="0" dirty="0"/>
          </a:p>
        </p:txBody>
      </p:sp>
      <p:cxnSp>
        <p:nvCxnSpPr>
          <p:cNvPr id="13" name="Conector recto 12"/>
          <p:cNvCxnSpPr/>
          <p:nvPr/>
        </p:nvCxnSpPr>
        <p:spPr>
          <a:xfrm>
            <a:off x="6084887" y="940526"/>
            <a:ext cx="0" cy="5812971"/>
          </a:xfrm>
          <a:prstGeom prst="line">
            <a:avLst/>
          </a:prstGeom>
          <a:ln>
            <a:solidFill>
              <a:srgbClr val="002060"/>
            </a:solidFill>
          </a:ln>
        </p:spPr>
        <p:style>
          <a:lnRef idx="1">
            <a:schemeClr val="accent2"/>
          </a:lnRef>
          <a:fillRef idx="0">
            <a:schemeClr val="accent2"/>
          </a:fillRef>
          <a:effectRef idx="0">
            <a:schemeClr val="accent2"/>
          </a:effectRef>
          <a:fontRef idx="minor">
            <a:schemeClr val="tx1"/>
          </a:fontRef>
        </p:style>
      </p:cxnSp>
      <p:sp>
        <p:nvSpPr>
          <p:cNvPr id="10" name="CuadroTexto 9">
            <a:extLst>
              <a:ext uri="{FF2B5EF4-FFF2-40B4-BE49-F238E27FC236}">
                <a16:creationId xmlns:a16="http://schemas.microsoft.com/office/drawing/2014/main" id="{9791A100-2D3D-4B1C-99F1-22AE329ABD27}"/>
              </a:ext>
            </a:extLst>
          </p:cNvPr>
          <p:cNvSpPr txBox="1"/>
          <p:nvPr/>
        </p:nvSpPr>
        <p:spPr>
          <a:xfrm>
            <a:off x="1197453" y="199753"/>
            <a:ext cx="10258673" cy="646331"/>
          </a:xfrm>
          <a:prstGeom prst="rect">
            <a:avLst/>
          </a:prstGeom>
          <a:noFill/>
        </p:spPr>
        <p:txBody>
          <a:bodyPr wrap="square">
            <a:spAutoFit/>
          </a:bodyPr>
          <a:lstStyle/>
          <a:p>
            <a:r>
              <a:rPr lang="es-EC" sz="3600" b="1" dirty="0">
                <a:latin typeface="Century Gothic" charset="0"/>
                <a:ea typeface="Century Gothic" charset="0"/>
                <a:cs typeface="Century Gothic" charset="0"/>
              </a:rPr>
              <a:t>Introducción de la empresa o del Problema</a:t>
            </a:r>
            <a:endParaRPr lang="en-US" sz="3600" b="1" dirty="0"/>
          </a:p>
        </p:txBody>
      </p:sp>
      <p:pic>
        <p:nvPicPr>
          <p:cNvPr id="1030" name="Picture 6" descr="Problema - Iconos gratis de usuario">
            <a:extLst>
              <a:ext uri="{FF2B5EF4-FFF2-40B4-BE49-F238E27FC236}">
                <a16:creationId xmlns:a16="http://schemas.microsoft.com/office/drawing/2014/main" id="{E6B2A7E7-0B18-464F-98B2-9AE9580D59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6060" y="1050408"/>
            <a:ext cx="3120207" cy="312020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ntroducción a la Ciencia de Datos (parte 2) - IMPLAN Torreón">
            <a:extLst>
              <a:ext uri="{FF2B5EF4-FFF2-40B4-BE49-F238E27FC236}">
                <a16:creationId xmlns:a16="http://schemas.microsoft.com/office/drawing/2014/main" id="{3F87B811-764F-43AE-A4DA-1C72E4B616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5733" y="2844236"/>
            <a:ext cx="3589469" cy="361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549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956198" y="1289847"/>
            <a:ext cx="9888653" cy="954107"/>
          </a:xfrm>
          <a:prstGeom prst="rect">
            <a:avLst/>
          </a:prstGeom>
        </p:spPr>
        <p:txBody>
          <a:bodyPr wrap="square">
            <a:spAutoFit/>
          </a:bodyPr>
          <a:lstStyle/>
          <a:p>
            <a:pPr lvl="1"/>
            <a:r>
              <a:rPr lang="es-ES" sz="2800" dirty="0">
                <a:latin typeface="Century Gothic" charset="0"/>
                <a:ea typeface="Century Gothic" charset="0"/>
                <a:cs typeface="Century Gothic" charset="0"/>
              </a:rPr>
              <a:t>Objetivos</a:t>
            </a:r>
          </a:p>
          <a:p>
            <a:pPr lvl="1"/>
            <a:endParaRPr lang="es-ES" sz="2800" dirty="0">
              <a:latin typeface="Century Gothic" charset="0"/>
              <a:ea typeface="Century Gothic" charset="0"/>
              <a:cs typeface="Century Gothic" charset="0"/>
            </a:endParaRPr>
          </a:p>
        </p:txBody>
      </p:sp>
      <p:sp>
        <p:nvSpPr>
          <p:cNvPr id="2" name="Rectángulo redondeado 1"/>
          <p:cNvSpPr/>
          <p:nvPr/>
        </p:nvSpPr>
        <p:spPr>
          <a:xfrm>
            <a:off x="956198" y="2037145"/>
            <a:ext cx="2427082" cy="878775"/>
          </a:xfrm>
          <a:prstGeom prst="round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latin typeface="Century Gothic" panose="020B0502020202020204" pitchFamily="34" charset="0"/>
              </a:rPr>
              <a:t>General</a:t>
            </a:r>
          </a:p>
        </p:txBody>
      </p:sp>
      <p:sp>
        <p:nvSpPr>
          <p:cNvPr id="5" name="Rectángulo redondeado 4"/>
          <p:cNvSpPr/>
          <p:nvPr/>
        </p:nvSpPr>
        <p:spPr>
          <a:xfrm>
            <a:off x="956198" y="3449110"/>
            <a:ext cx="2427082" cy="2533988"/>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latin typeface="Century Gothic" panose="020B0502020202020204" pitchFamily="34" charset="0"/>
              </a:rPr>
              <a:t>Específicos</a:t>
            </a:r>
          </a:p>
        </p:txBody>
      </p:sp>
      <p:sp>
        <p:nvSpPr>
          <p:cNvPr id="3" name="Rectángulo redondeado 2"/>
          <p:cNvSpPr/>
          <p:nvPr/>
        </p:nvSpPr>
        <p:spPr>
          <a:xfrm>
            <a:off x="4088675" y="2045458"/>
            <a:ext cx="6988628"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s-EC" sz="1600" dirty="0">
                <a:latin typeface="Century Gothic" panose="020B0502020202020204" pitchFamily="34" charset="0"/>
              </a:rPr>
              <a:t>Desarrollo de un BackEnd (API) que permita gestionar el proceso de elecciones de candidatos.</a:t>
            </a:r>
            <a:endParaRPr lang="es-ES" sz="1600" dirty="0">
              <a:latin typeface="Century Gothic" panose="020B0502020202020204" pitchFamily="34" charset="0"/>
            </a:endParaRPr>
          </a:p>
        </p:txBody>
      </p:sp>
      <p:sp>
        <p:nvSpPr>
          <p:cNvPr id="6" name="Rectángulo redondeado 5"/>
          <p:cNvSpPr/>
          <p:nvPr/>
        </p:nvSpPr>
        <p:spPr>
          <a:xfrm>
            <a:off x="4036423" y="3296253"/>
            <a:ext cx="7093131" cy="30203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lvl="0" indent="-285750">
              <a:spcBef>
                <a:spcPts val="1200"/>
              </a:spcBef>
              <a:buFont typeface="Arial" panose="020B0604020202020204" pitchFamily="34" charset="0"/>
              <a:buChar char="•"/>
            </a:pPr>
            <a:r>
              <a:rPr lang="es-EC" sz="1600" dirty="0">
                <a:latin typeface="Century Gothic" panose="020B0502020202020204" pitchFamily="34" charset="0"/>
              </a:rPr>
              <a:t>Aplicar la metodología Scrum para llevar un control correcto y rápido en el desarrollo del módulo. </a:t>
            </a:r>
          </a:p>
          <a:p>
            <a:pPr marL="285750" lvl="0" indent="-285750">
              <a:spcBef>
                <a:spcPts val="1200"/>
              </a:spcBef>
              <a:buFont typeface="Arial" panose="020B0604020202020204" pitchFamily="34" charset="0"/>
              <a:buChar char="•"/>
            </a:pPr>
            <a:r>
              <a:rPr lang="es-EC" sz="1600" dirty="0">
                <a:latin typeface="Century Gothic" panose="020B0502020202020204" pitchFamily="34" charset="0"/>
              </a:rPr>
              <a:t>Diseñar los modelos y esquemas que permitan fluir la lógica que conlleva los eventos de selecciones. </a:t>
            </a:r>
          </a:p>
          <a:p>
            <a:pPr marL="285750" lvl="0" indent="-285750">
              <a:spcBef>
                <a:spcPts val="1200"/>
              </a:spcBef>
              <a:buFont typeface="Arial" panose="020B0604020202020204" pitchFamily="34" charset="0"/>
              <a:buChar char="•"/>
            </a:pPr>
            <a:r>
              <a:rPr lang="es-EC" sz="1600" dirty="0">
                <a:latin typeface="Century Gothic" panose="020B0502020202020204" pitchFamily="34" charset="0"/>
              </a:rPr>
              <a:t>Implementar seguridades a todas las peticiones realizadas al API mediante cualquier implementación de FrontEnd. </a:t>
            </a:r>
          </a:p>
          <a:p>
            <a:pPr marL="285750" lvl="0" indent="-285750">
              <a:spcBef>
                <a:spcPts val="1200"/>
              </a:spcBef>
              <a:buFont typeface="Arial" panose="020B0604020202020204" pitchFamily="34" charset="0"/>
              <a:buChar char="•"/>
            </a:pPr>
            <a:r>
              <a:rPr lang="es-EC" sz="1600" dirty="0">
                <a:latin typeface="Century Gothic" panose="020B0502020202020204" pitchFamily="34" charset="0"/>
              </a:rPr>
              <a:t>Exponer todos los servicios que estén disponibles en el API mediante Swagger para su correcto uso y consumo por parte de terceros.</a:t>
            </a:r>
            <a:endParaRPr lang="es-ES" sz="1600" dirty="0">
              <a:latin typeface="Century Gothic" panose="020B0502020202020204" pitchFamily="34" charset="0"/>
            </a:endParaRPr>
          </a:p>
        </p:txBody>
      </p:sp>
      <p:sp>
        <p:nvSpPr>
          <p:cNvPr id="10" name="CuadroTexto 9">
            <a:extLst>
              <a:ext uri="{FF2B5EF4-FFF2-40B4-BE49-F238E27FC236}">
                <a16:creationId xmlns:a16="http://schemas.microsoft.com/office/drawing/2014/main" id="{8E72C21C-9235-407D-ABF1-1671AF9BB151}"/>
              </a:ext>
            </a:extLst>
          </p:cNvPr>
          <p:cNvSpPr txBox="1"/>
          <p:nvPr/>
        </p:nvSpPr>
        <p:spPr>
          <a:xfrm>
            <a:off x="1197453" y="199753"/>
            <a:ext cx="10258673" cy="646331"/>
          </a:xfrm>
          <a:prstGeom prst="rect">
            <a:avLst/>
          </a:prstGeom>
          <a:noFill/>
        </p:spPr>
        <p:txBody>
          <a:bodyPr wrap="square">
            <a:spAutoFit/>
          </a:bodyPr>
          <a:lstStyle/>
          <a:p>
            <a:pPr algn="ctr"/>
            <a:r>
              <a:rPr lang="es-EC" sz="3600" b="1" dirty="0">
                <a:latin typeface="Century Gothic" charset="0"/>
                <a:ea typeface="Century Gothic" charset="0"/>
                <a:cs typeface="Century Gothic" charset="0"/>
              </a:rPr>
              <a:t>Objetivos</a:t>
            </a:r>
            <a:endParaRPr lang="en-US" sz="3600" b="1" dirty="0"/>
          </a:p>
        </p:txBody>
      </p:sp>
    </p:spTree>
    <p:extLst>
      <p:ext uri="{BB962C8B-B14F-4D97-AF65-F5344CB8AC3E}">
        <p14:creationId xmlns:p14="http://schemas.microsoft.com/office/powerpoint/2010/main" val="847938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texto 6"/>
          <p:cNvSpPr>
            <a:spLocks noGrp="1"/>
          </p:cNvSpPr>
          <p:nvPr>
            <p:ph type="body" idx="1"/>
          </p:nvPr>
        </p:nvSpPr>
        <p:spPr>
          <a:xfrm>
            <a:off x="613316" y="2376273"/>
            <a:ext cx="5157787" cy="2758596"/>
          </a:xfrm>
        </p:spPr>
        <p:txBody>
          <a:bodyPr/>
          <a:lstStyle/>
          <a:p>
            <a:pPr marL="0" lvl="1" algn="ctr">
              <a:spcBef>
                <a:spcPts val="1000"/>
              </a:spcBef>
            </a:pPr>
            <a:r>
              <a:rPr lang="es-ES" sz="2600" b="0" dirty="0">
                <a:latin typeface="Century Gothic" charset="0"/>
                <a:ea typeface="Century Gothic" charset="0"/>
                <a:cs typeface="Century Gothic" charset="0"/>
              </a:rPr>
              <a:t>Justificación</a:t>
            </a:r>
          </a:p>
          <a:p>
            <a:pPr marL="0" lvl="1" algn="just">
              <a:spcBef>
                <a:spcPts val="1000"/>
              </a:spcBef>
            </a:pPr>
            <a:r>
              <a:rPr lang="es-EC" sz="1800" b="0" dirty="0">
                <a:latin typeface="Century Gothic" charset="0"/>
                <a:ea typeface="Century Gothic" charset="0"/>
                <a:cs typeface="Century Gothic" charset="0"/>
              </a:rPr>
              <a:t>Poder crear un administrador para eventos de selección de candidatos  que ayude a los grupos, instituciones o barrios que requieran realizar un procesos de escoger representantes de algún tipo específico, evitando de esta manera las aglomeraciones de personas en lugares concentrados.</a:t>
            </a:r>
          </a:p>
          <a:p>
            <a:pPr marL="0" lvl="1" algn="just">
              <a:spcBef>
                <a:spcPts val="1000"/>
              </a:spcBef>
            </a:pPr>
            <a:r>
              <a:rPr lang="es-EC" sz="1800" b="0" dirty="0">
                <a:latin typeface="Century Gothic" charset="0"/>
                <a:ea typeface="Century Gothic" charset="0"/>
                <a:cs typeface="Century Gothic" charset="0"/>
              </a:rPr>
              <a:t>Al crear un API se pretende abrir la posibilidad a ser implementado un cualquier visualizador (FrontEnd).</a:t>
            </a:r>
          </a:p>
          <a:p>
            <a:pPr marL="0" lvl="1" algn="ctr">
              <a:spcBef>
                <a:spcPts val="1000"/>
              </a:spcBef>
            </a:pPr>
            <a:endParaRPr lang="es-ES" sz="1800" b="0" dirty="0">
              <a:latin typeface="Century Gothic" charset="0"/>
              <a:ea typeface="Century Gothic" charset="0"/>
              <a:cs typeface="Century Gothic" charset="0"/>
            </a:endParaRPr>
          </a:p>
          <a:p>
            <a:endParaRPr lang="es-ES" dirty="0"/>
          </a:p>
        </p:txBody>
      </p:sp>
      <p:sp>
        <p:nvSpPr>
          <p:cNvPr id="9" name="Marcador de texto 8"/>
          <p:cNvSpPr>
            <a:spLocks noGrp="1"/>
          </p:cNvSpPr>
          <p:nvPr>
            <p:ph type="body" sz="quarter" idx="3"/>
          </p:nvPr>
        </p:nvSpPr>
        <p:spPr>
          <a:xfrm>
            <a:off x="6272213" y="3429000"/>
            <a:ext cx="5388429" cy="2862206"/>
          </a:xfrm>
        </p:spPr>
        <p:txBody>
          <a:bodyPr/>
          <a:lstStyle/>
          <a:p>
            <a:pPr marL="0" lvl="1" algn="ctr">
              <a:spcBef>
                <a:spcPts val="1000"/>
              </a:spcBef>
            </a:pPr>
            <a:r>
              <a:rPr lang="es-ES" sz="2600" b="0" dirty="0">
                <a:latin typeface="Century Gothic" charset="0"/>
                <a:ea typeface="Century Gothic" charset="0"/>
                <a:cs typeface="Century Gothic" charset="0"/>
              </a:rPr>
              <a:t>Alcance</a:t>
            </a:r>
          </a:p>
          <a:p>
            <a:pPr marL="0" lvl="1" algn="just">
              <a:spcBef>
                <a:spcPts val="1000"/>
              </a:spcBef>
            </a:pPr>
            <a:r>
              <a:rPr lang="es-EC" sz="1800" b="0" dirty="0">
                <a:latin typeface="Century Gothic" charset="0"/>
                <a:ea typeface="Century Gothic" charset="0"/>
                <a:cs typeface="Century Gothic" charset="0"/>
              </a:rPr>
              <a:t>El proyecto tendrá como alcance la creación de un API consumible, e implementable, para elecciones de candidatos con proyección y soporte a una cantidad variable de participantes dentro de los eventos a realizarse en empresas o instituciones educativas. El software permitirá nombrar un candidato ganador, dentro de un grupo de participantes en el evento</a:t>
            </a:r>
            <a:endParaRPr lang="es-ES" dirty="0"/>
          </a:p>
        </p:txBody>
      </p:sp>
      <p:cxnSp>
        <p:nvCxnSpPr>
          <p:cNvPr id="13" name="Conector recto 12"/>
          <p:cNvCxnSpPr/>
          <p:nvPr/>
        </p:nvCxnSpPr>
        <p:spPr>
          <a:xfrm>
            <a:off x="6084887" y="875211"/>
            <a:ext cx="0" cy="5760720"/>
          </a:xfrm>
          <a:prstGeom prst="line">
            <a:avLst/>
          </a:prstGeom>
          <a:ln>
            <a:solidFill>
              <a:srgbClr val="002060"/>
            </a:solidFill>
          </a:ln>
        </p:spPr>
        <p:style>
          <a:lnRef idx="1">
            <a:schemeClr val="accent2"/>
          </a:lnRef>
          <a:fillRef idx="0">
            <a:schemeClr val="accent2"/>
          </a:fillRef>
          <a:effectRef idx="0">
            <a:schemeClr val="accent2"/>
          </a:effectRef>
          <a:fontRef idx="minor">
            <a:schemeClr val="tx1"/>
          </a:fontRef>
        </p:style>
      </p:cxnSp>
      <p:sp>
        <p:nvSpPr>
          <p:cNvPr id="2" name="CuadroTexto 1">
            <a:extLst>
              <a:ext uri="{FF2B5EF4-FFF2-40B4-BE49-F238E27FC236}">
                <a16:creationId xmlns:a16="http://schemas.microsoft.com/office/drawing/2014/main" id="{0FD36392-A7BB-4DCC-8585-B6372F9F5033}"/>
              </a:ext>
            </a:extLst>
          </p:cNvPr>
          <p:cNvSpPr txBox="1"/>
          <p:nvPr/>
        </p:nvSpPr>
        <p:spPr>
          <a:xfrm>
            <a:off x="1197453" y="199753"/>
            <a:ext cx="10258673" cy="646331"/>
          </a:xfrm>
          <a:prstGeom prst="rect">
            <a:avLst/>
          </a:prstGeom>
          <a:noFill/>
        </p:spPr>
        <p:txBody>
          <a:bodyPr wrap="square">
            <a:spAutoFit/>
          </a:bodyPr>
          <a:lstStyle/>
          <a:p>
            <a:pPr algn="ctr"/>
            <a:r>
              <a:rPr lang="es-EC" sz="3600" b="1" dirty="0">
                <a:latin typeface="Century Gothic" charset="0"/>
                <a:ea typeface="Century Gothic" charset="0"/>
                <a:cs typeface="Century Gothic" charset="0"/>
              </a:rPr>
              <a:t>Justificación y Alcance</a:t>
            </a:r>
          </a:p>
        </p:txBody>
      </p:sp>
      <p:pic>
        <p:nvPicPr>
          <p:cNvPr id="2050" name="Picture 2" descr="Api - Iconos gratis de computadora">
            <a:extLst>
              <a:ext uri="{FF2B5EF4-FFF2-40B4-BE49-F238E27FC236}">
                <a16:creationId xmlns:a16="http://schemas.microsoft.com/office/drawing/2014/main" id="{F6926103-6B7A-4914-9B7C-B066DBE5F6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9153" y="649999"/>
            <a:ext cx="2975086" cy="2975086"/>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A597CAD4-DEEC-48DA-BB08-120CCF95A615}"/>
              </a:ext>
            </a:extLst>
          </p:cNvPr>
          <p:cNvPicPr>
            <a:picLocks noChangeAspect="1"/>
          </p:cNvPicPr>
          <p:nvPr/>
        </p:nvPicPr>
        <p:blipFill>
          <a:blip r:embed="rId3"/>
          <a:stretch>
            <a:fillRect/>
          </a:stretch>
        </p:blipFill>
        <p:spPr>
          <a:xfrm>
            <a:off x="1751421" y="4460990"/>
            <a:ext cx="2645482" cy="197880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132248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79D0A2-0EAB-4EC5-9C67-F60C72E49C59}"/>
              </a:ext>
            </a:extLst>
          </p:cNvPr>
          <p:cNvSpPr txBox="1"/>
          <p:nvPr/>
        </p:nvSpPr>
        <p:spPr>
          <a:xfrm>
            <a:off x="1197453" y="199753"/>
            <a:ext cx="10258673" cy="646331"/>
          </a:xfrm>
          <a:prstGeom prst="rect">
            <a:avLst/>
          </a:prstGeom>
          <a:noFill/>
        </p:spPr>
        <p:txBody>
          <a:bodyPr wrap="square">
            <a:spAutoFit/>
          </a:bodyPr>
          <a:lstStyle/>
          <a:p>
            <a:pPr algn="ctr"/>
            <a:r>
              <a:rPr lang="es-EC" sz="3600" b="1" dirty="0">
                <a:latin typeface="Century Gothic" charset="0"/>
                <a:ea typeface="Century Gothic" charset="0"/>
                <a:cs typeface="Century Gothic" charset="0"/>
              </a:rPr>
              <a:t>Campo de estudio (Infraestructura)</a:t>
            </a:r>
          </a:p>
        </p:txBody>
      </p:sp>
      <p:pic>
        <p:nvPicPr>
          <p:cNvPr id="6" name="Imagen 5">
            <a:extLst>
              <a:ext uri="{FF2B5EF4-FFF2-40B4-BE49-F238E27FC236}">
                <a16:creationId xmlns:a16="http://schemas.microsoft.com/office/drawing/2014/main" id="{FE3CFAF3-44DA-4127-9437-9E04027CA31E}"/>
              </a:ext>
            </a:extLst>
          </p:cNvPr>
          <p:cNvPicPr>
            <a:picLocks noChangeAspect="1"/>
          </p:cNvPicPr>
          <p:nvPr/>
        </p:nvPicPr>
        <p:blipFill>
          <a:blip r:embed="rId2"/>
          <a:stretch>
            <a:fillRect/>
          </a:stretch>
        </p:blipFill>
        <p:spPr>
          <a:xfrm>
            <a:off x="3916625" y="973092"/>
            <a:ext cx="8165130" cy="5203973"/>
          </a:xfrm>
          <a:prstGeom prst="rect">
            <a:avLst/>
          </a:prstGeom>
        </p:spPr>
      </p:pic>
      <p:sp>
        <p:nvSpPr>
          <p:cNvPr id="8" name="CuadroTexto 7">
            <a:extLst>
              <a:ext uri="{FF2B5EF4-FFF2-40B4-BE49-F238E27FC236}">
                <a16:creationId xmlns:a16="http://schemas.microsoft.com/office/drawing/2014/main" id="{0482B899-A1D6-4BE8-8599-94897A1EAEBF}"/>
              </a:ext>
            </a:extLst>
          </p:cNvPr>
          <p:cNvSpPr txBox="1"/>
          <p:nvPr/>
        </p:nvSpPr>
        <p:spPr>
          <a:xfrm>
            <a:off x="392348" y="943908"/>
            <a:ext cx="3434917" cy="5975995"/>
          </a:xfrm>
          <a:prstGeom prst="rect">
            <a:avLst/>
          </a:prstGeom>
          <a:noFill/>
        </p:spPr>
        <p:txBody>
          <a:bodyPr wrap="square">
            <a:spAutoFit/>
          </a:bodyPr>
          <a:lstStyle/>
          <a:p>
            <a:pPr marL="0" lvl="1" algn="just">
              <a:spcBef>
                <a:spcPts val="1000"/>
              </a:spcBef>
            </a:pPr>
            <a:r>
              <a:rPr lang="es-EC" sz="1700" b="1" dirty="0">
                <a:latin typeface="Century Gothic" charset="0"/>
                <a:ea typeface="Century Gothic" charset="0"/>
                <a:cs typeface="Century Gothic" charset="0"/>
              </a:rPr>
              <a:t>Middleware: </a:t>
            </a:r>
            <a:r>
              <a:rPr lang="es-EC" sz="1700" dirty="0">
                <a:latin typeface="Century Gothic" charset="0"/>
                <a:ea typeface="Century Gothic" charset="0"/>
                <a:cs typeface="Century Gothic" charset="0"/>
              </a:rPr>
              <a:t>Filtro y control de excreciones globales.</a:t>
            </a:r>
          </a:p>
          <a:p>
            <a:pPr marL="0" lvl="1" algn="just">
              <a:spcBef>
                <a:spcPts val="1000"/>
              </a:spcBef>
            </a:pPr>
            <a:r>
              <a:rPr lang="es-EC" sz="1700" b="1" dirty="0" err="1">
                <a:latin typeface="Century Gothic" charset="0"/>
                <a:ea typeface="Century Gothic" charset="0"/>
                <a:cs typeface="Century Gothic" charset="0"/>
              </a:rPr>
              <a:t>Filter</a:t>
            </a:r>
            <a:r>
              <a:rPr lang="es-EC" sz="1700" b="1" dirty="0">
                <a:latin typeface="Century Gothic" charset="0"/>
                <a:ea typeface="Century Gothic" charset="0"/>
                <a:cs typeface="Century Gothic" charset="0"/>
              </a:rPr>
              <a:t>: </a:t>
            </a:r>
            <a:r>
              <a:rPr lang="es-EC" sz="1700" dirty="0">
                <a:latin typeface="Century Gothic" charset="0"/>
                <a:ea typeface="Century Gothic" charset="0"/>
                <a:cs typeface="Century Gothic" charset="0"/>
              </a:rPr>
              <a:t>Inyector de clase contexto.</a:t>
            </a:r>
          </a:p>
          <a:p>
            <a:pPr marL="0" lvl="1" algn="just">
              <a:spcBef>
                <a:spcPts val="1000"/>
              </a:spcBef>
            </a:pPr>
            <a:r>
              <a:rPr lang="es-EC" sz="1700" b="1" dirty="0" err="1">
                <a:latin typeface="Century Gothic" charset="0"/>
                <a:ea typeface="Century Gothic" charset="0"/>
                <a:cs typeface="Century Gothic" charset="0"/>
              </a:rPr>
              <a:t>Controlller</a:t>
            </a:r>
            <a:r>
              <a:rPr lang="es-EC" sz="1700" b="1" dirty="0">
                <a:latin typeface="Century Gothic" charset="0"/>
                <a:ea typeface="Century Gothic" charset="0"/>
                <a:cs typeface="Century Gothic" charset="0"/>
              </a:rPr>
              <a:t>. </a:t>
            </a:r>
            <a:r>
              <a:rPr lang="es-EC" sz="1700" dirty="0">
                <a:latin typeface="Century Gothic" charset="0"/>
                <a:ea typeface="Century Gothic" charset="0"/>
                <a:cs typeface="Century Gothic" charset="0"/>
              </a:rPr>
              <a:t>Clase que reciben los </a:t>
            </a:r>
            <a:r>
              <a:rPr lang="es-EC" sz="1700" dirty="0" err="1">
                <a:latin typeface="Century Gothic" charset="0"/>
                <a:ea typeface="Century Gothic" charset="0"/>
                <a:cs typeface="Century Gothic" charset="0"/>
              </a:rPr>
              <a:t>request</a:t>
            </a:r>
            <a:r>
              <a:rPr lang="es-EC" sz="1700" dirty="0">
                <a:latin typeface="Century Gothic" charset="0"/>
                <a:ea typeface="Century Gothic" charset="0"/>
                <a:cs typeface="Century Gothic" charset="0"/>
              </a:rPr>
              <a:t> y envían al </a:t>
            </a:r>
            <a:r>
              <a:rPr lang="es-EC" sz="1700" dirty="0" err="1">
                <a:latin typeface="Century Gothic" charset="0"/>
                <a:ea typeface="Century Gothic" charset="0"/>
                <a:cs typeface="Century Gothic" charset="0"/>
              </a:rPr>
              <a:t>handler</a:t>
            </a:r>
            <a:r>
              <a:rPr lang="es-EC" sz="1700" dirty="0">
                <a:latin typeface="Century Gothic" charset="0"/>
                <a:ea typeface="Century Gothic" charset="0"/>
                <a:cs typeface="Century Gothic" charset="0"/>
              </a:rPr>
              <a:t> correspondiente.</a:t>
            </a:r>
          </a:p>
          <a:p>
            <a:pPr marL="0" lvl="1" algn="just">
              <a:spcBef>
                <a:spcPts val="1000"/>
              </a:spcBef>
            </a:pPr>
            <a:r>
              <a:rPr lang="es-EC" sz="1700" b="1" dirty="0" err="1">
                <a:latin typeface="Century Gothic" charset="0"/>
                <a:ea typeface="Century Gothic" charset="0"/>
                <a:cs typeface="Century Gothic" charset="0"/>
              </a:rPr>
              <a:t>Handler</a:t>
            </a:r>
            <a:r>
              <a:rPr lang="es-EC" sz="1700" b="1" dirty="0">
                <a:latin typeface="Century Gothic" charset="0"/>
                <a:ea typeface="Century Gothic" charset="0"/>
                <a:cs typeface="Century Gothic" charset="0"/>
              </a:rPr>
              <a:t>: </a:t>
            </a:r>
            <a:r>
              <a:rPr lang="es-EC" sz="1700" dirty="0">
                <a:latin typeface="Century Gothic" charset="0"/>
                <a:ea typeface="Century Gothic" charset="0"/>
                <a:cs typeface="Century Gothic" charset="0"/>
              </a:rPr>
              <a:t>Manejador de la lógica de petición. </a:t>
            </a:r>
          </a:p>
          <a:p>
            <a:pPr marL="0" lvl="1" algn="just">
              <a:spcBef>
                <a:spcPts val="1000"/>
              </a:spcBef>
            </a:pPr>
            <a:r>
              <a:rPr lang="es-EC" sz="1700" b="1" dirty="0" err="1">
                <a:latin typeface="Century Gothic" charset="0"/>
                <a:ea typeface="Century Gothic" charset="0"/>
                <a:cs typeface="Century Gothic" charset="0"/>
              </a:rPr>
              <a:t>Utilis</a:t>
            </a:r>
            <a:r>
              <a:rPr lang="es-EC" sz="1700" b="1" dirty="0">
                <a:latin typeface="Century Gothic" charset="0"/>
                <a:ea typeface="Century Gothic" charset="0"/>
                <a:cs typeface="Century Gothic" charset="0"/>
              </a:rPr>
              <a:t>: </a:t>
            </a:r>
            <a:r>
              <a:rPr lang="es-EC" sz="1700" dirty="0">
                <a:latin typeface="Century Gothic" charset="0"/>
                <a:ea typeface="Century Gothic" charset="0"/>
                <a:cs typeface="Century Gothic" charset="0"/>
              </a:rPr>
              <a:t>Clase que contiene programación útil para toda la app.</a:t>
            </a:r>
          </a:p>
          <a:p>
            <a:pPr marL="0" lvl="1" algn="just">
              <a:spcBef>
                <a:spcPts val="1000"/>
              </a:spcBef>
            </a:pPr>
            <a:r>
              <a:rPr lang="es-EC" sz="1700" b="1" dirty="0">
                <a:latin typeface="Century Gothic" charset="0"/>
                <a:ea typeface="Century Gothic" charset="0"/>
                <a:cs typeface="Century Gothic" charset="0"/>
              </a:rPr>
              <a:t>Servicies: </a:t>
            </a:r>
            <a:r>
              <a:rPr lang="es-EC" sz="1700" dirty="0">
                <a:latin typeface="Century Gothic" charset="0"/>
                <a:ea typeface="Century Gothic" charset="0"/>
                <a:cs typeface="Century Gothic" charset="0"/>
              </a:rPr>
              <a:t>Puede tener consultas extensas que se usan en varios sitios.</a:t>
            </a:r>
          </a:p>
          <a:p>
            <a:pPr marL="0" lvl="1" algn="just">
              <a:spcBef>
                <a:spcPts val="1000"/>
              </a:spcBef>
            </a:pPr>
            <a:r>
              <a:rPr lang="es-EC" sz="1700" b="1" dirty="0" err="1">
                <a:latin typeface="Century Gothic" charset="0"/>
                <a:ea typeface="Century Gothic" charset="0"/>
                <a:cs typeface="Century Gothic" charset="0"/>
              </a:rPr>
              <a:t>Repository</a:t>
            </a:r>
            <a:r>
              <a:rPr lang="es-EC" sz="1700" b="1" dirty="0">
                <a:latin typeface="Century Gothic" charset="0"/>
                <a:ea typeface="Century Gothic" charset="0"/>
                <a:cs typeface="Century Gothic" charset="0"/>
              </a:rPr>
              <a:t>: </a:t>
            </a:r>
            <a:r>
              <a:rPr lang="es-EC" sz="1700" dirty="0">
                <a:latin typeface="Century Gothic" charset="0"/>
                <a:ea typeface="Century Gothic" charset="0"/>
                <a:cs typeface="Century Gothic" charset="0"/>
              </a:rPr>
              <a:t>Se conecta con la base de datos y maneja las transacciones.</a:t>
            </a:r>
          </a:p>
          <a:p>
            <a:pPr marL="0" lvl="1" algn="just">
              <a:spcBef>
                <a:spcPts val="1000"/>
              </a:spcBef>
            </a:pPr>
            <a:r>
              <a:rPr lang="es-EC" dirty="0">
                <a:latin typeface="Century Gothic" charset="0"/>
                <a:ea typeface="Century Gothic" charset="0"/>
                <a:cs typeface="Century Gothic" charset="0"/>
              </a:rPr>
              <a:t> </a:t>
            </a:r>
            <a:endParaRPr lang="es-EC" sz="1800" b="0" dirty="0">
              <a:latin typeface="Century Gothic" charset="0"/>
              <a:ea typeface="Century Gothic" charset="0"/>
              <a:cs typeface="Century Gothic" charset="0"/>
            </a:endParaRPr>
          </a:p>
        </p:txBody>
      </p:sp>
    </p:spTree>
    <p:extLst>
      <p:ext uri="{BB962C8B-B14F-4D97-AF65-F5344CB8AC3E}">
        <p14:creationId xmlns:p14="http://schemas.microsoft.com/office/powerpoint/2010/main" val="1893945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56EA46E-8DC5-4E07-AD59-AA0D75FCF7D3}"/>
              </a:ext>
            </a:extLst>
          </p:cNvPr>
          <p:cNvSpPr txBox="1"/>
          <p:nvPr/>
        </p:nvSpPr>
        <p:spPr>
          <a:xfrm>
            <a:off x="1197453" y="199753"/>
            <a:ext cx="10258673" cy="1200329"/>
          </a:xfrm>
          <a:prstGeom prst="rect">
            <a:avLst/>
          </a:prstGeom>
          <a:noFill/>
        </p:spPr>
        <p:txBody>
          <a:bodyPr wrap="square">
            <a:spAutoFit/>
          </a:bodyPr>
          <a:lstStyle/>
          <a:p>
            <a:pPr algn="ctr"/>
            <a:r>
              <a:rPr lang="es-EC" sz="3600" b="1" dirty="0">
                <a:latin typeface="Century Gothic" charset="0"/>
                <a:ea typeface="Century Gothic" charset="0"/>
                <a:cs typeface="Century Gothic" charset="0"/>
              </a:rPr>
              <a:t>Herramientas utilizados</a:t>
            </a:r>
          </a:p>
          <a:p>
            <a:pPr algn="ctr"/>
            <a:endParaRPr lang="es-EC" sz="3600" b="1" dirty="0">
              <a:latin typeface="Century Gothic" charset="0"/>
              <a:ea typeface="Century Gothic" charset="0"/>
              <a:cs typeface="Century Gothic" charset="0"/>
            </a:endParaRPr>
          </a:p>
        </p:txBody>
      </p:sp>
      <p:pic>
        <p:nvPicPr>
          <p:cNvPr id="3076" name="Picture 4">
            <a:extLst>
              <a:ext uri="{FF2B5EF4-FFF2-40B4-BE49-F238E27FC236}">
                <a16:creationId xmlns:a16="http://schemas.microsoft.com/office/drawing/2014/main" id="{7CB88196-8121-47DE-AF2D-5C8FF534A65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8485" y="1549321"/>
            <a:ext cx="2384115" cy="2384115"/>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10" descr="Microsoft Azure Logo | LOGOS de MARCAS">
            <a:extLst>
              <a:ext uri="{FF2B5EF4-FFF2-40B4-BE49-F238E27FC236}">
                <a16:creationId xmlns:a16="http://schemas.microsoft.com/office/drawing/2014/main" id="{4C1749E8-AAF6-4770-AB40-664A16CF92AD}"/>
              </a:ext>
            </a:extLst>
          </p:cNvPr>
          <p:cNvSpPr>
            <a:spLocks noChangeAspect="1" noChangeArrowheads="1"/>
          </p:cNvSpPr>
          <p:nvPr/>
        </p:nvSpPr>
        <p:spPr bwMode="auto">
          <a:xfrm>
            <a:off x="7801583" y="2592005"/>
            <a:ext cx="149374" cy="14937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pic>
        <p:nvPicPr>
          <p:cNvPr id="3090" name="Picture 18" descr="Entity Framework: Code First, Database First y Model First ¿En qué consiste  cada uno? | campusMVP.es">
            <a:extLst>
              <a:ext uri="{FF2B5EF4-FFF2-40B4-BE49-F238E27FC236}">
                <a16:creationId xmlns:a16="http://schemas.microsoft.com/office/drawing/2014/main" id="{403E4AB2-B058-423F-9B16-11C9F39463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4677" y="1995875"/>
            <a:ext cx="3614430" cy="168459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096" name="Picture 24" descr="Trabajar con código de Visual Studio">
            <a:extLst>
              <a:ext uri="{FF2B5EF4-FFF2-40B4-BE49-F238E27FC236}">
                <a16:creationId xmlns:a16="http://schemas.microsoft.com/office/drawing/2014/main" id="{23003E41-A20C-4E17-9509-1FB9703D9A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2674" y="1523907"/>
            <a:ext cx="4317822" cy="2577707"/>
          </a:xfrm>
          <a:prstGeom prst="rect">
            <a:avLst/>
          </a:prstGeom>
          <a:noFill/>
          <a:extLst>
            <a:ext uri="{909E8E84-426E-40DD-AFC4-6F175D3DCCD1}">
              <a14:hiddenFill xmlns:a14="http://schemas.microsoft.com/office/drawing/2010/main">
                <a:solidFill>
                  <a:srgbClr val="FFFFFF"/>
                </a:solidFill>
              </a14:hiddenFill>
            </a:ext>
          </a:extLst>
        </p:spPr>
      </p:pic>
      <p:sp>
        <p:nvSpPr>
          <p:cNvPr id="18" name="CuadroTexto 17">
            <a:extLst>
              <a:ext uri="{FF2B5EF4-FFF2-40B4-BE49-F238E27FC236}">
                <a16:creationId xmlns:a16="http://schemas.microsoft.com/office/drawing/2014/main" id="{CC70FE5E-1DB2-4A10-BC35-789FC68405AC}"/>
              </a:ext>
            </a:extLst>
          </p:cNvPr>
          <p:cNvSpPr txBox="1"/>
          <p:nvPr/>
        </p:nvSpPr>
        <p:spPr>
          <a:xfrm>
            <a:off x="311287" y="4377773"/>
            <a:ext cx="3240000" cy="1400383"/>
          </a:xfrm>
          <a:prstGeom prst="rect">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marL="0" lvl="1">
              <a:spcBef>
                <a:spcPts val="1000"/>
              </a:spcBef>
            </a:pPr>
            <a:r>
              <a:rPr lang="es-EC" sz="1700" b="1" dirty="0">
                <a:latin typeface="Century Gothic" charset="0"/>
                <a:ea typeface="Century Gothic" charset="0"/>
                <a:cs typeface="Century Gothic" charset="0"/>
              </a:rPr>
              <a:t>Lenguaje de programación: </a:t>
            </a:r>
            <a:r>
              <a:rPr lang="es-EC" sz="1700" dirty="0">
                <a:latin typeface="Century Gothic" charset="0"/>
                <a:ea typeface="Century Gothic" charset="0"/>
                <a:cs typeface="Century Gothic" charset="0"/>
              </a:rPr>
              <a:t>El lenguaje de</a:t>
            </a:r>
            <a:r>
              <a:rPr lang="es-EC" sz="1700" b="1" dirty="0">
                <a:latin typeface="Century Gothic" charset="0"/>
                <a:ea typeface="Century Gothic" charset="0"/>
                <a:cs typeface="Century Gothic" charset="0"/>
              </a:rPr>
              <a:t> </a:t>
            </a:r>
            <a:r>
              <a:rPr lang="es-EC" sz="1700" dirty="0">
                <a:latin typeface="Century Gothic" charset="0"/>
                <a:ea typeface="Century Gothic" charset="0"/>
                <a:cs typeface="Century Gothic" charset="0"/>
              </a:rPr>
              <a:t>programación utilizado fue C# 9 con el </a:t>
            </a:r>
            <a:r>
              <a:rPr lang="es-EC" sz="1700" dirty="0" err="1">
                <a:latin typeface="Century Gothic" charset="0"/>
                <a:ea typeface="Century Gothic" charset="0"/>
                <a:cs typeface="Century Gothic" charset="0"/>
              </a:rPr>
              <a:t>runtime</a:t>
            </a:r>
            <a:r>
              <a:rPr lang="es-EC" sz="1700" dirty="0">
                <a:latin typeface="Century Gothic" charset="0"/>
                <a:ea typeface="Century Gothic" charset="0"/>
                <a:cs typeface="Century Gothic" charset="0"/>
              </a:rPr>
              <a:t> </a:t>
            </a:r>
            <a:r>
              <a:rPr lang="es-EC" sz="1700" dirty="0" err="1">
                <a:latin typeface="Century Gothic" charset="0"/>
                <a:ea typeface="Century Gothic" charset="0"/>
                <a:cs typeface="Century Gothic" charset="0"/>
              </a:rPr>
              <a:t>.net</a:t>
            </a:r>
            <a:r>
              <a:rPr lang="es-EC" sz="1700" dirty="0">
                <a:latin typeface="Century Gothic" charset="0"/>
                <a:ea typeface="Century Gothic" charset="0"/>
                <a:cs typeface="Century Gothic" charset="0"/>
              </a:rPr>
              <a:t> </a:t>
            </a:r>
            <a:r>
              <a:rPr lang="es-EC" sz="1700" dirty="0" err="1">
                <a:latin typeface="Century Gothic" charset="0"/>
                <a:ea typeface="Century Gothic" charset="0"/>
                <a:cs typeface="Century Gothic" charset="0"/>
              </a:rPr>
              <a:t>core</a:t>
            </a:r>
            <a:r>
              <a:rPr lang="es-EC" sz="1700" dirty="0">
                <a:latin typeface="Century Gothic" charset="0"/>
                <a:ea typeface="Century Gothic" charset="0"/>
                <a:cs typeface="Century Gothic" charset="0"/>
              </a:rPr>
              <a:t> 5.0</a:t>
            </a:r>
            <a:endParaRPr lang="es-EC" sz="1800" dirty="0">
              <a:latin typeface="Century Gothic" charset="0"/>
              <a:ea typeface="Century Gothic" charset="0"/>
              <a:cs typeface="Century Gothic" charset="0"/>
            </a:endParaRPr>
          </a:p>
        </p:txBody>
      </p:sp>
      <p:sp>
        <p:nvSpPr>
          <p:cNvPr id="19" name="CuadroTexto 18">
            <a:extLst>
              <a:ext uri="{FF2B5EF4-FFF2-40B4-BE49-F238E27FC236}">
                <a16:creationId xmlns:a16="http://schemas.microsoft.com/office/drawing/2014/main" id="{221C4690-07BC-47EE-8CA8-7730EFF38AD2}"/>
              </a:ext>
            </a:extLst>
          </p:cNvPr>
          <p:cNvSpPr txBox="1"/>
          <p:nvPr/>
        </p:nvSpPr>
        <p:spPr>
          <a:xfrm>
            <a:off x="3983476" y="4344690"/>
            <a:ext cx="3240000" cy="1400383"/>
          </a:xfrm>
          <a:prstGeom prst="rect">
            <a:avLst/>
          </a:prstGeom>
          <a:noFill/>
          <a:ln>
            <a:solidFill>
              <a:schemeClr val="bg1">
                <a:lumMod val="65000"/>
              </a:schemeClr>
            </a:solidFill>
          </a:ln>
        </p:spPr>
        <p:txBody>
          <a:bodyPr wrap="square">
            <a:spAutoFit/>
          </a:bodyPr>
          <a:lstStyle/>
          <a:p>
            <a:pPr marL="0" lvl="1">
              <a:spcBef>
                <a:spcPts val="1000"/>
              </a:spcBef>
            </a:pPr>
            <a:r>
              <a:rPr lang="es-EC" sz="1700" b="1" dirty="0">
                <a:latin typeface="Century Gothic" charset="0"/>
                <a:ea typeface="Century Gothic" charset="0"/>
                <a:cs typeface="Century Gothic" charset="0"/>
              </a:rPr>
              <a:t>IDE o Editor de texto: </a:t>
            </a:r>
            <a:r>
              <a:rPr lang="es-EC" sz="1700" dirty="0">
                <a:latin typeface="Century Gothic" charset="0"/>
                <a:ea typeface="Century Gothic" charset="0"/>
                <a:cs typeface="Century Gothic" charset="0"/>
              </a:rPr>
              <a:t>Como entorno de desarrollo utilizamos visual </a:t>
            </a:r>
            <a:r>
              <a:rPr lang="es-EC" sz="1700" dirty="0" err="1">
                <a:latin typeface="Century Gothic" charset="0"/>
                <a:ea typeface="Century Gothic" charset="0"/>
                <a:cs typeface="Century Gothic" charset="0"/>
              </a:rPr>
              <a:t>studio</a:t>
            </a:r>
            <a:r>
              <a:rPr lang="es-EC" sz="1700" dirty="0">
                <a:latin typeface="Century Gothic" charset="0"/>
                <a:ea typeface="Century Gothic" charset="0"/>
                <a:cs typeface="Century Gothic" charset="0"/>
              </a:rPr>
              <a:t> </a:t>
            </a:r>
            <a:r>
              <a:rPr lang="es-EC" sz="1700" dirty="0" err="1">
                <a:latin typeface="Century Gothic" charset="0"/>
                <a:ea typeface="Century Gothic" charset="0"/>
                <a:cs typeface="Century Gothic" charset="0"/>
              </a:rPr>
              <a:t>code</a:t>
            </a:r>
            <a:r>
              <a:rPr lang="es-EC" sz="1700" dirty="0">
                <a:latin typeface="Century Gothic" charset="0"/>
                <a:ea typeface="Century Gothic" charset="0"/>
                <a:cs typeface="Century Gothic" charset="0"/>
              </a:rPr>
              <a:t> como una alternativa a visual </a:t>
            </a:r>
            <a:r>
              <a:rPr lang="es-EC" sz="1700" dirty="0" err="1">
                <a:latin typeface="Century Gothic" charset="0"/>
                <a:ea typeface="Century Gothic" charset="0"/>
                <a:cs typeface="Century Gothic" charset="0"/>
              </a:rPr>
              <a:t>studio</a:t>
            </a:r>
            <a:r>
              <a:rPr lang="es-EC" sz="1700" dirty="0">
                <a:latin typeface="Century Gothic" charset="0"/>
                <a:ea typeface="Century Gothic" charset="0"/>
                <a:cs typeface="Century Gothic" charset="0"/>
              </a:rPr>
              <a:t> 2019.</a:t>
            </a:r>
            <a:endParaRPr lang="es-EC" sz="1800" dirty="0">
              <a:latin typeface="Century Gothic" charset="0"/>
              <a:ea typeface="Century Gothic" charset="0"/>
              <a:cs typeface="Century Gothic" charset="0"/>
            </a:endParaRPr>
          </a:p>
        </p:txBody>
      </p:sp>
      <p:sp>
        <p:nvSpPr>
          <p:cNvPr id="20" name="CuadroTexto 19">
            <a:extLst>
              <a:ext uri="{FF2B5EF4-FFF2-40B4-BE49-F238E27FC236}">
                <a16:creationId xmlns:a16="http://schemas.microsoft.com/office/drawing/2014/main" id="{36F9CCB8-1D3E-480F-B336-21314777538A}"/>
              </a:ext>
            </a:extLst>
          </p:cNvPr>
          <p:cNvSpPr txBox="1"/>
          <p:nvPr/>
        </p:nvSpPr>
        <p:spPr>
          <a:xfrm>
            <a:off x="8219877" y="4351175"/>
            <a:ext cx="3240000" cy="1661993"/>
          </a:xfrm>
          <a:prstGeom prst="rect">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marL="0" lvl="1">
              <a:spcBef>
                <a:spcPts val="1000"/>
              </a:spcBef>
            </a:pPr>
            <a:r>
              <a:rPr lang="es-EC" sz="1700" b="1" dirty="0">
                <a:latin typeface="Century Gothic" charset="0"/>
                <a:ea typeface="Century Gothic" charset="0"/>
                <a:cs typeface="Century Gothic" charset="0"/>
              </a:rPr>
              <a:t>Conexión con Base de datos: </a:t>
            </a:r>
            <a:r>
              <a:rPr lang="es-EC" sz="1700" dirty="0">
                <a:latin typeface="Century Gothic" charset="0"/>
                <a:ea typeface="Century Gothic" charset="0"/>
                <a:cs typeface="Century Gothic" charset="0"/>
              </a:rPr>
              <a:t>Para mapear las clases a objetos y poder realizar consultas complejas a la base datos utilizamos </a:t>
            </a:r>
            <a:r>
              <a:rPr lang="es-EC" sz="1700" dirty="0" err="1">
                <a:latin typeface="Century Gothic" charset="0"/>
                <a:ea typeface="Century Gothic" charset="0"/>
                <a:cs typeface="Century Gothic" charset="0"/>
              </a:rPr>
              <a:t>entity</a:t>
            </a:r>
            <a:r>
              <a:rPr lang="es-EC" sz="1700" dirty="0">
                <a:latin typeface="Century Gothic" charset="0"/>
                <a:ea typeface="Century Gothic" charset="0"/>
                <a:cs typeface="Century Gothic" charset="0"/>
              </a:rPr>
              <a:t> </a:t>
            </a:r>
            <a:r>
              <a:rPr lang="es-EC" sz="1700" dirty="0" err="1">
                <a:latin typeface="Century Gothic" charset="0"/>
                <a:ea typeface="Century Gothic" charset="0"/>
                <a:cs typeface="Century Gothic" charset="0"/>
              </a:rPr>
              <a:t>framework</a:t>
            </a:r>
            <a:r>
              <a:rPr lang="es-EC" sz="1700" dirty="0">
                <a:latin typeface="Century Gothic" charset="0"/>
                <a:ea typeface="Century Gothic" charset="0"/>
                <a:cs typeface="Century Gothic" charset="0"/>
              </a:rPr>
              <a:t>.</a:t>
            </a:r>
            <a:endParaRPr lang="es-EC" sz="1800" dirty="0">
              <a:latin typeface="Century Gothic" charset="0"/>
              <a:ea typeface="Century Gothic" charset="0"/>
              <a:cs typeface="Century Gothic" charset="0"/>
            </a:endParaRPr>
          </a:p>
        </p:txBody>
      </p:sp>
    </p:spTree>
    <p:extLst>
      <p:ext uri="{BB962C8B-B14F-4D97-AF65-F5344CB8AC3E}">
        <p14:creationId xmlns:p14="http://schemas.microsoft.com/office/powerpoint/2010/main" val="183660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56EA46E-8DC5-4E07-AD59-AA0D75FCF7D3}"/>
              </a:ext>
            </a:extLst>
          </p:cNvPr>
          <p:cNvSpPr txBox="1"/>
          <p:nvPr/>
        </p:nvSpPr>
        <p:spPr>
          <a:xfrm>
            <a:off x="1197453" y="199753"/>
            <a:ext cx="10258673" cy="1200329"/>
          </a:xfrm>
          <a:prstGeom prst="rect">
            <a:avLst/>
          </a:prstGeom>
          <a:noFill/>
        </p:spPr>
        <p:txBody>
          <a:bodyPr wrap="square">
            <a:spAutoFit/>
          </a:bodyPr>
          <a:lstStyle/>
          <a:p>
            <a:pPr algn="ctr"/>
            <a:r>
              <a:rPr lang="es-EC" sz="3600" b="1" dirty="0">
                <a:latin typeface="Century Gothic" charset="0"/>
                <a:ea typeface="Century Gothic" charset="0"/>
                <a:cs typeface="Century Gothic" charset="0"/>
              </a:rPr>
              <a:t>Herramientas utilizados</a:t>
            </a:r>
          </a:p>
          <a:p>
            <a:pPr algn="ctr"/>
            <a:endParaRPr lang="es-EC" sz="3600" b="1" dirty="0">
              <a:latin typeface="Century Gothic" charset="0"/>
              <a:ea typeface="Century Gothic" charset="0"/>
              <a:cs typeface="Century Gothic" charset="0"/>
            </a:endParaRPr>
          </a:p>
        </p:txBody>
      </p:sp>
      <p:sp>
        <p:nvSpPr>
          <p:cNvPr id="5" name="AutoShape 10" descr="Microsoft Azure Logo | LOGOS de MARCAS">
            <a:extLst>
              <a:ext uri="{FF2B5EF4-FFF2-40B4-BE49-F238E27FC236}">
                <a16:creationId xmlns:a16="http://schemas.microsoft.com/office/drawing/2014/main" id="{4C1749E8-AAF6-4770-AB40-664A16CF92AD}"/>
              </a:ext>
            </a:extLst>
          </p:cNvPr>
          <p:cNvSpPr>
            <a:spLocks noChangeAspect="1" noChangeArrowheads="1"/>
          </p:cNvSpPr>
          <p:nvPr/>
        </p:nvSpPr>
        <p:spPr bwMode="auto">
          <a:xfrm>
            <a:off x="7801583" y="2592005"/>
            <a:ext cx="149374" cy="14937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sp>
        <p:nvSpPr>
          <p:cNvPr id="18" name="CuadroTexto 17">
            <a:extLst>
              <a:ext uri="{FF2B5EF4-FFF2-40B4-BE49-F238E27FC236}">
                <a16:creationId xmlns:a16="http://schemas.microsoft.com/office/drawing/2014/main" id="{CC70FE5E-1DB2-4A10-BC35-789FC68405AC}"/>
              </a:ext>
            </a:extLst>
          </p:cNvPr>
          <p:cNvSpPr txBox="1"/>
          <p:nvPr/>
        </p:nvSpPr>
        <p:spPr>
          <a:xfrm>
            <a:off x="311287" y="4377773"/>
            <a:ext cx="3240000" cy="1400383"/>
          </a:xfrm>
          <a:prstGeom prst="rect">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marL="0" lvl="1">
              <a:spcBef>
                <a:spcPts val="1000"/>
              </a:spcBef>
            </a:pPr>
            <a:r>
              <a:rPr lang="es-EC" sz="1700" b="1" dirty="0">
                <a:latin typeface="Century Gothic" charset="0"/>
                <a:ea typeface="Century Gothic" charset="0"/>
                <a:cs typeface="Century Gothic" charset="0"/>
              </a:rPr>
              <a:t>Despliegue: </a:t>
            </a:r>
            <a:r>
              <a:rPr lang="es-EC" sz="1700" dirty="0">
                <a:latin typeface="Century Gothic" charset="0"/>
                <a:ea typeface="Century Gothic" charset="0"/>
                <a:cs typeface="Century Gothic" charset="0"/>
              </a:rPr>
              <a:t>Para el despliegue del api se utilizó la nube de </a:t>
            </a:r>
            <a:r>
              <a:rPr lang="es-EC" sz="1700" dirty="0" err="1">
                <a:latin typeface="Century Gothic" charset="0"/>
                <a:ea typeface="Century Gothic" charset="0"/>
                <a:cs typeface="Century Gothic" charset="0"/>
              </a:rPr>
              <a:t>azure</a:t>
            </a:r>
            <a:r>
              <a:rPr lang="es-EC" sz="1700" dirty="0">
                <a:latin typeface="Century Gothic" charset="0"/>
                <a:ea typeface="Century Gothic" charset="0"/>
                <a:cs typeface="Century Gothic" charset="0"/>
              </a:rPr>
              <a:t> ya que tiene ventajas al ser de la familia de Microsoft.</a:t>
            </a:r>
            <a:endParaRPr lang="es-EC" sz="1800" dirty="0">
              <a:latin typeface="Century Gothic" charset="0"/>
              <a:ea typeface="Century Gothic" charset="0"/>
              <a:cs typeface="Century Gothic" charset="0"/>
            </a:endParaRPr>
          </a:p>
        </p:txBody>
      </p:sp>
      <p:sp>
        <p:nvSpPr>
          <p:cNvPr id="19" name="CuadroTexto 18">
            <a:extLst>
              <a:ext uri="{FF2B5EF4-FFF2-40B4-BE49-F238E27FC236}">
                <a16:creationId xmlns:a16="http://schemas.microsoft.com/office/drawing/2014/main" id="{221C4690-07BC-47EE-8CA8-7730EFF38AD2}"/>
              </a:ext>
            </a:extLst>
          </p:cNvPr>
          <p:cNvSpPr txBox="1"/>
          <p:nvPr/>
        </p:nvSpPr>
        <p:spPr>
          <a:xfrm>
            <a:off x="4372582" y="4344690"/>
            <a:ext cx="3240000" cy="1661993"/>
          </a:xfrm>
          <a:prstGeom prst="rect">
            <a:avLst/>
          </a:prstGeom>
          <a:noFill/>
          <a:ln>
            <a:solidFill>
              <a:schemeClr val="bg1">
                <a:lumMod val="65000"/>
              </a:schemeClr>
            </a:solidFill>
          </a:ln>
        </p:spPr>
        <p:txBody>
          <a:bodyPr wrap="square">
            <a:spAutoFit/>
          </a:bodyPr>
          <a:lstStyle/>
          <a:p>
            <a:pPr marL="0" lvl="1">
              <a:spcBef>
                <a:spcPts val="1000"/>
              </a:spcBef>
            </a:pPr>
            <a:r>
              <a:rPr lang="es-EC" sz="1700" b="1" dirty="0">
                <a:latin typeface="Century Gothic" charset="0"/>
                <a:ea typeface="Century Gothic" charset="0"/>
                <a:cs typeface="Century Gothic" charset="0"/>
              </a:rPr>
              <a:t>Logs y Registros: </a:t>
            </a:r>
            <a:r>
              <a:rPr lang="es-EC" sz="1700" dirty="0" err="1">
                <a:latin typeface="Century Gothic" charset="0"/>
                <a:ea typeface="Century Gothic" charset="0"/>
                <a:cs typeface="Century Gothic" charset="0"/>
              </a:rPr>
              <a:t>Application</a:t>
            </a:r>
            <a:r>
              <a:rPr lang="es-EC" sz="1700" dirty="0">
                <a:latin typeface="Century Gothic" charset="0"/>
                <a:ea typeface="Century Gothic" charset="0"/>
                <a:cs typeface="Century Gothic" charset="0"/>
              </a:rPr>
              <a:t> </a:t>
            </a:r>
            <a:r>
              <a:rPr lang="es-EC" sz="1700" dirty="0" err="1">
                <a:latin typeface="Century Gothic" charset="0"/>
                <a:ea typeface="Century Gothic" charset="0"/>
                <a:cs typeface="Century Gothic" charset="0"/>
              </a:rPr>
              <a:t>Insights</a:t>
            </a:r>
            <a:r>
              <a:rPr lang="es-EC" sz="1700" dirty="0">
                <a:latin typeface="Century Gothic" charset="0"/>
                <a:ea typeface="Century Gothic" charset="0"/>
                <a:cs typeface="Century Gothic" charset="0"/>
              </a:rPr>
              <a:t> es una herramienta de </a:t>
            </a:r>
            <a:r>
              <a:rPr lang="es-EC" sz="1700" dirty="0" err="1">
                <a:latin typeface="Century Gothic" charset="0"/>
                <a:ea typeface="Century Gothic" charset="0"/>
                <a:cs typeface="Century Gothic" charset="0"/>
              </a:rPr>
              <a:t>azure</a:t>
            </a:r>
            <a:r>
              <a:rPr lang="es-EC" sz="1700" dirty="0">
                <a:latin typeface="Century Gothic" charset="0"/>
                <a:ea typeface="Century Gothic" charset="0"/>
                <a:cs typeface="Century Gothic" charset="0"/>
              </a:rPr>
              <a:t> que permite llevar un control mas detallado de los registros que genere la aplicación. </a:t>
            </a:r>
            <a:endParaRPr lang="es-EC" sz="1800" dirty="0">
              <a:latin typeface="Century Gothic" charset="0"/>
              <a:ea typeface="Century Gothic" charset="0"/>
              <a:cs typeface="Century Gothic" charset="0"/>
            </a:endParaRPr>
          </a:p>
        </p:txBody>
      </p:sp>
      <p:sp>
        <p:nvSpPr>
          <p:cNvPr id="20" name="CuadroTexto 19">
            <a:extLst>
              <a:ext uri="{FF2B5EF4-FFF2-40B4-BE49-F238E27FC236}">
                <a16:creationId xmlns:a16="http://schemas.microsoft.com/office/drawing/2014/main" id="{36F9CCB8-1D3E-480F-B336-21314777538A}"/>
              </a:ext>
            </a:extLst>
          </p:cNvPr>
          <p:cNvSpPr txBox="1"/>
          <p:nvPr/>
        </p:nvSpPr>
        <p:spPr>
          <a:xfrm>
            <a:off x="8219877" y="4351175"/>
            <a:ext cx="3240000" cy="1400383"/>
          </a:xfrm>
          <a:prstGeom prst="rect">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marL="0" lvl="1">
              <a:spcBef>
                <a:spcPts val="1000"/>
              </a:spcBef>
            </a:pPr>
            <a:r>
              <a:rPr lang="es-EC" sz="1700" b="1" dirty="0">
                <a:latin typeface="Century Gothic" charset="0"/>
                <a:ea typeface="Century Gothic" charset="0"/>
                <a:cs typeface="Century Gothic" charset="0"/>
              </a:rPr>
              <a:t>Base de datos: </a:t>
            </a:r>
            <a:r>
              <a:rPr lang="es-EC" sz="1700" dirty="0">
                <a:latin typeface="Century Gothic" charset="0"/>
                <a:ea typeface="Century Gothic" charset="0"/>
                <a:cs typeface="Century Gothic" charset="0"/>
              </a:rPr>
              <a:t>Para almacenamiento de información se utilizó SQL SERVER 2019 que tiene buen acople con </a:t>
            </a:r>
            <a:r>
              <a:rPr lang="es-EC" sz="1700" dirty="0" err="1">
                <a:latin typeface="Century Gothic" charset="0"/>
                <a:ea typeface="Century Gothic" charset="0"/>
                <a:cs typeface="Century Gothic" charset="0"/>
              </a:rPr>
              <a:t>.net</a:t>
            </a:r>
            <a:r>
              <a:rPr lang="es-EC" sz="1700" dirty="0">
                <a:latin typeface="Century Gothic" charset="0"/>
                <a:ea typeface="Century Gothic" charset="0"/>
                <a:cs typeface="Century Gothic" charset="0"/>
              </a:rPr>
              <a:t>.</a:t>
            </a:r>
            <a:endParaRPr lang="es-EC" sz="1800" dirty="0">
              <a:latin typeface="Century Gothic" charset="0"/>
              <a:ea typeface="Century Gothic" charset="0"/>
              <a:cs typeface="Century Gothic" charset="0"/>
            </a:endParaRPr>
          </a:p>
        </p:txBody>
      </p:sp>
      <p:pic>
        <p:nvPicPr>
          <p:cNvPr id="10" name="Picture 12" descr="QUÉ ES AZURE? FUNCIÓN DE LA HERRAMIENTA EN NUBE">
            <a:extLst>
              <a:ext uri="{FF2B5EF4-FFF2-40B4-BE49-F238E27FC236}">
                <a16:creationId xmlns:a16="http://schemas.microsoft.com/office/drawing/2014/main" id="{0B44AFB6-C33A-430C-BE72-42C3BB137AE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6528" y="1360127"/>
            <a:ext cx="4085980" cy="29978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AppInsights - Overview | OutSystems">
            <a:extLst>
              <a:ext uri="{FF2B5EF4-FFF2-40B4-BE49-F238E27FC236}">
                <a16:creationId xmlns:a16="http://schemas.microsoft.com/office/drawing/2014/main" id="{140A2B19-03D9-4693-AE04-026826BB03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3387" y="1718985"/>
            <a:ext cx="2857500" cy="22383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6" descr="8 beneficios de Microsoft SQL Server para las empresas y negocios -  Globalbit">
            <a:extLst>
              <a:ext uri="{FF2B5EF4-FFF2-40B4-BE49-F238E27FC236}">
                <a16:creationId xmlns:a16="http://schemas.microsoft.com/office/drawing/2014/main" id="{3028FA46-28FB-4E15-AD3A-C5A6C74307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2068" y="2011643"/>
            <a:ext cx="4035618" cy="1796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701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56EA46E-8DC5-4E07-AD59-AA0D75FCF7D3}"/>
              </a:ext>
            </a:extLst>
          </p:cNvPr>
          <p:cNvSpPr txBox="1"/>
          <p:nvPr/>
        </p:nvSpPr>
        <p:spPr>
          <a:xfrm>
            <a:off x="1197453" y="199753"/>
            <a:ext cx="10258673" cy="1200329"/>
          </a:xfrm>
          <a:prstGeom prst="rect">
            <a:avLst/>
          </a:prstGeom>
          <a:noFill/>
        </p:spPr>
        <p:txBody>
          <a:bodyPr wrap="square">
            <a:spAutoFit/>
          </a:bodyPr>
          <a:lstStyle/>
          <a:p>
            <a:pPr algn="ctr"/>
            <a:r>
              <a:rPr lang="es-EC" sz="3600" b="1" dirty="0">
                <a:latin typeface="Century Gothic" charset="0"/>
                <a:ea typeface="Century Gothic" charset="0"/>
                <a:cs typeface="Century Gothic" charset="0"/>
              </a:rPr>
              <a:t>Herramientas utilizados</a:t>
            </a:r>
          </a:p>
          <a:p>
            <a:pPr algn="ctr"/>
            <a:endParaRPr lang="es-EC" sz="3600" b="1" dirty="0">
              <a:latin typeface="Century Gothic" charset="0"/>
              <a:ea typeface="Century Gothic" charset="0"/>
              <a:cs typeface="Century Gothic" charset="0"/>
            </a:endParaRPr>
          </a:p>
        </p:txBody>
      </p:sp>
      <p:sp>
        <p:nvSpPr>
          <p:cNvPr id="5" name="AutoShape 10" descr="Microsoft Azure Logo | LOGOS de MARCAS">
            <a:extLst>
              <a:ext uri="{FF2B5EF4-FFF2-40B4-BE49-F238E27FC236}">
                <a16:creationId xmlns:a16="http://schemas.microsoft.com/office/drawing/2014/main" id="{4C1749E8-AAF6-4770-AB40-664A16CF92AD}"/>
              </a:ext>
            </a:extLst>
          </p:cNvPr>
          <p:cNvSpPr>
            <a:spLocks noChangeAspect="1" noChangeArrowheads="1"/>
          </p:cNvSpPr>
          <p:nvPr/>
        </p:nvSpPr>
        <p:spPr bwMode="auto">
          <a:xfrm>
            <a:off x="7801583" y="2056984"/>
            <a:ext cx="149374" cy="14937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sp>
        <p:nvSpPr>
          <p:cNvPr id="18" name="CuadroTexto 17">
            <a:extLst>
              <a:ext uri="{FF2B5EF4-FFF2-40B4-BE49-F238E27FC236}">
                <a16:creationId xmlns:a16="http://schemas.microsoft.com/office/drawing/2014/main" id="{CC70FE5E-1DB2-4A10-BC35-789FC68405AC}"/>
              </a:ext>
            </a:extLst>
          </p:cNvPr>
          <p:cNvSpPr txBox="1"/>
          <p:nvPr/>
        </p:nvSpPr>
        <p:spPr>
          <a:xfrm>
            <a:off x="525287" y="3531467"/>
            <a:ext cx="3240000" cy="1923604"/>
          </a:xfrm>
          <a:prstGeom prst="rect">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marL="0" lvl="1">
              <a:spcBef>
                <a:spcPts val="1000"/>
              </a:spcBef>
            </a:pPr>
            <a:r>
              <a:rPr lang="es-EC" sz="1700" b="1" dirty="0">
                <a:latin typeface="Century Gothic" charset="0"/>
                <a:ea typeface="Century Gothic" charset="0"/>
                <a:cs typeface="Century Gothic" charset="0"/>
              </a:rPr>
              <a:t>Administrador de Correos: </a:t>
            </a:r>
            <a:r>
              <a:rPr lang="es-EC" sz="1700" dirty="0">
                <a:latin typeface="Century Gothic" charset="0"/>
                <a:ea typeface="Century Gothic" charset="0"/>
                <a:cs typeface="Century Gothic" charset="0"/>
              </a:rPr>
              <a:t>Para separar la lógica y control de registro de correos se utilizó </a:t>
            </a:r>
            <a:r>
              <a:rPr lang="es-EC" sz="1700" dirty="0" err="1">
                <a:latin typeface="Century Gothic" charset="0"/>
                <a:ea typeface="Century Gothic" charset="0"/>
                <a:cs typeface="Century Gothic" charset="0"/>
              </a:rPr>
              <a:t>Sendgrid</a:t>
            </a:r>
            <a:r>
              <a:rPr lang="es-EC" sz="1700" dirty="0">
                <a:latin typeface="Century Gothic" charset="0"/>
                <a:ea typeface="Century Gothic" charset="0"/>
                <a:cs typeface="Century Gothic" charset="0"/>
              </a:rPr>
              <a:t> como una opción que permite crear </a:t>
            </a:r>
            <a:r>
              <a:rPr lang="es-EC" sz="1700" dirty="0" err="1">
                <a:latin typeface="Century Gothic" charset="0"/>
                <a:ea typeface="Century Gothic" charset="0"/>
                <a:cs typeface="Century Gothic" charset="0"/>
              </a:rPr>
              <a:t>templates</a:t>
            </a:r>
            <a:r>
              <a:rPr lang="es-EC" sz="1700" dirty="0">
                <a:latin typeface="Century Gothic" charset="0"/>
                <a:ea typeface="Century Gothic" charset="0"/>
                <a:cs typeface="Century Gothic" charset="0"/>
              </a:rPr>
              <a:t> personalizados.</a:t>
            </a:r>
            <a:endParaRPr lang="es-EC" sz="1800" dirty="0">
              <a:latin typeface="Century Gothic" charset="0"/>
              <a:ea typeface="Century Gothic" charset="0"/>
              <a:cs typeface="Century Gothic" charset="0"/>
            </a:endParaRPr>
          </a:p>
        </p:txBody>
      </p:sp>
      <p:sp>
        <p:nvSpPr>
          <p:cNvPr id="19" name="CuadroTexto 18">
            <a:extLst>
              <a:ext uri="{FF2B5EF4-FFF2-40B4-BE49-F238E27FC236}">
                <a16:creationId xmlns:a16="http://schemas.microsoft.com/office/drawing/2014/main" id="{221C4690-07BC-47EE-8CA8-7730EFF38AD2}"/>
              </a:ext>
            </a:extLst>
          </p:cNvPr>
          <p:cNvSpPr txBox="1"/>
          <p:nvPr/>
        </p:nvSpPr>
        <p:spPr>
          <a:xfrm>
            <a:off x="4372582" y="3531467"/>
            <a:ext cx="3240000" cy="1923604"/>
          </a:xfrm>
          <a:prstGeom prst="rect">
            <a:avLst/>
          </a:prstGeom>
          <a:noFill/>
          <a:ln>
            <a:solidFill>
              <a:schemeClr val="bg1">
                <a:lumMod val="65000"/>
              </a:schemeClr>
            </a:solidFill>
          </a:ln>
        </p:spPr>
        <p:txBody>
          <a:bodyPr wrap="square">
            <a:spAutoFit/>
          </a:bodyPr>
          <a:lstStyle/>
          <a:p>
            <a:pPr marL="0" lvl="1">
              <a:spcBef>
                <a:spcPts val="1000"/>
              </a:spcBef>
            </a:pPr>
            <a:r>
              <a:rPr lang="es-EC" sz="1700" b="1" dirty="0">
                <a:latin typeface="Century Gothic" charset="0"/>
                <a:ea typeface="Century Gothic" charset="0"/>
                <a:cs typeface="Century Gothic" charset="0"/>
              </a:rPr>
              <a:t>Control de Código Correcto: </a:t>
            </a:r>
            <a:r>
              <a:rPr lang="es-EC" sz="1700" dirty="0">
                <a:latin typeface="Century Gothic" charset="0"/>
                <a:ea typeface="Century Gothic" charset="0"/>
                <a:cs typeface="Century Gothic" charset="0"/>
              </a:rPr>
              <a:t>Sonar permitió realizar una revisión en base a los registros que lleva con relación a código que existe a nivel mundial y sus buenas prácticas.. </a:t>
            </a:r>
            <a:endParaRPr lang="es-EC" sz="1800" dirty="0">
              <a:latin typeface="Century Gothic" charset="0"/>
              <a:ea typeface="Century Gothic" charset="0"/>
              <a:cs typeface="Century Gothic" charset="0"/>
            </a:endParaRPr>
          </a:p>
        </p:txBody>
      </p:sp>
      <p:sp>
        <p:nvSpPr>
          <p:cNvPr id="20" name="CuadroTexto 19">
            <a:extLst>
              <a:ext uri="{FF2B5EF4-FFF2-40B4-BE49-F238E27FC236}">
                <a16:creationId xmlns:a16="http://schemas.microsoft.com/office/drawing/2014/main" id="{36F9CCB8-1D3E-480F-B336-21314777538A}"/>
              </a:ext>
            </a:extLst>
          </p:cNvPr>
          <p:cNvSpPr txBox="1"/>
          <p:nvPr/>
        </p:nvSpPr>
        <p:spPr>
          <a:xfrm>
            <a:off x="8219877" y="3531466"/>
            <a:ext cx="3240000" cy="1661993"/>
          </a:xfrm>
          <a:prstGeom prst="rect">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marL="0" lvl="1">
              <a:spcBef>
                <a:spcPts val="1000"/>
              </a:spcBef>
            </a:pPr>
            <a:r>
              <a:rPr lang="es-EC" sz="1700" b="1" dirty="0">
                <a:latin typeface="Century Gothic" charset="0"/>
                <a:ea typeface="Century Gothic" charset="0"/>
                <a:cs typeface="Century Gothic" charset="0"/>
              </a:rPr>
              <a:t>Presentar Servicios: </a:t>
            </a:r>
            <a:r>
              <a:rPr lang="es-EC" sz="1700" dirty="0">
                <a:latin typeface="Century Gothic" charset="0"/>
                <a:ea typeface="Century Gothic" charset="0"/>
                <a:cs typeface="Century Gothic" charset="0"/>
              </a:rPr>
              <a:t>Para exponer los servicios creados se utilizó Swagger como un estándar que está tomando </a:t>
            </a:r>
            <a:r>
              <a:rPr lang="es-EC" sz="1700" dirty="0" err="1">
                <a:latin typeface="Century Gothic" charset="0"/>
                <a:ea typeface="Century Gothic" charset="0"/>
                <a:cs typeface="Century Gothic" charset="0"/>
              </a:rPr>
              <a:t>fueza</a:t>
            </a:r>
            <a:r>
              <a:rPr lang="es-EC" sz="1700" dirty="0">
                <a:latin typeface="Century Gothic" charset="0"/>
                <a:ea typeface="Century Gothic" charset="0"/>
                <a:cs typeface="Century Gothic" charset="0"/>
              </a:rPr>
              <a:t> en los últimos años para presentar </a:t>
            </a:r>
            <a:r>
              <a:rPr lang="es-EC" sz="1700" dirty="0" err="1">
                <a:latin typeface="Century Gothic" charset="0"/>
                <a:ea typeface="Century Gothic" charset="0"/>
                <a:cs typeface="Century Gothic" charset="0"/>
              </a:rPr>
              <a:t>APIs</a:t>
            </a:r>
            <a:r>
              <a:rPr lang="es-EC" sz="1700" dirty="0">
                <a:latin typeface="Century Gothic" charset="0"/>
                <a:ea typeface="Century Gothic" charset="0"/>
                <a:cs typeface="Century Gothic" charset="0"/>
              </a:rPr>
              <a:t>.</a:t>
            </a:r>
            <a:endParaRPr lang="es-EC" sz="1800" dirty="0">
              <a:latin typeface="Century Gothic" charset="0"/>
              <a:ea typeface="Century Gothic" charset="0"/>
              <a:cs typeface="Century Gothic" charset="0"/>
            </a:endParaRPr>
          </a:p>
        </p:txBody>
      </p:sp>
      <p:pic>
        <p:nvPicPr>
          <p:cNvPr id="13" name="Picture 26" descr="API REST – Jorge Serrano">
            <a:extLst>
              <a:ext uri="{FF2B5EF4-FFF2-40B4-BE49-F238E27FC236}">
                <a16:creationId xmlns:a16="http://schemas.microsoft.com/office/drawing/2014/main" id="{C5AB4CE4-EF62-49C5-844A-43ECC48369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2103" y="1772516"/>
            <a:ext cx="3393479"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Email Delivery Service | SendGrid">
            <a:extLst>
              <a:ext uri="{FF2B5EF4-FFF2-40B4-BE49-F238E27FC236}">
                <a16:creationId xmlns:a16="http://schemas.microsoft.com/office/drawing/2014/main" id="{136494ED-32E3-46E5-B1EC-BB135C4DD97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205" y="1479922"/>
            <a:ext cx="3291787" cy="172818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0" descr="SonarQube Logos and Usage | SonarQube">
            <a:extLst>
              <a:ext uri="{FF2B5EF4-FFF2-40B4-BE49-F238E27FC236}">
                <a16:creationId xmlns:a16="http://schemas.microsoft.com/office/drawing/2014/main" id="{6C062564-E540-41AB-84A1-C596137887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8538" y="1733984"/>
            <a:ext cx="3506651" cy="1282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84998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12110</TotalTime>
  <Words>1596</Words>
  <Application>Microsoft Office PowerPoint</Application>
  <PresentationFormat>Panorámica</PresentationFormat>
  <Paragraphs>98</Paragraphs>
  <Slides>28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28</vt:i4>
      </vt:variant>
    </vt:vector>
  </HeadingPairs>
  <TitlesOfParts>
    <vt:vector size="34" baseType="lpstr">
      <vt:lpstr>Arial</vt:lpstr>
      <vt:lpstr>Calibri</vt:lpstr>
      <vt:lpstr>Calibri Light</vt:lpstr>
      <vt:lpstr>Century Gothic</vt:lpstr>
      <vt:lpstr>Symbol</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Preguntas?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Renato</dc:creator>
  <cp:lastModifiedBy>Danny Cárdenas</cp:lastModifiedBy>
  <cp:revision>156</cp:revision>
  <dcterms:created xsi:type="dcterms:W3CDTF">2020-02-13T01:59:26Z</dcterms:created>
  <dcterms:modified xsi:type="dcterms:W3CDTF">2021-08-22T21:49:29Z</dcterms:modified>
</cp:coreProperties>
</file>