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8" r:id="rId3"/>
    <p:sldId id="284" r:id="rId4"/>
    <p:sldId id="257" r:id="rId5"/>
    <p:sldId id="261" r:id="rId6"/>
    <p:sldId id="299" r:id="rId7"/>
    <p:sldId id="301" r:id="rId8"/>
    <p:sldId id="289" r:id="rId9"/>
    <p:sldId id="291" r:id="rId10"/>
    <p:sldId id="290" r:id="rId11"/>
    <p:sldId id="271" r:id="rId12"/>
    <p:sldId id="293" r:id="rId13"/>
    <p:sldId id="294" r:id="rId14"/>
    <p:sldId id="292" r:id="rId15"/>
    <p:sldId id="262" r:id="rId16"/>
    <p:sldId id="265" r:id="rId17"/>
    <p:sldId id="295" r:id="rId18"/>
    <p:sldId id="300" r:id="rId19"/>
    <p:sldId id="260" r:id="rId20"/>
    <p:sldId id="303" r:id="rId21"/>
    <p:sldId id="264" r:id="rId22"/>
    <p:sldId id="304" r:id="rId23"/>
    <p:sldId id="263" r:id="rId24"/>
    <p:sldId id="259" r:id="rId25"/>
    <p:sldId id="305" r:id="rId26"/>
    <p:sldId id="306" r:id="rId27"/>
    <p:sldId id="267" r:id="rId28"/>
    <p:sldId id="313" r:id="rId29"/>
    <p:sldId id="307" r:id="rId30"/>
    <p:sldId id="312" r:id="rId31"/>
    <p:sldId id="286" r:id="rId32"/>
    <p:sldId id="287" r:id="rId33"/>
    <p:sldId id="288" r:id="rId34"/>
    <p:sldId id="285" r:id="rId35"/>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4C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2" d="100"/>
          <a:sy n="102" d="100"/>
        </p:scale>
        <p:origin x="14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AD13C9-60DF-43AA-9CF0-88341C3AD3AB}" type="datetimeFigureOut">
              <a:rPr lang="es-EC" smtClean="0"/>
              <a:t>27/11/2020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C7D3B8C-3A4E-42EB-A865-40AEFA8056C0}"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37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AD13C9-60DF-43AA-9CF0-88341C3AD3AB}" type="datetimeFigureOut">
              <a:rPr lang="es-EC" smtClean="0"/>
              <a:t>27/11/2020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C7D3B8C-3A4E-42EB-A865-40AEFA8056C0}" type="slidenum">
              <a:rPr lang="es-EC" smtClean="0"/>
              <a:t>‹Nº›</a:t>
            </a:fld>
            <a:endParaRPr lang="es-EC"/>
          </a:p>
        </p:txBody>
      </p:sp>
    </p:spTree>
    <p:extLst>
      <p:ext uri="{BB962C8B-B14F-4D97-AF65-F5344CB8AC3E}">
        <p14:creationId xmlns:p14="http://schemas.microsoft.com/office/powerpoint/2010/main" val="27748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AD13C9-60DF-43AA-9CF0-88341C3AD3AB}" type="datetimeFigureOut">
              <a:rPr lang="es-EC" smtClean="0"/>
              <a:t>27/11/2020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C7D3B8C-3A4E-42EB-A865-40AEFA8056C0}" type="slidenum">
              <a:rPr lang="es-EC" smtClean="0"/>
              <a:t>‹Nº›</a:t>
            </a:fld>
            <a:endParaRPr lang="es-EC"/>
          </a:p>
        </p:txBody>
      </p:sp>
    </p:spTree>
    <p:extLst>
      <p:ext uri="{BB962C8B-B14F-4D97-AF65-F5344CB8AC3E}">
        <p14:creationId xmlns:p14="http://schemas.microsoft.com/office/powerpoint/2010/main" val="354699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AD13C9-60DF-43AA-9CF0-88341C3AD3AB}" type="datetimeFigureOut">
              <a:rPr lang="es-EC" smtClean="0"/>
              <a:t>27/11/2020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C7D3B8C-3A4E-42EB-A865-40AEFA8056C0}" type="slidenum">
              <a:rPr lang="es-EC" smtClean="0"/>
              <a:t>‹Nº›</a:t>
            </a:fld>
            <a:endParaRPr lang="es-EC"/>
          </a:p>
        </p:txBody>
      </p:sp>
    </p:spTree>
    <p:extLst>
      <p:ext uri="{BB962C8B-B14F-4D97-AF65-F5344CB8AC3E}">
        <p14:creationId xmlns:p14="http://schemas.microsoft.com/office/powerpoint/2010/main" val="400022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AAD13C9-60DF-43AA-9CF0-88341C3AD3AB}" type="datetimeFigureOut">
              <a:rPr lang="es-EC" smtClean="0"/>
              <a:t>27/11/2020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C7D3B8C-3A4E-42EB-A865-40AEFA8056C0}"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45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AD13C9-60DF-43AA-9CF0-88341C3AD3AB}" type="datetimeFigureOut">
              <a:rPr lang="es-EC" smtClean="0"/>
              <a:t>27/11/2020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C7D3B8C-3A4E-42EB-A865-40AEFA8056C0}" type="slidenum">
              <a:rPr lang="es-EC" smtClean="0"/>
              <a:t>‹Nº›</a:t>
            </a:fld>
            <a:endParaRPr lang="es-EC"/>
          </a:p>
        </p:txBody>
      </p:sp>
    </p:spTree>
    <p:extLst>
      <p:ext uri="{BB962C8B-B14F-4D97-AF65-F5344CB8AC3E}">
        <p14:creationId xmlns:p14="http://schemas.microsoft.com/office/powerpoint/2010/main" val="1756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AD13C9-60DF-43AA-9CF0-88341C3AD3AB}" type="datetimeFigureOut">
              <a:rPr lang="es-EC" smtClean="0"/>
              <a:t>27/11/2020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C7D3B8C-3A4E-42EB-A865-40AEFA8056C0}" type="slidenum">
              <a:rPr lang="es-EC" smtClean="0"/>
              <a:t>‹Nº›</a:t>
            </a:fld>
            <a:endParaRPr lang="es-EC"/>
          </a:p>
        </p:txBody>
      </p:sp>
    </p:spTree>
    <p:extLst>
      <p:ext uri="{BB962C8B-B14F-4D97-AF65-F5344CB8AC3E}">
        <p14:creationId xmlns:p14="http://schemas.microsoft.com/office/powerpoint/2010/main" val="11799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D13C9-60DF-43AA-9CF0-88341C3AD3AB}" type="datetimeFigureOut">
              <a:rPr lang="es-EC" smtClean="0"/>
              <a:t>27/11/2020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C7D3B8C-3A4E-42EB-A865-40AEFA8056C0}" type="slidenum">
              <a:rPr lang="es-EC" smtClean="0"/>
              <a:t>‹Nº›</a:t>
            </a:fld>
            <a:endParaRPr lang="es-EC"/>
          </a:p>
        </p:txBody>
      </p:sp>
    </p:spTree>
    <p:extLst>
      <p:ext uri="{BB962C8B-B14F-4D97-AF65-F5344CB8AC3E}">
        <p14:creationId xmlns:p14="http://schemas.microsoft.com/office/powerpoint/2010/main" val="38695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AD13C9-60DF-43AA-9CF0-88341C3AD3AB}" type="datetimeFigureOut">
              <a:rPr lang="es-EC" smtClean="0"/>
              <a:t>27/11/2020</a:t>
            </a:fld>
            <a:endParaRPr lang="es-EC"/>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C"/>
          </a:p>
        </p:txBody>
      </p:sp>
      <p:sp>
        <p:nvSpPr>
          <p:cNvPr id="9" name="Slide Number Placeholder 8"/>
          <p:cNvSpPr>
            <a:spLocks noGrp="1"/>
          </p:cNvSpPr>
          <p:nvPr>
            <p:ph type="sldNum" sz="quarter" idx="12"/>
          </p:nvPr>
        </p:nvSpPr>
        <p:spPr/>
        <p:txBody>
          <a:bodyPr/>
          <a:lstStyle/>
          <a:p>
            <a:fld id="{FC7D3B8C-3A4E-42EB-A865-40AEFA8056C0}" type="slidenum">
              <a:rPr lang="es-EC" smtClean="0"/>
              <a:t>‹Nº›</a:t>
            </a:fld>
            <a:endParaRPr lang="es-EC"/>
          </a:p>
        </p:txBody>
      </p:sp>
    </p:spTree>
    <p:extLst>
      <p:ext uri="{BB962C8B-B14F-4D97-AF65-F5344CB8AC3E}">
        <p14:creationId xmlns:p14="http://schemas.microsoft.com/office/powerpoint/2010/main" val="413127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AD13C9-60DF-43AA-9CF0-88341C3AD3AB}" type="datetimeFigureOut">
              <a:rPr lang="es-EC" smtClean="0"/>
              <a:t>27/11/2020</a:t>
            </a:fld>
            <a:endParaRPr lang="es-EC"/>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C"/>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7D3B8C-3A4E-42EB-A865-40AEFA8056C0}" type="slidenum">
              <a:rPr lang="es-EC" smtClean="0"/>
              <a:t>‹Nº›</a:t>
            </a:fld>
            <a:endParaRPr lang="es-EC"/>
          </a:p>
        </p:txBody>
      </p:sp>
    </p:spTree>
    <p:extLst>
      <p:ext uri="{BB962C8B-B14F-4D97-AF65-F5344CB8AC3E}">
        <p14:creationId xmlns:p14="http://schemas.microsoft.com/office/powerpoint/2010/main" val="371943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AAD13C9-60DF-43AA-9CF0-88341C3AD3AB}" type="datetimeFigureOut">
              <a:rPr lang="es-EC" smtClean="0"/>
              <a:t>27/11/2020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C7D3B8C-3A4E-42EB-A865-40AEFA8056C0}" type="slidenum">
              <a:rPr lang="es-EC" smtClean="0"/>
              <a:t>‹Nº›</a:t>
            </a:fld>
            <a:endParaRPr lang="es-EC"/>
          </a:p>
        </p:txBody>
      </p:sp>
    </p:spTree>
    <p:extLst>
      <p:ext uri="{BB962C8B-B14F-4D97-AF65-F5344CB8AC3E}">
        <p14:creationId xmlns:p14="http://schemas.microsoft.com/office/powerpoint/2010/main" val="73960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AD13C9-60DF-43AA-9CF0-88341C3AD3AB}" type="datetimeFigureOut">
              <a:rPr lang="es-EC" smtClean="0"/>
              <a:t>27/11/2020</a:t>
            </a:fld>
            <a:endParaRPr lang="es-EC"/>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C"/>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7D3B8C-3A4E-42EB-A865-40AEFA8056C0}" type="slidenum">
              <a:rPr lang="es-EC" smtClean="0"/>
              <a:t>‹Nº›</a:t>
            </a:fld>
            <a:endParaRPr lang="es-EC"/>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52094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27.jpeg"/><Relationship Id="rId5" Type="http://schemas.openxmlformats.org/officeDocument/2006/relationships/image" Target="../media/image23.jpeg"/><Relationship Id="rId10" Type="http://schemas.openxmlformats.org/officeDocument/2006/relationships/image" Target="../media/image26.jpeg"/><Relationship Id="rId4" Type="http://schemas.openxmlformats.org/officeDocument/2006/relationships/image" Target="../media/image22.jpeg"/><Relationship Id="rId9" Type="http://schemas.openxmlformats.org/officeDocument/2006/relationships/image" Target="../media/image8.jpeg"/></Relationships>
</file>

<file path=ppt/slides/_rels/slide15.xml.rels><?xml version="1.0" encoding="UTF-8" standalone="yes"?>
<Relationships xmlns="http://schemas.openxmlformats.org/package/2006/relationships"><Relationship Id="rId8" Type="http://schemas.openxmlformats.org/officeDocument/2006/relationships/hyperlink" Target="https://www.smarterasp.net/asp.net_4.8_hosting" TargetMode="External"/><Relationship Id="rId13" Type="http://schemas.openxmlformats.org/officeDocument/2006/relationships/hyperlink" Target="https://www.smarterasp.net/asp.net_4.5_hosting" TargetMode="External"/><Relationship Id="rId18" Type="http://schemas.openxmlformats.org/officeDocument/2006/relationships/hyperlink" Target="https://www.smarterasp.net/mvc_5_hosting" TargetMode="External"/><Relationship Id="rId26" Type="http://schemas.openxmlformats.org/officeDocument/2006/relationships/hyperlink" Target="https://www.smarterasp.net/sql_2016_hosting" TargetMode="External"/><Relationship Id="rId3" Type="http://schemas.openxmlformats.org/officeDocument/2006/relationships/image" Target="../media/image28.png"/><Relationship Id="rId21" Type="http://schemas.openxmlformats.org/officeDocument/2006/relationships/hyperlink" Target="https://www.smarterasp.net/php_7_hosting" TargetMode="External"/><Relationship Id="rId7" Type="http://schemas.openxmlformats.org/officeDocument/2006/relationships/hyperlink" Target="https://www.smarterasp.net/asp.net_core_hosting" TargetMode="External"/><Relationship Id="rId12" Type="http://schemas.openxmlformats.org/officeDocument/2006/relationships/hyperlink" Target="https://www.smarterasp.net/asp.net_4.5.1_hosting" TargetMode="External"/><Relationship Id="rId17" Type="http://schemas.openxmlformats.org/officeDocument/2006/relationships/hyperlink" Target="https://www.smarterasp.net/mvc_6_hosting" TargetMode="External"/><Relationship Id="rId25" Type="http://schemas.openxmlformats.org/officeDocument/2006/relationships/hyperlink" Target="https://www.smarterasp.net/sql_2017_hosting" TargetMode="External"/><Relationship Id="rId2" Type="http://schemas.openxmlformats.org/officeDocument/2006/relationships/image" Target="../media/image2.png"/><Relationship Id="rId16" Type="http://schemas.openxmlformats.org/officeDocument/2006/relationships/hyperlink" Target="https://www.smarterasp.net/nodejs_hosting" TargetMode="External"/><Relationship Id="rId20" Type="http://schemas.openxmlformats.org/officeDocument/2006/relationships/hyperlink" Target="https://www.smarterasp.net/nopcommerce_hosting" TargetMode="External"/><Relationship Id="rId1" Type="http://schemas.openxmlformats.org/officeDocument/2006/relationships/slideLayout" Target="../slideLayouts/slideLayout2.xml"/><Relationship Id="rId6" Type="http://schemas.openxmlformats.org/officeDocument/2006/relationships/hyperlink" Target="https://www.smarterasp.net/windows2012_hosting" TargetMode="External"/><Relationship Id="rId11" Type="http://schemas.openxmlformats.org/officeDocument/2006/relationships/hyperlink" Target="https://www.smarterasp.net/asp.net_4.5.2_hosting" TargetMode="External"/><Relationship Id="rId24" Type="http://schemas.openxmlformats.org/officeDocument/2006/relationships/hyperlink" Target="https://www.smarterasp.net/sql_2019_hosting" TargetMode="External"/><Relationship Id="rId5" Type="http://schemas.openxmlformats.org/officeDocument/2006/relationships/hyperlink" Target="https://www.smarterasp.net/windows2016_hosting" TargetMode="External"/><Relationship Id="rId15" Type="http://schemas.openxmlformats.org/officeDocument/2006/relationships/hyperlink" Target="https://www.smarterasp.net/iis8_hosting" TargetMode="External"/><Relationship Id="rId23" Type="http://schemas.openxmlformats.org/officeDocument/2006/relationships/hyperlink" Target="https://www.smarterasp.net/free_lets_encrypt_ssl_hosting" TargetMode="External"/><Relationship Id="rId10" Type="http://schemas.openxmlformats.org/officeDocument/2006/relationships/hyperlink" Target="https://www.smarterasp.net/asp.net_4.6.1_hosting" TargetMode="External"/><Relationship Id="rId19" Type="http://schemas.openxmlformats.org/officeDocument/2006/relationships/hyperlink" Target="https://www.smarterasp.net/mvc_4_hosting" TargetMode="External"/><Relationship Id="rId4" Type="http://schemas.openxmlformats.org/officeDocument/2006/relationships/hyperlink" Target="https://www.smarterasp.net/windows2019_hosting" TargetMode="External"/><Relationship Id="rId9" Type="http://schemas.openxmlformats.org/officeDocument/2006/relationships/hyperlink" Target="https://www.smarterasp.net/asp.net_4.7_hosting" TargetMode="External"/><Relationship Id="rId14" Type="http://schemas.openxmlformats.org/officeDocument/2006/relationships/hyperlink" Target="https://www.smarterasp.net/iis10_hosting" TargetMode="External"/><Relationship Id="rId22" Type="http://schemas.openxmlformats.org/officeDocument/2006/relationships/hyperlink" Target="https://www.smarterasp.net/ssl_certificates_host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7491" y="846949"/>
            <a:ext cx="10349516" cy="733426"/>
          </a:xfrm>
        </p:spPr>
        <p:txBody>
          <a:bodyPr>
            <a:noAutofit/>
          </a:bodyPr>
          <a:lstStyle/>
          <a:p>
            <a:pPr algn="ctr"/>
            <a:r>
              <a:rPr lang="es-EC" sz="3600" b="1" dirty="0"/>
              <a:t>App Gestión de Tickets</a:t>
            </a:r>
            <a:endParaRPr lang="es-ES" sz="1100" b="1" dirty="0"/>
          </a:p>
        </p:txBody>
      </p:sp>
      <p:sp>
        <p:nvSpPr>
          <p:cNvPr id="3" name="Subtítulo 2"/>
          <p:cNvSpPr>
            <a:spLocks noGrp="1"/>
          </p:cNvSpPr>
          <p:nvPr>
            <p:ph type="subTitle" idx="1"/>
          </p:nvPr>
        </p:nvSpPr>
        <p:spPr>
          <a:xfrm>
            <a:off x="1111886" y="4130070"/>
            <a:ext cx="7465454" cy="2098675"/>
          </a:xfrm>
        </p:spPr>
        <p:txBody>
          <a:bodyPr>
            <a:normAutofit fontScale="92500" lnSpcReduction="20000"/>
          </a:bodyPr>
          <a:lstStyle/>
          <a:p>
            <a:r>
              <a:rPr lang="es-EC" dirty="0"/>
              <a:t>Integrantes:</a:t>
            </a:r>
          </a:p>
          <a:p>
            <a:r>
              <a:rPr lang="es-EC" dirty="0"/>
              <a:t>		VICTOR GUADALUPE</a:t>
            </a:r>
          </a:p>
          <a:p>
            <a:r>
              <a:rPr lang="es-EC" dirty="0"/>
              <a:t>		    DANNY </a:t>
            </a:r>
            <a:r>
              <a:rPr lang="es-EC" dirty="0" err="1"/>
              <a:t>CárDENAS</a:t>
            </a:r>
            <a:endParaRPr lang="es-EC" dirty="0"/>
          </a:p>
          <a:p>
            <a:r>
              <a:rPr lang="es-EC" dirty="0"/>
              <a:t>	   	         </a:t>
            </a:r>
            <a:r>
              <a:rPr lang="es-EC" dirty="0" err="1"/>
              <a:t>bryan</a:t>
            </a:r>
            <a:r>
              <a:rPr lang="es-EC" dirty="0"/>
              <a:t> </a:t>
            </a:r>
            <a:r>
              <a:rPr lang="es-EC" dirty="0" err="1"/>
              <a:t>vergara</a:t>
            </a:r>
            <a:endParaRPr lang="es-ES" dirty="0"/>
          </a:p>
          <a:p>
            <a:r>
              <a:rPr lang="es-EC" dirty="0"/>
              <a:t>			     Pablo </a:t>
            </a:r>
            <a:r>
              <a:rPr lang="es-EC" dirty="0" err="1"/>
              <a:t>salazar</a:t>
            </a:r>
            <a:endParaRPr lang="es-EC" dirty="0"/>
          </a:p>
          <a:p>
            <a:endParaRPr lang="es-EC" dirty="0"/>
          </a:p>
          <a:p>
            <a:endParaRPr lang="es-EC" dirty="0"/>
          </a:p>
        </p:txBody>
      </p:sp>
      <p:grpSp>
        <p:nvGrpSpPr>
          <p:cNvPr id="13" name="Group 12">
            <a:extLst>
              <a:ext uri="{FF2B5EF4-FFF2-40B4-BE49-F238E27FC236}">
                <a16:creationId xmlns:a16="http://schemas.microsoft.com/office/drawing/2014/main" id="{57B6ABE6-771F-4A57-AD31-24647AA27144}"/>
              </a:ext>
            </a:extLst>
          </p:cNvPr>
          <p:cNvGrpSpPr/>
          <p:nvPr/>
        </p:nvGrpSpPr>
        <p:grpSpPr>
          <a:xfrm>
            <a:off x="-1" y="0"/>
            <a:ext cx="12192001" cy="956345"/>
            <a:chOff x="-1" y="0"/>
            <a:chExt cx="12192001" cy="733425"/>
          </a:xfrm>
        </p:grpSpPr>
        <p:sp>
          <p:nvSpPr>
            <p:cNvPr id="10" name="Rectangle 9">
              <a:extLst>
                <a:ext uri="{FF2B5EF4-FFF2-40B4-BE49-F238E27FC236}">
                  <a16:creationId xmlns:a16="http://schemas.microsoft.com/office/drawing/2014/main" id="{A8E5DACF-8CDE-4F69-A63B-9ED16843D529}"/>
                </a:ext>
              </a:extLst>
            </p:cNvPr>
            <p:cNvSpPr/>
            <p:nvPr/>
          </p:nvSpPr>
          <p:spPr>
            <a:xfrm>
              <a:off x="0" y="0"/>
              <a:ext cx="12192000" cy="733425"/>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 name="Picture 8">
              <a:extLst>
                <a:ext uri="{FF2B5EF4-FFF2-40B4-BE49-F238E27FC236}">
                  <a16:creationId xmlns:a16="http://schemas.microsoft.com/office/drawing/2014/main" id="{C36DB78A-C5A3-4C9E-B624-69B4FABEF4A1}"/>
                </a:ext>
              </a:extLst>
            </p:cNvPr>
            <p:cNvPicPr>
              <a:picLocks noChangeAspect="1"/>
            </p:cNvPicPr>
            <p:nvPr/>
          </p:nvPicPr>
          <p:blipFill>
            <a:blip r:embed="rId2"/>
            <a:stretch>
              <a:fillRect/>
            </a:stretch>
          </p:blipFill>
          <p:spPr>
            <a:xfrm>
              <a:off x="-1" y="0"/>
              <a:ext cx="1921079" cy="733425"/>
            </a:xfrm>
            <a:prstGeom prst="rect">
              <a:avLst/>
            </a:prstGeom>
          </p:spPr>
        </p:pic>
      </p:grpSp>
      <p:pic>
        <p:nvPicPr>
          <p:cNvPr id="7" name="Imagen 6">
            <a:extLst>
              <a:ext uri="{FF2B5EF4-FFF2-40B4-BE49-F238E27FC236}">
                <a16:creationId xmlns:a16="http://schemas.microsoft.com/office/drawing/2014/main" id="{D6A3C908-02AD-401A-8B48-0CFA9EDF7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610" y="1692910"/>
            <a:ext cx="4449730" cy="1467663"/>
          </a:xfrm>
          <a:prstGeom prst="rect">
            <a:avLst/>
          </a:prstGeom>
        </p:spPr>
      </p:pic>
      <p:sp>
        <p:nvSpPr>
          <p:cNvPr id="15" name="Título 1">
            <a:extLst>
              <a:ext uri="{FF2B5EF4-FFF2-40B4-BE49-F238E27FC236}">
                <a16:creationId xmlns:a16="http://schemas.microsoft.com/office/drawing/2014/main" id="{FA4F2A5E-38B3-4C76-B58B-10C6F86550E2}"/>
              </a:ext>
            </a:extLst>
          </p:cNvPr>
          <p:cNvSpPr txBox="1">
            <a:spLocks/>
          </p:cNvSpPr>
          <p:nvPr/>
        </p:nvSpPr>
        <p:spPr>
          <a:xfrm>
            <a:off x="837491" y="3139327"/>
            <a:ext cx="10349516" cy="73342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s-ES" sz="3600" dirty="0"/>
              <a:t>Proyecto de Desarrollo de Sistemas Móviles</a:t>
            </a:r>
            <a:endParaRPr lang="es-ES" sz="1100" dirty="0"/>
          </a:p>
        </p:txBody>
      </p:sp>
    </p:spTree>
    <p:extLst>
      <p:ext uri="{BB962C8B-B14F-4D97-AF65-F5344CB8AC3E}">
        <p14:creationId xmlns:p14="http://schemas.microsoft.com/office/powerpoint/2010/main" val="92958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UX</a:t>
            </a:r>
          </a:p>
        </p:txBody>
      </p:sp>
      <p:sp>
        <p:nvSpPr>
          <p:cNvPr id="4" name="CuadroTexto 3"/>
          <p:cNvSpPr txBox="1"/>
          <p:nvPr/>
        </p:nvSpPr>
        <p:spPr>
          <a:xfrm>
            <a:off x="1097280" y="1806991"/>
            <a:ext cx="9893550" cy="1477328"/>
          </a:xfrm>
          <a:prstGeom prst="rect">
            <a:avLst/>
          </a:prstGeom>
          <a:noFill/>
        </p:spPr>
        <p:txBody>
          <a:bodyPr wrap="square" rtlCol="0">
            <a:spAutoFit/>
          </a:bodyPr>
          <a:lstStyle/>
          <a:p>
            <a:pPr marL="285750" indent="-285750">
              <a:buFont typeface="Arial" panose="020B0604020202020204" pitchFamily="34" charset="0"/>
              <a:buChar char="•"/>
            </a:pPr>
            <a:r>
              <a:rPr lang="es-ES" dirty="0"/>
              <a:t>El UX en una aplicación es el 60% del éxito de la misma es por ello que hemos tomado en cuenta esto como un punto crítico de nuestro desarrollo</a:t>
            </a:r>
          </a:p>
          <a:p>
            <a:pPr marL="285750" indent="-285750">
              <a:buFont typeface="Arial" panose="020B0604020202020204" pitchFamily="34" charset="0"/>
              <a:buChar char="•"/>
            </a:pPr>
            <a:r>
              <a:rPr lang="es-ES" dirty="0"/>
              <a:t>El UX siempre esta presente desde la fase inicial con </a:t>
            </a:r>
            <a:r>
              <a:rPr lang="es-ES" dirty="0" err="1"/>
              <a:t>wireframes</a:t>
            </a:r>
            <a:r>
              <a:rPr lang="es-ES" dirty="0"/>
              <a:t>, prototipos y escenarios donde además de la experiencia del usuario al usar la APP podemos entrar en detalles de </a:t>
            </a:r>
            <a:r>
              <a:rPr lang="es-ES" dirty="0" err="1"/>
              <a:t>funcionalidadese</a:t>
            </a:r>
            <a:r>
              <a:rPr lang="es-ES" dirty="0"/>
              <a:t> interacción que se verán en todo el camino del usuario a través de las herramientas.</a:t>
            </a:r>
          </a:p>
        </p:txBody>
      </p:sp>
      <p:grpSp>
        <p:nvGrpSpPr>
          <p:cNvPr id="11" name="Group 10">
            <a:extLst>
              <a:ext uri="{FF2B5EF4-FFF2-40B4-BE49-F238E27FC236}">
                <a16:creationId xmlns:a16="http://schemas.microsoft.com/office/drawing/2014/main" id="{DA6EB7C5-5C2B-4C53-8837-FFEE4C75495D}"/>
              </a:ext>
            </a:extLst>
          </p:cNvPr>
          <p:cNvGrpSpPr/>
          <p:nvPr/>
        </p:nvGrpSpPr>
        <p:grpSpPr>
          <a:xfrm>
            <a:off x="0" y="-7620"/>
            <a:ext cx="12192000" cy="555859"/>
            <a:chOff x="0" y="0"/>
            <a:chExt cx="12192000" cy="555859"/>
          </a:xfrm>
        </p:grpSpPr>
        <p:sp>
          <p:nvSpPr>
            <p:cNvPr id="12" name="Rectangle 11">
              <a:extLst>
                <a:ext uri="{FF2B5EF4-FFF2-40B4-BE49-F238E27FC236}">
                  <a16:creationId xmlns:a16="http://schemas.microsoft.com/office/drawing/2014/main" id="{7EB621B6-40C5-4568-AC7E-18F9EBAC870B}"/>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3" name="Picture 12">
              <a:extLst>
                <a:ext uri="{FF2B5EF4-FFF2-40B4-BE49-F238E27FC236}">
                  <a16:creationId xmlns:a16="http://schemas.microsoft.com/office/drawing/2014/main" id="{18EFF0D1-EF85-4249-89E8-3F827E510EF3}"/>
                </a:ext>
              </a:extLst>
            </p:cNvPr>
            <p:cNvPicPr>
              <a:picLocks noChangeAspect="1"/>
            </p:cNvPicPr>
            <p:nvPr/>
          </p:nvPicPr>
          <p:blipFill>
            <a:blip r:embed="rId2"/>
            <a:stretch>
              <a:fillRect/>
            </a:stretch>
          </p:blipFill>
          <p:spPr>
            <a:xfrm>
              <a:off x="0" y="0"/>
              <a:ext cx="1097280" cy="555859"/>
            </a:xfrm>
            <a:prstGeom prst="rect">
              <a:avLst/>
            </a:prstGeom>
          </p:spPr>
        </p:pic>
      </p:grpSp>
      <p:pic>
        <p:nvPicPr>
          <p:cNvPr id="7" name="Imagen 6">
            <a:extLst>
              <a:ext uri="{FF2B5EF4-FFF2-40B4-BE49-F238E27FC236}">
                <a16:creationId xmlns:a16="http://schemas.microsoft.com/office/drawing/2014/main" id="{99327E68-F878-46F2-83A6-70ED37085DF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61114" y="3573682"/>
            <a:ext cx="1848252" cy="2685308"/>
          </a:xfrm>
          <a:prstGeom prst="rect">
            <a:avLst/>
          </a:prstGeom>
          <a:noFill/>
          <a:ln>
            <a:noFill/>
          </a:ln>
        </p:spPr>
      </p:pic>
      <p:pic>
        <p:nvPicPr>
          <p:cNvPr id="8" name="Imagen 7">
            <a:extLst>
              <a:ext uri="{FF2B5EF4-FFF2-40B4-BE49-F238E27FC236}">
                <a16:creationId xmlns:a16="http://schemas.microsoft.com/office/drawing/2014/main" id="{DEA1F70B-FF9C-4857-B58B-B4F48A3EA7D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81977" y="3573682"/>
            <a:ext cx="1804561" cy="2722283"/>
          </a:xfrm>
          <a:prstGeom prst="rect">
            <a:avLst/>
          </a:prstGeom>
          <a:noFill/>
          <a:ln>
            <a:noFill/>
          </a:ln>
        </p:spPr>
      </p:pic>
      <p:pic>
        <p:nvPicPr>
          <p:cNvPr id="9" name="Imagen 8">
            <a:extLst>
              <a:ext uri="{FF2B5EF4-FFF2-40B4-BE49-F238E27FC236}">
                <a16:creationId xmlns:a16="http://schemas.microsoft.com/office/drawing/2014/main" id="{D471A5A3-BC2F-488F-8D1B-BDD1682325E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86538" y="3573681"/>
            <a:ext cx="1804561" cy="2722283"/>
          </a:xfrm>
          <a:prstGeom prst="rect">
            <a:avLst/>
          </a:prstGeom>
          <a:noFill/>
          <a:ln>
            <a:noFill/>
          </a:ln>
        </p:spPr>
      </p:pic>
      <p:pic>
        <p:nvPicPr>
          <p:cNvPr id="10" name="Imagen 9">
            <a:extLst>
              <a:ext uri="{FF2B5EF4-FFF2-40B4-BE49-F238E27FC236}">
                <a16:creationId xmlns:a16="http://schemas.microsoft.com/office/drawing/2014/main" id="{C14A617E-27E8-4305-B465-EE68984E67C8}"/>
              </a:ext>
            </a:extLst>
          </p:cNvPr>
          <p:cNvPicPr/>
          <p:nvPr/>
        </p:nvPicPr>
        <p:blipFill rotWithShape="1">
          <a:blip r:embed="rId6">
            <a:extLst>
              <a:ext uri="{28A0092B-C50C-407E-A947-70E740481C1C}">
                <a14:useLocalDpi xmlns:a14="http://schemas.microsoft.com/office/drawing/2010/main" val="0"/>
              </a:ext>
            </a:extLst>
          </a:blip>
          <a:srcRect l="10765" t="8632" r="10878" b="8805"/>
          <a:stretch/>
        </p:blipFill>
        <p:spPr bwMode="auto">
          <a:xfrm>
            <a:off x="7105464" y="3929394"/>
            <a:ext cx="4229100" cy="1828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675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UI</a:t>
            </a:r>
          </a:p>
        </p:txBody>
      </p:sp>
      <p:sp>
        <p:nvSpPr>
          <p:cNvPr id="4" name="CuadroTexto 3"/>
          <p:cNvSpPr txBox="1"/>
          <p:nvPr/>
        </p:nvSpPr>
        <p:spPr>
          <a:xfrm>
            <a:off x="1097280" y="1806991"/>
            <a:ext cx="9893550" cy="2308324"/>
          </a:xfrm>
          <a:prstGeom prst="rect">
            <a:avLst/>
          </a:prstGeom>
          <a:noFill/>
        </p:spPr>
        <p:txBody>
          <a:bodyPr wrap="square" rtlCol="0">
            <a:spAutoFit/>
          </a:bodyPr>
          <a:lstStyle/>
          <a:p>
            <a:pPr marL="285750" indent="-285750">
              <a:buFont typeface="Arial" panose="020B0604020202020204" pitchFamily="34" charset="0"/>
              <a:buChar char="•"/>
            </a:pPr>
            <a:r>
              <a:rPr lang="es-ES" dirty="0"/>
              <a:t>Hemos añadido un  nivel mas a nuestra aplicación agregando y diseñando una interfaz de Usuario o UI amigable, agradable y coherente.</a:t>
            </a:r>
          </a:p>
          <a:p>
            <a:pPr marL="285750" indent="-285750">
              <a:buFont typeface="Arial" panose="020B0604020202020204" pitchFamily="34" charset="0"/>
              <a:buChar char="•"/>
            </a:pPr>
            <a:r>
              <a:rPr lang="es-ES" dirty="0"/>
              <a:t>Nuestra UI intenta complementar al UX de una </a:t>
            </a:r>
            <a:r>
              <a:rPr lang="es-ES" dirty="0" err="1"/>
              <a:t>apliación</a:t>
            </a:r>
            <a:r>
              <a:rPr lang="es-ES" dirty="0"/>
              <a:t> funcional donde además se presenten colores, imágenes, iconos, </a:t>
            </a:r>
            <a:r>
              <a:rPr lang="es-ES" dirty="0" err="1"/>
              <a:t>typografias</a:t>
            </a:r>
            <a:r>
              <a:rPr lang="es-ES" dirty="0"/>
              <a:t> y hasta la temperatura del ambiente donde nuestros usuarios al ser una parte del núcleo de trabajo diario, se sientan a gusto y no canse en cuanto al tiempo que usaran la App que será considerable, es </a:t>
            </a:r>
            <a:r>
              <a:rPr lang="es-ES" dirty="0" err="1"/>
              <a:t>asi</a:t>
            </a:r>
            <a:r>
              <a:rPr lang="es-ES" dirty="0"/>
              <a:t> que complementamos al UX estos elementos y tenemos lo siguiente:</a:t>
            </a:r>
          </a:p>
          <a:p>
            <a:pPr marL="285750" indent="-285750">
              <a:buFont typeface="Arial" panose="020B0604020202020204" pitchFamily="34" charset="0"/>
              <a:buChar char="•"/>
            </a:pPr>
            <a:endParaRPr lang="es-ES" dirty="0"/>
          </a:p>
        </p:txBody>
      </p:sp>
      <p:grpSp>
        <p:nvGrpSpPr>
          <p:cNvPr id="11" name="Group 10">
            <a:extLst>
              <a:ext uri="{FF2B5EF4-FFF2-40B4-BE49-F238E27FC236}">
                <a16:creationId xmlns:a16="http://schemas.microsoft.com/office/drawing/2014/main" id="{DA6EB7C5-5C2B-4C53-8837-FFEE4C75495D}"/>
              </a:ext>
            </a:extLst>
          </p:cNvPr>
          <p:cNvGrpSpPr/>
          <p:nvPr/>
        </p:nvGrpSpPr>
        <p:grpSpPr>
          <a:xfrm>
            <a:off x="0" y="-7620"/>
            <a:ext cx="12192000" cy="555859"/>
            <a:chOff x="0" y="0"/>
            <a:chExt cx="12192000" cy="555859"/>
          </a:xfrm>
        </p:grpSpPr>
        <p:sp>
          <p:nvSpPr>
            <p:cNvPr id="12" name="Rectangle 11">
              <a:extLst>
                <a:ext uri="{FF2B5EF4-FFF2-40B4-BE49-F238E27FC236}">
                  <a16:creationId xmlns:a16="http://schemas.microsoft.com/office/drawing/2014/main" id="{7EB621B6-40C5-4568-AC7E-18F9EBAC870B}"/>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3" name="Picture 12">
              <a:extLst>
                <a:ext uri="{FF2B5EF4-FFF2-40B4-BE49-F238E27FC236}">
                  <a16:creationId xmlns:a16="http://schemas.microsoft.com/office/drawing/2014/main" id="{18EFF0D1-EF85-4249-89E8-3F827E510EF3}"/>
                </a:ext>
              </a:extLst>
            </p:cNvPr>
            <p:cNvPicPr>
              <a:picLocks noChangeAspect="1"/>
            </p:cNvPicPr>
            <p:nvPr/>
          </p:nvPicPr>
          <p:blipFill>
            <a:blip r:embed="rId2"/>
            <a:stretch>
              <a:fillRect/>
            </a:stretch>
          </p:blipFill>
          <p:spPr>
            <a:xfrm>
              <a:off x="0" y="0"/>
              <a:ext cx="1097280" cy="555859"/>
            </a:xfrm>
            <a:prstGeom prst="rect">
              <a:avLst/>
            </a:prstGeom>
          </p:spPr>
        </p:pic>
      </p:grpSp>
    </p:spTree>
    <p:extLst>
      <p:ext uri="{BB962C8B-B14F-4D97-AF65-F5344CB8AC3E}">
        <p14:creationId xmlns:p14="http://schemas.microsoft.com/office/powerpoint/2010/main" val="244366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32F963-4CDE-4617-9665-1B1A7A8CA4E6}"/>
              </a:ext>
            </a:extLst>
          </p:cNvPr>
          <p:cNvSpPr>
            <a:spLocks noGrp="1"/>
          </p:cNvSpPr>
          <p:nvPr>
            <p:ph type="title"/>
          </p:nvPr>
        </p:nvSpPr>
        <p:spPr>
          <a:xfrm>
            <a:off x="1097280" y="229453"/>
            <a:ext cx="10058400" cy="1450757"/>
          </a:xfrm>
        </p:spPr>
        <p:txBody>
          <a:bodyPr/>
          <a:lstStyle/>
          <a:p>
            <a:r>
              <a:rPr lang="es-EC" dirty="0"/>
              <a:t>Estilos</a:t>
            </a:r>
            <a:endParaRPr lang="en-US" dirty="0"/>
          </a:p>
        </p:txBody>
      </p:sp>
      <p:sp>
        <p:nvSpPr>
          <p:cNvPr id="3" name="Marcador de contenido 2">
            <a:extLst>
              <a:ext uri="{FF2B5EF4-FFF2-40B4-BE49-F238E27FC236}">
                <a16:creationId xmlns:a16="http://schemas.microsoft.com/office/drawing/2014/main" id="{C69DED0F-30DD-4853-8821-A158C4E88416}"/>
              </a:ext>
            </a:extLst>
          </p:cNvPr>
          <p:cNvSpPr>
            <a:spLocks noGrp="1"/>
          </p:cNvSpPr>
          <p:nvPr>
            <p:ph idx="1"/>
          </p:nvPr>
        </p:nvSpPr>
        <p:spPr>
          <a:xfrm>
            <a:off x="1097280" y="1845734"/>
            <a:ext cx="10058400" cy="1345764"/>
          </a:xfrm>
        </p:spPr>
        <p:txBody>
          <a:bodyPr>
            <a:normAutofit/>
          </a:bodyPr>
          <a:lstStyle/>
          <a:p>
            <a:r>
              <a:rPr lang="es-EC" dirty="0"/>
              <a:t>Se utilizaron varios métodos para agregar los estilos a la aplicación:</a:t>
            </a:r>
          </a:p>
          <a:p>
            <a:pPr>
              <a:buFont typeface="Wingdings" panose="05000000000000000000" pitchFamily="2" charset="2"/>
              <a:buChar char="§"/>
            </a:pPr>
            <a:r>
              <a:rPr lang="es-EC" dirty="0"/>
              <a:t>Estilos globales como &lt;</a:t>
            </a:r>
            <a:r>
              <a:rPr lang="es-EC" dirty="0" err="1"/>
              <a:t>Aplication</a:t>
            </a:r>
            <a:r>
              <a:rPr lang="es-EC" dirty="0"/>
              <a:t> </a:t>
            </a:r>
            <a:r>
              <a:rPr lang="es-EC" dirty="0" err="1"/>
              <a:t>Resourses</a:t>
            </a:r>
            <a:r>
              <a:rPr lang="es-EC" dirty="0"/>
              <a:t>&gt; y con &lt;</a:t>
            </a:r>
            <a:r>
              <a:rPr lang="es-EC" dirty="0" err="1"/>
              <a:t>Resources</a:t>
            </a:r>
            <a:r>
              <a:rPr lang="es-EC" dirty="0"/>
              <a:t> </a:t>
            </a:r>
            <a:r>
              <a:rPr lang="es-EC" dirty="0" err="1"/>
              <a:t>Dictionary</a:t>
            </a:r>
            <a:r>
              <a:rPr lang="es-EC" dirty="0"/>
              <a:t>&gt;</a:t>
            </a:r>
          </a:p>
          <a:p>
            <a:pPr>
              <a:buFont typeface="Wingdings" panose="05000000000000000000" pitchFamily="2" charset="2"/>
              <a:buChar char="§"/>
            </a:pPr>
            <a:r>
              <a:rPr lang="es-EC" dirty="0"/>
              <a:t>Estilos implícitos y </a:t>
            </a:r>
            <a:r>
              <a:rPr lang="es-EC" dirty="0" err="1"/>
              <a:t>explicitos</a:t>
            </a:r>
            <a:endParaRPr lang="es-EC" dirty="0"/>
          </a:p>
          <a:p>
            <a:pPr marL="0" indent="0">
              <a:buNone/>
            </a:pPr>
            <a:endParaRPr lang="es-EC" dirty="0"/>
          </a:p>
        </p:txBody>
      </p:sp>
      <p:pic>
        <p:nvPicPr>
          <p:cNvPr id="5" name="Imagen 4">
            <a:extLst>
              <a:ext uri="{FF2B5EF4-FFF2-40B4-BE49-F238E27FC236}">
                <a16:creationId xmlns:a16="http://schemas.microsoft.com/office/drawing/2014/main" id="{8652B0C1-9BC3-40CC-A2E3-2CE5FF67BB9A}"/>
              </a:ext>
            </a:extLst>
          </p:cNvPr>
          <p:cNvPicPr>
            <a:picLocks noChangeAspect="1"/>
          </p:cNvPicPr>
          <p:nvPr/>
        </p:nvPicPr>
        <p:blipFill>
          <a:blip r:embed="rId2"/>
          <a:stretch>
            <a:fillRect/>
          </a:stretch>
        </p:blipFill>
        <p:spPr>
          <a:xfrm>
            <a:off x="391326" y="3238142"/>
            <a:ext cx="2671556" cy="2981235"/>
          </a:xfrm>
          <a:prstGeom prst="rect">
            <a:avLst/>
          </a:prstGeom>
          <a:ln>
            <a:noFill/>
          </a:ln>
          <a:effectLst>
            <a:outerShdw blurRad="292100" dist="139700" dir="2700000" algn="tl" rotWithShape="0">
              <a:srgbClr val="333333">
                <a:alpha val="65000"/>
              </a:srgbClr>
            </a:outerShdw>
          </a:effectLst>
        </p:spPr>
      </p:pic>
      <p:pic>
        <p:nvPicPr>
          <p:cNvPr id="7" name="Imagen 6">
            <a:extLst>
              <a:ext uri="{FF2B5EF4-FFF2-40B4-BE49-F238E27FC236}">
                <a16:creationId xmlns:a16="http://schemas.microsoft.com/office/drawing/2014/main" id="{664AAEE1-9405-4560-A612-EBCD83355631}"/>
              </a:ext>
            </a:extLst>
          </p:cNvPr>
          <p:cNvPicPr>
            <a:picLocks noChangeAspect="1"/>
          </p:cNvPicPr>
          <p:nvPr/>
        </p:nvPicPr>
        <p:blipFill>
          <a:blip r:embed="rId3"/>
          <a:stretch>
            <a:fillRect/>
          </a:stretch>
        </p:blipFill>
        <p:spPr>
          <a:xfrm>
            <a:off x="3256833" y="3191498"/>
            <a:ext cx="5381624" cy="3014662"/>
          </a:xfrm>
          <a:prstGeom prst="rect">
            <a:avLst/>
          </a:prstGeom>
          <a:ln>
            <a:noFill/>
          </a:ln>
          <a:effectLst>
            <a:outerShdw blurRad="292100" dist="139700" dir="2700000" algn="tl" rotWithShape="0">
              <a:srgbClr val="333333">
                <a:alpha val="65000"/>
              </a:srgbClr>
            </a:outerShdw>
          </a:effectLst>
        </p:spPr>
      </p:pic>
      <p:sp>
        <p:nvSpPr>
          <p:cNvPr id="8" name="Rectangle 11">
            <a:extLst>
              <a:ext uri="{FF2B5EF4-FFF2-40B4-BE49-F238E27FC236}">
                <a16:creationId xmlns:a16="http://schemas.microsoft.com/office/drawing/2014/main" id="{1736D1AD-192A-4570-8C34-53342B95427C}"/>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 name="Picture 12">
            <a:extLst>
              <a:ext uri="{FF2B5EF4-FFF2-40B4-BE49-F238E27FC236}">
                <a16:creationId xmlns:a16="http://schemas.microsoft.com/office/drawing/2014/main" id="{5A66BB6E-D82C-46B6-BA06-E1C1010EF6CD}"/>
              </a:ext>
            </a:extLst>
          </p:cNvPr>
          <p:cNvPicPr>
            <a:picLocks noChangeAspect="1"/>
          </p:cNvPicPr>
          <p:nvPr/>
        </p:nvPicPr>
        <p:blipFill>
          <a:blip r:embed="rId4"/>
          <a:stretch>
            <a:fillRect/>
          </a:stretch>
        </p:blipFill>
        <p:spPr>
          <a:xfrm>
            <a:off x="0" y="-7620"/>
            <a:ext cx="1097280" cy="555859"/>
          </a:xfrm>
          <a:prstGeom prst="rect">
            <a:avLst/>
          </a:prstGeom>
        </p:spPr>
      </p:pic>
      <p:pic>
        <p:nvPicPr>
          <p:cNvPr id="6" name="Imagen 5">
            <a:extLst>
              <a:ext uri="{FF2B5EF4-FFF2-40B4-BE49-F238E27FC236}">
                <a16:creationId xmlns:a16="http://schemas.microsoft.com/office/drawing/2014/main" id="{61DD66AA-F202-4E31-ABE3-8EBDF74794BB}"/>
              </a:ext>
            </a:extLst>
          </p:cNvPr>
          <p:cNvPicPr>
            <a:picLocks noChangeAspect="1"/>
          </p:cNvPicPr>
          <p:nvPr/>
        </p:nvPicPr>
        <p:blipFill>
          <a:blip r:embed="rId5"/>
          <a:stretch>
            <a:fillRect/>
          </a:stretch>
        </p:blipFill>
        <p:spPr>
          <a:xfrm>
            <a:off x="6978377" y="3553649"/>
            <a:ext cx="4822297" cy="22903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93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3366B-14DA-48BE-8AB6-6AF9D8D46691}"/>
              </a:ext>
            </a:extLst>
          </p:cNvPr>
          <p:cNvSpPr>
            <a:spLocks noGrp="1"/>
          </p:cNvSpPr>
          <p:nvPr>
            <p:ph type="title"/>
          </p:nvPr>
        </p:nvSpPr>
        <p:spPr/>
        <p:txBody>
          <a:bodyPr/>
          <a:lstStyle/>
          <a:p>
            <a:r>
              <a:rPr lang="es-EC" dirty="0"/>
              <a:t>CSS</a:t>
            </a:r>
            <a:endParaRPr lang="en-US" dirty="0"/>
          </a:p>
        </p:txBody>
      </p:sp>
      <p:sp>
        <p:nvSpPr>
          <p:cNvPr id="3" name="Marcador de contenido 2">
            <a:extLst>
              <a:ext uri="{FF2B5EF4-FFF2-40B4-BE49-F238E27FC236}">
                <a16:creationId xmlns:a16="http://schemas.microsoft.com/office/drawing/2014/main" id="{55DAA7DA-7232-4C0C-A478-88BB4708E228}"/>
              </a:ext>
            </a:extLst>
          </p:cNvPr>
          <p:cNvSpPr>
            <a:spLocks noGrp="1"/>
          </p:cNvSpPr>
          <p:nvPr>
            <p:ph idx="1"/>
          </p:nvPr>
        </p:nvSpPr>
        <p:spPr>
          <a:xfrm>
            <a:off x="1097280" y="1845734"/>
            <a:ext cx="5562312" cy="4023360"/>
          </a:xfrm>
        </p:spPr>
        <p:txBody>
          <a:bodyPr/>
          <a:lstStyle/>
          <a:p>
            <a:pPr>
              <a:buFont typeface="Wingdings" panose="05000000000000000000" pitchFamily="2" charset="2"/>
              <a:buChar char="§"/>
            </a:pPr>
            <a:r>
              <a:rPr lang="es-EC" dirty="0"/>
              <a:t>Además de estos estilos nativos de </a:t>
            </a:r>
            <a:r>
              <a:rPr lang="es-EC" dirty="0" err="1"/>
              <a:t>Xamarin</a:t>
            </a:r>
            <a:r>
              <a:rPr lang="es-EC" dirty="0"/>
              <a:t> quisimos agregar una hoja de estilos la cual nos ayudaría en la aplicación de una capa de personalización adicional y la posibilidad de cambiar el comportamiento de los elementos con media </a:t>
            </a:r>
            <a:r>
              <a:rPr lang="es-EC" dirty="0" err="1"/>
              <a:t>query</a:t>
            </a:r>
            <a:r>
              <a:rPr lang="es-EC" dirty="0"/>
              <a:t> para los casos de la aplicación funcione en horizontal o vertical.</a:t>
            </a:r>
          </a:p>
          <a:p>
            <a:pPr>
              <a:buFont typeface="Wingdings" panose="05000000000000000000" pitchFamily="2" charset="2"/>
              <a:buChar char="§"/>
            </a:pPr>
            <a:r>
              <a:rPr lang="es-EC" dirty="0"/>
              <a:t>La implementación se realizará de la siguiente forma:</a:t>
            </a:r>
          </a:p>
          <a:p>
            <a:pPr>
              <a:buFont typeface="Wingdings" panose="05000000000000000000" pitchFamily="2" charset="2"/>
              <a:buChar char="§"/>
            </a:pPr>
            <a:endParaRPr lang="en-US" dirty="0"/>
          </a:p>
        </p:txBody>
      </p:sp>
      <p:pic>
        <p:nvPicPr>
          <p:cNvPr id="5" name="Imagen 4">
            <a:extLst>
              <a:ext uri="{FF2B5EF4-FFF2-40B4-BE49-F238E27FC236}">
                <a16:creationId xmlns:a16="http://schemas.microsoft.com/office/drawing/2014/main" id="{FF3B1AFF-AF89-43F1-B082-49BFF89C0FE0}"/>
              </a:ext>
            </a:extLst>
          </p:cNvPr>
          <p:cNvPicPr>
            <a:picLocks noChangeAspect="1"/>
          </p:cNvPicPr>
          <p:nvPr/>
        </p:nvPicPr>
        <p:blipFill>
          <a:blip r:embed="rId2"/>
          <a:stretch>
            <a:fillRect/>
          </a:stretch>
        </p:blipFill>
        <p:spPr>
          <a:xfrm>
            <a:off x="1540206" y="4613951"/>
            <a:ext cx="4183810" cy="1255143"/>
          </a:xfrm>
          <a:prstGeom prst="rect">
            <a:avLst/>
          </a:prstGeom>
        </p:spPr>
      </p:pic>
      <p:pic>
        <p:nvPicPr>
          <p:cNvPr id="7" name="Imagen 6">
            <a:extLst>
              <a:ext uri="{FF2B5EF4-FFF2-40B4-BE49-F238E27FC236}">
                <a16:creationId xmlns:a16="http://schemas.microsoft.com/office/drawing/2014/main" id="{78D521A2-2761-4CB5-BE65-005186F3ECD8}"/>
              </a:ext>
            </a:extLst>
          </p:cNvPr>
          <p:cNvPicPr>
            <a:picLocks noChangeAspect="1"/>
          </p:cNvPicPr>
          <p:nvPr/>
        </p:nvPicPr>
        <p:blipFill>
          <a:blip r:embed="rId3"/>
          <a:stretch>
            <a:fillRect/>
          </a:stretch>
        </p:blipFill>
        <p:spPr>
          <a:xfrm>
            <a:off x="6874309" y="884207"/>
            <a:ext cx="4866308" cy="5089586"/>
          </a:xfrm>
          <a:prstGeom prst="rect">
            <a:avLst/>
          </a:prstGeom>
          <a:ln>
            <a:noFill/>
          </a:ln>
          <a:effectLst>
            <a:outerShdw blurRad="292100" dist="139700" dir="2700000" algn="tl" rotWithShape="0">
              <a:srgbClr val="333333">
                <a:alpha val="65000"/>
              </a:srgbClr>
            </a:outerShdw>
          </a:effectLst>
        </p:spPr>
      </p:pic>
      <p:sp>
        <p:nvSpPr>
          <p:cNvPr id="8" name="Flecha: a la derecha 7">
            <a:extLst>
              <a:ext uri="{FF2B5EF4-FFF2-40B4-BE49-F238E27FC236}">
                <a16:creationId xmlns:a16="http://schemas.microsoft.com/office/drawing/2014/main" id="{0075CBA0-1D70-4762-A175-5EF15746AB06}"/>
              </a:ext>
            </a:extLst>
          </p:cNvPr>
          <p:cNvSpPr/>
          <p:nvPr/>
        </p:nvSpPr>
        <p:spPr>
          <a:xfrm>
            <a:off x="5949167" y="4745392"/>
            <a:ext cx="817784" cy="75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37D05282-D8F6-46ED-9129-813E6B729677}"/>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0" name="Picture 12">
            <a:extLst>
              <a:ext uri="{FF2B5EF4-FFF2-40B4-BE49-F238E27FC236}">
                <a16:creationId xmlns:a16="http://schemas.microsoft.com/office/drawing/2014/main" id="{0A56AEB9-83F2-4E0E-B1D4-E9F56CEDB7D8}"/>
              </a:ext>
            </a:extLst>
          </p:cNvPr>
          <p:cNvPicPr>
            <a:picLocks noChangeAspect="1"/>
          </p:cNvPicPr>
          <p:nvPr/>
        </p:nvPicPr>
        <p:blipFill>
          <a:blip r:embed="rId4"/>
          <a:stretch>
            <a:fillRect/>
          </a:stretch>
        </p:blipFill>
        <p:spPr>
          <a:xfrm>
            <a:off x="0" y="-7620"/>
            <a:ext cx="1097280" cy="555859"/>
          </a:xfrm>
          <a:prstGeom prst="rect">
            <a:avLst/>
          </a:prstGeom>
        </p:spPr>
      </p:pic>
    </p:spTree>
    <p:extLst>
      <p:ext uri="{BB962C8B-B14F-4D97-AF65-F5344CB8AC3E}">
        <p14:creationId xmlns:p14="http://schemas.microsoft.com/office/powerpoint/2010/main" val="337680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1699AD08-4F13-4E35-965C-42C4A4E2134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4216" y="1870362"/>
            <a:ext cx="1475834" cy="3117274"/>
          </a:xfrm>
        </p:spPr>
      </p:pic>
      <p:pic>
        <p:nvPicPr>
          <p:cNvPr id="9" name="Imagen 8">
            <a:extLst>
              <a:ext uri="{FF2B5EF4-FFF2-40B4-BE49-F238E27FC236}">
                <a16:creationId xmlns:a16="http://schemas.microsoft.com/office/drawing/2014/main" id="{BDE708E5-CED2-42D1-B8A1-3D371724DB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4537" y="704102"/>
            <a:ext cx="1475834" cy="3117272"/>
          </a:xfrm>
          <a:prstGeom prst="rect">
            <a:avLst/>
          </a:prstGeom>
        </p:spPr>
      </p:pic>
      <p:pic>
        <p:nvPicPr>
          <p:cNvPr id="21" name="Imagen 20">
            <a:extLst>
              <a:ext uri="{FF2B5EF4-FFF2-40B4-BE49-F238E27FC236}">
                <a16:creationId xmlns:a16="http://schemas.microsoft.com/office/drawing/2014/main" id="{88326C48-628B-4AD5-BB8D-A0E4052396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8381" y="681797"/>
            <a:ext cx="1264624" cy="2671153"/>
          </a:xfrm>
          <a:prstGeom prst="rect">
            <a:avLst/>
          </a:prstGeom>
        </p:spPr>
      </p:pic>
      <p:pic>
        <p:nvPicPr>
          <p:cNvPr id="23" name="Imagen 22">
            <a:extLst>
              <a:ext uri="{FF2B5EF4-FFF2-40B4-BE49-F238E27FC236}">
                <a16:creationId xmlns:a16="http://schemas.microsoft.com/office/drawing/2014/main" id="{E3CE40BF-545B-4966-AE34-841587C859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0881" y="681797"/>
            <a:ext cx="1264624" cy="2671153"/>
          </a:xfrm>
          <a:prstGeom prst="rect">
            <a:avLst/>
          </a:prstGeom>
        </p:spPr>
      </p:pic>
      <p:pic>
        <p:nvPicPr>
          <p:cNvPr id="7" name="Imagen 6">
            <a:extLst>
              <a:ext uri="{FF2B5EF4-FFF2-40B4-BE49-F238E27FC236}">
                <a16:creationId xmlns:a16="http://schemas.microsoft.com/office/drawing/2014/main" id="{C5093447-355D-4C9B-8D6C-3634CD5E43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1205" y="2933620"/>
            <a:ext cx="1562525" cy="3139863"/>
          </a:xfrm>
          <a:prstGeom prst="rect">
            <a:avLst/>
          </a:prstGeom>
        </p:spPr>
      </p:pic>
      <p:pic>
        <p:nvPicPr>
          <p:cNvPr id="17" name="Imagen 16">
            <a:extLst>
              <a:ext uri="{FF2B5EF4-FFF2-40B4-BE49-F238E27FC236}">
                <a16:creationId xmlns:a16="http://schemas.microsoft.com/office/drawing/2014/main" id="{BFCA6703-C69A-4DEB-A9F7-D3366B89F3A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76746" y="2932488"/>
            <a:ext cx="1475834" cy="3117272"/>
          </a:xfrm>
          <a:prstGeom prst="rect">
            <a:avLst/>
          </a:prstGeom>
          <a:ln>
            <a:noFill/>
          </a:ln>
          <a:effectLst>
            <a:outerShdw blurRad="292100" dist="139700" dir="2700000" algn="tl" rotWithShape="0">
              <a:srgbClr val="333333">
                <a:alpha val="65000"/>
              </a:srgbClr>
            </a:outerShdw>
          </a:effectLst>
        </p:spPr>
      </p:pic>
      <p:sp>
        <p:nvSpPr>
          <p:cNvPr id="24" name="Rectangle 11">
            <a:extLst>
              <a:ext uri="{FF2B5EF4-FFF2-40B4-BE49-F238E27FC236}">
                <a16:creationId xmlns:a16="http://schemas.microsoft.com/office/drawing/2014/main" id="{724D76B6-0FDA-481E-A82F-3177EF408E3A}"/>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25" name="Picture 12">
            <a:extLst>
              <a:ext uri="{FF2B5EF4-FFF2-40B4-BE49-F238E27FC236}">
                <a16:creationId xmlns:a16="http://schemas.microsoft.com/office/drawing/2014/main" id="{0E0F79D3-C459-4D92-9EBD-43A6E9ACF12E}"/>
              </a:ext>
            </a:extLst>
          </p:cNvPr>
          <p:cNvPicPr>
            <a:picLocks noChangeAspect="1"/>
          </p:cNvPicPr>
          <p:nvPr/>
        </p:nvPicPr>
        <p:blipFill>
          <a:blip r:embed="rId8"/>
          <a:stretch>
            <a:fillRect/>
          </a:stretch>
        </p:blipFill>
        <p:spPr>
          <a:xfrm>
            <a:off x="0" y="-7620"/>
            <a:ext cx="1097280" cy="555859"/>
          </a:xfrm>
          <a:prstGeom prst="rect">
            <a:avLst/>
          </a:prstGeom>
        </p:spPr>
      </p:pic>
      <p:pic>
        <p:nvPicPr>
          <p:cNvPr id="3" name="Imagen 2">
            <a:extLst>
              <a:ext uri="{FF2B5EF4-FFF2-40B4-BE49-F238E27FC236}">
                <a16:creationId xmlns:a16="http://schemas.microsoft.com/office/drawing/2014/main" id="{DD413B77-7ACA-41CA-8671-690823B32B9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85108" y="696120"/>
            <a:ext cx="1400246" cy="2957616"/>
          </a:xfrm>
          <a:prstGeom prst="rect">
            <a:avLst/>
          </a:prstGeom>
        </p:spPr>
      </p:pic>
      <p:pic>
        <p:nvPicPr>
          <p:cNvPr id="11" name="Imagen 10">
            <a:extLst>
              <a:ext uri="{FF2B5EF4-FFF2-40B4-BE49-F238E27FC236}">
                <a16:creationId xmlns:a16="http://schemas.microsoft.com/office/drawing/2014/main" id="{DE58C3E1-DCF4-4F67-AD3C-C6298CA4B31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81621" y="1870362"/>
            <a:ext cx="1476603" cy="3117272"/>
          </a:xfrm>
          <a:prstGeom prst="rect">
            <a:avLst/>
          </a:prstGeom>
        </p:spPr>
      </p:pic>
      <p:pic>
        <p:nvPicPr>
          <p:cNvPr id="19" name="Imagen 18">
            <a:extLst>
              <a:ext uri="{FF2B5EF4-FFF2-40B4-BE49-F238E27FC236}">
                <a16:creationId xmlns:a16="http://schemas.microsoft.com/office/drawing/2014/main" id="{69D4193E-FD17-47B0-87E2-61CB36AB476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71141" y="2932488"/>
            <a:ext cx="1475833" cy="3117272"/>
          </a:xfrm>
          <a:prstGeom prst="rect">
            <a:avLst/>
          </a:prstGeom>
        </p:spPr>
      </p:pic>
    </p:spTree>
    <p:extLst>
      <p:ext uri="{BB962C8B-B14F-4D97-AF65-F5344CB8AC3E}">
        <p14:creationId xmlns:p14="http://schemas.microsoft.com/office/powerpoint/2010/main" val="3523822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726727"/>
            <a:ext cx="10055824" cy="1076184"/>
          </a:xfrm>
        </p:spPr>
        <p:txBody>
          <a:bodyPr>
            <a:noAutofit/>
          </a:bodyPr>
          <a:lstStyle/>
          <a:p>
            <a:r>
              <a:rPr lang="es-ES" sz="4400" b="1" dirty="0"/>
              <a:t>Hosting</a:t>
            </a:r>
            <a:endParaRPr lang="es-ES" sz="4400" dirty="0"/>
          </a:p>
        </p:txBody>
      </p:sp>
      <p:sp>
        <p:nvSpPr>
          <p:cNvPr id="3" name="Marcador de contenido 2"/>
          <p:cNvSpPr>
            <a:spLocks noGrp="1"/>
          </p:cNvSpPr>
          <p:nvPr>
            <p:ph idx="1"/>
          </p:nvPr>
        </p:nvSpPr>
        <p:spPr>
          <a:xfrm>
            <a:off x="4921342" y="3100328"/>
            <a:ext cx="2170549" cy="1954762"/>
          </a:xfrm>
          <a:ln>
            <a:noFill/>
          </a:ln>
          <a:effectLst/>
        </p:spPr>
        <p:style>
          <a:lnRef idx="2">
            <a:schemeClr val="accent6"/>
          </a:lnRef>
          <a:fillRef idx="1">
            <a:schemeClr val="lt1"/>
          </a:fillRef>
          <a:effectRef idx="0">
            <a:schemeClr val="accent6"/>
          </a:effectRef>
          <a:fontRef idx="minor">
            <a:schemeClr val="dk1"/>
          </a:fontRef>
        </p:style>
        <p:txBody>
          <a:bodyPr>
            <a:normAutofit fontScale="70000" lnSpcReduction="20000"/>
          </a:bodyPr>
          <a:lstStyle/>
          <a:p>
            <a:pPr algn="ctr"/>
            <a:r>
              <a:rPr lang="en-US" sz="1600" b="0" i="0" dirty="0">
                <a:solidFill>
                  <a:srgbClr val="3D3D3D"/>
                </a:solidFill>
                <a:effectLst/>
                <a:latin typeface="segoe_uiregular"/>
              </a:rPr>
              <a:t>Host 6 Websites</a:t>
            </a:r>
          </a:p>
          <a:p>
            <a:pPr algn="ctr"/>
            <a:r>
              <a:rPr lang="en-US" sz="1600" b="0" i="0" dirty="0">
                <a:solidFill>
                  <a:srgbClr val="7A7A7A"/>
                </a:solidFill>
                <a:effectLst/>
                <a:latin typeface="segoe_uiregular"/>
              </a:rPr>
              <a:t>Unlimited Domain Pointers</a:t>
            </a:r>
          </a:p>
          <a:p>
            <a:pPr algn="ctr"/>
            <a:r>
              <a:rPr lang="en-US" sz="1600" b="0" i="0" dirty="0">
                <a:solidFill>
                  <a:srgbClr val="3D3D3D"/>
                </a:solidFill>
                <a:effectLst/>
                <a:latin typeface="segoe_uiregular"/>
              </a:rPr>
              <a:t>Unlimited Space/Transfers</a:t>
            </a:r>
          </a:p>
          <a:p>
            <a:pPr algn="ctr"/>
            <a:r>
              <a:rPr lang="en-US" sz="1600" b="0" i="0" dirty="0">
                <a:solidFill>
                  <a:srgbClr val="7A7A7A"/>
                </a:solidFill>
                <a:effectLst/>
                <a:latin typeface="segoe_uiregular"/>
              </a:rPr>
              <a:t>SQL Server 2019/MySQL 5</a:t>
            </a:r>
            <a:br>
              <a:rPr lang="en-US" sz="1600" b="0" i="0" dirty="0">
                <a:solidFill>
                  <a:srgbClr val="7A7A7A"/>
                </a:solidFill>
                <a:effectLst/>
                <a:latin typeface="segoe_uiregular"/>
              </a:rPr>
            </a:br>
            <a:r>
              <a:rPr lang="en-US" sz="1600" b="0" i="0" dirty="0">
                <a:solidFill>
                  <a:srgbClr val="7A7A7A"/>
                </a:solidFill>
                <a:effectLst/>
                <a:latin typeface="segoe_uiregular"/>
              </a:rPr>
              <a:t>ASP.NET Core 5.x/Node.js</a:t>
            </a:r>
            <a:br>
              <a:rPr lang="en-US" sz="1600" b="0" i="0" dirty="0">
                <a:solidFill>
                  <a:srgbClr val="7A7A7A"/>
                </a:solidFill>
                <a:effectLst/>
                <a:latin typeface="segoe_uiregular"/>
              </a:rPr>
            </a:br>
            <a:r>
              <a:rPr lang="en-US" sz="1600" b="0" i="0" dirty="0">
                <a:solidFill>
                  <a:srgbClr val="7A7A7A"/>
                </a:solidFill>
                <a:effectLst/>
                <a:latin typeface="segoe_uiregular"/>
              </a:rPr>
              <a:t>ASP.NET 4.8/ASP/PHP 7.x</a:t>
            </a:r>
            <a:br>
              <a:rPr lang="en-US" sz="1600" b="0" i="0" dirty="0">
                <a:solidFill>
                  <a:srgbClr val="7A7A7A"/>
                </a:solidFill>
                <a:effectLst/>
                <a:latin typeface="segoe_uiregular"/>
              </a:rPr>
            </a:br>
            <a:r>
              <a:rPr lang="en-US" sz="1600" b="0" i="0" dirty="0">
                <a:solidFill>
                  <a:srgbClr val="7A7A7A"/>
                </a:solidFill>
                <a:effectLst/>
                <a:latin typeface="segoe_uiregular"/>
              </a:rPr>
              <a:t>Free 256 bit SSL</a:t>
            </a:r>
          </a:p>
          <a:p>
            <a:pPr algn="ctr"/>
            <a:r>
              <a:rPr lang="en-US" sz="1600" b="0" i="0" dirty="0">
                <a:solidFill>
                  <a:srgbClr val="7A7A7A"/>
                </a:solidFill>
                <a:effectLst/>
                <a:latin typeface="segoe_uiregular"/>
              </a:rPr>
              <a:t>US/Europe Datacenter</a:t>
            </a:r>
            <a:br>
              <a:rPr lang="en-US" sz="1600" b="0" i="0" dirty="0">
                <a:solidFill>
                  <a:srgbClr val="7A7A7A"/>
                </a:solidFill>
                <a:effectLst/>
                <a:latin typeface="segoe_uiregular"/>
              </a:rPr>
            </a:br>
            <a:r>
              <a:rPr lang="en-US" sz="1600" b="0" i="0" dirty="0">
                <a:solidFill>
                  <a:srgbClr val="7A7A7A"/>
                </a:solidFill>
                <a:effectLst/>
                <a:latin typeface="segoe_uiregular"/>
              </a:rPr>
              <a:t>FREE Activation!</a:t>
            </a:r>
          </a:p>
        </p:txBody>
      </p:sp>
      <p:sp>
        <p:nvSpPr>
          <p:cNvPr id="4" name="CuadroTexto 3"/>
          <p:cNvSpPr txBox="1"/>
          <p:nvPr/>
        </p:nvSpPr>
        <p:spPr>
          <a:xfrm>
            <a:off x="548640" y="2172672"/>
            <a:ext cx="5786599" cy="3116238"/>
          </a:xfrm>
          <a:prstGeom prst="rect">
            <a:avLst/>
          </a:prstGeom>
          <a:noFill/>
        </p:spPr>
        <p:txBody>
          <a:bodyPr wrap="square" rtlCol="0">
            <a:spAutoFit/>
          </a:bodyPr>
          <a:lstStyle/>
          <a:p>
            <a:r>
              <a:rPr lang="es-ES" dirty="0"/>
              <a:t>Para nuestra aplicación utilizamos un hosting especializado en productos Microsoft con soporte PHP es así que utilizamos lo siguiente:</a:t>
            </a:r>
          </a:p>
          <a:p>
            <a:endParaRPr lang="es-ES" sz="1050" dirty="0"/>
          </a:p>
          <a:p>
            <a:pPr marL="285750" indent="-285750">
              <a:buFont typeface="Arial" panose="020B0604020202020204" pitchFamily="34" charset="0"/>
              <a:buChar char="•"/>
            </a:pPr>
            <a:r>
              <a:rPr lang="es-ES" dirty="0"/>
              <a:t>Base de datos MSSQL</a:t>
            </a:r>
          </a:p>
          <a:p>
            <a:pPr marL="285750" indent="-285750">
              <a:buFont typeface="Arial" panose="020B0604020202020204" pitchFamily="34" charset="0"/>
              <a:buChar char="•"/>
            </a:pPr>
            <a:r>
              <a:rPr lang="es-ES" dirty="0" err="1"/>
              <a:t>Webservices</a:t>
            </a:r>
            <a:r>
              <a:rPr lang="es-ES" dirty="0"/>
              <a:t> PHP</a:t>
            </a:r>
          </a:p>
          <a:p>
            <a:pPr marL="285750" indent="-285750">
              <a:buFont typeface="Arial" panose="020B0604020202020204" pitchFamily="34" charset="0"/>
              <a:buChar char="•"/>
            </a:pPr>
            <a:r>
              <a:rPr lang="es-ES" dirty="0" err="1"/>
              <a:t>SignalR</a:t>
            </a:r>
            <a:r>
              <a:rPr lang="es-ES" dirty="0"/>
              <a:t> – notificaciones</a:t>
            </a:r>
          </a:p>
          <a:p>
            <a:pPr marL="285750" indent="-285750">
              <a:buFont typeface="Arial" panose="020B0604020202020204" pitchFamily="34" charset="0"/>
              <a:buChar char="•"/>
            </a:pPr>
            <a:endParaRPr lang="es-ES" dirty="0"/>
          </a:p>
          <a:p>
            <a:r>
              <a:rPr lang="es-ES" dirty="0"/>
              <a:t>Nuestro hosting soporta:</a:t>
            </a:r>
          </a:p>
          <a:p>
            <a:pPr marL="285750" indent="-285750">
              <a:buFont typeface="Arial" panose="020B0604020202020204" pitchFamily="34" charset="0"/>
              <a:buChar char="•"/>
            </a:pPr>
            <a:r>
              <a:rPr lang="en-US" sz="1400" b="0" i="0" dirty="0">
                <a:solidFill>
                  <a:srgbClr val="000000"/>
                </a:solidFill>
                <a:effectLst/>
                <a:latin typeface="arial" panose="020B0604020202020204" pitchFamily="34" charset="0"/>
              </a:rPr>
              <a:t>ASP.NET Core 1.0, IIS 8.5, </a:t>
            </a:r>
          </a:p>
          <a:p>
            <a:pPr marL="285750" indent="-285750">
              <a:buFont typeface="Arial" panose="020B0604020202020204" pitchFamily="34" charset="0"/>
              <a:buChar char="•"/>
            </a:pPr>
            <a:r>
              <a:rPr lang="en-US" sz="1400" b="0" i="0" dirty="0">
                <a:solidFill>
                  <a:srgbClr val="000000"/>
                </a:solidFill>
                <a:effectLst/>
                <a:latin typeface="arial" panose="020B0604020202020204" pitchFamily="34" charset="0"/>
              </a:rPr>
              <a:t>ASP.NET 4.6.1, MVC5, </a:t>
            </a:r>
            <a:r>
              <a:rPr lang="en-US" sz="1400" b="0" i="0" dirty="0" err="1">
                <a:solidFill>
                  <a:srgbClr val="000000"/>
                </a:solidFill>
                <a:effectLst/>
                <a:latin typeface="arial" panose="020B0604020202020204" pitchFamily="34" charset="0"/>
              </a:rPr>
              <a:t>WebSockets</a:t>
            </a:r>
            <a:r>
              <a:rPr lang="en-US" sz="1400" b="0" i="0" dirty="0">
                <a:solidFill>
                  <a:srgbClr val="000000"/>
                </a:solidFill>
                <a:effectLst/>
                <a:latin typeface="arial" panose="020B0604020202020204" pitchFamily="34" charset="0"/>
              </a:rPr>
              <a:t>,</a:t>
            </a:r>
          </a:p>
          <a:p>
            <a:pPr marL="285750" indent="-285750">
              <a:buFont typeface="Arial" panose="020B0604020202020204" pitchFamily="34" charset="0"/>
              <a:buChar char="•"/>
            </a:pPr>
            <a:r>
              <a:rPr lang="en-US" sz="1400" b="0" i="0" dirty="0" err="1">
                <a:solidFill>
                  <a:srgbClr val="000000"/>
                </a:solidFill>
                <a:effectLst/>
                <a:latin typeface="arial" panose="020B0604020202020204" pitchFamily="34" charset="0"/>
              </a:rPr>
              <a:t>SignalR</a:t>
            </a:r>
            <a:r>
              <a:rPr lang="en-US" sz="1400" b="0" i="0" dirty="0">
                <a:solidFill>
                  <a:srgbClr val="000000"/>
                </a:solidFill>
                <a:effectLst/>
                <a:latin typeface="arial" panose="020B0604020202020204" pitchFamily="34" charset="0"/>
              </a:rPr>
              <a:t>, node.js, VS</a:t>
            </a:r>
            <a:endParaRPr lang="es-ES" sz="1400" dirty="0"/>
          </a:p>
        </p:txBody>
      </p:sp>
      <p:grpSp>
        <p:nvGrpSpPr>
          <p:cNvPr id="11" name="Group 10">
            <a:extLst>
              <a:ext uri="{FF2B5EF4-FFF2-40B4-BE49-F238E27FC236}">
                <a16:creationId xmlns:a16="http://schemas.microsoft.com/office/drawing/2014/main" id="{F23A6293-0B93-4228-8A7C-BA0CCF495E94}"/>
              </a:ext>
            </a:extLst>
          </p:cNvPr>
          <p:cNvGrpSpPr/>
          <p:nvPr/>
        </p:nvGrpSpPr>
        <p:grpSpPr>
          <a:xfrm>
            <a:off x="0" y="-7620"/>
            <a:ext cx="12192000" cy="555859"/>
            <a:chOff x="0" y="0"/>
            <a:chExt cx="12192000" cy="555859"/>
          </a:xfrm>
        </p:grpSpPr>
        <p:sp>
          <p:nvSpPr>
            <p:cNvPr id="12" name="Rectangle 11">
              <a:extLst>
                <a:ext uri="{FF2B5EF4-FFF2-40B4-BE49-F238E27FC236}">
                  <a16:creationId xmlns:a16="http://schemas.microsoft.com/office/drawing/2014/main" id="{9A957451-BFD0-4B56-8F6A-1E8DF3195908}"/>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3" name="Picture 12">
              <a:extLst>
                <a:ext uri="{FF2B5EF4-FFF2-40B4-BE49-F238E27FC236}">
                  <a16:creationId xmlns:a16="http://schemas.microsoft.com/office/drawing/2014/main" id="{1B5819AF-929C-4989-BC4E-ECB205B79B12}"/>
                </a:ext>
              </a:extLst>
            </p:cNvPr>
            <p:cNvPicPr>
              <a:picLocks noChangeAspect="1"/>
            </p:cNvPicPr>
            <p:nvPr/>
          </p:nvPicPr>
          <p:blipFill>
            <a:blip r:embed="rId2"/>
            <a:stretch>
              <a:fillRect/>
            </a:stretch>
          </p:blipFill>
          <p:spPr>
            <a:xfrm>
              <a:off x="0" y="0"/>
              <a:ext cx="1097280" cy="555859"/>
            </a:xfrm>
            <a:prstGeom prst="rect">
              <a:avLst/>
            </a:prstGeom>
          </p:spPr>
        </p:pic>
      </p:grpSp>
      <p:pic>
        <p:nvPicPr>
          <p:cNvPr id="1026" name="Picture 2" descr="SmarterASP.net Home">
            <a:extLst>
              <a:ext uri="{FF2B5EF4-FFF2-40B4-BE49-F238E27FC236}">
                <a16:creationId xmlns:a16="http://schemas.microsoft.com/office/drawing/2014/main" id="{B6F042EC-D3D7-4A1D-88EB-70E6A172A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896" y="804257"/>
            <a:ext cx="4486080" cy="9211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a 5">
            <a:extLst>
              <a:ext uri="{FF2B5EF4-FFF2-40B4-BE49-F238E27FC236}">
                <a16:creationId xmlns:a16="http://schemas.microsoft.com/office/drawing/2014/main" id="{0A218EEF-F95B-4BF5-8DF7-A555997D5856}"/>
              </a:ext>
            </a:extLst>
          </p:cNvPr>
          <p:cNvGraphicFramePr/>
          <p:nvPr>
            <p:extLst>
              <p:ext uri="{D42A27DB-BD31-4B8C-83A1-F6EECF244321}">
                <p14:modId xmlns:p14="http://schemas.microsoft.com/office/powerpoint/2010/main" val="2795948874"/>
              </p:ext>
            </p:extLst>
          </p:nvPr>
        </p:nvGraphicFramePr>
        <p:xfrm>
          <a:off x="7925674" y="1779683"/>
          <a:ext cx="3689344" cy="4351590"/>
        </p:xfrm>
        <a:graphic>
          <a:graphicData uri="http://schemas.openxmlformats.org/drawingml/2006/table">
            <a:tbl>
              <a:tblPr>
                <a:tableStyleId>{5C22544A-7EE6-4342-B048-85BDC9FD1C3A}</a:tableStyleId>
              </a:tblPr>
              <a:tblGrid>
                <a:gridCol w="1844672">
                  <a:extLst>
                    <a:ext uri="{9D8B030D-6E8A-4147-A177-3AD203B41FA5}">
                      <a16:colId xmlns:a16="http://schemas.microsoft.com/office/drawing/2014/main" val="611706728"/>
                    </a:ext>
                  </a:extLst>
                </a:gridCol>
                <a:gridCol w="1844672">
                  <a:extLst>
                    <a:ext uri="{9D8B030D-6E8A-4147-A177-3AD203B41FA5}">
                      <a16:colId xmlns:a16="http://schemas.microsoft.com/office/drawing/2014/main" val="604434699"/>
                    </a:ext>
                  </a:extLst>
                </a:gridCol>
              </a:tblGrid>
              <a:tr h="332457">
                <a:tc>
                  <a:txBody>
                    <a:bodyPr/>
                    <a:lstStyle/>
                    <a:p>
                      <a:pPr algn="l" fontAlgn="ctr">
                        <a:spcBef>
                          <a:spcPts val="0"/>
                        </a:spcBef>
                        <a:spcAft>
                          <a:spcPts val="0"/>
                        </a:spcAft>
                      </a:pPr>
                      <a:r>
                        <a:rPr lang="en-US" sz="700" u="none" strike="noStrike">
                          <a:effectLst/>
                        </a:rPr>
                        <a:t>- </a:t>
                      </a:r>
                      <a:r>
                        <a:rPr lang="en-US" sz="700" u="sng" strike="noStrike">
                          <a:effectLst/>
                          <a:hlinkClick r:id="rId4"/>
                        </a:rPr>
                        <a:t>Windows 2019 Hosting</a:t>
                      </a:r>
                      <a:r>
                        <a:rPr lang="en-US" sz="700" u="none" strike="noStrike">
                          <a:effectLst/>
                        </a:rPr>
                        <a:t>, </a:t>
                      </a:r>
                      <a:r>
                        <a:rPr lang="en-US" sz="700" u="sng" strike="noStrike">
                          <a:effectLst/>
                          <a:hlinkClick r:id="rId5"/>
                        </a:rPr>
                        <a:t>Windows 2016 Hosting</a:t>
                      </a:r>
                      <a:r>
                        <a:rPr lang="en-US" sz="700" u="none" strike="noStrike">
                          <a:effectLst/>
                        </a:rPr>
                        <a:t>, </a:t>
                      </a:r>
                      <a:r>
                        <a:rPr lang="en-US" sz="700" u="sng" strike="noStrike">
                          <a:effectLst/>
                          <a:hlinkClick r:id="rId6"/>
                        </a:rPr>
                        <a:t>Windows 2012 Hosting</a:t>
                      </a:r>
                      <a:br>
                        <a:rPr lang="en-US" sz="700" u="none" strike="noStrike">
                          <a:effectLst/>
                        </a:rPr>
                      </a:br>
                      <a:r>
                        <a:rPr lang="en-US" sz="700" u="none" strike="noStrike">
                          <a:effectLst/>
                        </a:rPr>
                        <a:t>   </a:t>
                      </a:r>
                      <a:r>
                        <a:rPr lang="en-US" sz="700" u="sng" strike="noStrike">
                          <a:effectLst/>
                          <a:hlinkClick r:id="rId7"/>
                        </a:rPr>
                        <a:t>ASP.NET Core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Visual Studio 2019/2017/2015/2013 Compatible</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1441178451"/>
                  </a:ext>
                </a:extLst>
              </a:tr>
              <a:tr h="232720">
                <a:tc>
                  <a:txBody>
                    <a:bodyPr/>
                    <a:lstStyle/>
                    <a:p>
                      <a:pPr algn="l" fontAlgn="ctr">
                        <a:spcBef>
                          <a:spcPts val="0"/>
                        </a:spcBef>
                        <a:spcAft>
                          <a:spcPts val="0"/>
                        </a:spcAft>
                      </a:pPr>
                      <a:r>
                        <a:rPr lang="en-US" sz="700" u="none" strike="noStrike">
                          <a:effectLst/>
                        </a:rPr>
                        <a:t>- </a:t>
                      </a:r>
                      <a:r>
                        <a:rPr lang="en-US" sz="700" u="sng" strike="noStrike">
                          <a:effectLst/>
                          <a:hlinkClick r:id="rId8"/>
                        </a:rPr>
                        <a:t>ASP.NET 4.8 Hosting</a:t>
                      </a:r>
                      <a:r>
                        <a:rPr lang="en-US" sz="700" u="none" strike="noStrike">
                          <a:effectLst/>
                        </a:rPr>
                        <a:t>, </a:t>
                      </a:r>
                      <a:r>
                        <a:rPr lang="en-US" sz="700" u="sng" strike="noStrike">
                          <a:effectLst/>
                          <a:hlinkClick r:id="rId9"/>
                        </a:rPr>
                        <a:t>ASP.NET 4.7 Hosting</a:t>
                      </a:r>
                      <a:r>
                        <a:rPr lang="en-US" sz="700" u="none" strike="noStrike">
                          <a:effectLst/>
                        </a:rPr>
                        <a:t>, </a:t>
                      </a:r>
                      <a:r>
                        <a:rPr lang="en-US" sz="700" u="sng" strike="noStrike">
                          <a:effectLst/>
                          <a:hlinkClick r:id="rId10"/>
                        </a:rPr>
                        <a:t>ASP.NET 4.6.1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SQL Management Studio Access</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1644163442"/>
                  </a:ext>
                </a:extLst>
              </a:tr>
              <a:tr h="232720">
                <a:tc>
                  <a:txBody>
                    <a:bodyPr/>
                    <a:lstStyle/>
                    <a:p>
                      <a:pPr algn="l" fontAlgn="ctr">
                        <a:spcBef>
                          <a:spcPts val="0"/>
                        </a:spcBef>
                        <a:spcAft>
                          <a:spcPts val="0"/>
                        </a:spcAft>
                      </a:pPr>
                      <a:r>
                        <a:rPr lang="en-US" sz="700" u="none" strike="noStrike">
                          <a:effectLst/>
                        </a:rPr>
                        <a:t>- </a:t>
                      </a:r>
                      <a:r>
                        <a:rPr lang="en-US" sz="700" u="sng" strike="noStrike">
                          <a:effectLst/>
                          <a:hlinkClick r:id="rId11"/>
                        </a:rPr>
                        <a:t>ASP.NET 4.5.2 Hosting</a:t>
                      </a:r>
                      <a:r>
                        <a:rPr lang="en-US" sz="700" u="none" strike="noStrike">
                          <a:effectLst/>
                        </a:rPr>
                        <a:t>, </a:t>
                      </a:r>
                      <a:r>
                        <a:rPr lang="en-US" sz="700" u="sng" strike="noStrike">
                          <a:effectLst/>
                          <a:hlinkClick r:id="rId12"/>
                        </a:rPr>
                        <a:t>ASP.NET 4.5.1 Hosting</a:t>
                      </a:r>
                      <a:r>
                        <a:rPr lang="en-US" sz="700" u="none" strike="noStrike">
                          <a:effectLst/>
                        </a:rPr>
                        <a:t>, </a:t>
                      </a:r>
                      <a:r>
                        <a:rPr lang="en-US" sz="700" u="sng" strike="noStrike">
                          <a:effectLst/>
                          <a:hlinkClick r:id="rId13"/>
                        </a:rPr>
                        <a:t>ASP.NET 4.5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Visual Web Developer Express Compatible</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868755800"/>
                  </a:ext>
                </a:extLst>
              </a:tr>
              <a:tr h="132983">
                <a:tc>
                  <a:txBody>
                    <a:bodyPr/>
                    <a:lstStyle/>
                    <a:p>
                      <a:pPr algn="l" fontAlgn="ctr">
                        <a:spcBef>
                          <a:spcPts val="0"/>
                        </a:spcBef>
                        <a:spcAft>
                          <a:spcPts val="0"/>
                        </a:spcAft>
                      </a:pPr>
                      <a:r>
                        <a:rPr lang="en-US" sz="700" u="none" strike="noStrike">
                          <a:effectLst/>
                        </a:rPr>
                        <a:t>- </a:t>
                      </a:r>
                      <a:r>
                        <a:rPr lang="en-US" sz="700" u="sng" strike="noStrike">
                          <a:effectLst/>
                          <a:hlinkClick r:id="rId14"/>
                        </a:rPr>
                        <a:t>IIS10 Hosting</a:t>
                      </a:r>
                      <a:r>
                        <a:rPr lang="en-US" sz="700" u="none" strike="noStrike">
                          <a:effectLst/>
                        </a:rPr>
                        <a:t>, </a:t>
                      </a:r>
                      <a:r>
                        <a:rPr lang="en-US" sz="700" u="sng" strike="noStrike">
                          <a:effectLst/>
                          <a:hlinkClick r:id="rId15"/>
                        </a:rPr>
                        <a:t>IIS8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/bin folder, CodeBehind</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62801078"/>
                  </a:ext>
                </a:extLst>
              </a:tr>
              <a:tr h="132983">
                <a:tc>
                  <a:txBody>
                    <a:bodyPr/>
                    <a:lstStyle/>
                    <a:p>
                      <a:pPr algn="l" fontAlgn="ctr">
                        <a:spcBef>
                          <a:spcPts val="0"/>
                        </a:spcBef>
                        <a:spcAft>
                          <a:spcPts val="0"/>
                        </a:spcAft>
                      </a:pPr>
                      <a:r>
                        <a:rPr lang="en-US" sz="700" u="none" strike="noStrike">
                          <a:effectLst/>
                        </a:rPr>
                        <a:t>- ASP.NET 3.5 SP1 / ASP.NET 2.0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Microsoft Expression Web Compatible</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3911659510"/>
                  </a:ext>
                </a:extLst>
              </a:tr>
              <a:tr h="132983">
                <a:tc>
                  <a:txBody>
                    <a:bodyPr/>
                    <a:lstStyle/>
                    <a:p>
                      <a:pPr algn="l" fontAlgn="ctr">
                        <a:spcBef>
                          <a:spcPts val="0"/>
                        </a:spcBef>
                        <a:spcAft>
                          <a:spcPts val="0"/>
                        </a:spcAft>
                      </a:pPr>
                      <a:r>
                        <a:rPr lang="en-US" sz="700" u="none" strike="noStrike">
                          <a:effectLst/>
                        </a:rPr>
                        <a:t>- </a:t>
                      </a:r>
                      <a:r>
                        <a:rPr lang="en-US" sz="700" u="sng" strike="noStrike">
                          <a:effectLst/>
                          <a:hlinkClick r:id="rId16"/>
                        </a:rPr>
                        <a:t>Node.js</a:t>
                      </a:r>
                      <a:r>
                        <a:rPr lang="en-US" sz="700" u="none" strike="noStrike">
                          <a:effectLst/>
                        </a:rPr>
                        <a:t> Hosting support</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SQL CE4</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4218247400"/>
                  </a:ext>
                </a:extLst>
              </a:tr>
              <a:tr h="132983">
                <a:tc>
                  <a:txBody>
                    <a:bodyPr/>
                    <a:lstStyle/>
                    <a:p>
                      <a:pPr algn="l" fontAlgn="ctr">
                        <a:spcBef>
                          <a:spcPts val="0"/>
                        </a:spcBef>
                        <a:spcAft>
                          <a:spcPts val="0"/>
                        </a:spcAft>
                      </a:pPr>
                      <a:r>
                        <a:rPr lang="en-US" sz="700" u="none" strike="noStrike">
                          <a:effectLst/>
                        </a:rPr>
                        <a:t>- Frontpage &amp; Web Deploy</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Dreamweaver Compatible</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3957340119"/>
                  </a:ext>
                </a:extLst>
              </a:tr>
              <a:tr h="132983">
                <a:tc>
                  <a:txBody>
                    <a:bodyPr/>
                    <a:lstStyle/>
                    <a:p>
                      <a:pPr algn="l" fontAlgn="ctr">
                        <a:spcBef>
                          <a:spcPts val="0"/>
                        </a:spcBef>
                        <a:spcAft>
                          <a:spcPts val="0"/>
                        </a:spcAft>
                      </a:pPr>
                      <a:r>
                        <a:rPr lang="en-US" sz="700" u="none" strike="noStrike">
                          <a:effectLst/>
                        </a:rPr>
                        <a:t>- </a:t>
                      </a:r>
                      <a:r>
                        <a:rPr lang="en-US" sz="700" u="sng" strike="noStrike">
                          <a:effectLst/>
                          <a:hlinkClick r:id="rId17"/>
                        </a:rPr>
                        <a:t>ASP.NET MVC 6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Visual Studio LightSwitch 2011 Compatible</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2820189718"/>
                  </a:ext>
                </a:extLst>
              </a:tr>
              <a:tr h="132983">
                <a:tc>
                  <a:txBody>
                    <a:bodyPr/>
                    <a:lstStyle/>
                    <a:p>
                      <a:pPr algn="l" fontAlgn="ctr">
                        <a:spcBef>
                          <a:spcPts val="0"/>
                        </a:spcBef>
                        <a:spcAft>
                          <a:spcPts val="0"/>
                        </a:spcAft>
                      </a:pPr>
                      <a:r>
                        <a:rPr lang="en-US" sz="700" u="none" strike="noStrike">
                          <a:effectLst/>
                        </a:rPr>
                        <a:t>- </a:t>
                      </a:r>
                      <a:r>
                        <a:rPr lang="en-US" sz="700" u="sng" strike="noStrike">
                          <a:effectLst/>
                          <a:hlinkClick r:id="rId18"/>
                        </a:rPr>
                        <a:t>ASP.NET MVC 5 Hosting</a:t>
                      </a:r>
                      <a:r>
                        <a:rPr lang="en-US" sz="700" u="none" strike="noStrike">
                          <a:effectLst/>
                        </a:rPr>
                        <a:t>, </a:t>
                      </a:r>
                      <a:r>
                        <a:rPr lang="en-US" sz="700" u="sng" strike="noStrike">
                          <a:effectLst/>
                          <a:hlinkClick r:id="rId19"/>
                        </a:rPr>
                        <a:t>ASP.NET MVC 4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dirty="0">
                          <a:effectLst/>
                        </a:rPr>
                        <a:t>- WebMatrix Compatible</a:t>
                      </a:r>
                      <a:endParaRPr lang="en-US" sz="700" b="0" i="0" u="none" strike="noStrike" dirty="0">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2277670457"/>
                  </a:ext>
                </a:extLst>
              </a:tr>
              <a:tr h="132983">
                <a:tc>
                  <a:txBody>
                    <a:bodyPr/>
                    <a:lstStyle/>
                    <a:p>
                      <a:pPr algn="l" fontAlgn="ctr">
                        <a:spcBef>
                          <a:spcPts val="0"/>
                        </a:spcBef>
                        <a:spcAft>
                          <a:spcPts val="0"/>
                        </a:spcAft>
                      </a:pPr>
                      <a:r>
                        <a:rPr lang="en-US" sz="700" u="none" strike="noStrike">
                          <a:effectLst/>
                        </a:rPr>
                        <a:t>- FTP / FTP over SSL</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Easy Application Installer in Control Panel</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3173436074"/>
                  </a:ext>
                </a:extLst>
              </a:tr>
              <a:tr h="132983">
                <a:tc>
                  <a:txBody>
                    <a:bodyPr/>
                    <a:lstStyle/>
                    <a:p>
                      <a:pPr algn="l" fontAlgn="ctr">
                        <a:spcBef>
                          <a:spcPts val="0"/>
                        </a:spcBef>
                        <a:spcAft>
                          <a:spcPts val="0"/>
                        </a:spcAft>
                      </a:pPr>
                      <a:r>
                        <a:rPr lang="en-US" sz="700" u="none" strike="noStrike">
                          <a:effectLst/>
                        </a:rPr>
                        <a:t>- Silverlight 5 Hosting, Silverlight 4</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Orchard, DNN, Blogengine Compatible</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260785003"/>
                  </a:ext>
                </a:extLst>
              </a:tr>
              <a:tr h="132983">
                <a:tc>
                  <a:txBody>
                    <a:bodyPr/>
                    <a:lstStyle/>
                    <a:p>
                      <a:pPr algn="l" fontAlgn="ctr">
                        <a:spcBef>
                          <a:spcPts val="0"/>
                        </a:spcBef>
                        <a:spcAft>
                          <a:spcPts val="0"/>
                        </a:spcAft>
                      </a:pPr>
                      <a:r>
                        <a:rPr lang="en-US" sz="700" u="none" strike="noStrike">
                          <a:effectLst/>
                        </a:rPr>
                        <a:t>- URL Rewrite Module 2</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WordPress, Joomla, Drupal Compatible</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1608605617"/>
                  </a:ext>
                </a:extLst>
              </a:tr>
              <a:tr h="132983">
                <a:tc>
                  <a:txBody>
                    <a:bodyPr/>
                    <a:lstStyle/>
                    <a:p>
                      <a:pPr algn="l" fontAlgn="ctr">
                        <a:spcBef>
                          <a:spcPts val="0"/>
                        </a:spcBef>
                        <a:spcAft>
                          <a:spcPts val="0"/>
                        </a:spcAft>
                      </a:pPr>
                      <a:r>
                        <a:rPr lang="en-US" sz="700" u="none" strike="noStrike" dirty="0">
                          <a:effectLst/>
                        </a:rPr>
                        <a:t>- RIA Services</a:t>
                      </a:r>
                      <a:endParaRPr lang="en-US" sz="700" b="0" i="0" u="none" strike="noStrike" dirty="0">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a:t>
                      </a:r>
                      <a:r>
                        <a:rPr lang="en-US" sz="700" u="sng" strike="noStrike">
                          <a:effectLst/>
                          <a:hlinkClick r:id="rId20"/>
                        </a:rPr>
                        <a:t>nopCommerce hosting</a:t>
                      </a:r>
                      <a:r>
                        <a:rPr lang="en-US" sz="700" u="none" strike="noStrike">
                          <a:effectLst/>
                        </a:rPr>
                        <a:t>, Kentico</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1588155022"/>
                  </a:ext>
                </a:extLst>
              </a:tr>
              <a:tr h="132983">
                <a:tc>
                  <a:txBody>
                    <a:bodyPr/>
                    <a:lstStyle/>
                    <a:p>
                      <a:pPr algn="l" fontAlgn="ctr">
                        <a:spcBef>
                          <a:spcPts val="0"/>
                        </a:spcBef>
                        <a:spcAft>
                          <a:spcPts val="0"/>
                        </a:spcAft>
                      </a:pPr>
                      <a:r>
                        <a:rPr lang="en-US" sz="700" u="none" strike="noStrike">
                          <a:effectLst/>
                        </a:rPr>
                        <a:t>- SmarterStats / Raw Logs</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MySQL Hosting Included</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872842175"/>
                  </a:ext>
                </a:extLst>
              </a:tr>
              <a:tr h="132983">
                <a:tc>
                  <a:txBody>
                    <a:bodyPr/>
                    <a:lstStyle/>
                    <a:p>
                      <a:pPr algn="l" fontAlgn="ctr">
                        <a:spcBef>
                          <a:spcPts val="0"/>
                        </a:spcBef>
                        <a:spcAft>
                          <a:spcPts val="0"/>
                        </a:spcAft>
                      </a:pPr>
                      <a:r>
                        <a:rPr lang="en-US" sz="700" u="none" strike="noStrike">
                          <a:effectLst/>
                        </a:rPr>
                        <a:t>- ASP.NET AJAX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a:t>
                      </a:r>
                      <a:r>
                        <a:rPr lang="en-US" sz="700" u="sng" strike="noStrike">
                          <a:effectLst/>
                          <a:hlinkClick r:id="rId21"/>
                        </a:rPr>
                        <a:t>PHP 7 Hosting</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1215993121"/>
                  </a:ext>
                </a:extLst>
              </a:tr>
              <a:tr h="132983">
                <a:tc>
                  <a:txBody>
                    <a:bodyPr/>
                    <a:lstStyle/>
                    <a:p>
                      <a:pPr algn="l" fontAlgn="ctr">
                        <a:spcBef>
                          <a:spcPts val="0"/>
                        </a:spcBef>
                        <a:spcAft>
                          <a:spcPts val="0"/>
                        </a:spcAft>
                      </a:pPr>
                      <a:r>
                        <a:rPr lang="en-US" sz="700" u="none" strike="noStrike">
                          <a:effectLst/>
                        </a:rPr>
                        <a:t>- SmarterMail / Webmail</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Free Components</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538795081"/>
                  </a:ext>
                </a:extLst>
              </a:tr>
              <a:tr h="132983">
                <a:tc>
                  <a:txBody>
                    <a:bodyPr/>
                    <a:lstStyle/>
                    <a:p>
                      <a:pPr algn="l" fontAlgn="ctr">
                        <a:spcBef>
                          <a:spcPts val="0"/>
                        </a:spcBef>
                        <a:spcAft>
                          <a:spcPts val="0"/>
                        </a:spcAft>
                      </a:pPr>
                      <a:r>
                        <a:rPr lang="en-US" sz="700" u="none" strike="noStrike">
                          <a:effectLst/>
                        </a:rPr>
                        <a:t>- LINQ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- 99.9% Uptime</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35136250"/>
                  </a:ext>
                </a:extLst>
              </a:tr>
              <a:tr h="132983">
                <a:tc>
                  <a:txBody>
                    <a:bodyPr/>
                    <a:lstStyle/>
                    <a:p>
                      <a:pPr algn="l" fontAlgn="ctr">
                        <a:spcBef>
                          <a:spcPts val="0"/>
                        </a:spcBef>
                        <a:spcAft>
                          <a:spcPts val="0"/>
                        </a:spcAft>
                      </a:pPr>
                      <a:r>
                        <a:rPr lang="en-US" sz="700" u="none" strike="noStrike">
                          <a:effectLst/>
                        </a:rPr>
                        <a:t>- Isolated Application Pool</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DELL Servers &amp; Equalogic SAN Storage</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1900454859"/>
                  </a:ext>
                </a:extLst>
              </a:tr>
              <a:tr h="132983">
                <a:tc>
                  <a:txBody>
                    <a:bodyPr/>
                    <a:lstStyle/>
                    <a:p>
                      <a:pPr algn="l" fontAlgn="ctr">
                        <a:spcBef>
                          <a:spcPts val="0"/>
                        </a:spcBef>
                        <a:spcAft>
                          <a:spcPts val="0"/>
                        </a:spcAft>
                      </a:pPr>
                      <a:r>
                        <a:rPr lang="en-US" sz="700" u="none" strike="noStrike">
                          <a:effectLst/>
                        </a:rPr>
                        <a:t>- Classic ASP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- 24/7 Technical Support</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2850990384"/>
                  </a:ext>
                </a:extLst>
              </a:tr>
              <a:tr h="132983">
                <a:tc>
                  <a:txBody>
                    <a:bodyPr/>
                    <a:lstStyle/>
                    <a:p>
                      <a:pPr algn="l" fontAlgn="ctr">
                        <a:spcBef>
                          <a:spcPts val="0"/>
                        </a:spcBef>
                        <a:spcAft>
                          <a:spcPts val="0"/>
                        </a:spcAft>
                      </a:pPr>
                      <a:r>
                        <a:rPr lang="en-US" sz="700" u="none" strike="noStrike">
                          <a:effectLst/>
                        </a:rPr>
                        <a:t>- Full Trust Allowed</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Easy Plan Upgrade / Downgrade</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488386482"/>
                  </a:ext>
                </a:extLst>
              </a:tr>
              <a:tr h="132983">
                <a:tc>
                  <a:txBody>
                    <a:bodyPr/>
                    <a:lstStyle/>
                    <a:p>
                      <a:pPr algn="l" fontAlgn="ctr">
                        <a:spcBef>
                          <a:spcPts val="0"/>
                        </a:spcBef>
                        <a:spcAft>
                          <a:spcPts val="0"/>
                        </a:spcAft>
                      </a:pPr>
                      <a:r>
                        <a:rPr lang="en-US" sz="700" u="none" strike="noStrike">
                          <a:effectLst/>
                        </a:rPr>
                        <a:t>- Web Services Supported</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r>
                        <a:rPr lang="en-US" sz="700" u="none" strike="noStrike">
                          <a:effectLst/>
                        </a:rPr>
                        <a:t>- Knowledge Base and Forum</a:t>
                      </a: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880981223"/>
                  </a:ext>
                </a:extLst>
              </a:tr>
              <a:tr h="132983">
                <a:tc>
                  <a:txBody>
                    <a:bodyPr/>
                    <a:lstStyle/>
                    <a:p>
                      <a:pPr algn="l" fontAlgn="ctr">
                        <a:spcBef>
                          <a:spcPts val="0"/>
                        </a:spcBef>
                        <a:spcAft>
                          <a:spcPts val="0"/>
                        </a:spcAft>
                      </a:pPr>
                      <a:r>
                        <a:rPr lang="en-US" sz="700" u="none" strike="noStrike">
                          <a:effectLst/>
                        </a:rPr>
                        <a:t>- Web-Based ASP.NET Control Panel</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2452159450"/>
                  </a:ext>
                </a:extLst>
              </a:tr>
              <a:tr h="132983">
                <a:tc>
                  <a:txBody>
                    <a:bodyPr/>
                    <a:lstStyle/>
                    <a:p>
                      <a:pPr algn="l" fontAlgn="ctr">
                        <a:spcBef>
                          <a:spcPts val="0"/>
                        </a:spcBef>
                        <a:spcAft>
                          <a:spcPts val="0"/>
                        </a:spcAft>
                      </a:pPr>
                      <a:r>
                        <a:rPr lang="en-US" sz="700" u="none" strike="noStrike">
                          <a:effectLst/>
                        </a:rPr>
                        <a:t>- Microsoft Access Database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1441732623"/>
                  </a:ext>
                </a:extLst>
              </a:tr>
              <a:tr h="232720">
                <a:tc>
                  <a:txBody>
                    <a:bodyPr/>
                    <a:lstStyle/>
                    <a:p>
                      <a:pPr algn="l" fontAlgn="ctr">
                        <a:spcBef>
                          <a:spcPts val="0"/>
                        </a:spcBef>
                        <a:spcAft>
                          <a:spcPts val="0"/>
                        </a:spcAft>
                      </a:pPr>
                      <a:r>
                        <a:rPr lang="en-US" sz="700" u="none" strike="noStrike">
                          <a:effectLst/>
                        </a:rPr>
                        <a:t>- </a:t>
                      </a:r>
                      <a:r>
                        <a:rPr lang="en-US" sz="700" u="sng" strike="noStrike">
                          <a:effectLst/>
                          <a:hlinkClick r:id="rId22"/>
                        </a:rPr>
                        <a:t>SSL Certificates</a:t>
                      </a:r>
                      <a:r>
                        <a:rPr lang="en-US" sz="700" u="none" strike="noStrike">
                          <a:effectLst/>
                        </a:rPr>
                        <a:t> Hosting support, </a:t>
                      </a:r>
                      <a:r>
                        <a:rPr lang="en-US" sz="700" u="none" strike="noStrike">
                          <a:effectLst/>
                          <a:hlinkClick r:id="rId23"/>
                        </a:rPr>
                        <a:t>Free Let's Encrypt Cert</a:t>
                      </a:r>
                      <a:endParaRPr lang="en-US" sz="700" b="0" i="0" u="none" strike="noStrike">
                        <a:effectLst/>
                        <a:latin typeface="Arial" panose="020B0604020202020204" pitchFamily="34" charset="0"/>
                      </a:endParaRPr>
                    </a:p>
                  </a:txBody>
                  <a:tcPr marL="33246" marR="33246" marT="16623" marB="16623" anchor="ctr"/>
                </a:tc>
                <a:tc>
                  <a:txBody>
                    <a:bodyPr/>
                    <a:lstStyle/>
                    <a:p>
                      <a:pPr algn="l" fontAlgn="ctr">
                        <a:spcBef>
                          <a:spcPts val="0"/>
                        </a:spcBef>
                        <a:spcAft>
                          <a:spcPts val="0"/>
                        </a:spcAft>
                      </a:pPr>
                      <a:endParaRPr lang="en-US" sz="700" b="0" i="0" u="none" strike="noStrike">
                        <a:effectLst/>
                        <a:latin typeface="Arial" panose="020B0604020202020204" pitchFamily="34" charset="0"/>
                      </a:endParaRPr>
                    </a:p>
                  </a:txBody>
                  <a:tcPr marL="33246" marR="33246" marT="16623" marB="16623" anchor="ctr"/>
                </a:tc>
                <a:extLst>
                  <a:ext uri="{0D108BD9-81ED-4DB2-BD59-A6C34878D82A}">
                    <a16:rowId xmlns:a16="http://schemas.microsoft.com/office/drawing/2014/main" val="2725780038"/>
                  </a:ext>
                </a:extLst>
              </a:tr>
              <a:tr h="332457">
                <a:tc>
                  <a:txBody>
                    <a:bodyPr/>
                    <a:lstStyle/>
                    <a:p>
                      <a:pPr algn="l" fontAlgn="ctr">
                        <a:spcBef>
                          <a:spcPts val="0"/>
                        </a:spcBef>
                        <a:spcAft>
                          <a:spcPts val="0"/>
                        </a:spcAft>
                      </a:pPr>
                      <a:r>
                        <a:rPr lang="en-US" sz="700" u="none" strike="noStrike">
                          <a:effectLst/>
                        </a:rPr>
                        <a:t>- </a:t>
                      </a:r>
                      <a:r>
                        <a:rPr lang="en-US" sz="700" u="sng" strike="noStrike">
                          <a:effectLst/>
                          <a:hlinkClick r:id="rId24"/>
                        </a:rPr>
                        <a:t>SQL Server 2019 Hosting</a:t>
                      </a:r>
                      <a:r>
                        <a:rPr lang="en-US" sz="700" u="none" strike="noStrike">
                          <a:effectLst/>
                        </a:rPr>
                        <a:t>, </a:t>
                      </a:r>
                      <a:r>
                        <a:rPr lang="en-US" sz="700" u="sng" strike="noStrike">
                          <a:effectLst/>
                          <a:hlinkClick r:id="rId25"/>
                        </a:rPr>
                        <a:t>SQL Server 2017 Hosting</a:t>
                      </a:r>
                      <a:r>
                        <a:rPr lang="en-US" sz="700" u="none" strike="noStrike">
                          <a:effectLst/>
                        </a:rPr>
                        <a:t>, </a:t>
                      </a:r>
                      <a:r>
                        <a:rPr lang="en-US" sz="700" u="sng" strike="noStrike">
                          <a:effectLst/>
                          <a:hlinkClick r:id="rId26"/>
                        </a:rPr>
                        <a:t>SQL Server 2016, SQL 2014, SQL 2012 and SQL 2008 R2 Hosting</a:t>
                      </a:r>
                      <a:endParaRPr lang="en-US" sz="700" b="0" i="0" u="none" strike="noStrike">
                        <a:effectLst/>
                        <a:latin typeface="Arial" panose="020B0604020202020204" pitchFamily="34" charset="0"/>
                      </a:endParaRPr>
                    </a:p>
                  </a:txBody>
                  <a:tcPr marL="33246" marR="33246" marT="16623" marB="16623" anchor="ctr"/>
                </a:tc>
                <a:tc>
                  <a:txBody>
                    <a:bodyPr/>
                    <a:lstStyle/>
                    <a:p>
                      <a:pPr algn="l" fontAlgn="t">
                        <a:spcBef>
                          <a:spcPts val="0"/>
                        </a:spcBef>
                        <a:spcAft>
                          <a:spcPts val="0"/>
                        </a:spcAft>
                      </a:pPr>
                      <a:endParaRPr lang="en-US" sz="700" b="0" i="0" u="none" strike="noStrike" dirty="0">
                        <a:effectLst/>
                        <a:latin typeface="Arial" panose="020B0604020202020204" pitchFamily="34" charset="0"/>
                      </a:endParaRPr>
                    </a:p>
                  </a:txBody>
                  <a:tcPr marL="33246" marR="33246" marT="16623" marB="16623"/>
                </a:tc>
                <a:extLst>
                  <a:ext uri="{0D108BD9-81ED-4DB2-BD59-A6C34878D82A}">
                    <a16:rowId xmlns:a16="http://schemas.microsoft.com/office/drawing/2014/main" val="480857824"/>
                  </a:ext>
                </a:extLst>
              </a:tr>
            </a:tbl>
          </a:graphicData>
        </a:graphic>
      </p:graphicFrame>
      <p:sp>
        <p:nvSpPr>
          <p:cNvPr id="7" name="Rectángulo: esquinas redondeadas 6">
            <a:extLst>
              <a:ext uri="{FF2B5EF4-FFF2-40B4-BE49-F238E27FC236}">
                <a16:creationId xmlns:a16="http://schemas.microsoft.com/office/drawing/2014/main" id="{BE0F3209-BCBA-416D-97D2-6EAFF43A3035}"/>
              </a:ext>
            </a:extLst>
          </p:cNvPr>
          <p:cNvSpPr/>
          <p:nvPr/>
        </p:nvSpPr>
        <p:spPr>
          <a:xfrm>
            <a:off x="4982302" y="2917448"/>
            <a:ext cx="2170549" cy="22402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367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a:t>Fingerprint</a:t>
            </a:r>
            <a:r>
              <a:rPr lang="es-ES" b="1" dirty="0"/>
              <a:t> y </a:t>
            </a:r>
            <a:r>
              <a:rPr lang="es-ES" b="1" dirty="0" err="1"/>
              <a:t>Biometrics</a:t>
            </a:r>
            <a:endParaRPr lang="es-ES" b="1" dirty="0"/>
          </a:p>
        </p:txBody>
      </p:sp>
      <p:sp>
        <p:nvSpPr>
          <p:cNvPr id="6" name="Rectángulo 5"/>
          <p:cNvSpPr/>
          <p:nvPr/>
        </p:nvSpPr>
        <p:spPr>
          <a:xfrm>
            <a:off x="450761" y="2283101"/>
            <a:ext cx="3375932" cy="1477328"/>
          </a:xfrm>
          <a:prstGeom prst="rect">
            <a:avLst/>
          </a:prstGeom>
        </p:spPr>
        <p:txBody>
          <a:bodyPr wrap="square">
            <a:spAutoFit/>
          </a:bodyPr>
          <a:lstStyle/>
          <a:p>
            <a:pPr algn="just"/>
            <a:r>
              <a:rPr lang="es-EC" dirty="0">
                <a:latin typeface="Calibri" panose="020F0502020204030204" pitchFamily="34" charset="0"/>
                <a:ea typeface="Calibri" panose="020F0502020204030204" pitchFamily="34" charset="0"/>
                <a:cs typeface="Times New Roman" panose="02020603050405020304" pitchFamily="18" charset="0"/>
              </a:rPr>
              <a:t>Implementamos el plugin de </a:t>
            </a:r>
            <a:r>
              <a:rPr lang="es-EC" dirty="0" err="1">
                <a:latin typeface="Calibri" panose="020F0502020204030204" pitchFamily="34" charset="0"/>
                <a:ea typeface="Calibri" panose="020F0502020204030204" pitchFamily="34" charset="0"/>
                <a:cs typeface="Times New Roman" panose="02020603050405020304" pitchFamily="18" charset="0"/>
              </a:rPr>
              <a:t>fingerprint</a:t>
            </a:r>
            <a:r>
              <a:rPr lang="es-EC" dirty="0">
                <a:latin typeface="Calibri" panose="020F0502020204030204" pitchFamily="34" charset="0"/>
                <a:ea typeface="Calibri" panose="020F0502020204030204" pitchFamily="34" charset="0"/>
                <a:cs typeface="Times New Roman" panose="02020603050405020304" pitchFamily="18" charset="0"/>
              </a:rPr>
              <a:t> para validar el acceso a la aplicación con el sensor de huella incorporado en la mayoría de smartphones</a:t>
            </a:r>
            <a:endParaRPr lang="es-ES" dirty="0"/>
          </a:p>
        </p:txBody>
      </p:sp>
      <p:sp>
        <p:nvSpPr>
          <p:cNvPr id="9" name="Rectángulo 8"/>
          <p:cNvSpPr/>
          <p:nvPr/>
        </p:nvSpPr>
        <p:spPr>
          <a:xfrm>
            <a:off x="517873" y="4127074"/>
            <a:ext cx="3173283" cy="2031325"/>
          </a:xfrm>
          <a:prstGeom prst="rect">
            <a:avLst/>
          </a:prstGeom>
        </p:spPr>
        <p:txBody>
          <a:bodyPr wrap="square">
            <a:spAutoFit/>
          </a:bodyPr>
          <a:lstStyle/>
          <a:p>
            <a:pPr algn="just"/>
            <a:r>
              <a:rPr lang="es-ES" dirty="0">
                <a:latin typeface="Calibri" panose="020F0502020204030204" pitchFamily="34" charset="0"/>
                <a:cs typeface="Times New Roman" panose="02020603050405020304" pitchFamily="18" charset="0"/>
              </a:rPr>
              <a:t>El mismo plugin lo podemos configurar para que realice el reconocimiento </a:t>
            </a:r>
            <a:r>
              <a:rPr lang="es-ES" dirty="0" err="1">
                <a:latin typeface="Calibri" panose="020F0502020204030204" pitchFamily="34" charset="0"/>
                <a:cs typeface="Times New Roman" panose="02020603050405020304" pitchFamily="18" charset="0"/>
              </a:rPr>
              <a:t>facila</a:t>
            </a:r>
            <a:r>
              <a:rPr lang="es-ES" dirty="0">
                <a:latin typeface="Calibri" panose="020F0502020204030204" pitchFamily="34" charset="0"/>
                <a:cs typeface="Times New Roman" panose="02020603050405020304" pitchFamily="18" charset="0"/>
              </a:rPr>
              <a:t> y </a:t>
            </a:r>
            <a:r>
              <a:rPr lang="es-ES" dirty="0" err="1">
                <a:latin typeface="Calibri" panose="020F0502020204030204" pitchFamily="34" charset="0"/>
                <a:cs typeface="Times New Roman" panose="02020603050405020304" pitchFamily="18" charset="0"/>
              </a:rPr>
              <a:t>asi</a:t>
            </a:r>
            <a:r>
              <a:rPr lang="es-ES" dirty="0">
                <a:latin typeface="Calibri" panose="020F0502020204030204" pitchFamily="34" charset="0"/>
                <a:cs typeface="Times New Roman" panose="02020603050405020304" pitchFamily="18" charset="0"/>
              </a:rPr>
              <a:t> usarlo con la cámara delantera y el </a:t>
            </a:r>
            <a:r>
              <a:rPr lang="es-ES" dirty="0" err="1">
                <a:latin typeface="Calibri" panose="020F0502020204030204" pitchFamily="34" charset="0"/>
                <a:cs typeface="Times New Roman" panose="02020603050405020304" pitchFamily="18" charset="0"/>
              </a:rPr>
              <a:t>biometrico</a:t>
            </a:r>
            <a:r>
              <a:rPr lang="es-ES" dirty="0">
                <a:latin typeface="Calibri" panose="020F0502020204030204" pitchFamily="34" charset="0"/>
                <a:cs typeface="Times New Roman" panose="02020603050405020304" pitchFamily="18" charset="0"/>
              </a:rPr>
              <a:t> de reconocimiento </a:t>
            </a:r>
            <a:r>
              <a:rPr lang="es-ES" dirty="0" err="1">
                <a:latin typeface="Calibri" panose="020F0502020204030204" pitchFamily="34" charset="0"/>
                <a:cs typeface="Times New Roman" panose="02020603050405020304" pitchFamily="18" charset="0"/>
              </a:rPr>
              <a:t>facila</a:t>
            </a:r>
            <a:r>
              <a:rPr lang="es-ES" dirty="0">
                <a:latin typeface="Calibri" panose="020F0502020204030204" pitchFamily="34" charset="0"/>
                <a:cs typeface="Times New Roman" panose="02020603050405020304" pitchFamily="18" charset="0"/>
              </a:rPr>
              <a:t> de smartphones de gama alta</a:t>
            </a:r>
          </a:p>
        </p:txBody>
      </p:sp>
      <p:grpSp>
        <p:nvGrpSpPr>
          <p:cNvPr id="15" name="Group 14">
            <a:extLst>
              <a:ext uri="{FF2B5EF4-FFF2-40B4-BE49-F238E27FC236}">
                <a16:creationId xmlns:a16="http://schemas.microsoft.com/office/drawing/2014/main" id="{3BE85296-8C00-4178-A67B-CA226F5EF5BF}"/>
              </a:ext>
            </a:extLst>
          </p:cNvPr>
          <p:cNvGrpSpPr/>
          <p:nvPr/>
        </p:nvGrpSpPr>
        <p:grpSpPr>
          <a:xfrm>
            <a:off x="0" y="-7620"/>
            <a:ext cx="12192000" cy="555859"/>
            <a:chOff x="0" y="0"/>
            <a:chExt cx="12192000" cy="555859"/>
          </a:xfrm>
        </p:grpSpPr>
        <p:sp>
          <p:nvSpPr>
            <p:cNvPr id="16" name="Rectangle 15">
              <a:extLst>
                <a:ext uri="{FF2B5EF4-FFF2-40B4-BE49-F238E27FC236}">
                  <a16:creationId xmlns:a16="http://schemas.microsoft.com/office/drawing/2014/main" id="{23D211B9-121A-4DA6-9322-42650706E7A9}"/>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7" name="Picture 16">
              <a:extLst>
                <a:ext uri="{FF2B5EF4-FFF2-40B4-BE49-F238E27FC236}">
                  <a16:creationId xmlns:a16="http://schemas.microsoft.com/office/drawing/2014/main" id="{E71EEB3D-850A-468C-BB59-09C6CE088F52}"/>
                </a:ext>
              </a:extLst>
            </p:cNvPr>
            <p:cNvPicPr>
              <a:picLocks noChangeAspect="1"/>
            </p:cNvPicPr>
            <p:nvPr/>
          </p:nvPicPr>
          <p:blipFill>
            <a:blip r:embed="rId2"/>
            <a:stretch>
              <a:fillRect/>
            </a:stretch>
          </p:blipFill>
          <p:spPr>
            <a:xfrm>
              <a:off x="0" y="0"/>
              <a:ext cx="1097280" cy="555859"/>
            </a:xfrm>
            <a:prstGeom prst="rect">
              <a:avLst/>
            </a:prstGeom>
          </p:spPr>
        </p:pic>
      </p:grpSp>
      <p:pic>
        <p:nvPicPr>
          <p:cNvPr id="5" name="Imagen 4">
            <a:extLst>
              <a:ext uri="{FF2B5EF4-FFF2-40B4-BE49-F238E27FC236}">
                <a16:creationId xmlns:a16="http://schemas.microsoft.com/office/drawing/2014/main" id="{705F7E23-79AD-4A7E-815E-A33ADCE403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353" y="1800509"/>
            <a:ext cx="2002979" cy="4230716"/>
          </a:xfrm>
          <a:prstGeom prst="rect">
            <a:avLst/>
          </a:prstGeom>
        </p:spPr>
      </p:pic>
      <p:pic>
        <p:nvPicPr>
          <p:cNvPr id="18" name="Imagen 17">
            <a:extLst>
              <a:ext uri="{FF2B5EF4-FFF2-40B4-BE49-F238E27FC236}">
                <a16:creationId xmlns:a16="http://schemas.microsoft.com/office/drawing/2014/main" id="{984C39A8-40F9-43D1-B238-0CCD13A3612B}"/>
              </a:ext>
            </a:extLst>
          </p:cNvPr>
          <p:cNvPicPr>
            <a:picLocks noChangeAspect="1"/>
          </p:cNvPicPr>
          <p:nvPr/>
        </p:nvPicPr>
        <p:blipFill>
          <a:blip r:embed="rId4"/>
          <a:stretch>
            <a:fillRect/>
          </a:stretch>
        </p:blipFill>
        <p:spPr>
          <a:xfrm>
            <a:off x="416254" y="1845893"/>
            <a:ext cx="3543269" cy="390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Imagen 19">
            <a:extLst>
              <a:ext uri="{FF2B5EF4-FFF2-40B4-BE49-F238E27FC236}">
                <a16:creationId xmlns:a16="http://schemas.microsoft.com/office/drawing/2014/main" id="{68C4C62D-8E31-4AB8-B076-26F3495429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29225" y="1834394"/>
            <a:ext cx="2002979" cy="4230716"/>
          </a:xfrm>
          <a:prstGeom prst="rect">
            <a:avLst/>
          </a:prstGeom>
        </p:spPr>
      </p:pic>
      <p:pic>
        <p:nvPicPr>
          <p:cNvPr id="22" name="Imagen 21">
            <a:extLst>
              <a:ext uri="{FF2B5EF4-FFF2-40B4-BE49-F238E27FC236}">
                <a16:creationId xmlns:a16="http://schemas.microsoft.com/office/drawing/2014/main" id="{EEC1DEA1-DADE-4BE6-8A00-82230FE500C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123" y="1800509"/>
            <a:ext cx="1996298" cy="4216603"/>
          </a:xfrm>
          <a:prstGeom prst="rect">
            <a:avLst/>
          </a:prstGeom>
        </p:spPr>
      </p:pic>
      <p:cxnSp>
        <p:nvCxnSpPr>
          <p:cNvPr id="25" name="Conector recto de flecha 24">
            <a:extLst>
              <a:ext uri="{FF2B5EF4-FFF2-40B4-BE49-F238E27FC236}">
                <a16:creationId xmlns:a16="http://schemas.microsoft.com/office/drawing/2014/main" id="{1DE38D44-1F38-4D47-93FA-C64F69A6D86D}"/>
              </a:ext>
            </a:extLst>
          </p:cNvPr>
          <p:cNvCxnSpPr>
            <a:cxnSpLocks/>
          </p:cNvCxnSpPr>
          <p:nvPr/>
        </p:nvCxnSpPr>
        <p:spPr>
          <a:xfrm flipV="1">
            <a:off x="7539487" y="2236196"/>
            <a:ext cx="413888" cy="2051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24E0FF05-5DC7-47D5-A840-BB3025504F15}"/>
              </a:ext>
            </a:extLst>
          </p:cNvPr>
          <p:cNvCxnSpPr>
            <a:cxnSpLocks/>
          </p:cNvCxnSpPr>
          <p:nvPr/>
        </p:nvCxnSpPr>
        <p:spPr>
          <a:xfrm>
            <a:off x="5063706" y="4727275"/>
            <a:ext cx="146650" cy="60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echa: a la derecha 27">
            <a:extLst>
              <a:ext uri="{FF2B5EF4-FFF2-40B4-BE49-F238E27FC236}">
                <a16:creationId xmlns:a16="http://schemas.microsoft.com/office/drawing/2014/main" id="{7B9071A4-9120-43C3-9051-A3735E5F8F93}"/>
              </a:ext>
            </a:extLst>
          </p:cNvPr>
          <p:cNvSpPr/>
          <p:nvPr/>
        </p:nvSpPr>
        <p:spPr>
          <a:xfrm>
            <a:off x="8505809" y="3578289"/>
            <a:ext cx="681486" cy="396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ipse 3">
            <a:extLst>
              <a:ext uri="{FF2B5EF4-FFF2-40B4-BE49-F238E27FC236}">
                <a16:creationId xmlns:a16="http://schemas.microsoft.com/office/drawing/2014/main" id="{B92E215C-4A09-4B34-B1AB-96C0042957AC}"/>
              </a:ext>
            </a:extLst>
          </p:cNvPr>
          <p:cNvSpPr/>
          <p:nvPr/>
        </p:nvSpPr>
        <p:spPr>
          <a:xfrm>
            <a:off x="7539487" y="1638300"/>
            <a:ext cx="991725" cy="4762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512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42372-3A4A-4ACA-B6DB-F3529DB218A4}"/>
              </a:ext>
            </a:extLst>
          </p:cNvPr>
          <p:cNvSpPr>
            <a:spLocks noGrp="1"/>
          </p:cNvSpPr>
          <p:nvPr>
            <p:ph type="title"/>
          </p:nvPr>
        </p:nvSpPr>
        <p:spPr/>
        <p:txBody>
          <a:bodyPr/>
          <a:lstStyle/>
          <a:p>
            <a:r>
              <a:rPr lang="es-EC" dirty="0"/>
              <a:t>Implementación y activación</a:t>
            </a:r>
            <a:endParaRPr lang="en-US" dirty="0"/>
          </a:p>
        </p:txBody>
      </p:sp>
      <p:pic>
        <p:nvPicPr>
          <p:cNvPr id="5" name="Marcador de contenido 4">
            <a:extLst>
              <a:ext uri="{FF2B5EF4-FFF2-40B4-BE49-F238E27FC236}">
                <a16:creationId xmlns:a16="http://schemas.microsoft.com/office/drawing/2014/main" id="{AF4DAF67-9A3E-44BF-96DA-069D54EDB09F}"/>
              </a:ext>
            </a:extLst>
          </p:cNvPr>
          <p:cNvPicPr>
            <a:picLocks noGrp="1" noChangeAspect="1"/>
          </p:cNvPicPr>
          <p:nvPr>
            <p:ph idx="1"/>
          </p:nvPr>
        </p:nvPicPr>
        <p:blipFill>
          <a:blip r:embed="rId2"/>
          <a:stretch>
            <a:fillRect/>
          </a:stretch>
        </p:blipFill>
        <p:spPr>
          <a:xfrm>
            <a:off x="757417" y="1992912"/>
            <a:ext cx="4697192" cy="2721963"/>
          </a:xfrm>
        </p:spPr>
      </p:pic>
      <p:cxnSp>
        <p:nvCxnSpPr>
          <p:cNvPr id="7" name="Conector recto de flecha 6">
            <a:extLst>
              <a:ext uri="{FF2B5EF4-FFF2-40B4-BE49-F238E27FC236}">
                <a16:creationId xmlns:a16="http://schemas.microsoft.com/office/drawing/2014/main" id="{2B8C4C87-80C1-4D01-98BF-39ED9A91AA16}"/>
              </a:ext>
            </a:extLst>
          </p:cNvPr>
          <p:cNvCxnSpPr>
            <a:cxnSpLocks/>
          </p:cNvCxnSpPr>
          <p:nvPr/>
        </p:nvCxnSpPr>
        <p:spPr>
          <a:xfrm flipH="1" flipV="1">
            <a:off x="1219888" y="2085145"/>
            <a:ext cx="488142" cy="211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FD8599B7-48E2-4449-B3F0-6E94540252CD}"/>
              </a:ext>
            </a:extLst>
          </p:cNvPr>
          <p:cNvCxnSpPr>
            <a:cxnSpLocks/>
          </p:cNvCxnSpPr>
          <p:nvPr/>
        </p:nvCxnSpPr>
        <p:spPr>
          <a:xfrm flipH="1">
            <a:off x="1861308" y="2667287"/>
            <a:ext cx="4541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39C63B11-45D9-45F8-AA8D-E5C1BA334A27}"/>
              </a:ext>
            </a:extLst>
          </p:cNvPr>
          <p:cNvCxnSpPr>
            <a:cxnSpLocks/>
          </p:cNvCxnSpPr>
          <p:nvPr/>
        </p:nvCxnSpPr>
        <p:spPr>
          <a:xfrm flipH="1">
            <a:off x="2315474" y="3051452"/>
            <a:ext cx="929421" cy="109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DD3654BA-F889-470D-9455-A74C6D337C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6526" y="2191142"/>
            <a:ext cx="1904509" cy="4022726"/>
          </a:xfrm>
          <a:prstGeom prst="rect">
            <a:avLst/>
          </a:prstGeom>
        </p:spPr>
      </p:pic>
      <p:sp>
        <p:nvSpPr>
          <p:cNvPr id="14" name="Flecha: a la derecha 13">
            <a:extLst>
              <a:ext uri="{FF2B5EF4-FFF2-40B4-BE49-F238E27FC236}">
                <a16:creationId xmlns:a16="http://schemas.microsoft.com/office/drawing/2014/main" id="{EDDB7DA0-B8CD-4354-896E-453382D532FF}"/>
              </a:ext>
            </a:extLst>
          </p:cNvPr>
          <p:cNvSpPr/>
          <p:nvPr/>
        </p:nvSpPr>
        <p:spPr>
          <a:xfrm>
            <a:off x="4122896" y="3454482"/>
            <a:ext cx="750498" cy="688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F74B767-2BD9-41D7-BC95-7CE42A96737B}"/>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6" name="Picture 12">
            <a:extLst>
              <a:ext uri="{FF2B5EF4-FFF2-40B4-BE49-F238E27FC236}">
                <a16:creationId xmlns:a16="http://schemas.microsoft.com/office/drawing/2014/main" id="{B2D5D033-0BBD-4083-A723-4E949E1C7A05}"/>
              </a:ext>
            </a:extLst>
          </p:cNvPr>
          <p:cNvPicPr>
            <a:picLocks noChangeAspect="1"/>
          </p:cNvPicPr>
          <p:nvPr/>
        </p:nvPicPr>
        <p:blipFill>
          <a:blip r:embed="rId4"/>
          <a:stretch>
            <a:fillRect/>
          </a:stretch>
        </p:blipFill>
        <p:spPr>
          <a:xfrm>
            <a:off x="0" y="-7620"/>
            <a:ext cx="1097280" cy="555859"/>
          </a:xfrm>
          <a:prstGeom prst="rect">
            <a:avLst/>
          </a:prstGeom>
        </p:spPr>
      </p:pic>
      <p:pic>
        <p:nvPicPr>
          <p:cNvPr id="10" name="Imagen 9">
            <a:extLst>
              <a:ext uri="{FF2B5EF4-FFF2-40B4-BE49-F238E27FC236}">
                <a16:creationId xmlns:a16="http://schemas.microsoft.com/office/drawing/2014/main" id="{C81F6FF0-3126-4CB3-AC6D-7B7077976CA7}"/>
              </a:ext>
            </a:extLst>
          </p:cNvPr>
          <p:cNvPicPr>
            <a:picLocks noChangeAspect="1"/>
          </p:cNvPicPr>
          <p:nvPr/>
        </p:nvPicPr>
        <p:blipFill>
          <a:blip r:embed="rId5"/>
          <a:stretch>
            <a:fillRect/>
          </a:stretch>
        </p:blipFill>
        <p:spPr>
          <a:xfrm>
            <a:off x="4926142" y="2638315"/>
            <a:ext cx="3953491" cy="3522349"/>
          </a:xfrm>
          <a:prstGeom prst="rect">
            <a:avLst/>
          </a:prstGeom>
        </p:spPr>
      </p:pic>
      <p:pic>
        <p:nvPicPr>
          <p:cNvPr id="17" name="Imagen 16">
            <a:extLst>
              <a:ext uri="{FF2B5EF4-FFF2-40B4-BE49-F238E27FC236}">
                <a16:creationId xmlns:a16="http://schemas.microsoft.com/office/drawing/2014/main" id="{43055A7B-D376-4F98-9887-F9F59BAAF7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95749" y="2297139"/>
            <a:ext cx="1904509" cy="4022726"/>
          </a:xfrm>
          <a:prstGeom prst="rect">
            <a:avLst/>
          </a:prstGeom>
        </p:spPr>
      </p:pic>
      <p:sp>
        <p:nvSpPr>
          <p:cNvPr id="18" name="Flecha: a la derecha 17">
            <a:extLst>
              <a:ext uri="{FF2B5EF4-FFF2-40B4-BE49-F238E27FC236}">
                <a16:creationId xmlns:a16="http://schemas.microsoft.com/office/drawing/2014/main" id="{9B2DA6DA-B372-4E77-8D14-03DF3B9475DD}"/>
              </a:ext>
            </a:extLst>
          </p:cNvPr>
          <p:cNvSpPr/>
          <p:nvPr/>
        </p:nvSpPr>
        <p:spPr>
          <a:xfrm>
            <a:off x="9002830" y="3798730"/>
            <a:ext cx="750498" cy="688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77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1D11E-9D22-4926-854B-0F994D13A582}"/>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AF25DB52-3F05-4EAF-B86F-2AED361855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29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25565B7-99CB-445A-B159-CA5F4D44252D}"/>
              </a:ext>
            </a:extLst>
          </p:cNvPr>
          <p:cNvSpPr>
            <a:spLocks noGrp="1"/>
          </p:cNvSpPr>
          <p:nvPr>
            <p:ph idx="1"/>
          </p:nvPr>
        </p:nvSpPr>
        <p:spPr>
          <a:xfrm>
            <a:off x="838200" y="2506662"/>
            <a:ext cx="10515600" cy="1895656"/>
          </a:xfrm>
        </p:spPr>
        <p:txBody>
          <a:bodyPr>
            <a:normAutofit/>
          </a:bodyPr>
          <a:lstStyle/>
          <a:p>
            <a:pPr algn="just"/>
            <a:r>
              <a:rPr lang="es-EC" sz="2400" dirty="0"/>
              <a:t>El patrón </a:t>
            </a:r>
            <a:r>
              <a:rPr lang="es-EC" sz="2400" dirty="0" err="1"/>
              <a:t>Model</a:t>
            </a:r>
            <a:r>
              <a:rPr lang="es-EC" sz="2400" dirty="0"/>
              <a:t>-View-</a:t>
            </a:r>
            <a:r>
              <a:rPr lang="es-EC" sz="2400" dirty="0" err="1"/>
              <a:t>ViewModel</a:t>
            </a:r>
            <a:r>
              <a:rPr lang="es-EC" sz="2400" dirty="0"/>
              <a:t> (MVVM) ayuda a separar claramente la lógica comercial y de presentación de una aplicación, de su UI. Manteniendo una separación clara entre la lógica de la aplicación y la interfaz de usuario ayuda a abordar numerosos problemas de desarrollo y puede hacer que una aplicación sea más fácil de probar, mantener y evolucionar.</a:t>
            </a:r>
          </a:p>
          <a:p>
            <a:endParaRPr lang="es-EC" sz="2400" dirty="0"/>
          </a:p>
        </p:txBody>
      </p:sp>
      <p:sp>
        <p:nvSpPr>
          <p:cNvPr id="6" name="Título 1">
            <a:extLst>
              <a:ext uri="{FF2B5EF4-FFF2-40B4-BE49-F238E27FC236}">
                <a16:creationId xmlns:a16="http://schemas.microsoft.com/office/drawing/2014/main" id="{CBF5B5C3-3A8C-4997-AEB8-4AA5D2940BE1}"/>
              </a:ext>
            </a:extLst>
          </p:cNvPr>
          <p:cNvSpPr>
            <a:spLocks noGrp="1"/>
          </p:cNvSpPr>
          <p:nvPr>
            <p:ph type="title"/>
          </p:nvPr>
        </p:nvSpPr>
        <p:spPr>
          <a:xfrm>
            <a:off x="1097280" y="286603"/>
            <a:ext cx="10058400" cy="1450757"/>
          </a:xfrm>
        </p:spPr>
        <p:txBody>
          <a:bodyPr/>
          <a:lstStyle/>
          <a:p>
            <a:r>
              <a:rPr lang="es-EC" dirty="0"/>
              <a:t>MVVM</a:t>
            </a:r>
          </a:p>
        </p:txBody>
      </p:sp>
      <p:sp>
        <p:nvSpPr>
          <p:cNvPr id="8" name="Rectangle 11">
            <a:extLst>
              <a:ext uri="{FF2B5EF4-FFF2-40B4-BE49-F238E27FC236}">
                <a16:creationId xmlns:a16="http://schemas.microsoft.com/office/drawing/2014/main" id="{24687156-4583-47A6-B98C-57071EF92F3D}"/>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 name="Picture 12">
            <a:extLst>
              <a:ext uri="{FF2B5EF4-FFF2-40B4-BE49-F238E27FC236}">
                <a16:creationId xmlns:a16="http://schemas.microsoft.com/office/drawing/2014/main" id="{0C7687EA-580C-4138-836D-DAFDAC4BAA48}"/>
              </a:ext>
            </a:extLst>
          </p:cNvPr>
          <p:cNvPicPr>
            <a:picLocks noChangeAspect="1"/>
          </p:cNvPicPr>
          <p:nvPr/>
        </p:nvPicPr>
        <p:blipFill>
          <a:blip r:embed="rId2"/>
          <a:stretch>
            <a:fillRect/>
          </a:stretch>
        </p:blipFill>
        <p:spPr>
          <a:xfrm>
            <a:off x="0" y="-7620"/>
            <a:ext cx="1097280" cy="555859"/>
          </a:xfrm>
          <a:prstGeom prst="rect">
            <a:avLst/>
          </a:prstGeom>
        </p:spPr>
      </p:pic>
    </p:spTree>
    <p:extLst>
      <p:ext uri="{BB962C8B-B14F-4D97-AF65-F5344CB8AC3E}">
        <p14:creationId xmlns:p14="http://schemas.microsoft.com/office/powerpoint/2010/main" val="228140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Introducción</a:t>
            </a:r>
          </a:p>
        </p:txBody>
      </p:sp>
      <p:sp>
        <p:nvSpPr>
          <p:cNvPr id="3" name="Marcador de contenido 2"/>
          <p:cNvSpPr>
            <a:spLocks noGrp="1"/>
          </p:cNvSpPr>
          <p:nvPr>
            <p:ph idx="1"/>
          </p:nvPr>
        </p:nvSpPr>
        <p:spPr>
          <a:xfrm>
            <a:off x="1097280" y="1897249"/>
            <a:ext cx="10058400" cy="4023360"/>
          </a:xfrm>
        </p:spPr>
        <p:txBody>
          <a:bodyPr>
            <a:normAutofit/>
          </a:bodyPr>
          <a:lstStyle/>
          <a:p>
            <a:pPr marL="342900" marR="0" lvl="0" indent="-342900">
              <a:lnSpc>
                <a:spcPct val="150000"/>
              </a:lnSpc>
              <a:spcBef>
                <a:spcPts val="1200"/>
              </a:spcBef>
              <a:spcAft>
                <a:spcPts val="1200"/>
              </a:spcAft>
              <a:buFont typeface="Symbol" panose="05050102010706020507" pitchFamily="18" charset="2"/>
              <a:buChar char=""/>
            </a:pPr>
            <a:r>
              <a:rPr lang="es-ES" dirty="0"/>
              <a:t>Las aplicaciones móviles en la actualidad son muy utilizadas gracias a las facilidades de acceso a internet existentes, así como los avances tecnológicos de teléfonos inteligentes, éstos cuentan con sistemas operativos que facilitan desarrollar aplicaciones gratuitas que se puede instalar en un dispositivo móvil sin ningún problema. Al realizar un análisis de los beneficios que ofrece la tecnología se propuso una aplicación móvil para la empresa </a:t>
            </a:r>
            <a:r>
              <a:rPr lang="es-ES" dirty="0" err="1"/>
              <a:t>Kliente</a:t>
            </a:r>
            <a:r>
              <a:rPr lang="es-ES" dirty="0"/>
              <a:t> </a:t>
            </a:r>
            <a:r>
              <a:rPr lang="es-ES" dirty="0" err="1"/>
              <a:t>Strategik</a:t>
            </a:r>
            <a:r>
              <a:rPr lang="es-ES" dirty="0"/>
              <a:t>,</a:t>
            </a:r>
          </a:p>
          <a:p>
            <a:endParaRPr lang="es-ES" dirty="0"/>
          </a:p>
        </p:txBody>
      </p:sp>
      <p:grpSp>
        <p:nvGrpSpPr>
          <p:cNvPr id="5" name="Group 4">
            <a:extLst>
              <a:ext uri="{FF2B5EF4-FFF2-40B4-BE49-F238E27FC236}">
                <a16:creationId xmlns:a16="http://schemas.microsoft.com/office/drawing/2014/main" id="{7074F041-BBB1-488E-B6CF-4C68FF5418D3}"/>
              </a:ext>
            </a:extLst>
          </p:cNvPr>
          <p:cNvGrpSpPr/>
          <p:nvPr/>
        </p:nvGrpSpPr>
        <p:grpSpPr>
          <a:xfrm>
            <a:off x="0" y="-7620"/>
            <a:ext cx="12192000" cy="555859"/>
            <a:chOff x="0" y="0"/>
            <a:chExt cx="12192000" cy="555859"/>
          </a:xfrm>
        </p:grpSpPr>
        <p:sp>
          <p:nvSpPr>
            <p:cNvPr id="6" name="Rectangle 5">
              <a:extLst>
                <a:ext uri="{FF2B5EF4-FFF2-40B4-BE49-F238E27FC236}">
                  <a16:creationId xmlns:a16="http://schemas.microsoft.com/office/drawing/2014/main" id="{2AB20A7A-4A93-4B08-AE8A-667EFC98D5F7}"/>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7" name="Picture 6">
              <a:extLst>
                <a:ext uri="{FF2B5EF4-FFF2-40B4-BE49-F238E27FC236}">
                  <a16:creationId xmlns:a16="http://schemas.microsoft.com/office/drawing/2014/main" id="{A5007438-F064-4430-8FBD-D34A66B2460A}"/>
                </a:ext>
              </a:extLst>
            </p:cNvPr>
            <p:cNvPicPr>
              <a:picLocks noChangeAspect="1"/>
            </p:cNvPicPr>
            <p:nvPr/>
          </p:nvPicPr>
          <p:blipFill>
            <a:blip r:embed="rId2"/>
            <a:stretch>
              <a:fillRect/>
            </a:stretch>
          </p:blipFill>
          <p:spPr>
            <a:xfrm>
              <a:off x="0" y="0"/>
              <a:ext cx="1097280" cy="555859"/>
            </a:xfrm>
            <a:prstGeom prst="rect">
              <a:avLst/>
            </a:prstGeom>
          </p:spPr>
        </p:pic>
      </p:grpSp>
    </p:spTree>
    <p:extLst>
      <p:ext uri="{BB962C8B-B14F-4D97-AF65-F5344CB8AC3E}">
        <p14:creationId xmlns:p14="http://schemas.microsoft.com/office/powerpoint/2010/main" val="3080262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descr="Interfaz de usuario gráfica, Texto, Aplicación&#10;&#10;Descripción generada automáticamente">
            <a:extLst>
              <a:ext uri="{FF2B5EF4-FFF2-40B4-BE49-F238E27FC236}">
                <a16:creationId xmlns:a16="http://schemas.microsoft.com/office/drawing/2014/main" id="{62D5288F-A757-4DBC-B68D-3247195224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576" y="1966668"/>
            <a:ext cx="5754048" cy="1726214"/>
          </a:xfrm>
        </p:spPr>
      </p:pic>
      <p:pic>
        <p:nvPicPr>
          <p:cNvPr id="4" name="Imagen 3" descr="Imagen que contiene Diagrama&#10;&#10;Descripción generada automáticamente">
            <a:extLst>
              <a:ext uri="{FF2B5EF4-FFF2-40B4-BE49-F238E27FC236}">
                <a16:creationId xmlns:a16="http://schemas.microsoft.com/office/drawing/2014/main" id="{DF0CC608-70CE-4667-A38F-20B709AE3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763" y="4028225"/>
            <a:ext cx="8273673" cy="1896051"/>
          </a:xfrm>
          <a:prstGeom prst="rect">
            <a:avLst/>
          </a:prstGeom>
        </p:spPr>
      </p:pic>
      <p:sp>
        <p:nvSpPr>
          <p:cNvPr id="5" name="Título 1">
            <a:extLst>
              <a:ext uri="{FF2B5EF4-FFF2-40B4-BE49-F238E27FC236}">
                <a16:creationId xmlns:a16="http://schemas.microsoft.com/office/drawing/2014/main" id="{56BBA787-9C02-4C09-BA99-3DD341C941EA}"/>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dirty="0"/>
              <a:t>MVVM</a:t>
            </a:r>
          </a:p>
        </p:txBody>
      </p:sp>
      <p:sp>
        <p:nvSpPr>
          <p:cNvPr id="8" name="Rectangle 11">
            <a:extLst>
              <a:ext uri="{FF2B5EF4-FFF2-40B4-BE49-F238E27FC236}">
                <a16:creationId xmlns:a16="http://schemas.microsoft.com/office/drawing/2014/main" id="{60366FE1-17A4-4935-8515-E6A268F9E0FC}"/>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 name="Picture 12">
            <a:extLst>
              <a:ext uri="{FF2B5EF4-FFF2-40B4-BE49-F238E27FC236}">
                <a16:creationId xmlns:a16="http://schemas.microsoft.com/office/drawing/2014/main" id="{2CB6D17C-13A0-49EA-9CD5-5122655B957C}"/>
              </a:ext>
            </a:extLst>
          </p:cNvPr>
          <p:cNvPicPr>
            <a:picLocks noChangeAspect="1"/>
          </p:cNvPicPr>
          <p:nvPr/>
        </p:nvPicPr>
        <p:blipFill>
          <a:blip r:embed="rId4"/>
          <a:stretch>
            <a:fillRect/>
          </a:stretch>
        </p:blipFill>
        <p:spPr>
          <a:xfrm>
            <a:off x="0" y="-7620"/>
            <a:ext cx="1097280" cy="555859"/>
          </a:xfrm>
          <a:prstGeom prst="rect">
            <a:avLst/>
          </a:prstGeom>
        </p:spPr>
      </p:pic>
    </p:spTree>
    <p:extLst>
      <p:ext uri="{BB962C8B-B14F-4D97-AF65-F5344CB8AC3E}">
        <p14:creationId xmlns:p14="http://schemas.microsoft.com/office/powerpoint/2010/main" val="384754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8ED4643-43C6-49B7-952E-A56DA429770F}"/>
              </a:ext>
            </a:extLst>
          </p:cNvPr>
          <p:cNvPicPr>
            <a:picLocks noChangeAspect="1"/>
          </p:cNvPicPr>
          <p:nvPr/>
        </p:nvPicPr>
        <p:blipFill>
          <a:blip r:embed="rId2"/>
          <a:stretch>
            <a:fillRect/>
          </a:stretch>
        </p:blipFill>
        <p:spPr>
          <a:xfrm>
            <a:off x="779955" y="2351214"/>
            <a:ext cx="3883179" cy="34866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Imagen 9">
            <a:extLst>
              <a:ext uri="{FF2B5EF4-FFF2-40B4-BE49-F238E27FC236}">
                <a16:creationId xmlns:a16="http://schemas.microsoft.com/office/drawing/2014/main" id="{D4C08855-19D4-42CF-A90F-D7F62B9CBE09}"/>
              </a:ext>
            </a:extLst>
          </p:cNvPr>
          <p:cNvPicPr>
            <a:picLocks noChangeAspect="1"/>
          </p:cNvPicPr>
          <p:nvPr/>
        </p:nvPicPr>
        <p:blipFill>
          <a:blip r:embed="rId3"/>
          <a:stretch>
            <a:fillRect/>
          </a:stretch>
        </p:blipFill>
        <p:spPr>
          <a:xfrm>
            <a:off x="5047258" y="2127540"/>
            <a:ext cx="1835235" cy="24505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Imagen 11">
            <a:extLst>
              <a:ext uri="{FF2B5EF4-FFF2-40B4-BE49-F238E27FC236}">
                <a16:creationId xmlns:a16="http://schemas.microsoft.com/office/drawing/2014/main" id="{30FCFD00-1898-41A2-BEA1-23E3BA2D6A5F}"/>
              </a:ext>
            </a:extLst>
          </p:cNvPr>
          <p:cNvPicPr>
            <a:picLocks noChangeAspect="1"/>
          </p:cNvPicPr>
          <p:nvPr/>
        </p:nvPicPr>
        <p:blipFill>
          <a:blip r:embed="rId4"/>
          <a:stretch>
            <a:fillRect/>
          </a:stretch>
        </p:blipFill>
        <p:spPr>
          <a:xfrm>
            <a:off x="7296774" y="2037059"/>
            <a:ext cx="1918976" cy="21154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Imagen 13">
            <a:extLst>
              <a:ext uri="{FF2B5EF4-FFF2-40B4-BE49-F238E27FC236}">
                <a16:creationId xmlns:a16="http://schemas.microsoft.com/office/drawing/2014/main" id="{CCD8F52F-6338-4801-B342-152F1C3C743C}"/>
              </a:ext>
            </a:extLst>
          </p:cNvPr>
          <p:cNvPicPr>
            <a:picLocks noChangeAspect="1"/>
          </p:cNvPicPr>
          <p:nvPr/>
        </p:nvPicPr>
        <p:blipFill>
          <a:blip r:embed="rId5"/>
          <a:stretch>
            <a:fillRect/>
          </a:stretch>
        </p:blipFill>
        <p:spPr>
          <a:xfrm>
            <a:off x="9630030" y="1920983"/>
            <a:ext cx="1918976" cy="1577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ítulo 1">
            <a:extLst>
              <a:ext uri="{FF2B5EF4-FFF2-40B4-BE49-F238E27FC236}">
                <a16:creationId xmlns:a16="http://schemas.microsoft.com/office/drawing/2014/main" id="{9432A6FA-2380-4D58-9072-A6C7D30D056C}"/>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a:t>MVVM</a:t>
            </a:r>
            <a:endParaRPr lang="es-EC" dirty="0"/>
          </a:p>
        </p:txBody>
      </p:sp>
      <p:sp>
        <p:nvSpPr>
          <p:cNvPr id="13" name="Rectangle 11">
            <a:extLst>
              <a:ext uri="{FF2B5EF4-FFF2-40B4-BE49-F238E27FC236}">
                <a16:creationId xmlns:a16="http://schemas.microsoft.com/office/drawing/2014/main" id="{F3E2DF98-93B1-4761-8F8F-69A0FDE4CF41}"/>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5" name="Picture 12">
            <a:extLst>
              <a:ext uri="{FF2B5EF4-FFF2-40B4-BE49-F238E27FC236}">
                <a16:creationId xmlns:a16="http://schemas.microsoft.com/office/drawing/2014/main" id="{1FD6978A-57ED-480B-8903-93EF1E3D779E}"/>
              </a:ext>
            </a:extLst>
          </p:cNvPr>
          <p:cNvPicPr>
            <a:picLocks noChangeAspect="1"/>
          </p:cNvPicPr>
          <p:nvPr/>
        </p:nvPicPr>
        <p:blipFill>
          <a:blip r:embed="rId6"/>
          <a:stretch>
            <a:fillRect/>
          </a:stretch>
        </p:blipFill>
        <p:spPr>
          <a:xfrm>
            <a:off x="0" y="-7620"/>
            <a:ext cx="1097280" cy="555859"/>
          </a:xfrm>
          <a:prstGeom prst="rect">
            <a:avLst/>
          </a:prstGeom>
        </p:spPr>
      </p:pic>
    </p:spTree>
    <p:extLst>
      <p:ext uri="{BB962C8B-B14F-4D97-AF65-F5344CB8AC3E}">
        <p14:creationId xmlns:p14="http://schemas.microsoft.com/office/powerpoint/2010/main" val="3383642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13DEB19-DCF8-4AE0-8A95-BC1AF2EA2203}"/>
              </a:ext>
            </a:extLst>
          </p:cNvPr>
          <p:cNvSpPr>
            <a:spLocks noGrp="1"/>
          </p:cNvSpPr>
          <p:nvPr>
            <p:ph idx="1"/>
          </p:nvPr>
        </p:nvSpPr>
        <p:spPr/>
        <p:txBody>
          <a:bodyPr/>
          <a:lstStyle/>
          <a:p>
            <a:r>
              <a:rPr lang="es-EC" dirty="0"/>
              <a:t>La clase </a:t>
            </a:r>
            <a:r>
              <a:rPr lang="es-EC" dirty="0" err="1"/>
              <a:t>MessagingCenter</a:t>
            </a:r>
            <a:r>
              <a:rPr lang="es-EC" dirty="0"/>
              <a:t> proporciona funcionalidad de publicación-suscripción de multidifusión. Esto significa que puede haber varios editores que publican un solo mensaje, y varios suscriptores pueden escuchar el mismo mensaje:</a:t>
            </a:r>
          </a:p>
        </p:txBody>
      </p:sp>
      <p:pic>
        <p:nvPicPr>
          <p:cNvPr id="5" name="Imagen 4" descr="Diagrama&#10;&#10;Descripción generada automáticamente">
            <a:extLst>
              <a:ext uri="{FF2B5EF4-FFF2-40B4-BE49-F238E27FC236}">
                <a16:creationId xmlns:a16="http://schemas.microsoft.com/office/drawing/2014/main" id="{B3E7425D-6FE9-40FC-8023-C5054BFAC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764" y="2986194"/>
            <a:ext cx="9605956" cy="2882900"/>
          </a:xfrm>
          <a:prstGeom prst="rect">
            <a:avLst/>
          </a:prstGeom>
        </p:spPr>
      </p:pic>
      <p:sp>
        <p:nvSpPr>
          <p:cNvPr id="6" name="Título 1">
            <a:extLst>
              <a:ext uri="{FF2B5EF4-FFF2-40B4-BE49-F238E27FC236}">
                <a16:creationId xmlns:a16="http://schemas.microsoft.com/office/drawing/2014/main" id="{B86E84C3-EA7A-40F1-B003-2B75F5423E8C}"/>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dirty="0" err="1"/>
              <a:t>Messaging</a:t>
            </a:r>
            <a:r>
              <a:rPr lang="es-EC" dirty="0"/>
              <a:t> Center</a:t>
            </a:r>
          </a:p>
        </p:txBody>
      </p:sp>
      <p:sp>
        <p:nvSpPr>
          <p:cNvPr id="7" name="Rectangle 11">
            <a:extLst>
              <a:ext uri="{FF2B5EF4-FFF2-40B4-BE49-F238E27FC236}">
                <a16:creationId xmlns:a16="http://schemas.microsoft.com/office/drawing/2014/main" id="{2127966E-6897-45BD-A551-5CD7C65CB0FC}"/>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Picture 12">
            <a:extLst>
              <a:ext uri="{FF2B5EF4-FFF2-40B4-BE49-F238E27FC236}">
                <a16:creationId xmlns:a16="http://schemas.microsoft.com/office/drawing/2014/main" id="{DEAC0524-FF02-4E43-8E9D-43DD9C1D7638}"/>
              </a:ext>
            </a:extLst>
          </p:cNvPr>
          <p:cNvPicPr>
            <a:picLocks noChangeAspect="1"/>
          </p:cNvPicPr>
          <p:nvPr/>
        </p:nvPicPr>
        <p:blipFill>
          <a:blip r:embed="rId3"/>
          <a:stretch>
            <a:fillRect/>
          </a:stretch>
        </p:blipFill>
        <p:spPr>
          <a:xfrm>
            <a:off x="0" y="-7620"/>
            <a:ext cx="1097280" cy="555859"/>
          </a:xfrm>
          <a:prstGeom prst="rect">
            <a:avLst/>
          </a:prstGeom>
        </p:spPr>
      </p:pic>
    </p:spTree>
    <p:extLst>
      <p:ext uri="{BB962C8B-B14F-4D97-AF65-F5344CB8AC3E}">
        <p14:creationId xmlns:p14="http://schemas.microsoft.com/office/powerpoint/2010/main" val="204587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13DEB19-DCF8-4AE0-8A95-BC1AF2EA2203}"/>
              </a:ext>
            </a:extLst>
          </p:cNvPr>
          <p:cNvSpPr>
            <a:spLocks noGrp="1"/>
          </p:cNvSpPr>
          <p:nvPr>
            <p:ph idx="1"/>
          </p:nvPr>
        </p:nvSpPr>
        <p:spPr>
          <a:xfrm>
            <a:off x="838200" y="2506662"/>
            <a:ext cx="10515600" cy="4351338"/>
          </a:xfrm>
        </p:spPr>
        <p:txBody>
          <a:bodyPr/>
          <a:lstStyle/>
          <a:p>
            <a:pPr algn="just"/>
            <a:r>
              <a:rPr lang="es-EC" dirty="0"/>
              <a:t>Los editores envían mensajes mediante el método </a:t>
            </a:r>
            <a:r>
              <a:rPr lang="es-EC" dirty="0" err="1"/>
              <a:t>MessagingCenter.Send</a:t>
            </a:r>
            <a:r>
              <a:rPr lang="es-EC" dirty="0"/>
              <a:t>, mientras que los suscriptores escuchan los mensajes mediante el método </a:t>
            </a:r>
            <a:r>
              <a:rPr lang="es-EC" dirty="0" err="1"/>
              <a:t>MessagingCenter.Subscribe</a:t>
            </a:r>
            <a:r>
              <a:rPr lang="es-EC" dirty="0"/>
              <a:t>. Además, los suscriptores también pueden cancelar la suscripción a mensajes, si es necesario, con el método </a:t>
            </a:r>
            <a:r>
              <a:rPr lang="es-EC" dirty="0" err="1"/>
              <a:t>MessagingCenter.Unsubscribe</a:t>
            </a:r>
            <a:r>
              <a:rPr lang="es-EC" dirty="0"/>
              <a:t>.</a:t>
            </a:r>
          </a:p>
        </p:txBody>
      </p:sp>
      <p:sp>
        <p:nvSpPr>
          <p:cNvPr id="6" name="Título 1">
            <a:extLst>
              <a:ext uri="{FF2B5EF4-FFF2-40B4-BE49-F238E27FC236}">
                <a16:creationId xmlns:a16="http://schemas.microsoft.com/office/drawing/2014/main" id="{EBFB10C1-BD27-4C03-8759-A56EF40112F9}"/>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dirty="0" err="1"/>
              <a:t>Messaging</a:t>
            </a:r>
            <a:r>
              <a:rPr lang="es-EC" dirty="0"/>
              <a:t> Center</a:t>
            </a:r>
          </a:p>
        </p:txBody>
      </p:sp>
      <p:sp>
        <p:nvSpPr>
          <p:cNvPr id="7" name="Rectangle 11">
            <a:extLst>
              <a:ext uri="{FF2B5EF4-FFF2-40B4-BE49-F238E27FC236}">
                <a16:creationId xmlns:a16="http://schemas.microsoft.com/office/drawing/2014/main" id="{72A41232-239E-42F4-9EF6-0B8799393536}"/>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Picture 12">
            <a:extLst>
              <a:ext uri="{FF2B5EF4-FFF2-40B4-BE49-F238E27FC236}">
                <a16:creationId xmlns:a16="http://schemas.microsoft.com/office/drawing/2014/main" id="{C7476816-00BD-42A1-84C4-CFA48EE6F882}"/>
              </a:ext>
            </a:extLst>
          </p:cNvPr>
          <p:cNvPicPr>
            <a:picLocks noChangeAspect="1"/>
          </p:cNvPicPr>
          <p:nvPr/>
        </p:nvPicPr>
        <p:blipFill>
          <a:blip r:embed="rId2"/>
          <a:stretch>
            <a:fillRect/>
          </a:stretch>
        </p:blipFill>
        <p:spPr>
          <a:xfrm>
            <a:off x="0" y="-7620"/>
            <a:ext cx="1097280" cy="555859"/>
          </a:xfrm>
          <a:prstGeom prst="rect">
            <a:avLst/>
          </a:prstGeom>
        </p:spPr>
      </p:pic>
    </p:spTree>
    <p:extLst>
      <p:ext uri="{BB962C8B-B14F-4D97-AF65-F5344CB8AC3E}">
        <p14:creationId xmlns:p14="http://schemas.microsoft.com/office/powerpoint/2010/main" val="3422533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2522E-1B04-4B39-B3E6-1B6F10C883F7}"/>
              </a:ext>
            </a:extLst>
          </p:cNvPr>
          <p:cNvSpPr>
            <a:spLocks noGrp="1"/>
          </p:cNvSpPr>
          <p:nvPr>
            <p:ph type="ctrTitle"/>
          </p:nvPr>
        </p:nvSpPr>
        <p:spPr>
          <a:xfrm>
            <a:off x="1149621" y="2978420"/>
            <a:ext cx="9144000" cy="1110343"/>
          </a:xfrm>
        </p:spPr>
        <p:txBody>
          <a:bodyPr>
            <a:normAutofit fontScale="90000"/>
          </a:bodyPr>
          <a:lstStyle/>
          <a:p>
            <a:r>
              <a:rPr lang="es-ES" dirty="0" err="1"/>
              <a:t>Microcharts</a:t>
            </a:r>
            <a:endParaRPr lang="es-EC" dirty="0"/>
          </a:p>
        </p:txBody>
      </p:sp>
      <p:pic>
        <p:nvPicPr>
          <p:cNvPr id="4" name="Imagen 3" descr="Interfaz de usuario gráfica, Aplicación&#10;&#10;Descripción generada automáticamente">
            <a:extLst>
              <a:ext uri="{FF2B5EF4-FFF2-40B4-BE49-F238E27FC236}">
                <a16:creationId xmlns:a16="http://schemas.microsoft.com/office/drawing/2014/main" id="{B05F0885-9CE5-4119-926B-050B10386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106" y="525862"/>
            <a:ext cx="3006090" cy="5345882"/>
          </a:xfrm>
          <a:prstGeom prst="rect">
            <a:avLst/>
          </a:prstGeom>
          <a:ln>
            <a:noFill/>
          </a:ln>
          <a:effectLst>
            <a:outerShdw blurRad="190500" algn="tl" rotWithShape="0">
              <a:srgbClr val="000000">
                <a:alpha val="70000"/>
              </a:srgbClr>
            </a:outerShdw>
          </a:effectLst>
        </p:spPr>
      </p:pic>
      <p:sp>
        <p:nvSpPr>
          <p:cNvPr id="5" name="Rectangle 11">
            <a:extLst>
              <a:ext uri="{FF2B5EF4-FFF2-40B4-BE49-F238E27FC236}">
                <a16:creationId xmlns:a16="http://schemas.microsoft.com/office/drawing/2014/main" id="{31144FE5-2B1E-43F1-8158-FB6A535D4921}"/>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6" name="Picture 12">
            <a:extLst>
              <a:ext uri="{FF2B5EF4-FFF2-40B4-BE49-F238E27FC236}">
                <a16:creationId xmlns:a16="http://schemas.microsoft.com/office/drawing/2014/main" id="{8F1DDBF5-B78A-4603-BF30-9A90690FF9A2}"/>
              </a:ext>
            </a:extLst>
          </p:cNvPr>
          <p:cNvPicPr>
            <a:picLocks noChangeAspect="1"/>
          </p:cNvPicPr>
          <p:nvPr/>
        </p:nvPicPr>
        <p:blipFill>
          <a:blip r:embed="rId3"/>
          <a:stretch>
            <a:fillRect/>
          </a:stretch>
        </p:blipFill>
        <p:spPr>
          <a:xfrm>
            <a:off x="0" y="-7620"/>
            <a:ext cx="1097280" cy="555859"/>
          </a:xfrm>
          <a:prstGeom prst="rect">
            <a:avLst/>
          </a:prstGeom>
        </p:spPr>
      </p:pic>
    </p:spTree>
    <p:extLst>
      <p:ext uri="{BB962C8B-B14F-4D97-AF65-F5344CB8AC3E}">
        <p14:creationId xmlns:p14="http://schemas.microsoft.com/office/powerpoint/2010/main" val="411552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5D2B1-8723-4DCF-B27A-C73E613E839B}"/>
              </a:ext>
            </a:extLst>
          </p:cNvPr>
          <p:cNvSpPr>
            <a:spLocks noGrp="1"/>
          </p:cNvSpPr>
          <p:nvPr>
            <p:ph type="title"/>
          </p:nvPr>
        </p:nvSpPr>
        <p:spPr/>
        <p:txBody>
          <a:bodyPr/>
          <a:lstStyle/>
          <a:p>
            <a:r>
              <a:rPr lang="es-ES" dirty="0" err="1"/>
              <a:t>Microcharts</a:t>
            </a:r>
            <a:endParaRPr lang="es-EC" dirty="0"/>
          </a:p>
        </p:txBody>
      </p:sp>
      <p:sp>
        <p:nvSpPr>
          <p:cNvPr id="3" name="Marcador de contenido 2">
            <a:extLst>
              <a:ext uri="{FF2B5EF4-FFF2-40B4-BE49-F238E27FC236}">
                <a16:creationId xmlns:a16="http://schemas.microsoft.com/office/drawing/2014/main" id="{A652DF34-4BDF-40DC-A719-4E63C755F194}"/>
              </a:ext>
            </a:extLst>
          </p:cNvPr>
          <p:cNvSpPr>
            <a:spLocks noGrp="1"/>
          </p:cNvSpPr>
          <p:nvPr>
            <p:ph idx="1"/>
          </p:nvPr>
        </p:nvSpPr>
        <p:spPr/>
        <p:txBody>
          <a:bodyPr/>
          <a:lstStyle/>
          <a:p>
            <a:r>
              <a:rPr lang="es-EC" dirty="0" err="1"/>
              <a:t>Microcharts</a:t>
            </a:r>
            <a:r>
              <a:rPr lang="es-EC" dirty="0"/>
              <a:t> es una selección de gráficos comunes que son fáciles de usar, agradables visualmente y construidos teniendo en cuenta la compatibilidad multiplataforma.</a:t>
            </a:r>
          </a:p>
        </p:txBody>
      </p:sp>
      <p:pic>
        <p:nvPicPr>
          <p:cNvPr id="4" name="Marcador de contenido 4">
            <a:extLst>
              <a:ext uri="{FF2B5EF4-FFF2-40B4-BE49-F238E27FC236}">
                <a16:creationId xmlns:a16="http://schemas.microsoft.com/office/drawing/2014/main" id="{231C47E0-47AF-4D31-81A5-3ADA42AECE19}"/>
              </a:ext>
            </a:extLst>
          </p:cNvPr>
          <p:cNvPicPr>
            <a:picLocks noChangeAspect="1"/>
          </p:cNvPicPr>
          <p:nvPr/>
        </p:nvPicPr>
        <p:blipFill>
          <a:blip r:embed="rId2"/>
          <a:stretch>
            <a:fillRect/>
          </a:stretch>
        </p:blipFill>
        <p:spPr>
          <a:xfrm>
            <a:off x="4700434" y="3191866"/>
            <a:ext cx="2257218" cy="1820739"/>
          </a:xfrm>
          <a:prstGeom prst="rect">
            <a:avLst/>
          </a:prstGeom>
          <a:ln>
            <a:noFill/>
          </a:ln>
          <a:effectLst>
            <a:outerShdw blurRad="292100" dist="139700" dir="2700000" algn="tl" rotWithShape="0">
              <a:srgbClr val="333333">
                <a:alpha val="65000"/>
              </a:srgbClr>
            </a:outerShdw>
          </a:effectLst>
        </p:spPr>
      </p:pic>
      <p:pic>
        <p:nvPicPr>
          <p:cNvPr id="5" name="Imagen 4">
            <a:extLst>
              <a:ext uri="{FF2B5EF4-FFF2-40B4-BE49-F238E27FC236}">
                <a16:creationId xmlns:a16="http://schemas.microsoft.com/office/drawing/2014/main" id="{1BE3AAB1-8C1E-4FC1-BD3A-E6D0D54B67FA}"/>
              </a:ext>
            </a:extLst>
          </p:cNvPr>
          <p:cNvPicPr>
            <a:picLocks noChangeAspect="1"/>
          </p:cNvPicPr>
          <p:nvPr/>
        </p:nvPicPr>
        <p:blipFill>
          <a:blip r:embed="rId3"/>
          <a:stretch>
            <a:fillRect/>
          </a:stretch>
        </p:blipFill>
        <p:spPr>
          <a:xfrm>
            <a:off x="7360406" y="3623238"/>
            <a:ext cx="2966243" cy="2207752"/>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81B566CF-20B9-408B-91DB-13EBBD15BB67}"/>
              </a:ext>
            </a:extLst>
          </p:cNvPr>
          <p:cNvPicPr>
            <a:picLocks noChangeAspect="1"/>
          </p:cNvPicPr>
          <p:nvPr/>
        </p:nvPicPr>
        <p:blipFill>
          <a:blip r:embed="rId4"/>
          <a:stretch>
            <a:fillRect/>
          </a:stretch>
        </p:blipFill>
        <p:spPr>
          <a:xfrm>
            <a:off x="1097280" y="2713601"/>
            <a:ext cx="3200400" cy="1819275"/>
          </a:xfrm>
          <a:prstGeom prst="rect">
            <a:avLst/>
          </a:prstGeom>
          <a:ln>
            <a:noFill/>
          </a:ln>
          <a:effectLst>
            <a:outerShdw blurRad="292100" dist="139700" dir="2700000" algn="tl" rotWithShape="0">
              <a:srgbClr val="333333">
                <a:alpha val="65000"/>
              </a:srgbClr>
            </a:outerShdw>
          </a:effectLst>
        </p:spPr>
      </p:pic>
      <p:sp>
        <p:nvSpPr>
          <p:cNvPr id="8" name="Rectangle 11">
            <a:extLst>
              <a:ext uri="{FF2B5EF4-FFF2-40B4-BE49-F238E27FC236}">
                <a16:creationId xmlns:a16="http://schemas.microsoft.com/office/drawing/2014/main" id="{63203028-0EA1-4A42-A46A-6B50B8D1DEAB}"/>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 name="Picture 12">
            <a:extLst>
              <a:ext uri="{FF2B5EF4-FFF2-40B4-BE49-F238E27FC236}">
                <a16:creationId xmlns:a16="http://schemas.microsoft.com/office/drawing/2014/main" id="{99A3A217-DAB2-4C57-9F02-F9BE8ED2F3C1}"/>
              </a:ext>
            </a:extLst>
          </p:cNvPr>
          <p:cNvPicPr>
            <a:picLocks noChangeAspect="1"/>
          </p:cNvPicPr>
          <p:nvPr/>
        </p:nvPicPr>
        <p:blipFill>
          <a:blip r:embed="rId5"/>
          <a:stretch>
            <a:fillRect/>
          </a:stretch>
        </p:blipFill>
        <p:spPr>
          <a:xfrm>
            <a:off x="0" y="-7620"/>
            <a:ext cx="1097280" cy="555859"/>
          </a:xfrm>
          <a:prstGeom prst="rect">
            <a:avLst/>
          </a:prstGeom>
        </p:spPr>
      </p:pic>
    </p:spTree>
    <p:extLst>
      <p:ext uri="{BB962C8B-B14F-4D97-AF65-F5344CB8AC3E}">
        <p14:creationId xmlns:p14="http://schemas.microsoft.com/office/powerpoint/2010/main" val="1517861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5D2B1-8723-4DCF-B27A-C73E613E839B}"/>
              </a:ext>
            </a:extLst>
          </p:cNvPr>
          <p:cNvSpPr>
            <a:spLocks noGrp="1"/>
          </p:cNvSpPr>
          <p:nvPr>
            <p:ph type="title"/>
          </p:nvPr>
        </p:nvSpPr>
        <p:spPr/>
        <p:txBody>
          <a:bodyPr>
            <a:normAutofit/>
          </a:bodyPr>
          <a:lstStyle/>
          <a:p>
            <a:br>
              <a:rPr lang="es-EC" dirty="0"/>
            </a:br>
            <a:r>
              <a:rPr lang="es-EC" dirty="0"/>
              <a:t>Entradas de datos</a:t>
            </a:r>
          </a:p>
        </p:txBody>
      </p:sp>
      <p:sp>
        <p:nvSpPr>
          <p:cNvPr id="13" name="Marcador de contenido 12">
            <a:extLst>
              <a:ext uri="{FF2B5EF4-FFF2-40B4-BE49-F238E27FC236}">
                <a16:creationId xmlns:a16="http://schemas.microsoft.com/office/drawing/2014/main" id="{BCD8571C-14CA-4D30-900C-68B837CD3759}"/>
              </a:ext>
            </a:extLst>
          </p:cNvPr>
          <p:cNvSpPr>
            <a:spLocks noGrp="1"/>
          </p:cNvSpPr>
          <p:nvPr>
            <p:ph idx="1"/>
          </p:nvPr>
        </p:nvSpPr>
        <p:spPr/>
        <p:txBody>
          <a:bodyPr/>
          <a:lstStyle/>
          <a:p>
            <a:pPr lvl="1" algn="just">
              <a:buFont typeface="Wingdings" panose="05000000000000000000" pitchFamily="2" charset="2"/>
              <a:buChar char="§"/>
            </a:pPr>
            <a:r>
              <a:rPr lang="es-EC" dirty="0"/>
              <a:t>Cada gráfico que se muestra a través de los micrográficos consume un conjunto de entradas de datos y siempre tendrán la misma estructura, independientemente del tipo de gráfico que desee mostrar. Cada entrada tendrá:     </a:t>
            </a:r>
          </a:p>
          <a:p>
            <a:pPr lvl="1">
              <a:buFont typeface="Wingdings" panose="05000000000000000000" pitchFamily="2" charset="2"/>
              <a:buChar char="§"/>
            </a:pPr>
            <a:r>
              <a:rPr lang="es-EC" dirty="0"/>
              <a:t>Un </a:t>
            </a:r>
            <a:r>
              <a:rPr lang="es-EC" dirty="0" err="1"/>
              <a:t>Floating</a:t>
            </a:r>
            <a:r>
              <a:rPr lang="es-EC" dirty="0"/>
              <a:t> </a:t>
            </a:r>
            <a:r>
              <a:rPr lang="es-EC" dirty="0" err="1"/>
              <a:t>number</a:t>
            </a:r>
            <a:r>
              <a:rPr lang="es-EC" dirty="0"/>
              <a:t> que representa su valor (obligatorio).     </a:t>
            </a:r>
          </a:p>
          <a:p>
            <a:pPr lvl="1">
              <a:buFont typeface="Wingdings" panose="05000000000000000000" pitchFamily="2" charset="2"/>
              <a:buChar char="§"/>
            </a:pPr>
            <a:r>
              <a:rPr lang="es-EC" dirty="0"/>
              <a:t>Un </a:t>
            </a:r>
            <a:r>
              <a:rPr lang="es-EC" dirty="0" err="1"/>
              <a:t>Label</a:t>
            </a:r>
            <a:r>
              <a:rPr lang="es-EC" dirty="0"/>
              <a:t> que describe con qué está asociada su entrada.    </a:t>
            </a:r>
          </a:p>
          <a:p>
            <a:pPr lvl="1">
              <a:buFont typeface="Wingdings" panose="05000000000000000000" pitchFamily="2" charset="2"/>
              <a:buChar char="§"/>
            </a:pPr>
            <a:r>
              <a:rPr lang="es-EC" dirty="0" err="1"/>
              <a:t>ValueLabel</a:t>
            </a:r>
            <a:r>
              <a:rPr lang="es-EC" dirty="0"/>
              <a:t> para formatear su valor.     </a:t>
            </a:r>
          </a:p>
          <a:p>
            <a:pPr lvl="1">
              <a:buFont typeface="Wingdings" panose="05000000000000000000" pitchFamily="2" charset="2"/>
              <a:buChar char="§"/>
            </a:pPr>
            <a:r>
              <a:rPr lang="es-EC" dirty="0"/>
              <a:t>Un color asociado con la entrada.</a:t>
            </a:r>
          </a:p>
        </p:txBody>
      </p:sp>
      <p:sp>
        <p:nvSpPr>
          <p:cNvPr id="4" name="Rectangle 11">
            <a:extLst>
              <a:ext uri="{FF2B5EF4-FFF2-40B4-BE49-F238E27FC236}">
                <a16:creationId xmlns:a16="http://schemas.microsoft.com/office/drawing/2014/main" id="{93953B4E-5DCA-4684-99B9-A104C783FCFF}"/>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5" name="Picture 12">
            <a:extLst>
              <a:ext uri="{FF2B5EF4-FFF2-40B4-BE49-F238E27FC236}">
                <a16:creationId xmlns:a16="http://schemas.microsoft.com/office/drawing/2014/main" id="{3A998571-BAAF-4D44-82E2-5EA62D1DB539}"/>
              </a:ext>
            </a:extLst>
          </p:cNvPr>
          <p:cNvPicPr>
            <a:picLocks noChangeAspect="1"/>
          </p:cNvPicPr>
          <p:nvPr/>
        </p:nvPicPr>
        <p:blipFill>
          <a:blip r:embed="rId2"/>
          <a:stretch>
            <a:fillRect/>
          </a:stretch>
        </p:blipFill>
        <p:spPr>
          <a:xfrm>
            <a:off x="0" y="-7620"/>
            <a:ext cx="1097280" cy="555859"/>
          </a:xfrm>
          <a:prstGeom prst="rect">
            <a:avLst/>
          </a:prstGeom>
        </p:spPr>
      </p:pic>
    </p:spTree>
    <p:extLst>
      <p:ext uri="{BB962C8B-B14F-4D97-AF65-F5344CB8AC3E}">
        <p14:creationId xmlns:p14="http://schemas.microsoft.com/office/powerpoint/2010/main" val="3785520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6DC13223-EC26-4FEF-95FB-2C3D13A497B3}"/>
              </a:ext>
            </a:extLst>
          </p:cNvPr>
          <p:cNvPicPr>
            <a:picLocks noGrp="1" noChangeAspect="1"/>
          </p:cNvPicPr>
          <p:nvPr>
            <p:ph idx="1"/>
          </p:nvPr>
        </p:nvPicPr>
        <p:blipFill>
          <a:blip r:embed="rId2"/>
          <a:stretch>
            <a:fillRect/>
          </a:stretch>
        </p:blipFill>
        <p:spPr>
          <a:xfrm>
            <a:off x="1565417" y="2455121"/>
            <a:ext cx="2332442" cy="3718052"/>
          </a:xfrm>
          <a:prstGeom prst="rect">
            <a:avLst/>
          </a:prstGeom>
          <a:ln>
            <a:noFill/>
          </a:ln>
          <a:effectLst>
            <a:outerShdw blurRad="292100" dist="139700" dir="2700000" algn="tl" rotWithShape="0">
              <a:srgbClr val="333333">
                <a:alpha val="65000"/>
              </a:srgbClr>
            </a:outerShdw>
          </a:effectLst>
        </p:spPr>
      </p:pic>
      <p:pic>
        <p:nvPicPr>
          <p:cNvPr id="7" name="Imagen 6">
            <a:extLst>
              <a:ext uri="{FF2B5EF4-FFF2-40B4-BE49-F238E27FC236}">
                <a16:creationId xmlns:a16="http://schemas.microsoft.com/office/drawing/2014/main" id="{877EDF5C-B38F-47D4-9373-5981A77ADB53}"/>
              </a:ext>
            </a:extLst>
          </p:cNvPr>
          <p:cNvPicPr>
            <a:picLocks noChangeAspect="1"/>
          </p:cNvPicPr>
          <p:nvPr/>
        </p:nvPicPr>
        <p:blipFill>
          <a:blip r:embed="rId3"/>
          <a:stretch>
            <a:fillRect/>
          </a:stretch>
        </p:blipFill>
        <p:spPr>
          <a:xfrm>
            <a:off x="1235479" y="450496"/>
            <a:ext cx="4314825" cy="1828800"/>
          </a:xfrm>
          <a:prstGeom prst="rect">
            <a:avLst/>
          </a:prstGeom>
        </p:spPr>
      </p:pic>
      <p:pic>
        <p:nvPicPr>
          <p:cNvPr id="9" name="Imagen 8">
            <a:extLst>
              <a:ext uri="{FF2B5EF4-FFF2-40B4-BE49-F238E27FC236}">
                <a16:creationId xmlns:a16="http://schemas.microsoft.com/office/drawing/2014/main" id="{42EEB519-911E-4F15-BD00-97DF53D7B71B}"/>
              </a:ext>
            </a:extLst>
          </p:cNvPr>
          <p:cNvPicPr>
            <a:picLocks noChangeAspect="1"/>
          </p:cNvPicPr>
          <p:nvPr/>
        </p:nvPicPr>
        <p:blipFill>
          <a:blip r:embed="rId4"/>
          <a:stretch>
            <a:fillRect/>
          </a:stretch>
        </p:blipFill>
        <p:spPr>
          <a:xfrm>
            <a:off x="5947583" y="858223"/>
            <a:ext cx="5238750" cy="5314950"/>
          </a:xfrm>
          <a:prstGeom prst="rect">
            <a:avLst/>
          </a:prstGeom>
          <a:ln>
            <a:noFill/>
          </a:ln>
          <a:effectLst>
            <a:outerShdw blurRad="292100" dist="139700" dir="2700000" algn="tl" rotWithShape="0">
              <a:srgbClr val="333333">
                <a:alpha val="65000"/>
              </a:srgbClr>
            </a:outerShdw>
          </a:effectLst>
        </p:spPr>
      </p:pic>
      <p:sp>
        <p:nvSpPr>
          <p:cNvPr id="3" name="Flecha: a la derecha 2">
            <a:extLst>
              <a:ext uri="{FF2B5EF4-FFF2-40B4-BE49-F238E27FC236}">
                <a16:creationId xmlns:a16="http://schemas.microsoft.com/office/drawing/2014/main" id="{492E16A2-A718-4306-BEDF-47D4FD18E947}"/>
              </a:ext>
            </a:extLst>
          </p:cNvPr>
          <p:cNvSpPr/>
          <p:nvPr/>
        </p:nvSpPr>
        <p:spPr>
          <a:xfrm>
            <a:off x="4581427" y="3360655"/>
            <a:ext cx="876693" cy="763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44763011-C63A-44F4-81D6-3630F69BC05A}"/>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0" name="Picture 12">
            <a:extLst>
              <a:ext uri="{FF2B5EF4-FFF2-40B4-BE49-F238E27FC236}">
                <a16:creationId xmlns:a16="http://schemas.microsoft.com/office/drawing/2014/main" id="{F717E402-3262-4C7B-9C4D-B7DD5DE7B1D7}"/>
              </a:ext>
            </a:extLst>
          </p:cNvPr>
          <p:cNvPicPr>
            <a:picLocks noChangeAspect="1"/>
          </p:cNvPicPr>
          <p:nvPr/>
        </p:nvPicPr>
        <p:blipFill>
          <a:blip r:embed="rId5"/>
          <a:stretch>
            <a:fillRect/>
          </a:stretch>
        </p:blipFill>
        <p:spPr>
          <a:xfrm>
            <a:off x="0" y="-7620"/>
            <a:ext cx="1097280" cy="555859"/>
          </a:xfrm>
          <a:prstGeom prst="rect">
            <a:avLst/>
          </a:prstGeom>
        </p:spPr>
      </p:pic>
    </p:spTree>
    <p:extLst>
      <p:ext uri="{BB962C8B-B14F-4D97-AF65-F5344CB8AC3E}">
        <p14:creationId xmlns:p14="http://schemas.microsoft.com/office/powerpoint/2010/main" val="2421640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2699A1-E52B-475B-A392-C7F4F1392294}"/>
              </a:ext>
            </a:extLst>
          </p:cNvPr>
          <p:cNvSpPr>
            <a:spLocks noGrp="1"/>
          </p:cNvSpPr>
          <p:nvPr>
            <p:ph type="title"/>
          </p:nvPr>
        </p:nvSpPr>
        <p:spPr/>
        <p:txBody>
          <a:bodyPr/>
          <a:lstStyle/>
          <a:p>
            <a:r>
              <a:rPr lang="en-US" dirty="0"/>
              <a:t>SIGNALR</a:t>
            </a:r>
          </a:p>
        </p:txBody>
      </p:sp>
      <p:sp>
        <p:nvSpPr>
          <p:cNvPr id="3" name="Marcador de contenido 2">
            <a:extLst>
              <a:ext uri="{FF2B5EF4-FFF2-40B4-BE49-F238E27FC236}">
                <a16:creationId xmlns:a16="http://schemas.microsoft.com/office/drawing/2014/main" id="{12E4A11D-E89C-4EB5-8BCD-D72AB6DB6D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7701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BF452-1BCD-4C5A-95B4-745F856CFFD1}"/>
              </a:ext>
            </a:extLst>
          </p:cNvPr>
          <p:cNvSpPr>
            <a:spLocks noGrp="1"/>
          </p:cNvSpPr>
          <p:nvPr>
            <p:ph type="title"/>
          </p:nvPr>
        </p:nvSpPr>
        <p:spPr/>
        <p:txBody>
          <a:bodyPr/>
          <a:lstStyle/>
          <a:p>
            <a:r>
              <a:rPr lang="en-US" dirty="0"/>
              <a:t>ASINCRONIA</a:t>
            </a:r>
          </a:p>
        </p:txBody>
      </p:sp>
      <p:pic>
        <p:nvPicPr>
          <p:cNvPr id="4" name="Picture 2" descr="Multitarea e Hilos en Java con ejemplos (Thread &amp; Runnable) - Jarroba">
            <a:extLst>
              <a:ext uri="{FF2B5EF4-FFF2-40B4-BE49-F238E27FC236}">
                <a16:creationId xmlns:a16="http://schemas.microsoft.com/office/drawing/2014/main" id="{1F67505C-2A6D-43C1-B952-C364AE850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718" y="1847646"/>
            <a:ext cx="5515099" cy="13599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ultitarea e Hilos en Java - Estructuras de Datos en Java">
            <a:extLst>
              <a:ext uri="{FF2B5EF4-FFF2-40B4-BE49-F238E27FC236}">
                <a16:creationId xmlns:a16="http://schemas.microsoft.com/office/drawing/2014/main" id="{1E2AF604-811D-4C0D-A979-3121014D6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736" y="3429000"/>
            <a:ext cx="4022264" cy="262464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B2FFC3C7-7CD2-4A8F-81FD-A21A60758BED}"/>
              </a:ext>
            </a:extLst>
          </p:cNvPr>
          <p:cNvSpPr txBox="1"/>
          <p:nvPr/>
        </p:nvSpPr>
        <p:spPr>
          <a:xfrm>
            <a:off x="6963846" y="2749838"/>
            <a:ext cx="4455897" cy="1477328"/>
          </a:xfrm>
          <a:prstGeom prst="rect">
            <a:avLst/>
          </a:prstGeom>
          <a:noFill/>
        </p:spPr>
        <p:txBody>
          <a:bodyPr wrap="square">
            <a:spAutoFit/>
          </a:bodyPr>
          <a:lstStyle/>
          <a:p>
            <a:r>
              <a:rPr lang="es-ES" b="0" i="0" dirty="0">
                <a:solidFill>
                  <a:srgbClr val="4D5156"/>
                </a:solidFill>
                <a:effectLst/>
                <a:latin typeface="arial" panose="020B0604020202020204" pitchFamily="34" charset="0"/>
              </a:rPr>
              <a:t>La asincronía y concurrencia nos permite optimizar las aplicaciones ya sea móviles, desktop o paginas web, al ejecutar varias operaciones simultaneas sin esperar que se termine la anterior.</a:t>
            </a:r>
            <a:endParaRPr lang="es-EC" dirty="0"/>
          </a:p>
        </p:txBody>
      </p:sp>
      <p:sp>
        <p:nvSpPr>
          <p:cNvPr id="7" name="Rectangle 11">
            <a:extLst>
              <a:ext uri="{FF2B5EF4-FFF2-40B4-BE49-F238E27FC236}">
                <a16:creationId xmlns:a16="http://schemas.microsoft.com/office/drawing/2014/main" id="{E5F173E7-DAB2-4ADF-9E83-1D0BF5EB7959}"/>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Picture 12">
            <a:extLst>
              <a:ext uri="{FF2B5EF4-FFF2-40B4-BE49-F238E27FC236}">
                <a16:creationId xmlns:a16="http://schemas.microsoft.com/office/drawing/2014/main" id="{6EA2D576-926A-4324-941A-DC6EC6ABD695}"/>
              </a:ext>
            </a:extLst>
          </p:cNvPr>
          <p:cNvPicPr>
            <a:picLocks noChangeAspect="1"/>
          </p:cNvPicPr>
          <p:nvPr/>
        </p:nvPicPr>
        <p:blipFill>
          <a:blip r:embed="rId4"/>
          <a:stretch>
            <a:fillRect/>
          </a:stretch>
        </p:blipFill>
        <p:spPr>
          <a:xfrm>
            <a:off x="0" y="-7620"/>
            <a:ext cx="1097280" cy="555859"/>
          </a:xfrm>
          <a:prstGeom prst="rect">
            <a:avLst/>
          </a:prstGeom>
        </p:spPr>
      </p:pic>
    </p:spTree>
    <p:extLst>
      <p:ext uri="{BB962C8B-B14F-4D97-AF65-F5344CB8AC3E}">
        <p14:creationId xmlns:p14="http://schemas.microsoft.com/office/powerpoint/2010/main" val="159664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Objetivos</a:t>
            </a:r>
          </a:p>
        </p:txBody>
      </p:sp>
      <p:sp>
        <p:nvSpPr>
          <p:cNvPr id="3" name="Marcador de contenido 2"/>
          <p:cNvSpPr>
            <a:spLocks noGrp="1"/>
          </p:cNvSpPr>
          <p:nvPr>
            <p:ph idx="1"/>
          </p:nvPr>
        </p:nvSpPr>
        <p:spPr>
          <a:xfrm>
            <a:off x="1097280" y="1897249"/>
            <a:ext cx="10058400" cy="4023360"/>
          </a:xfrm>
        </p:spPr>
        <p:txBody>
          <a:bodyPr>
            <a:normAutofit/>
          </a:bodyPr>
          <a:lstStyle/>
          <a:p>
            <a:pPr marL="342900" lvl="0" indent="-342900" algn="just">
              <a:lnSpc>
                <a:spcPct val="150000"/>
              </a:lnSpc>
              <a:spcAft>
                <a:spcPts val="600"/>
              </a:spcAft>
              <a:buFont typeface="Symbol" panose="05050102010706020507" pitchFamily="18" charset="2"/>
              <a:buChar char=""/>
            </a:pPr>
            <a:r>
              <a:rPr lang="es-EC" sz="2000" dirty="0">
                <a:ea typeface="Calibri" panose="020F0502020204030204" pitchFamily="34" charset="0"/>
                <a:cs typeface="Times New Roman" panose="02020603050405020304" pitchFamily="18" charset="0"/>
              </a:rPr>
              <a:t>Registrar tickets nuevos que sean solicitados al área de operaciones de la empresa </a:t>
            </a:r>
            <a:r>
              <a:rPr lang="es-EC" sz="2000" dirty="0" err="1">
                <a:ea typeface="Calibri" panose="020F0502020204030204" pitchFamily="34" charset="0"/>
                <a:cs typeface="Times New Roman" panose="02020603050405020304" pitchFamily="18" charset="0"/>
              </a:rPr>
              <a:t>Kliente</a:t>
            </a:r>
            <a:r>
              <a:rPr lang="es-EC" sz="2000" dirty="0">
                <a:ea typeface="Calibri" panose="020F0502020204030204" pitchFamily="34" charset="0"/>
                <a:cs typeface="Times New Roman" panose="02020603050405020304" pitchFamily="18" charset="0"/>
              </a:rPr>
              <a:t> </a:t>
            </a:r>
            <a:r>
              <a:rPr lang="es-EC" sz="2000" dirty="0" err="1">
                <a:ea typeface="Calibri" panose="020F0502020204030204" pitchFamily="34" charset="0"/>
                <a:cs typeface="Times New Roman" panose="02020603050405020304" pitchFamily="18" charset="0"/>
              </a:rPr>
              <a:t>Strategik</a:t>
            </a:r>
            <a:r>
              <a:rPr lang="es-EC" sz="2000" dirty="0">
                <a:ea typeface="Calibri" panose="020F0502020204030204" pitchFamily="34" charset="0"/>
                <a:cs typeface="Times New Roman" panose="02020603050405020304" pitchFamily="18" charset="0"/>
              </a:rPr>
              <a:t>.</a:t>
            </a:r>
            <a:endParaRPr lang="en-US" sz="2000" dirty="0">
              <a:effectLst/>
              <a:ea typeface="Calibri" panose="020F0502020204030204" pitchFamily="34" charset="0"/>
              <a:cs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s-EC" sz="2000" dirty="0">
                <a:ea typeface="Calibri" panose="020F0502020204030204" pitchFamily="34" charset="0"/>
                <a:cs typeface="Times New Roman" panose="02020603050405020304" pitchFamily="18" charset="0"/>
              </a:rPr>
              <a:t>Monitorear los tickets creados y verificar su estado de desarrollo.</a:t>
            </a:r>
            <a:endParaRPr lang="en-US" sz="2000" dirty="0">
              <a:effectLst/>
              <a:ea typeface="Calibri" panose="020F0502020204030204" pitchFamily="34" charset="0"/>
              <a:cs typeface="Times New Roman" panose="02020603050405020304" pitchFamily="18" charset="0"/>
            </a:endParaRPr>
          </a:p>
          <a:p>
            <a:pPr marL="342900" lvl="0" indent="-342900" algn="just">
              <a:lnSpc>
                <a:spcPct val="150000"/>
              </a:lnSpc>
              <a:spcBef>
                <a:spcPts val="35"/>
              </a:spcBef>
              <a:spcAft>
                <a:spcPts val="600"/>
              </a:spcAft>
              <a:buFont typeface="Symbol" panose="05050102010706020507" pitchFamily="18" charset="2"/>
              <a:buChar char=""/>
              <a:tabLst>
                <a:tab pos="1026160" algn="l"/>
                <a:tab pos="1026795" algn="l"/>
              </a:tabLst>
            </a:pPr>
            <a:r>
              <a:rPr lang="es-EC" sz="2000" dirty="0">
                <a:ea typeface="Calibri" panose="020F0502020204030204" pitchFamily="34" charset="0"/>
                <a:cs typeface="Times New Roman" panose="02020603050405020304" pitchFamily="18" charset="0"/>
              </a:rPr>
              <a:t>Agregar descripciones de los procesos realizados en cada ticket.</a:t>
            </a:r>
            <a:endParaRPr lang="en-US" sz="2000" dirty="0">
              <a:effectLst/>
              <a:ea typeface="Calibri" panose="020F0502020204030204" pitchFamily="34" charset="0"/>
              <a:cs typeface="Times New Roman" panose="02020603050405020304" pitchFamily="18" charset="0"/>
            </a:endParaRPr>
          </a:p>
          <a:p>
            <a:pPr marL="342900" lvl="0" indent="-342900" algn="just">
              <a:lnSpc>
                <a:spcPct val="150000"/>
              </a:lnSpc>
              <a:spcBef>
                <a:spcPts val="35"/>
              </a:spcBef>
              <a:spcAft>
                <a:spcPts val="600"/>
              </a:spcAft>
              <a:buFont typeface="Symbol" panose="05050102010706020507" pitchFamily="18" charset="2"/>
              <a:buChar char=""/>
              <a:tabLst>
                <a:tab pos="1026160" algn="l"/>
                <a:tab pos="1026795" algn="l"/>
              </a:tabLst>
            </a:pPr>
            <a:r>
              <a:rPr lang="es-EC" sz="2000" dirty="0">
                <a:ea typeface="Calibri" panose="020F0502020204030204" pitchFamily="34" charset="0"/>
                <a:cs typeface="Times New Roman" panose="02020603050405020304" pitchFamily="18" charset="0"/>
              </a:rPr>
              <a:t>Eliminar tareas manuales del personal de operaciones.</a:t>
            </a:r>
            <a:endParaRPr lang="en-US" sz="2000" dirty="0">
              <a:effectLst/>
              <a:ea typeface="Calibri" panose="020F0502020204030204" pitchFamily="34" charset="0"/>
              <a:cs typeface="Times New Roman" panose="02020603050405020304" pitchFamily="18" charset="0"/>
            </a:endParaRPr>
          </a:p>
          <a:p>
            <a:endParaRPr lang="es-ES" dirty="0"/>
          </a:p>
        </p:txBody>
      </p:sp>
      <p:pic>
        <p:nvPicPr>
          <p:cNvPr id="4" name="Imagen 3"/>
          <p:cNvPicPr>
            <a:picLocks noChangeAspect="1"/>
          </p:cNvPicPr>
          <p:nvPr/>
        </p:nvPicPr>
        <p:blipFill>
          <a:blip r:embed="rId2"/>
          <a:stretch>
            <a:fillRect/>
          </a:stretch>
        </p:blipFill>
        <p:spPr>
          <a:xfrm>
            <a:off x="8426255" y="3735237"/>
            <a:ext cx="3043043" cy="15978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roup 4">
            <a:extLst>
              <a:ext uri="{FF2B5EF4-FFF2-40B4-BE49-F238E27FC236}">
                <a16:creationId xmlns:a16="http://schemas.microsoft.com/office/drawing/2014/main" id="{7074F041-BBB1-488E-B6CF-4C68FF5418D3}"/>
              </a:ext>
            </a:extLst>
          </p:cNvPr>
          <p:cNvGrpSpPr/>
          <p:nvPr/>
        </p:nvGrpSpPr>
        <p:grpSpPr>
          <a:xfrm>
            <a:off x="0" y="-7620"/>
            <a:ext cx="12192000" cy="555859"/>
            <a:chOff x="0" y="0"/>
            <a:chExt cx="12192000" cy="555859"/>
          </a:xfrm>
        </p:grpSpPr>
        <p:sp>
          <p:nvSpPr>
            <p:cNvPr id="6" name="Rectangle 5">
              <a:extLst>
                <a:ext uri="{FF2B5EF4-FFF2-40B4-BE49-F238E27FC236}">
                  <a16:creationId xmlns:a16="http://schemas.microsoft.com/office/drawing/2014/main" id="{2AB20A7A-4A93-4B08-AE8A-667EFC98D5F7}"/>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7" name="Picture 6">
              <a:extLst>
                <a:ext uri="{FF2B5EF4-FFF2-40B4-BE49-F238E27FC236}">
                  <a16:creationId xmlns:a16="http://schemas.microsoft.com/office/drawing/2014/main" id="{A5007438-F064-4430-8FBD-D34A66B2460A}"/>
                </a:ext>
              </a:extLst>
            </p:cNvPr>
            <p:cNvPicPr>
              <a:picLocks noChangeAspect="1"/>
            </p:cNvPicPr>
            <p:nvPr/>
          </p:nvPicPr>
          <p:blipFill>
            <a:blip r:embed="rId3"/>
            <a:stretch>
              <a:fillRect/>
            </a:stretch>
          </p:blipFill>
          <p:spPr>
            <a:xfrm>
              <a:off x="0" y="0"/>
              <a:ext cx="1097280" cy="555859"/>
            </a:xfrm>
            <a:prstGeom prst="rect">
              <a:avLst/>
            </a:prstGeom>
          </p:spPr>
        </p:pic>
      </p:grpSp>
    </p:spTree>
    <p:extLst>
      <p:ext uri="{BB962C8B-B14F-4D97-AF65-F5344CB8AC3E}">
        <p14:creationId xmlns:p14="http://schemas.microsoft.com/office/powerpoint/2010/main" val="1699174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58139-8567-4934-80C3-04B563E9DB56}"/>
              </a:ext>
            </a:extLst>
          </p:cNvPr>
          <p:cNvSpPr>
            <a:spLocks noGrp="1"/>
          </p:cNvSpPr>
          <p:nvPr>
            <p:ph type="title"/>
          </p:nvPr>
        </p:nvSpPr>
        <p:spPr/>
        <p:txBody>
          <a:bodyPr/>
          <a:lstStyle/>
          <a:p>
            <a:r>
              <a:rPr lang="es-EC" dirty="0" err="1"/>
              <a:t>SignalR</a:t>
            </a:r>
            <a:endParaRPr lang="en-US" dirty="0"/>
          </a:p>
        </p:txBody>
      </p:sp>
      <p:sp>
        <p:nvSpPr>
          <p:cNvPr id="4" name="Rectangle 11">
            <a:extLst>
              <a:ext uri="{FF2B5EF4-FFF2-40B4-BE49-F238E27FC236}">
                <a16:creationId xmlns:a16="http://schemas.microsoft.com/office/drawing/2014/main" id="{B62788F0-A2F8-4C4B-9B80-0E500D5026E3}"/>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5" name="Picture 12">
            <a:extLst>
              <a:ext uri="{FF2B5EF4-FFF2-40B4-BE49-F238E27FC236}">
                <a16:creationId xmlns:a16="http://schemas.microsoft.com/office/drawing/2014/main" id="{46F13BC8-89C8-433F-B484-B8AF9C0A0EF2}"/>
              </a:ext>
            </a:extLst>
          </p:cNvPr>
          <p:cNvPicPr>
            <a:picLocks noChangeAspect="1"/>
          </p:cNvPicPr>
          <p:nvPr/>
        </p:nvPicPr>
        <p:blipFill>
          <a:blip r:embed="rId2"/>
          <a:stretch>
            <a:fillRect/>
          </a:stretch>
        </p:blipFill>
        <p:spPr>
          <a:xfrm>
            <a:off x="0" y="-7620"/>
            <a:ext cx="1097280" cy="555859"/>
          </a:xfrm>
          <a:prstGeom prst="rect">
            <a:avLst/>
          </a:prstGeom>
        </p:spPr>
      </p:pic>
      <p:pic>
        <p:nvPicPr>
          <p:cNvPr id="6" name="Picture 4" descr="Microsoft anuncia ASP.NET SignalR 2.4.0 – Jorge Serrano">
            <a:extLst>
              <a:ext uri="{FF2B5EF4-FFF2-40B4-BE49-F238E27FC236}">
                <a16:creationId xmlns:a16="http://schemas.microsoft.com/office/drawing/2014/main" id="{3F0CF07A-AD3B-42C3-AAE0-FC7502D07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211" y="2162175"/>
            <a:ext cx="3619500" cy="1266825"/>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275463CC-0642-43A5-B42C-0A7C97FA57DC}"/>
              </a:ext>
            </a:extLst>
          </p:cNvPr>
          <p:cNvSpPr txBox="1"/>
          <p:nvPr/>
        </p:nvSpPr>
        <p:spPr>
          <a:xfrm>
            <a:off x="5559492" y="2449315"/>
            <a:ext cx="5040297" cy="1477328"/>
          </a:xfrm>
          <a:prstGeom prst="rect">
            <a:avLst/>
          </a:prstGeom>
          <a:noFill/>
        </p:spPr>
        <p:txBody>
          <a:bodyPr wrap="square">
            <a:spAutoFit/>
          </a:bodyPr>
          <a:lstStyle/>
          <a:p>
            <a:r>
              <a:rPr lang="es-ES" b="0" i="0" dirty="0" err="1">
                <a:solidFill>
                  <a:srgbClr val="4D5156"/>
                </a:solidFill>
                <a:effectLst/>
                <a:latin typeface="arial" panose="020B0604020202020204" pitchFamily="34" charset="0"/>
              </a:rPr>
              <a:t>SignalR</a:t>
            </a:r>
            <a:r>
              <a:rPr lang="es-ES" b="0" i="0" dirty="0">
                <a:solidFill>
                  <a:srgbClr val="4D5156"/>
                </a:solidFill>
                <a:effectLst/>
                <a:latin typeface="arial" panose="020B0604020202020204" pitchFamily="34" charset="0"/>
              </a:rPr>
              <a:t> es una biblioteca de software gratuita y de código abierto para Microsoft ASP.NET que permite que el código del servidor envíe notificaciones asincrónicas a las aplicaciones web del lado del cliente.</a:t>
            </a:r>
            <a:endParaRPr lang="es-EC" dirty="0"/>
          </a:p>
        </p:txBody>
      </p:sp>
    </p:spTree>
    <p:extLst>
      <p:ext uri="{BB962C8B-B14F-4D97-AF65-F5344CB8AC3E}">
        <p14:creationId xmlns:p14="http://schemas.microsoft.com/office/powerpoint/2010/main" val="3702262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2851" y="372735"/>
            <a:ext cx="10058400" cy="1450757"/>
          </a:xfrm>
        </p:spPr>
        <p:txBody>
          <a:bodyPr/>
          <a:lstStyle/>
          <a:p>
            <a:r>
              <a:rPr lang="es-ES" dirty="0"/>
              <a:t>CONCLUSIONES</a:t>
            </a:r>
          </a:p>
        </p:txBody>
      </p:sp>
      <p:grpSp>
        <p:nvGrpSpPr>
          <p:cNvPr id="6" name="Group 5">
            <a:extLst>
              <a:ext uri="{FF2B5EF4-FFF2-40B4-BE49-F238E27FC236}">
                <a16:creationId xmlns:a16="http://schemas.microsoft.com/office/drawing/2014/main" id="{99A0C00A-B610-4859-B189-D33A2E1979AC}"/>
              </a:ext>
            </a:extLst>
          </p:cNvPr>
          <p:cNvGrpSpPr/>
          <p:nvPr/>
        </p:nvGrpSpPr>
        <p:grpSpPr>
          <a:xfrm>
            <a:off x="0" y="-7620"/>
            <a:ext cx="12192000" cy="555859"/>
            <a:chOff x="0" y="0"/>
            <a:chExt cx="12192000" cy="555859"/>
          </a:xfrm>
        </p:grpSpPr>
        <p:sp>
          <p:nvSpPr>
            <p:cNvPr id="7" name="Rectangle 6">
              <a:extLst>
                <a:ext uri="{FF2B5EF4-FFF2-40B4-BE49-F238E27FC236}">
                  <a16:creationId xmlns:a16="http://schemas.microsoft.com/office/drawing/2014/main" id="{8EC1D8E4-2582-4230-A88B-52BB1F1F4CD5}"/>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Picture 7">
              <a:extLst>
                <a:ext uri="{FF2B5EF4-FFF2-40B4-BE49-F238E27FC236}">
                  <a16:creationId xmlns:a16="http://schemas.microsoft.com/office/drawing/2014/main" id="{44191D87-09B4-4EE6-9DC2-500945D558E8}"/>
                </a:ext>
              </a:extLst>
            </p:cNvPr>
            <p:cNvPicPr>
              <a:picLocks noChangeAspect="1"/>
            </p:cNvPicPr>
            <p:nvPr/>
          </p:nvPicPr>
          <p:blipFill>
            <a:blip r:embed="rId2"/>
            <a:stretch>
              <a:fillRect/>
            </a:stretch>
          </p:blipFill>
          <p:spPr>
            <a:xfrm>
              <a:off x="0" y="0"/>
              <a:ext cx="1097280" cy="555859"/>
            </a:xfrm>
            <a:prstGeom prst="rect">
              <a:avLst/>
            </a:prstGeom>
          </p:spPr>
        </p:pic>
      </p:grpSp>
      <p:sp>
        <p:nvSpPr>
          <p:cNvPr id="9" name="CuadroTexto 8">
            <a:extLst>
              <a:ext uri="{FF2B5EF4-FFF2-40B4-BE49-F238E27FC236}">
                <a16:creationId xmlns:a16="http://schemas.microsoft.com/office/drawing/2014/main" id="{A993DDA3-2BD1-41D8-89CA-5027846CE3C1}"/>
              </a:ext>
            </a:extLst>
          </p:cNvPr>
          <p:cNvSpPr txBox="1"/>
          <p:nvPr/>
        </p:nvSpPr>
        <p:spPr>
          <a:xfrm>
            <a:off x="672860" y="1831149"/>
            <a:ext cx="10929668" cy="4150623"/>
          </a:xfrm>
          <a:prstGeom prst="rect">
            <a:avLst/>
          </a:prstGeom>
          <a:noFill/>
        </p:spPr>
        <p:txBody>
          <a:bodyPr wrap="square">
            <a:spAutoFit/>
          </a:bodyPr>
          <a:lstStyle/>
          <a:p>
            <a:pPr marL="342900" lvl="0" indent="-342900" algn="just">
              <a:lnSpc>
                <a:spcPct val="148000"/>
              </a:lnSpc>
              <a:spcAft>
                <a:spcPts val="0"/>
              </a:spcAft>
              <a:buSzPts val="1200"/>
              <a:buFont typeface="Wingdings" panose="05000000000000000000" pitchFamily="2" charset="2"/>
              <a:buChar char=""/>
              <a:tabLst>
                <a:tab pos="528320" algn="l"/>
              </a:tabLst>
            </a:pPr>
            <a:r>
              <a:rPr lang="es-EC" dirty="0">
                <a:solidFill>
                  <a:schemeClr val="tx1">
                    <a:lumMod val="75000"/>
                    <a:lumOff val="25000"/>
                  </a:schemeClr>
                </a:solidFill>
              </a:rPr>
              <a:t>El uso de una Metodología para el desarrollo de la aplicación móvil específicamente la metodología Extreme </a:t>
            </a:r>
            <a:r>
              <a:rPr lang="es-EC" dirty="0" err="1">
                <a:solidFill>
                  <a:schemeClr val="tx1">
                    <a:lumMod val="75000"/>
                    <a:lumOff val="25000"/>
                  </a:schemeClr>
                </a:solidFill>
              </a:rPr>
              <a:t>Programming</a:t>
            </a:r>
            <a:r>
              <a:rPr lang="es-EC" dirty="0">
                <a:solidFill>
                  <a:schemeClr val="tx1">
                    <a:lumMod val="75000"/>
                    <a:lumOff val="25000"/>
                  </a:schemeClr>
                </a:solidFill>
              </a:rPr>
              <a:t>, fue fundamental ya que gracias a ella podemos elaborar software de calidad, ya que se fueron completando cada una de sus etapas permitiendo que podamos mostrar algunas versiones previas al usuario lo que fue de gran ayuda porque se van realizando los correctivos correspondientes para dejar la aplicación totalmente funcional antes de la versión final.</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dirty="0">
                <a:solidFill>
                  <a:schemeClr val="tx1">
                    <a:lumMod val="75000"/>
                    <a:lumOff val="25000"/>
                  </a:schemeClr>
                </a:solidFill>
              </a:rPr>
              <a:t>Al implementar la aplicación móvil se redujo la pérdida de tiempo que se daba para realizar los tickets, ya que el cliente debía acercarse a las instalaciones y realizar su petición o por una llamada que a veces no era contestada o no se tenía bien claro lo que el cliente necesitaba, ocurriendo inconvenientes, que se quedaran en el pasado ya que el aplicativo tiene el fin de mejorar los procesos de administración, seguimiento y contribuyendo con el desarrollo de la empresa.</a:t>
            </a:r>
          </a:p>
        </p:txBody>
      </p:sp>
    </p:spTree>
    <p:extLst>
      <p:ext uri="{BB962C8B-B14F-4D97-AF65-F5344CB8AC3E}">
        <p14:creationId xmlns:p14="http://schemas.microsoft.com/office/powerpoint/2010/main" val="1914006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2851" y="372735"/>
            <a:ext cx="10058400" cy="1450757"/>
          </a:xfrm>
        </p:spPr>
        <p:txBody>
          <a:bodyPr/>
          <a:lstStyle/>
          <a:p>
            <a:r>
              <a:rPr lang="es-ES" dirty="0"/>
              <a:t>Recomendaciones</a:t>
            </a:r>
          </a:p>
        </p:txBody>
      </p:sp>
      <p:grpSp>
        <p:nvGrpSpPr>
          <p:cNvPr id="6" name="Group 5">
            <a:extLst>
              <a:ext uri="{FF2B5EF4-FFF2-40B4-BE49-F238E27FC236}">
                <a16:creationId xmlns:a16="http://schemas.microsoft.com/office/drawing/2014/main" id="{99A0C00A-B610-4859-B189-D33A2E1979AC}"/>
              </a:ext>
            </a:extLst>
          </p:cNvPr>
          <p:cNvGrpSpPr/>
          <p:nvPr/>
        </p:nvGrpSpPr>
        <p:grpSpPr>
          <a:xfrm>
            <a:off x="0" y="-7620"/>
            <a:ext cx="12192000" cy="555859"/>
            <a:chOff x="0" y="0"/>
            <a:chExt cx="12192000" cy="555859"/>
          </a:xfrm>
        </p:grpSpPr>
        <p:sp>
          <p:nvSpPr>
            <p:cNvPr id="7" name="Rectangle 6">
              <a:extLst>
                <a:ext uri="{FF2B5EF4-FFF2-40B4-BE49-F238E27FC236}">
                  <a16:creationId xmlns:a16="http://schemas.microsoft.com/office/drawing/2014/main" id="{8EC1D8E4-2582-4230-A88B-52BB1F1F4CD5}"/>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Picture 7">
              <a:extLst>
                <a:ext uri="{FF2B5EF4-FFF2-40B4-BE49-F238E27FC236}">
                  <a16:creationId xmlns:a16="http://schemas.microsoft.com/office/drawing/2014/main" id="{44191D87-09B4-4EE6-9DC2-500945D558E8}"/>
                </a:ext>
              </a:extLst>
            </p:cNvPr>
            <p:cNvPicPr>
              <a:picLocks noChangeAspect="1"/>
            </p:cNvPicPr>
            <p:nvPr/>
          </p:nvPicPr>
          <p:blipFill>
            <a:blip r:embed="rId2"/>
            <a:stretch>
              <a:fillRect/>
            </a:stretch>
          </p:blipFill>
          <p:spPr>
            <a:xfrm>
              <a:off x="0" y="0"/>
              <a:ext cx="1097280" cy="555859"/>
            </a:xfrm>
            <a:prstGeom prst="rect">
              <a:avLst/>
            </a:prstGeom>
          </p:spPr>
        </p:pic>
      </p:grpSp>
      <p:sp>
        <p:nvSpPr>
          <p:cNvPr id="9" name="CuadroTexto 8">
            <a:extLst>
              <a:ext uri="{FF2B5EF4-FFF2-40B4-BE49-F238E27FC236}">
                <a16:creationId xmlns:a16="http://schemas.microsoft.com/office/drawing/2014/main" id="{A993DDA3-2BD1-41D8-89CA-5027846CE3C1}"/>
              </a:ext>
            </a:extLst>
          </p:cNvPr>
          <p:cNvSpPr txBox="1"/>
          <p:nvPr/>
        </p:nvSpPr>
        <p:spPr>
          <a:xfrm>
            <a:off x="672860" y="1882907"/>
            <a:ext cx="10929668" cy="4150623"/>
          </a:xfrm>
          <a:prstGeom prst="rect">
            <a:avLst/>
          </a:prstGeom>
          <a:noFill/>
        </p:spPr>
        <p:txBody>
          <a:bodyPr wrap="square">
            <a:spAutoFit/>
          </a:bodyPr>
          <a:lstStyle/>
          <a:p>
            <a:pPr marL="342900" lvl="0" indent="-342900" algn="just">
              <a:lnSpc>
                <a:spcPct val="148000"/>
              </a:lnSpc>
              <a:spcAft>
                <a:spcPts val="0"/>
              </a:spcAft>
              <a:buSzPts val="1200"/>
              <a:buFont typeface="Wingdings" panose="05000000000000000000" pitchFamily="2" charset="2"/>
              <a:buChar char=""/>
              <a:tabLst>
                <a:tab pos="528320" algn="l"/>
              </a:tabLst>
            </a:pPr>
            <a:r>
              <a:rPr lang="es-ES" dirty="0">
                <a:solidFill>
                  <a:schemeClr val="tx1">
                    <a:lumMod val="75000"/>
                    <a:lumOff val="25000"/>
                  </a:schemeClr>
                </a:solidFill>
              </a:rPr>
              <a:t>Se recomienda el uso del alguna Metodología Ágil para el desarrollo de una aplicación móvil, ya que gracias a la metodología podemos ser más disciplinados a la hora de elaborar o construir algún proyecto de software, las metodologías agiles permiten construir un buen equipo de trabajo y nos permite configurar nuestro propio entorno de desarrollo en base a las necesidades además la planificación es flexible permitiendo responder a cambios repentinos en el proyecto.</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dirty="0">
                <a:solidFill>
                  <a:schemeClr val="tx1">
                    <a:lumMod val="75000"/>
                    <a:lumOff val="25000"/>
                  </a:schemeClr>
                </a:solidFill>
              </a:rPr>
              <a:t>Capacitar a la persona encargada de administrar el sistema para evitar problemas como error de ingresos, edición y eliminación de información, ya que estos serán reflejados en la aplicación y puede ocasionar en los clientes confusión e inconformidad.</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dirty="0">
                <a:solidFill>
                  <a:schemeClr val="tx1">
                    <a:lumMod val="75000"/>
                    <a:lumOff val="25000"/>
                  </a:schemeClr>
                </a:solidFill>
              </a:rPr>
              <a:t>Mantener una actualización frecuente de la información de los tickets y procesos de las mismas, ya que la aplicación está desarrollada para que brinde información actualizada haciendo peticiones al base de datos.</a:t>
            </a:r>
          </a:p>
        </p:txBody>
      </p:sp>
    </p:spTree>
    <p:extLst>
      <p:ext uri="{BB962C8B-B14F-4D97-AF65-F5344CB8AC3E}">
        <p14:creationId xmlns:p14="http://schemas.microsoft.com/office/powerpoint/2010/main" val="1627518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2851" y="372735"/>
            <a:ext cx="10058400" cy="1450757"/>
          </a:xfrm>
        </p:spPr>
        <p:txBody>
          <a:bodyPr/>
          <a:lstStyle/>
          <a:p>
            <a:r>
              <a:rPr lang="es-ES" dirty="0"/>
              <a:t>Bibliografía</a:t>
            </a:r>
          </a:p>
        </p:txBody>
      </p:sp>
      <p:grpSp>
        <p:nvGrpSpPr>
          <p:cNvPr id="6" name="Group 5">
            <a:extLst>
              <a:ext uri="{FF2B5EF4-FFF2-40B4-BE49-F238E27FC236}">
                <a16:creationId xmlns:a16="http://schemas.microsoft.com/office/drawing/2014/main" id="{99A0C00A-B610-4859-B189-D33A2E1979AC}"/>
              </a:ext>
            </a:extLst>
          </p:cNvPr>
          <p:cNvGrpSpPr/>
          <p:nvPr/>
        </p:nvGrpSpPr>
        <p:grpSpPr>
          <a:xfrm>
            <a:off x="0" y="-7620"/>
            <a:ext cx="12192000" cy="555859"/>
            <a:chOff x="0" y="0"/>
            <a:chExt cx="12192000" cy="555859"/>
          </a:xfrm>
        </p:grpSpPr>
        <p:sp>
          <p:nvSpPr>
            <p:cNvPr id="7" name="Rectangle 6">
              <a:extLst>
                <a:ext uri="{FF2B5EF4-FFF2-40B4-BE49-F238E27FC236}">
                  <a16:creationId xmlns:a16="http://schemas.microsoft.com/office/drawing/2014/main" id="{8EC1D8E4-2582-4230-A88B-52BB1F1F4CD5}"/>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Picture 7">
              <a:extLst>
                <a:ext uri="{FF2B5EF4-FFF2-40B4-BE49-F238E27FC236}">
                  <a16:creationId xmlns:a16="http://schemas.microsoft.com/office/drawing/2014/main" id="{44191D87-09B4-4EE6-9DC2-500945D558E8}"/>
                </a:ext>
              </a:extLst>
            </p:cNvPr>
            <p:cNvPicPr>
              <a:picLocks noChangeAspect="1"/>
            </p:cNvPicPr>
            <p:nvPr/>
          </p:nvPicPr>
          <p:blipFill>
            <a:blip r:embed="rId2"/>
            <a:stretch>
              <a:fillRect/>
            </a:stretch>
          </p:blipFill>
          <p:spPr>
            <a:xfrm>
              <a:off x="0" y="0"/>
              <a:ext cx="1097280" cy="555859"/>
            </a:xfrm>
            <a:prstGeom prst="rect">
              <a:avLst/>
            </a:prstGeom>
          </p:spPr>
        </p:pic>
      </p:grpSp>
      <p:sp>
        <p:nvSpPr>
          <p:cNvPr id="9" name="CuadroTexto 8">
            <a:extLst>
              <a:ext uri="{FF2B5EF4-FFF2-40B4-BE49-F238E27FC236}">
                <a16:creationId xmlns:a16="http://schemas.microsoft.com/office/drawing/2014/main" id="{A993DDA3-2BD1-41D8-89CA-5027846CE3C1}"/>
              </a:ext>
            </a:extLst>
          </p:cNvPr>
          <p:cNvSpPr txBox="1"/>
          <p:nvPr/>
        </p:nvSpPr>
        <p:spPr>
          <a:xfrm>
            <a:off x="672860" y="1882907"/>
            <a:ext cx="10929668" cy="4205318"/>
          </a:xfrm>
          <a:prstGeom prst="rect">
            <a:avLst/>
          </a:prstGeom>
          <a:noFill/>
        </p:spPr>
        <p:txBody>
          <a:bodyPr wrap="square">
            <a:spAutoFit/>
          </a:bodyPr>
          <a:lstStyle/>
          <a:p>
            <a:pPr marL="342900" lvl="0" indent="-342900" algn="just">
              <a:lnSpc>
                <a:spcPct val="148000"/>
              </a:lnSpc>
              <a:spcAft>
                <a:spcPts val="0"/>
              </a:spcAft>
              <a:buSzPts val="1200"/>
              <a:buFont typeface="Wingdings" panose="05000000000000000000" pitchFamily="2" charset="2"/>
              <a:buChar char=""/>
              <a:tabLst>
                <a:tab pos="528320" algn="l"/>
              </a:tabLst>
            </a:pPr>
            <a:r>
              <a:rPr lang="es-ES" sz="1400" dirty="0" err="1">
                <a:solidFill>
                  <a:schemeClr val="tx1">
                    <a:lumMod val="75000"/>
                    <a:lumOff val="25000"/>
                  </a:schemeClr>
                </a:solidFill>
              </a:rPr>
              <a:t>Schmuller</a:t>
            </a:r>
            <a:r>
              <a:rPr lang="es-ES" sz="1400" dirty="0">
                <a:solidFill>
                  <a:schemeClr val="tx1">
                    <a:lumMod val="75000"/>
                    <a:lumOff val="25000"/>
                  </a:schemeClr>
                </a:solidFill>
              </a:rPr>
              <a:t> Joseph, Aprendiendo UML en 24 horas, ISBN 968444463X, Editorial Prentice-Hall, Año 2001.</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sz="1400" dirty="0">
                <a:solidFill>
                  <a:schemeClr val="tx1">
                    <a:lumMod val="75000"/>
                    <a:lumOff val="25000"/>
                  </a:schemeClr>
                </a:solidFill>
              </a:rPr>
              <a:t>Sistema operativo móvil [Citado el: 12 de septiembre del 2012.] http://es.wikipedia.org/wiki/Sistema_operativo_m%C3%B3vil</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sz="1400" dirty="0">
                <a:solidFill>
                  <a:schemeClr val="tx1">
                    <a:lumMod val="75000"/>
                    <a:lumOff val="25000"/>
                  </a:schemeClr>
                </a:solidFill>
              </a:rPr>
              <a:t>Virtual </a:t>
            </a:r>
            <a:r>
              <a:rPr lang="es-ES" sz="1400" dirty="0" err="1">
                <a:solidFill>
                  <a:schemeClr val="tx1">
                    <a:lumMod val="75000"/>
                    <a:lumOff val="25000"/>
                  </a:schemeClr>
                </a:solidFill>
              </a:rPr>
              <a:t>Class</a:t>
            </a:r>
            <a:r>
              <a:rPr lang="es-ES" sz="1400" dirty="0">
                <a:solidFill>
                  <a:schemeClr val="tx1">
                    <a:lumMod val="75000"/>
                    <a:lumOff val="25000"/>
                  </a:schemeClr>
                </a:solidFill>
              </a:rPr>
              <a:t>, Universidad tecnológica del Perú, [Citado el: 12 de septiembre del 2012] http://www.utp.edu.pe.</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sz="1400" dirty="0">
                <a:solidFill>
                  <a:schemeClr val="tx1">
                    <a:lumMod val="75000"/>
                    <a:lumOff val="25000"/>
                  </a:schemeClr>
                </a:solidFill>
              </a:rPr>
              <a:t>Universidad Nacional de La Matanza Departamento de Ingeniería e Investigaciones Tecnológicas Florencio Varela 1903, San Justo, Buenos Aires, Argentina.[Citado el: 11 de febrero del 2013]</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sz="1400" dirty="0">
                <a:solidFill>
                  <a:schemeClr val="tx1">
                    <a:lumMod val="75000"/>
                    <a:lumOff val="25000"/>
                  </a:schemeClr>
                </a:solidFill>
              </a:rPr>
              <a:t>Dr. Papa Quiroz, Erik Alex, DISEÑO DE UNA APLICACIÓN MÓVIL PARA LA CONSULTA ACADÉMICA DE LA FIIS-UTP, Enero 2013 – Perú.</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sz="1400" dirty="0">
                <a:solidFill>
                  <a:schemeClr val="tx1">
                    <a:lumMod val="75000"/>
                    <a:lumOff val="25000"/>
                  </a:schemeClr>
                </a:solidFill>
              </a:rPr>
              <a:t>https://pis1.wikispaces.com/file/view/Presentacion+Final_Tesis+I.pdf</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sz="1400" dirty="0">
                <a:solidFill>
                  <a:schemeClr val="tx1">
                    <a:lumMod val="75000"/>
                    <a:lumOff val="25000"/>
                  </a:schemeClr>
                </a:solidFill>
              </a:rPr>
              <a:t>Maira Cecilia Gasca Mantilla, Ing. Electrónico, Magíster en Mantenimiento Industrial.(2013). Metodología para el desarrollo de aplicaciones móviles. Universidad Antonio Nariño. Santa Marta, Colombia.</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sz="1400" dirty="0">
                <a:solidFill>
                  <a:schemeClr val="tx1">
                    <a:lumMod val="75000"/>
                    <a:lumOff val="25000"/>
                  </a:schemeClr>
                </a:solidFill>
              </a:rPr>
              <a:t>GAUCHAT, J. D. (2012). El gran libro de HTML5, CSS3 y </a:t>
            </a:r>
            <a:r>
              <a:rPr lang="es-ES" sz="1400" dirty="0" err="1">
                <a:solidFill>
                  <a:schemeClr val="tx1">
                    <a:lumMod val="75000"/>
                    <a:lumOff val="25000"/>
                  </a:schemeClr>
                </a:solidFill>
              </a:rPr>
              <a:t>Javascript</a:t>
            </a:r>
            <a:r>
              <a:rPr lang="es-ES" sz="1400" dirty="0">
                <a:solidFill>
                  <a:schemeClr val="tx1">
                    <a:lumMod val="75000"/>
                    <a:lumOff val="25000"/>
                  </a:schemeClr>
                </a:solidFill>
              </a:rPr>
              <a:t>. (S. A. MARCOMBO, Ed.) </a:t>
            </a:r>
            <a:r>
              <a:rPr lang="es-ES" sz="1400" dirty="0" err="1">
                <a:solidFill>
                  <a:schemeClr val="tx1">
                    <a:lumMod val="75000"/>
                    <a:lumOff val="25000"/>
                  </a:schemeClr>
                </a:solidFill>
              </a:rPr>
              <a:t>Zhurnal</a:t>
            </a:r>
            <a:r>
              <a:rPr lang="es-ES" sz="1400" dirty="0">
                <a:solidFill>
                  <a:schemeClr val="tx1">
                    <a:lumMod val="75000"/>
                    <a:lumOff val="25000"/>
                  </a:schemeClr>
                </a:solidFill>
              </a:rPr>
              <a:t> </a:t>
            </a:r>
            <a:r>
              <a:rPr lang="es-ES" sz="1400" dirty="0" err="1">
                <a:solidFill>
                  <a:schemeClr val="tx1">
                    <a:lumMod val="75000"/>
                    <a:lumOff val="25000"/>
                  </a:schemeClr>
                </a:solidFill>
              </a:rPr>
              <a:t>Eksperimental’noi</a:t>
            </a:r>
            <a:r>
              <a:rPr lang="es-ES" sz="1400" dirty="0">
                <a:solidFill>
                  <a:schemeClr val="tx1">
                    <a:lumMod val="75000"/>
                    <a:lumOff val="25000"/>
                  </a:schemeClr>
                </a:solidFill>
              </a:rPr>
              <a:t> i </a:t>
            </a:r>
            <a:r>
              <a:rPr lang="es-ES" sz="1400" dirty="0" err="1">
                <a:solidFill>
                  <a:schemeClr val="tx1">
                    <a:lumMod val="75000"/>
                    <a:lumOff val="25000"/>
                  </a:schemeClr>
                </a:solidFill>
              </a:rPr>
              <a:t>Teoreticheskoi</a:t>
            </a:r>
            <a:r>
              <a:rPr lang="es-ES" sz="1400" dirty="0">
                <a:solidFill>
                  <a:schemeClr val="tx1">
                    <a:lumMod val="75000"/>
                    <a:lumOff val="25000"/>
                  </a:schemeClr>
                </a:solidFill>
              </a:rPr>
              <a:t> </a:t>
            </a:r>
            <a:r>
              <a:rPr lang="es-ES" sz="1400" dirty="0" err="1">
                <a:solidFill>
                  <a:schemeClr val="tx1">
                    <a:lumMod val="75000"/>
                    <a:lumOff val="25000"/>
                  </a:schemeClr>
                </a:solidFill>
              </a:rPr>
              <a:t>Fiziki</a:t>
            </a:r>
            <a:r>
              <a:rPr lang="es-ES" sz="1400" dirty="0">
                <a:solidFill>
                  <a:schemeClr val="tx1">
                    <a:lumMod val="75000"/>
                    <a:lumOff val="25000"/>
                  </a:schemeClr>
                </a:solidFill>
              </a:rPr>
              <a:t> (primera.). Barcelona.</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sz="1400" dirty="0">
                <a:solidFill>
                  <a:schemeClr val="tx1">
                    <a:lumMod val="75000"/>
                    <a:lumOff val="25000"/>
                  </a:schemeClr>
                </a:solidFill>
              </a:rPr>
              <a:t>ABRIL, V. H. (2007). MÉTODOS DE LA INVESTIGACIÓN, 1–21. </a:t>
            </a:r>
            <a:r>
              <a:rPr lang="es-ES" sz="1400" dirty="0" err="1">
                <a:solidFill>
                  <a:schemeClr val="tx1">
                    <a:lumMod val="75000"/>
                    <a:lumOff val="25000"/>
                  </a:schemeClr>
                </a:solidFill>
              </a:rPr>
              <a:t>Retrieved</a:t>
            </a:r>
            <a:r>
              <a:rPr lang="es-ES" sz="1400" dirty="0">
                <a:solidFill>
                  <a:schemeClr val="tx1">
                    <a:lumMod val="75000"/>
                    <a:lumOff val="25000"/>
                  </a:schemeClr>
                </a:solidFill>
              </a:rPr>
              <a:t> </a:t>
            </a:r>
            <a:r>
              <a:rPr lang="es-ES" sz="1400" dirty="0" err="1">
                <a:solidFill>
                  <a:schemeClr val="tx1">
                    <a:lumMod val="75000"/>
                    <a:lumOff val="25000"/>
                  </a:schemeClr>
                </a:solidFill>
              </a:rPr>
              <a:t>from</a:t>
            </a:r>
            <a:r>
              <a:rPr lang="es-ES" sz="1400" dirty="0">
                <a:solidFill>
                  <a:schemeClr val="tx1">
                    <a:lumMod val="75000"/>
                    <a:lumOff val="25000"/>
                  </a:schemeClr>
                </a:solidFill>
              </a:rPr>
              <a:t> http://vhabril.wikispace.</a:t>
            </a:r>
          </a:p>
          <a:p>
            <a:pPr marL="342900" lvl="0" indent="-342900" algn="just">
              <a:lnSpc>
                <a:spcPct val="148000"/>
              </a:lnSpc>
              <a:spcAft>
                <a:spcPts val="0"/>
              </a:spcAft>
              <a:buSzPts val="1200"/>
              <a:buFont typeface="Wingdings" panose="05000000000000000000" pitchFamily="2" charset="2"/>
              <a:buChar char=""/>
              <a:tabLst>
                <a:tab pos="528320" algn="l"/>
              </a:tabLst>
            </a:pPr>
            <a:r>
              <a:rPr lang="es-ES" sz="1400" dirty="0">
                <a:solidFill>
                  <a:schemeClr val="tx1">
                    <a:lumMod val="75000"/>
                    <a:lumOff val="25000"/>
                  </a:schemeClr>
                </a:solidFill>
              </a:rPr>
              <a:t> </a:t>
            </a:r>
          </a:p>
        </p:txBody>
      </p:sp>
    </p:spTree>
    <p:extLst>
      <p:ext uri="{BB962C8B-B14F-4D97-AF65-F5344CB8AC3E}">
        <p14:creationId xmlns:p14="http://schemas.microsoft.com/office/powerpoint/2010/main" val="4261018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82601" y="1978243"/>
            <a:ext cx="10058400" cy="1450757"/>
          </a:xfrm>
        </p:spPr>
        <p:txBody>
          <a:bodyPr/>
          <a:lstStyle/>
          <a:p>
            <a:r>
              <a:rPr lang="es-ES" dirty="0"/>
              <a:t>GRACIAS</a:t>
            </a:r>
          </a:p>
        </p:txBody>
      </p:sp>
      <p:grpSp>
        <p:nvGrpSpPr>
          <p:cNvPr id="6" name="Group 5">
            <a:extLst>
              <a:ext uri="{FF2B5EF4-FFF2-40B4-BE49-F238E27FC236}">
                <a16:creationId xmlns:a16="http://schemas.microsoft.com/office/drawing/2014/main" id="{99A0C00A-B610-4859-B189-D33A2E1979AC}"/>
              </a:ext>
            </a:extLst>
          </p:cNvPr>
          <p:cNvGrpSpPr/>
          <p:nvPr/>
        </p:nvGrpSpPr>
        <p:grpSpPr>
          <a:xfrm>
            <a:off x="0" y="-7620"/>
            <a:ext cx="12192000" cy="555859"/>
            <a:chOff x="0" y="0"/>
            <a:chExt cx="12192000" cy="555859"/>
          </a:xfrm>
        </p:grpSpPr>
        <p:sp>
          <p:nvSpPr>
            <p:cNvPr id="7" name="Rectangle 6">
              <a:extLst>
                <a:ext uri="{FF2B5EF4-FFF2-40B4-BE49-F238E27FC236}">
                  <a16:creationId xmlns:a16="http://schemas.microsoft.com/office/drawing/2014/main" id="{8EC1D8E4-2582-4230-A88B-52BB1F1F4CD5}"/>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Picture 7">
              <a:extLst>
                <a:ext uri="{FF2B5EF4-FFF2-40B4-BE49-F238E27FC236}">
                  <a16:creationId xmlns:a16="http://schemas.microsoft.com/office/drawing/2014/main" id="{44191D87-09B4-4EE6-9DC2-500945D558E8}"/>
                </a:ext>
              </a:extLst>
            </p:cNvPr>
            <p:cNvPicPr>
              <a:picLocks noChangeAspect="1"/>
            </p:cNvPicPr>
            <p:nvPr/>
          </p:nvPicPr>
          <p:blipFill>
            <a:blip r:embed="rId2"/>
            <a:stretch>
              <a:fillRect/>
            </a:stretch>
          </p:blipFill>
          <p:spPr>
            <a:xfrm>
              <a:off x="0" y="0"/>
              <a:ext cx="1097280" cy="555859"/>
            </a:xfrm>
            <a:prstGeom prst="rect">
              <a:avLst/>
            </a:prstGeom>
          </p:spPr>
        </p:pic>
      </p:grpSp>
    </p:spTree>
    <p:extLst>
      <p:ext uri="{BB962C8B-B14F-4D97-AF65-F5344CB8AC3E}">
        <p14:creationId xmlns:p14="http://schemas.microsoft.com/office/powerpoint/2010/main" val="48789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Justificación</a:t>
            </a:r>
          </a:p>
        </p:txBody>
      </p:sp>
      <p:sp>
        <p:nvSpPr>
          <p:cNvPr id="4" name="CuadroTexto 3"/>
          <p:cNvSpPr txBox="1"/>
          <p:nvPr/>
        </p:nvSpPr>
        <p:spPr>
          <a:xfrm>
            <a:off x="1097280" y="1856610"/>
            <a:ext cx="10058400" cy="2677656"/>
          </a:xfrm>
          <a:prstGeom prst="rect">
            <a:avLst/>
          </a:prstGeom>
          <a:noFill/>
        </p:spPr>
        <p:txBody>
          <a:bodyPr wrap="square" rtlCol="0">
            <a:spAutoFit/>
          </a:bodyPr>
          <a:lstStyle/>
          <a:p>
            <a:pPr algn="just"/>
            <a:r>
              <a:rPr lang="es-ES" sz="2400" dirty="0"/>
              <a:t>En el proyecto se busca automatizar procesos en la gestión de tickets  que se vienen realizando de forma manual para lo cual se desarrolla una aplicación para dispositivos móviles con sistema operativo Android desde la versión 8.0 en adelante, la misma que interactuará con un Servicio Web que estará publicada en internet mediante un Servicio Web JSON el mismo que permitirá a nuestra aplicación intercambiar datos con otras aplicaciones o servicios como con la base de datos, desde cualquier lugar del mundo gracias al internet. </a:t>
            </a:r>
          </a:p>
        </p:txBody>
      </p:sp>
      <p:pic>
        <p:nvPicPr>
          <p:cNvPr id="6" name="Imagen 5"/>
          <p:cNvPicPr>
            <a:picLocks noChangeAspect="1"/>
          </p:cNvPicPr>
          <p:nvPr/>
        </p:nvPicPr>
        <p:blipFill>
          <a:blip r:embed="rId2"/>
          <a:stretch>
            <a:fillRect/>
          </a:stretch>
        </p:blipFill>
        <p:spPr>
          <a:xfrm>
            <a:off x="9041130" y="3873790"/>
            <a:ext cx="2114550" cy="2124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9" name="Group 8">
            <a:extLst>
              <a:ext uri="{FF2B5EF4-FFF2-40B4-BE49-F238E27FC236}">
                <a16:creationId xmlns:a16="http://schemas.microsoft.com/office/drawing/2014/main" id="{CFEAD920-B7E0-45CF-BAD2-5A202AF55EA6}"/>
              </a:ext>
            </a:extLst>
          </p:cNvPr>
          <p:cNvGrpSpPr/>
          <p:nvPr/>
        </p:nvGrpSpPr>
        <p:grpSpPr>
          <a:xfrm>
            <a:off x="0" y="-7620"/>
            <a:ext cx="12192000" cy="555859"/>
            <a:chOff x="0" y="0"/>
            <a:chExt cx="12192000" cy="555859"/>
          </a:xfrm>
        </p:grpSpPr>
        <p:sp>
          <p:nvSpPr>
            <p:cNvPr id="10" name="Rectangle 9">
              <a:extLst>
                <a:ext uri="{FF2B5EF4-FFF2-40B4-BE49-F238E27FC236}">
                  <a16:creationId xmlns:a16="http://schemas.microsoft.com/office/drawing/2014/main" id="{F408755B-E9E2-481B-8364-1804BD71AA8B}"/>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1" name="Picture 10">
              <a:extLst>
                <a:ext uri="{FF2B5EF4-FFF2-40B4-BE49-F238E27FC236}">
                  <a16:creationId xmlns:a16="http://schemas.microsoft.com/office/drawing/2014/main" id="{8A5EDD8A-F79C-4985-9994-F74F9FA9F03D}"/>
                </a:ext>
              </a:extLst>
            </p:cNvPr>
            <p:cNvPicPr>
              <a:picLocks noChangeAspect="1"/>
            </p:cNvPicPr>
            <p:nvPr/>
          </p:nvPicPr>
          <p:blipFill>
            <a:blip r:embed="rId3"/>
            <a:stretch>
              <a:fillRect/>
            </a:stretch>
          </p:blipFill>
          <p:spPr>
            <a:xfrm>
              <a:off x="0" y="0"/>
              <a:ext cx="1097280" cy="555859"/>
            </a:xfrm>
            <a:prstGeom prst="rect">
              <a:avLst/>
            </a:prstGeom>
          </p:spPr>
        </p:pic>
      </p:grpSp>
    </p:spTree>
    <p:extLst>
      <p:ext uri="{BB962C8B-B14F-4D97-AF65-F5344CB8AC3E}">
        <p14:creationId xmlns:p14="http://schemas.microsoft.com/office/powerpoint/2010/main" val="1186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Alcance del Proyecto</a:t>
            </a:r>
          </a:p>
        </p:txBody>
      </p:sp>
      <p:sp>
        <p:nvSpPr>
          <p:cNvPr id="3" name="Marcador de contenido 2"/>
          <p:cNvSpPr>
            <a:spLocks noGrp="1"/>
          </p:cNvSpPr>
          <p:nvPr>
            <p:ph idx="1"/>
          </p:nvPr>
        </p:nvSpPr>
        <p:spPr>
          <a:xfrm>
            <a:off x="1097280" y="1845734"/>
            <a:ext cx="5674456" cy="4023360"/>
          </a:xfrm>
        </p:spPr>
        <p:txBody>
          <a:bodyPr>
            <a:normAutofit fontScale="70000" lnSpcReduction="20000"/>
          </a:bodyPr>
          <a:lstStyle/>
          <a:p>
            <a:pPr marL="0" indent="0" algn="just">
              <a:buNone/>
            </a:pPr>
            <a:r>
              <a:rPr lang="es-ES" sz="1800" dirty="0"/>
              <a:t>Cabe aclarar que el uso de la aplicación se limitará solo para personal de la empresa más concretamente para el personal de operaciones que les permitirá:</a:t>
            </a:r>
          </a:p>
          <a:p>
            <a:pPr algn="just">
              <a:lnSpc>
                <a:spcPct val="120000"/>
              </a:lnSpc>
              <a:spcBef>
                <a:spcPts val="0"/>
              </a:spcBef>
              <a:spcAft>
                <a:spcPts val="0"/>
              </a:spcAft>
            </a:pPr>
            <a:r>
              <a:rPr lang="es-ES" sz="1800" dirty="0"/>
              <a:t>•	Ingresar con su respectivo usuario y clave.</a:t>
            </a:r>
          </a:p>
          <a:p>
            <a:pPr algn="just">
              <a:lnSpc>
                <a:spcPct val="120000"/>
              </a:lnSpc>
              <a:spcBef>
                <a:spcPts val="0"/>
              </a:spcBef>
              <a:spcAft>
                <a:spcPts val="0"/>
              </a:spcAft>
            </a:pPr>
            <a:r>
              <a:rPr lang="es-ES" sz="1800" dirty="0"/>
              <a:t>•	Tener un menú amigable de tickets.</a:t>
            </a:r>
          </a:p>
          <a:p>
            <a:pPr algn="just">
              <a:lnSpc>
                <a:spcPct val="120000"/>
              </a:lnSpc>
              <a:spcBef>
                <a:spcPts val="0"/>
              </a:spcBef>
              <a:spcAft>
                <a:spcPts val="0"/>
              </a:spcAft>
            </a:pPr>
            <a:r>
              <a:rPr lang="es-ES" sz="1800" dirty="0"/>
              <a:t>•	Crear </a:t>
            </a:r>
          </a:p>
          <a:p>
            <a:pPr algn="just">
              <a:lnSpc>
                <a:spcPct val="120000"/>
              </a:lnSpc>
              <a:spcBef>
                <a:spcPts val="0"/>
              </a:spcBef>
              <a:spcAft>
                <a:spcPts val="0"/>
              </a:spcAft>
            </a:pPr>
            <a:r>
              <a:rPr lang="es-ES" sz="1800" dirty="0"/>
              <a:t>•	Modificar </a:t>
            </a:r>
          </a:p>
          <a:p>
            <a:pPr algn="just">
              <a:lnSpc>
                <a:spcPct val="120000"/>
              </a:lnSpc>
              <a:spcBef>
                <a:spcPts val="0"/>
              </a:spcBef>
              <a:spcAft>
                <a:spcPts val="0"/>
              </a:spcAft>
            </a:pPr>
            <a:r>
              <a:rPr lang="es-ES" sz="1800" dirty="0"/>
              <a:t>•	Almacenar</a:t>
            </a:r>
          </a:p>
          <a:p>
            <a:pPr algn="just">
              <a:lnSpc>
                <a:spcPct val="120000"/>
              </a:lnSpc>
              <a:spcBef>
                <a:spcPts val="0"/>
              </a:spcBef>
              <a:spcAft>
                <a:spcPts val="0"/>
              </a:spcAft>
            </a:pPr>
            <a:r>
              <a:rPr lang="es-ES" sz="1800" dirty="0"/>
              <a:t>•	Editar </a:t>
            </a:r>
          </a:p>
          <a:p>
            <a:pPr algn="just">
              <a:lnSpc>
                <a:spcPct val="120000"/>
              </a:lnSpc>
              <a:spcBef>
                <a:spcPts val="0"/>
              </a:spcBef>
              <a:spcAft>
                <a:spcPts val="0"/>
              </a:spcAft>
            </a:pPr>
            <a:r>
              <a:rPr lang="es-ES" sz="1800" dirty="0"/>
              <a:t>•	Eliminar </a:t>
            </a:r>
          </a:p>
          <a:p>
            <a:pPr algn="just"/>
            <a:r>
              <a:rPr lang="es-ES" sz="1800" dirty="0"/>
              <a:t>Los usuarios serán creados directamente por el administrador de la intranet de la empresa y posteriormente por el administrador de la aplicación. La segunda parte del proyecto es implementar una </a:t>
            </a:r>
            <a:r>
              <a:rPr lang="es-ES" sz="1800" dirty="0" err="1"/>
              <a:t>Webservice</a:t>
            </a:r>
            <a:r>
              <a:rPr lang="es-ES" sz="1800" dirty="0"/>
              <a:t> (agregar a la Intranet) donde el administrador de la aplicación pueda controlar el recorrido diario de los proceso y tickets, donde podamos actualizar, modificar, almacenar por fechas y por determinado el seguimiento a cada ticket, esta web será acoplada a la intranet ya existente en la empresa y permitirá al administrador su control.</a:t>
            </a:r>
          </a:p>
          <a:p>
            <a:r>
              <a:rPr lang="es-ES" dirty="0"/>
              <a:t>Con la aplicación desarrollada se ha determinado que su desarrollo se limitará hasta la culminación del ticket, ya que para esto el ticket tiene que pasar por Revisiones por lo que podrán modificar el ticket desde la intranet y lo más importante que será revisado por el jefe departamental para su aprobación y posteriormente pasa por otros procesos de Logística que se encargan del despacho hasta que los tickets lleguen a su destino </a:t>
            </a:r>
            <a:r>
              <a:rPr lang="es-ES" dirty="0" err="1"/>
              <a:t>final.t</a:t>
            </a:r>
            <a:endParaRPr lang="es-ES" dirty="0"/>
          </a:p>
          <a:p>
            <a:endParaRPr lang="es-ES" dirty="0"/>
          </a:p>
        </p:txBody>
      </p:sp>
      <p:pic>
        <p:nvPicPr>
          <p:cNvPr id="5" name="Imagen 4"/>
          <p:cNvPicPr>
            <a:picLocks noChangeAspect="1"/>
          </p:cNvPicPr>
          <p:nvPr/>
        </p:nvPicPr>
        <p:blipFill>
          <a:blip r:embed="rId2"/>
          <a:stretch>
            <a:fillRect/>
          </a:stretch>
        </p:blipFill>
        <p:spPr>
          <a:xfrm>
            <a:off x="7085539" y="2263571"/>
            <a:ext cx="4448175"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9" name="Group 8">
            <a:extLst>
              <a:ext uri="{FF2B5EF4-FFF2-40B4-BE49-F238E27FC236}">
                <a16:creationId xmlns:a16="http://schemas.microsoft.com/office/drawing/2014/main" id="{1035E9F8-A53F-4DA0-B903-B77FFD6D2BFA}"/>
              </a:ext>
            </a:extLst>
          </p:cNvPr>
          <p:cNvGrpSpPr/>
          <p:nvPr/>
        </p:nvGrpSpPr>
        <p:grpSpPr>
          <a:xfrm>
            <a:off x="0" y="-7620"/>
            <a:ext cx="12192000" cy="555859"/>
            <a:chOff x="0" y="0"/>
            <a:chExt cx="12192000" cy="555859"/>
          </a:xfrm>
        </p:grpSpPr>
        <p:sp>
          <p:nvSpPr>
            <p:cNvPr id="10" name="Rectangle 9">
              <a:extLst>
                <a:ext uri="{FF2B5EF4-FFF2-40B4-BE49-F238E27FC236}">
                  <a16:creationId xmlns:a16="http://schemas.microsoft.com/office/drawing/2014/main" id="{0746E31F-CCCA-4B2C-8690-5E9AFC577826}"/>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1" name="Picture 10">
              <a:extLst>
                <a:ext uri="{FF2B5EF4-FFF2-40B4-BE49-F238E27FC236}">
                  <a16:creationId xmlns:a16="http://schemas.microsoft.com/office/drawing/2014/main" id="{0809F2A5-A4C3-4718-9AD8-F91CC67EF212}"/>
                </a:ext>
              </a:extLst>
            </p:cNvPr>
            <p:cNvPicPr>
              <a:picLocks noChangeAspect="1"/>
            </p:cNvPicPr>
            <p:nvPr/>
          </p:nvPicPr>
          <p:blipFill>
            <a:blip r:embed="rId3"/>
            <a:stretch>
              <a:fillRect/>
            </a:stretch>
          </p:blipFill>
          <p:spPr>
            <a:xfrm>
              <a:off x="0" y="0"/>
              <a:ext cx="1097280" cy="555859"/>
            </a:xfrm>
            <a:prstGeom prst="rect">
              <a:avLst/>
            </a:prstGeom>
          </p:spPr>
        </p:pic>
      </p:grpSp>
    </p:spTree>
    <p:extLst>
      <p:ext uri="{BB962C8B-B14F-4D97-AF65-F5344CB8AC3E}">
        <p14:creationId xmlns:p14="http://schemas.microsoft.com/office/powerpoint/2010/main" val="291129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Master Page</a:t>
            </a:r>
          </a:p>
        </p:txBody>
      </p:sp>
      <p:sp>
        <p:nvSpPr>
          <p:cNvPr id="3" name="Marcador de contenido 2"/>
          <p:cNvSpPr>
            <a:spLocks noGrp="1"/>
          </p:cNvSpPr>
          <p:nvPr>
            <p:ph idx="1"/>
          </p:nvPr>
        </p:nvSpPr>
        <p:spPr>
          <a:xfrm>
            <a:off x="1097280" y="1845733"/>
            <a:ext cx="4331970" cy="4107391"/>
          </a:xfrm>
        </p:spPr>
        <p:txBody>
          <a:bodyPr>
            <a:normAutofit lnSpcReduction="10000"/>
          </a:bodyPr>
          <a:lstStyle/>
          <a:p>
            <a:pPr marL="0" indent="0" algn="just">
              <a:buNone/>
            </a:pPr>
            <a:r>
              <a:rPr lang="es-ES" sz="1800" dirty="0" err="1"/>
              <a:t>Xamarin.Forms</a:t>
            </a:r>
            <a:r>
              <a:rPr lang="es-ES" sz="1800" dirty="0"/>
              <a:t> </a:t>
            </a:r>
            <a:r>
              <a:rPr lang="es-ES" sz="1800" dirty="0" err="1"/>
              <a:t>MasterDetailPage</a:t>
            </a:r>
            <a:r>
              <a:rPr lang="es-ES" sz="1800" dirty="0"/>
              <a:t> es una página que administra dos páginas de información relacionadas: una página maestra que presenta elementos y una página de detalles que presenta detalles sobre los elementos de la página maestra. Este artículo explica cómo utilizar una </a:t>
            </a:r>
            <a:r>
              <a:rPr lang="es-ES" sz="1800" dirty="0" err="1"/>
              <a:t>MasterDetailPage</a:t>
            </a:r>
            <a:r>
              <a:rPr lang="es-ES" sz="1800" dirty="0"/>
              <a:t> y navegar entre sus páginas de información.</a:t>
            </a:r>
          </a:p>
          <a:p>
            <a:pPr marL="0" indent="0" algn="just">
              <a:buNone/>
            </a:pPr>
            <a:r>
              <a:rPr lang="es-ES" sz="1800" dirty="0"/>
              <a:t>La ubicación de la lista de elementos es idéntica en cada plataforma, y al seleccionar uno de los elementos, se navegará a la página de detalles correspondiente. Además, la página maestra también cuenta con una barra de navegación que contiene un botón que se puede usar para navegar a la página de detalles </a:t>
            </a:r>
            <a:r>
              <a:rPr lang="es-ES" sz="1800" dirty="0" err="1"/>
              <a:t>activa:t</a:t>
            </a:r>
            <a:endParaRPr lang="es-ES" sz="1800" dirty="0"/>
          </a:p>
        </p:txBody>
      </p:sp>
      <p:grpSp>
        <p:nvGrpSpPr>
          <p:cNvPr id="9" name="Group 8">
            <a:extLst>
              <a:ext uri="{FF2B5EF4-FFF2-40B4-BE49-F238E27FC236}">
                <a16:creationId xmlns:a16="http://schemas.microsoft.com/office/drawing/2014/main" id="{1035E9F8-A53F-4DA0-B903-B77FFD6D2BFA}"/>
              </a:ext>
            </a:extLst>
          </p:cNvPr>
          <p:cNvGrpSpPr/>
          <p:nvPr/>
        </p:nvGrpSpPr>
        <p:grpSpPr>
          <a:xfrm>
            <a:off x="0" y="-7620"/>
            <a:ext cx="12192000" cy="555859"/>
            <a:chOff x="0" y="0"/>
            <a:chExt cx="12192000" cy="555859"/>
          </a:xfrm>
        </p:grpSpPr>
        <p:sp>
          <p:nvSpPr>
            <p:cNvPr id="10" name="Rectangle 9">
              <a:extLst>
                <a:ext uri="{FF2B5EF4-FFF2-40B4-BE49-F238E27FC236}">
                  <a16:creationId xmlns:a16="http://schemas.microsoft.com/office/drawing/2014/main" id="{0746E31F-CCCA-4B2C-8690-5E9AFC577826}"/>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1" name="Picture 10">
              <a:extLst>
                <a:ext uri="{FF2B5EF4-FFF2-40B4-BE49-F238E27FC236}">
                  <a16:creationId xmlns:a16="http://schemas.microsoft.com/office/drawing/2014/main" id="{0809F2A5-A4C3-4718-9AD8-F91CC67EF212}"/>
                </a:ext>
              </a:extLst>
            </p:cNvPr>
            <p:cNvPicPr>
              <a:picLocks noChangeAspect="1"/>
            </p:cNvPicPr>
            <p:nvPr/>
          </p:nvPicPr>
          <p:blipFill>
            <a:blip r:embed="rId2"/>
            <a:stretch>
              <a:fillRect/>
            </a:stretch>
          </p:blipFill>
          <p:spPr>
            <a:xfrm>
              <a:off x="0" y="0"/>
              <a:ext cx="1097280" cy="555859"/>
            </a:xfrm>
            <a:prstGeom prst="rect">
              <a:avLst/>
            </a:prstGeom>
          </p:spPr>
        </p:pic>
      </p:grpSp>
      <p:pic>
        <p:nvPicPr>
          <p:cNvPr id="14" name="Picture 2" descr="Master Page Components">
            <a:extLst>
              <a:ext uri="{FF2B5EF4-FFF2-40B4-BE49-F238E27FC236}">
                <a16:creationId xmlns:a16="http://schemas.microsoft.com/office/drawing/2014/main" id="{2B88A441-F32F-4EBC-97FD-DADB85909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1902883"/>
            <a:ext cx="5884545" cy="306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77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7A584-F8D4-44F4-8BF1-D870C65B50B6}"/>
              </a:ext>
            </a:extLst>
          </p:cNvPr>
          <p:cNvSpPr>
            <a:spLocks noGrp="1"/>
          </p:cNvSpPr>
          <p:nvPr>
            <p:ph type="title"/>
          </p:nvPr>
        </p:nvSpPr>
        <p:spPr/>
        <p:txBody>
          <a:bodyPr/>
          <a:lstStyle/>
          <a:p>
            <a:r>
              <a:rPr lang="es-EC" dirty="0"/>
              <a:t>Master page </a:t>
            </a:r>
            <a:r>
              <a:rPr lang="es-EC" dirty="0" err="1"/>
              <a:t>Kliente</a:t>
            </a:r>
            <a:endParaRPr lang="en-US" dirty="0"/>
          </a:p>
        </p:txBody>
      </p:sp>
      <p:pic>
        <p:nvPicPr>
          <p:cNvPr id="5" name="Marcador de contenido 4">
            <a:extLst>
              <a:ext uri="{FF2B5EF4-FFF2-40B4-BE49-F238E27FC236}">
                <a16:creationId xmlns:a16="http://schemas.microsoft.com/office/drawing/2014/main" id="{7500C95D-B0A6-4172-81F8-2B5ED31C444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74359" y="1836738"/>
            <a:ext cx="1904508" cy="4022725"/>
          </a:xfrm>
        </p:spPr>
      </p:pic>
      <p:pic>
        <p:nvPicPr>
          <p:cNvPr id="6" name="Imagen 5">
            <a:extLst>
              <a:ext uri="{FF2B5EF4-FFF2-40B4-BE49-F238E27FC236}">
                <a16:creationId xmlns:a16="http://schemas.microsoft.com/office/drawing/2014/main" id="{C3762A22-9089-466A-9655-077DDDD85882}"/>
              </a:ext>
            </a:extLst>
          </p:cNvPr>
          <p:cNvPicPr>
            <a:picLocks noChangeAspect="1"/>
          </p:cNvPicPr>
          <p:nvPr/>
        </p:nvPicPr>
        <p:blipFill>
          <a:blip r:embed="rId3"/>
          <a:stretch>
            <a:fillRect/>
          </a:stretch>
        </p:blipFill>
        <p:spPr>
          <a:xfrm>
            <a:off x="560342" y="1931459"/>
            <a:ext cx="6884125" cy="3444953"/>
          </a:xfrm>
          <a:prstGeom prst="rect">
            <a:avLst/>
          </a:prstGeom>
        </p:spPr>
      </p:pic>
      <p:sp>
        <p:nvSpPr>
          <p:cNvPr id="7" name="Flecha: a la derecha 6">
            <a:extLst>
              <a:ext uri="{FF2B5EF4-FFF2-40B4-BE49-F238E27FC236}">
                <a16:creationId xmlns:a16="http://schemas.microsoft.com/office/drawing/2014/main" id="{7F5B52AB-EB6E-4C6D-AFD5-CD1CC1669694}"/>
              </a:ext>
            </a:extLst>
          </p:cNvPr>
          <p:cNvSpPr/>
          <p:nvPr/>
        </p:nvSpPr>
        <p:spPr>
          <a:xfrm>
            <a:off x="7585538" y="3201497"/>
            <a:ext cx="1047750" cy="904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10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2A8E2-E8D0-4675-B29B-D89AC2AE730C}"/>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C483FA84-109D-4D1A-B0B5-E9D2D0239ED0}"/>
              </a:ext>
            </a:extLst>
          </p:cNvPr>
          <p:cNvSpPr>
            <a:spLocks noGrp="1"/>
          </p:cNvSpPr>
          <p:nvPr>
            <p:ph idx="1"/>
          </p:nvPr>
        </p:nvSpPr>
        <p:spPr/>
        <p:txBody>
          <a:bodyPr/>
          <a:lstStyle/>
          <a:p>
            <a:endParaRPr lang="en-US"/>
          </a:p>
        </p:txBody>
      </p:sp>
      <p:sp>
        <p:nvSpPr>
          <p:cNvPr id="4" name="Rectangle 11">
            <a:extLst>
              <a:ext uri="{FF2B5EF4-FFF2-40B4-BE49-F238E27FC236}">
                <a16:creationId xmlns:a16="http://schemas.microsoft.com/office/drawing/2014/main" id="{31EE082D-6116-4737-A3C8-985071D7AF5E}"/>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5" name="Picture 12">
            <a:extLst>
              <a:ext uri="{FF2B5EF4-FFF2-40B4-BE49-F238E27FC236}">
                <a16:creationId xmlns:a16="http://schemas.microsoft.com/office/drawing/2014/main" id="{55D08880-E579-41AD-89A7-9EBF3060592C}"/>
              </a:ext>
            </a:extLst>
          </p:cNvPr>
          <p:cNvPicPr>
            <a:picLocks noChangeAspect="1"/>
          </p:cNvPicPr>
          <p:nvPr/>
        </p:nvPicPr>
        <p:blipFill>
          <a:blip r:embed="rId2"/>
          <a:stretch>
            <a:fillRect/>
          </a:stretch>
        </p:blipFill>
        <p:spPr>
          <a:xfrm>
            <a:off x="0" y="-7620"/>
            <a:ext cx="1097280" cy="555859"/>
          </a:xfrm>
          <a:prstGeom prst="rect">
            <a:avLst/>
          </a:prstGeom>
        </p:spPr>
      </p:pic>
    </p:spTree>
    <p:extLst>
      <p:ext uri="{BB962C8B-B14F-4D97-AF65-F5344CB8AC3E}">
        <p14:creationId xmlns:p14="http://schemas.microsoft.com/office/powerpoint/2010/main" val="305294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1ED67-460B-486D-9AB7-0366406E822C}"/>
              </a:ext>
            </a:extLst>
          </p:cNvPr>
          <p:cNvSpPr>
            <a:spLocks noGrp="1"/>
          </p:cNvSpPr>
          <p:nvPr>
            <p:ph type="title"/>
          </p:nvPr>
        </p:nvSpPr>
        <p:spPr/>
        <p:txBody>
          <a:bodyPr/>
          <a:lstStyle/>
          <a:p>
            <a:r>
              <a:rPr lang="es-EC" dirty="0"/>
              <a:t>UX vs. UI</a:t>
            </a:r>
            <a:endParaRPr lang="en-US" dirty="0"/>
          </a:p>
        </p:txBody>
      </p:sp>
      <p:pic>
        <p:nvPicPr>
          <p:cNvPr id="1026" name="Picture 2" descr="UX y UI: ¿En qué se diferencian?. Muchas veces en el mundo digital, la… |  by Tere Guerra Garcia | Career Hack | Medium">
            <a:extLst>
              <a:ext uri="{FF2B5EF4-FFF2-40B4-BE49-F238E27FC236}">
                <a16:creationId xmlns:a16="http://schemas.microsoft.com/office/drawing/2014/main" id="{BD50997A-1280-44F2-9F02-10CBD7DF51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6170" y="1846263"/>
            <a:ext cx="6039985"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1">
            <a:extLst>
              <a:ext uri="{FF2B5EF4-FFF2-40B4-BE49-F238E27FC236}">
                <a16:creationId xmlns:a16="http://schemas.microsoft.com/office/drawing/2014/main" id="{0AC6D827-B2B1-4BC6-80C3-A5D2C6D28D60}"/>
              </a:ext>
            </a:extLst>
          </p:cNvPr>
          <p:cNvSpPr/>
          <p:nvPr/>
        </p:nvSpPr>
        <p:spPr>
          <a:xfrm>
            <a:off x="0" y="-762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5" name="Picture 12">
            <a:extLst>
              <a:ext uri="{FF2B5EF4-FFF2-40B4-BE49-F238E27FC236}">
                <a16:creationId xmlns:a16="http://schemas.microsoft.com/office/drawing/2014/main" id="{B5321653-4235-46A4-9F79-1407D388BB0F}"/>
              </a:ext>
            </a:extLst>
          </p:cNvPr>
          <p:cNvPicPr>
            <a:picLocks noChangeAspect="1"/>
          </p:cNvPicPr>
          <p:nvPr/>
        </p:nvPicPr>
        <p:blipFill>
          <a:blip r:embed="rId3"/>
          <a:stretch>
            <a:fillRect/>
          </a:stretch>
        </p:blipFill>
        <p:spPr>
          <a:xfrm>
            <a:off x="0" y="-7620"/>
            <a:ext cx="1097280" cy="555859"/>
          </a:xfrm>
          <a:prstGeom prst="rect">
            <a:avLst/>
          </a:prstGeom>
        </p:spPr>
      </p:pic>
      <p:pic>
        <p:nvPicPr>
          <p:cNvPr id="6" name="Imagen 5">
            <a:extLst>
              <a:ext uri="{FF2B5EF4-FFF2-40B4-BE49-F238E27FC236}">
                <a16:creationId xmlns:a16="http://schemas.microsoft.com/office/drawing/2014/main" id="{CF55C8DE-50D5-4270-9CAE-46451139B66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48640" y="2276475"/>
            <a:ext cx="1848252" cy="3162300"/>
          </a:xfrm>
          <a:prstGeom prst="rect">
            <a:avLst/>
          </a:prstGeom>
          <a:noFill/>
          <a:ln>
            <a:noFill/>
          </a:ln>
        </p:spPr>
      </p:pic>
      <p:pic>
        <p:nvPicPr>
          <p:cNvPr id="7" name="Marcador de contenido 4">
            <a:extLst>
              <a:ext uri="{FF2B5EF4-FFF2-40B4-BE49-F238E27FC236}">
                <a16:creationId xmlns:a16="http://schemas.microsoft.com/office/drawing/2014/main" id="{D3111931-7594-4C86-A0FE-49767E8971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10678" y="2143124"/>
            <a:ext cx="1623417" cy="3429001"/>
          </a:xfrm>
          <a:prstGeom prst="rect">
            <a:avLst/>
          </a:prstGeom>
        </p:spPr>
      </p:pic>
      <p:sp>
        <p:nvSpPr>
          <p:cNvPr id="3" name="Flecha: a la derecha 2">
            <a:extLst>
              <a:ext uri="{FF2B5EF4-FFF2-40B4-BE49-F238E27FC236}">
                <a16:creationId xmlns:a16="http://schemas.microsoft.com/office/drawing/2014/main" id="{1A2D0C39-41F8-43D8-8D3D-8825B209F01A}"/>
              </a:ext>
            </a:extLst>
          </p:cNvPr>
          <p:cNvSpPr/>
          <p:nvPr/>
        </p:nvSpPr>
        <p:spPr>
          <a:xfrm>
            <a:off x="9022514" y="3562350"/>
            <a:ext cx="71437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echa: a la derecha 8">
            <a:extLst>
              <a:ext uri="{FF2B5EF4-FFF2-40B4-BE49-F238E27FC236}">
                <a16:creationId xmlns:a16="http://schemas.microsoft.com/office/drawing/2014/main" id="{C43E8764-05D9-468C-A75D-B74B485BAA4A}"/>
              </a:ext>
            </a:extLst>
          </p:cNvPr>
          <p:cNvSpPr/>
          <p:nvPr/>
        </p:nvSpPr>
        <p:spPr>
          <a:xfrm rot="10800000">
            <a:off x="2514551" y="3552824"/>
            <a:ext cx="71437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44430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4779054</TotalTime>
  <Words>2235</Words>
  <Application>Microsoft Office PowerPoint</Application>
  <PresentationFormat>Panorámica</PresentationFormat>
  <Paragraphs>152</Paragraphs>
  <Slides>34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34</vt:i4>
      </vt:variant>
    </vt:vector>
  </HeadingPairs>
  <TitlesOfParts>
    <vt:vector size="42" baseType="lpstr">
      <vt:lpstr>Arial</vt:lpstr>
      <vt:lpstr>Arial</vt:lpstr>
      <vt:lpstr>Calibri</vt:lpstr>
      <vt:lpstr>Calibri Light</vt:lpstr>
      <vt:lpstr>segoe_uiregular</vt:lpstr>
      <vt:lpstr>Symbol</vt:lpstr>
      <vt:lpstr>Wingdings</vt:lpstr>
      <vt:lpstr>Retrospección</vt:lpstr>
      <vt:lpstr>App Gestión de Tickets</vt:lpstr>
      <vt:lpstr>Introducción</vt:lpstr>
      <vt:lpstr>Objetivos</vt:lpstr>
      <vt:lpstr>Justificación</vt:lpstr>
      <vt:lpstr>Alcance del Proyecto</vt:lpstr>
      <vt:lpstr>Master Page</vt:lpstr>
      <vt:lpstr>Master page Kliente</vt:lpstr>
      <vt:lpstr>Presentación de PowerPoint</vt:lpstr>
      <vt:lpstr>UX vs. UI</vt:lpstr>
      <vt:lpstr>UX</vt:lpstr>
      <vt:lpstr>UI</vt:lpstr>
      <vt:lpstr>Estilos</vt:lpstr>
      <vt:lpstr>CSS</vt:lpstr>
      <vt:lpstr>Presentación de PowerPoint</vt:lpstr>
      <vt:lpstr>Hosting</vt:lpstr>
      <vt:lpstr>Fingerprint y Biometrics</vt:lpstr>
      <vt:lpstr>Implementación y activación</vt:lpstr>
      <vt:lpstr>Presentación de PowerPoint</vt:lpstr>
      <vt:lpstr>MVVM</vt:lpstr>
      <vt:lpstr>Presentación de PowerPoint</vt:lpstr>
      <vt:lpstr>Presentación de PowerPoint</vt:lpstr>
      <vt:lpstr>Presentación de PowerPoint</vt:lpstr>
      <vt:lpstr>Presentación de PowerPoint</vt:lpstr>
      <vt:lpstr>Microcharts</vt:lpstr>
      <vt:lpstr>Microcharts</vt:lpstr>
      <vt:lpstr> Entradas de datos</vt:lpstr>
      <vt:lpstr>Presentación de PowerPoint</vt:lpstr>
      <vt:lpstr>SIGNALR</vt:lpstr>
      <vt:lpstr>ASINCRONIA</vt:lpstr>
      <vt:lpstr>SignalR</vt:lpstr>
      <vt:lpstr>CONCLUSIONES</vt:lpstr>
      <vt:lpstr>Recomendaciones</vt:lpstr>
      <vt:lpstr>Bibliografía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TECNOLÓGICA ISRAEL  REFERENCIAS DE PENTAHO</dc:title>
  <dc:creator>FERNANDO PILACUAN</dc:creator>
  <cp:lastModifiedBy>Adrian Guadalupe</cp:lastModifiedBy>
  <cp:revision>99</cp:revision>
  <dcterms:created xsi:type="dcterms:W3CDTF">2019-07-27T09:23:41Z</dcterms:created>
  <dcterms:modified xsi:type="dcterms:W3CDTF">2020-11-27T21:38:27Z</dcterms:modified>
</cp:coreProperties>
</file>