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7" r:id="rId4"/>
    <p:sldId id="288" r:id="rId5"/>
    <p:sldId id="290" r:id="rId6"/>
    <p:sldId id="274" r:id="rId7"/>
    <p:sldId id="291" r:id="rId8"/>
    <p:sldId id="292" r:id="rId9"/>
    <p:sldId id="29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0"/>
    <p:restoredTop sz="94699"/>
  </p:normalViewPr>
  <p:slideViewPr>
    <p:cSldViewPr snapToGrid="0" snapToObjects="1">
      <p:cViewPr varScale="1">
        <p:scale>
          <a:sx n="152" d="100"/>
          <a:sy n="152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656F-E94E-4266-B808-01646AFF7213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8493-4DB9-4761-89EA-EC89205F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608745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4851400" y="3167390"/>
            <a:ext cx="260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3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Due: </a:t>
            </a:r>
            <a:r>
              <a:rPr lang="en-US" altLang="zh-CN" dirty="0">
                <a:solidFill>
                  <a:srgbClr val="FF0000"/>
                </a:solidFill>
              </a:rPr>
              <a:t>Fri,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21st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April,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11:59:59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p.m.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WTP: basis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Google Shape;61;p14">
            <a:extLst>
              <a:ext uri="{FF2B5EF4-FFF2-40B4-BE49-F238E27FC236}">
                <a16:creationId xmlns:a16="http://schemas.microsoft.com/office/drawing/2014/main" id="{0ECB66EA-6CCA-929C-87DB-5710F122D6E4}"/>
              </a:ext>
            </a:extLst>
          </p:cNvPr>
          <p:cNvSpPr txBox="1">
            <a:spLocks/>
          </p:cNvSpPr>
          <p:nvPr/>
        </p:nvSpPr>
        <p:spPr>
          <a:xfrm>
            <a:off x="665383" y="1321357"/>
            <a:ext cx="8403462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b="1" dirty="0">
                <a:cs typeface="Calibri" panose="020F0502020204030204" pitchFamily="34" charset="0"/>
              </a:rPr>
              <a:t>Aim</a:t>
            </a:r>
            <a:r>
              <a:rPr lang="en-US" altLang="zh-CN" dirty="0">
                <a:cs typeface="Calibri" panose="020F0502020204030204" pitchFamily="34" charset="0"/>
              </a:rPr>
              <a:t>: a reliable transport protocol for file transfer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altLang="zh-CN" dirty="0">
              <a:cs typeface="Calibri" panose="020F0502020204030204" pitchFamily="34" charset="0"/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altLang="zh-CN" dirty="0">
              <a:cs typeface="Calibri" panose="020F0502020204030204" pitchFamily="34" charset="0"/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b="1" dirty="0">
                <a:cs typeface="Calibri" panose="020F0502020204030204" pitchFamily="34" charset="0"/>
              </a:rPr>
              <a:t>Packet types: </a:t>
            </a:r>
            <a:r>
              <a:rPr lang="en-US" altLang="zh-CN" dirty="0">
                <a:cs typeface="Calibri" panose="020F0502020204030204" pitchFamily="34" charset="0"/>
              </a:rPr>
              <a:t>START; END; DATA; ACK</a:t>
            </a:r>
            <a:br>
              <a:rPr lang="en-US" altLang="zh-CN" dirty="0"/>
            </a:br>
            <a:endParaRPr lang="en-US" dirty="0"/>
          </a:p>
        </p:txBody>
      </p:sp>
      <p:graphicFrame>
        <p:nvGraphicFramePr>
          <p:cNvPr id="27" name="Google Shape;64;p14">
            <a:extLst>
              <a:ext uri="{FF2B5EF4-FFF2-40B4-BE49-F238E27FC236}">
                <a16:creationId xmlns:a16="http://schemas.microsoft.com/office/drawing/2014/main" id="{E3896BA1-37D6-1CA7-2A2C-1CB1A33F4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236513"/>
              </p:ext>
            </p:extLst>
          </p:nvPr>
        </p:nvGraphicFramePr>
        <p:xfrm>
          <a:off x="8208520" y="962437"/>
          <a:ext cx="3789680" cy="2438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WTP hdr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WTP data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chemeClr val="dk1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rPr>
                        <a:t>UDP hdr</a:t>
                      </a:r>
                      <a:endParaRPr sz="160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UDP data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600">
                          <a:solidFill>
                            <a:schemeClr val="dk1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rPr>
                        <a:t>IP hdr</a:t>
                      </a:r>
                      <a:endParaRPr sz="160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IP data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36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Ethernet frame 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8E3FC45F-9090-3D15-B3E1-95A53E05F137}"/>
              </a:ext>
            </a:extLst>
          </p:cNvPr>
          <p:cNvSpPr txBox="1"/>
          <p:nvPr/>
        </p:nvSpPr>
        <p:spPr>
          <a:xfrm>
            <a:off x="664963" y="3395091"/>
            <a:ext cx="7182554" cy="2181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800" b="1" dirty="0"/>
              <a:t>Packet size</a:t>
            </a:r>
          </a:p>
          <a:p>
            <a:pPr marL="914400" lvl="1" indent="-317500">
              <a:lnSpc>
                <a:spcPct val="150000"/>
              </a:lnSpc>
              <a:buSzPts val="1400"/>
              <a:buFont typeface="Arial" panose="020B0604020202020204" pitchFamily="34" charset="0"/>
              <a:buChar char="○"/>
            </a:pPr>
            <a:r>
              <a:rPr lang="en-US" altLang="zh-CN" sz="2400" dirty="0"/>
              <a:t>Ethernet frame </a:t>
            </a:r>
            <a:r>
              <a:rPr lang="en-US" altLang="zh-CN" sz="2400" dirty="0" err="1"/>
              <a:t>upto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1500B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2400" dirty="0"/>
              <a:t>IP header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20B</a:t>
            </a:r>
            <a:r>
              <a:rPr lang="en-US" altLang="zh-CN" sz="2400" dirty="0"/>
              <a:t>; UDP header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8B 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2400" dirty="0"/>
              <a:t>WTP header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16B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A3CAC7-D925-D9B8-ECDB-D60A823F5257}"/>
              </a:ext>
            </a:extLst>
          </p:cNvPr>
          <p:cNvSpPr txBox="1"/>
          <p:nvPr/>
        </p:nvSpPr>
        <p:spPr>
          <a:xfrm>
            <a:off x="838200" y="5732158"/>
            <a:ext cx="6874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1472B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for the whole WTP with header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and 1456B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for WTP data only. </a:t>
            </a:r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1CE6125-0DDF-EFC5-9E09-8646B0081ACD}"/>
              </a:ext>
            </a:extLst>
          </p:cNvPr>
          <p:cNvGrpSpPr/>
          <p:nvPr/>
        </p:nvGrpSpPr>
        <p:grpSpPr>
          <a:xfrm>
            <a:off x="7902211" y="3675114"/>
            <a:ext cx="4095989" cy="2972458"/>
            <a:chOff x="6756496" y="2033511"/>
            <a:chExt cx="4095989" cy="2972458"/>
          </a:xfrm>
        </p:grpSpPr>
        <p:graphicFrame>
          <p:nvGraphicFramePr>
            <p:cNvPr id="38" name="Google Shape;62;p14">
              <a:extLst>
                <a:ext uri="{FF2B5EF4-FFF2-40B4-BE49-F238E27FC236}">
                  <a16:creationId xmlns:a16="http://schemas.microsoft.com/office/drawing/2014/main" id="{B4352FF8-9ADF-032B-5EA8-F56382E20E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0414791"/>
                </p:ext>
              </p:extLst>
            </p:nvPr>
          </p:nvGraphicFramePr>
          <p:xfrm>
            <a:off x="6941477" y="2080119"/>
            <a:ext cx="1542575" cy="292585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5425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type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 err="1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seqNum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length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checksum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rgbClr val="FF0000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data</a:t>
                        </a:r>
                        <a:endParaRPr sz="1600" dirty="0">
                          <a:solidFill>
                            <a:srgbClr val="FF0000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latin typeface="+mn-lt"/>
                          </a:rPr>
                          <a:t>UDP header</a:t>
                        </a:r>
                        <a:endParaRPr lang="zh-CN" sz="1600" dirty="0">
                          <a:latin typeface="+mn-lt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latin typeface="+mn-lt"/>
                          </a:rPr>
                          <a:t>IP header</a:t>
                        </a:r>
                        <a:endParaRPr lang="zh-CN" sz="1600" dirty="0">
                          <a:latin typeface="+mn-lt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8404077-7E38-AEA4-D56E-D95EED9F35F6}"/>
                </a:ext>
              </a:extLst>
            </p:cNvPr>
            <p:cNvSpPr txBox="1"/>
            <p:nvPr/>
          </p:nvSpPr>
          <p:spPr>
            <a:xfrm>
              <a:off x="8567530" y="2141599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D73D581-1B62-B4D3-C70A-CB03E25F0CA7}"/>
                </a:ext>
              </a:extLst>
            </p:cNvPr>
            <p:cNvSpPr txBox="1"/>
            <p:nvPr/>
          </p:nvSpPr>
          <p:spPr>
            <a:xfrm>
              <a:off x="8567530" y="3758945"/>
              <a:ext cx="1351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up to 1456B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E27C0B-B92A-8171-8F28-BB502B636E98}"/>
                </a:ext>
              </a:extLst>
            </p:cNvPr>
            <p:cNvSpPr txBox="1"/>
            <p:nvPr/>
          </p:nvSpPr>
          <p:spPr>
            <a:xfrm>
              <a:off x="8567530" y="2545058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F8038AA-8C75-CB97-6484-86FB762CDB7D}"/>
                </a:ext>
              </a:extLst>
            </p:cNvPr>
            <p:cNvSpPr txBox="1"/>
            <p:nvPr/>
          </p:nvSpPr>
          <p:spPr>
            <a:xfrm>
              <a:off x="8567530" y="2989046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6F6A95A-55BF-3FBB-F346-BC8C8EE5DC3B}"/>
                </a:ext>
              </a:extLst>
            </p:cNvPr>
            <p:cNvSpPr txBox="1"/>
            <p:nvPr/>
          </p:nvSpPr>
          <p:spPr>
            <a:xfrm>
              <a:off x="8567530" y="3358378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EEC2427-E085-2E68-ED90-DD93C5B1F9B0}"/>
                </a:ext>
              </a:extLst>
            </p:cNvPr>
            <p:cNvSpPr/>
            <p:nvPr/>
          </p:nvSpPr>
          <p:spPr>
            <a:xfrm>
              <a:off x="6756496" y="2033511"/>
              <a:ext cx="4095988" cy="2241710"/>
            </a:xfrm>
            <a:prstGeom prst="rect">
              <a:avLst/>
            </a:prstGeom>
            <a:noFill/>
            <a:ln w="50800" cmpd="tri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164C1B9-F433-F5AB-B49F-485417915C4B}"/>
                </a:ext>
              </a:extLst>
            </p:cNvPr>
            <p:cNvSpPr/>
            <p:nvPr/>
          </p:nvSpPr>
          <p:spPr>
            <a:xfrm>
              <a:off x="6856954" y="2141599"/>
              <a:ext cx="3324651" cy="1986678"/>
            </a:xfrm>
            <a:prstGeom prst="rect">
              <a:avLst/>
            </a:prstGeom>
            <a:noFill/>
            <a:ln w="1905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1B5944-DFA7-CCF5-96C0-75B395207886}"/>
                </a:ext>
              </a:extLst>
            </p:cNvPr>
            <p:cNvSpPr txBox="1"/>
            <p:nvPr/>
          </p:nvSpPr>
          <p:spPr>
            <a:xfrm>
              <a:off x="10181605" y="2141599"/>
              <a:ext cx="670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WTP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6019EF6-6EFE-E21E-18E9-14D9A0F5DBA0}"/>
                </a:ext>
              </a:extLst>
            </p:cNvPr>
            <p:cNvSpPr txBox="1"/>
            <p:nvPr/>
          </p:nvSpPr>
          <p:spPr>
            <a:xfrm>
              <a:off x="8916277" y="2136453"/>
              <a:ext cx="13832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WTP header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9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 stages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70;p15">
            <a:extLst>
              <a:ext uri="{FF2B5EF4-FFF2-40B4-BE49-F238E27FC236}">
                <a16:creationId xmlns:a16="http://schemas.microsoft.com/office/drawing/2014/main" id="{22E50F3B-8764-E942-4A7C-439C893FCE64}"/>
              </a:ext>
            </a:extLst>
          </p:cNvPr>
          <p:cNvSpPr txBox="1">
            <a:spLocks/>
          </p:cNvSpPr>
          <p:nvPr/>
        </p:nvSpPr>
        <p:spPr>
          <a:xfrm>
            <a:off x="838199" y="863716"/>
            <a:ext cx="9857763" cy="599428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Header format: </a:t>
            </a:r>
            <a:r>
              <a:rPr lang="en-US" altLang="zh-CN" sz="2000" dirty="0"/>
              <a:t>&lt;type, </a:t>
            </a:r>
            <a:r>
              <a:rPr lang="en-US" altLang="zh-CN" sz="2000" dirty="0" err="1"/>
              <a:t>seqNum</a:t>
            </a:r>
            <a:r>
              <a:rPr lang="en-US" altLang="zh-CN" sz="2000" dirty="0"/>
              <a:t>, length, checksum&gt;</a:t>
            </a:r>
          </a:p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Initiate: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Sender</a:t>
            </a:r>
            <a:r>
              <a:rPr lang="en-US" altLang="zh-CN" sz="1800" dirty="0"/>
              <a:t>: “I have something for you!” &lt;</a:t>
            </a:r>
            <a:r>
              <a:rPr lang="en-US" altLang="zh-CN" sz="1800" dirty="0">
                <a:solidFill>
                  <a:schemeClr val="accent2"/>
                </a:solidFill>
              </a:rPr>
              <a:t>START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 </a:t>
            </a:r>
            <a:endParaRPr lang="en-US" sz="1800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Receiver</a:t>
            </a:r>
            <a:r>
              <a:rPr lang="en-US" altLang="zh-CN" sz="1800" dirty="0"/>
              <a:t>: “I am ready, please proceed.” &lt;</a:t>
            </a:r>
            <a:r>
              <a:rPr lang="en-US" altLang="zh-CN" sz="1800" dirty="0">
                <a:solidFill>
                  <a:schemeClr val="accent2"/>
                </a:solidFill>
              </a:rPr>
              <a:t>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Data transmission: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Sender</a:t>
            </a:r>
            <a:r>
              <a:rPr lang="en-US" altLang="zh-CN" sz="1800" dirty="0"/>
              <a:t>: “Here is the </a:t>
            </a:r>
            <a:r>
              <a:rPr lang="en-US" altLang="zh-CN" sz="1800" i="1" dirty="0" err="1"/>
              <a:t>i</a:t>
            </a:r>
            <a:r>
              <a:rPr lang="en-US" altLang="zh-CN" sz="1800" dirty="0" err="1"/>
              <a:t>-th</a:t>
            </a:r>
            <a:r>
              <a:rPr lang="en-US" altLang="zh-CN" sz="1800" dirty="0"/>
              <a:t> packet.” &lt;</a:t>
            </a:r>
            <a:r>
              <a:rPr lang="en-US" altLang="zh-CN" sz="1800" dirty="0">
                <a:solidFill>
                  <a:schemeClr val="accent2"/>
                </a:solidFill>
              </a:rPr>
              <a:t>DATA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, LEN, SUM&gt;</a:t>
            </a:r>
            <a:endParaRPr lang="en-US" sz="1800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Receiver</a:t>
            </a:r>
            <a:r>
              <a:rPr lang="en-US" altLang="zh-CN" sz="1800" dirty="0"/>
              <a:t>: “Got you, please send me the next packet (</a:t>
            </a:r>
            <a:r>
              <a:rPr lang="en-US" altLang="zh-CN" sz="1800" i="1" dirty="0"/>
              <a:t>j</a:t>
            </a:r>
            <a:r>
              <a:rPr lang="en-US" altLang="zh-CN" sz="1800" dirty="0"/>
              <a:t>-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 packet).” &lt;</a:t>
            </a:r>
            <a:r>
              <a:rPr lang="en-US" altLang="zh-CN" sz="1800" dirty="0">
                <a:solidFill>
                  <a:schemeClr val="accent2"/>
                </a:solidFill>
              </a:rPr>
              <a:t>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j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Finish: 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Sender</a:t>
            </a:r>
            <a:r>
              <a:rPr lang="en-US" altLang="zh-CN" sz="1800" dirty="0"/>
              <a:t>: “That’s all there is for file R” &lt;</a:t>
            </a:r>
            <a:r>
              <a:rPr lang="en-US" altLang="zh-CN" sz="1800" dirty="0">
                <a:solidFill>
                  <a:schemeClr val="accent2"/>
                </a:solidFill>
              </a:rPr>
              <a:t>END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Receiver</a:t>
            </a:r>
            <a:r>
              <a:rPr lang="en-US" altLang="zh-CN" sz="1800" dirty="0"/>
              <a:t>: “I have saved it.” &lt;</a:t>
            </a:r>
            <a:r>
              <a:rPr lang="en-US" altLang="zh-CN" sz="1800" dirty="0">
                <a:solidFill>
                  <a:schemeClr val="accent2"/>
                </a:solidFill>
              </a:rPr>
              <a:t>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457200" indent="-334327">
              <a:lnSpc>
                <a:spcPct val="114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Special note: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dirty="0"/>
              <a:t>initiate and finish stages use the same random </a:t>
            </a:r>
            <a:r>
              <a:rPr lang="en-US" altLang="zh-CN" sz="1800" dirty="0" err="1">
                <a:solidFill>
                  <a:schemeClr val="accent2"/>
                </a:solidFill>
              </a:rPr>
              <a:t>seqNum</a:t>
            </a:r>
            <a:r>
              <a:rPr lang="en-US" altLang="zh-CN" sz="1800" dirty="0"/>
              <a:t> </a:t>
            </a:r>
            <a:r>
              <a:rPr lang="en-US" altLang="zh-CN" sz="1800" i="1" dirty="0"/>
              <a:t>R</a:t>
            </a:r>
            <a:endParaRPr lang="en-US" sz="1800" i="1" dirty="0"/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 charset="2"/>
              <a:buChar char="ü"/>
            </a:pPr>
            <a:r>
              <a:rPr lang="en-US" altLang="zh-CN" sz="1800" dirty="0"/>
              <a:t>unrelated to data packets</a:t>
            </a:r>
            <a:endParaRPr lang="en-US" sz="1800" dirty="0"/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 charset="2"/>
              <a:buChar char="ü"/>
            </a:pPr>
            <a:r>
              <a:rPr lang="en-US" altLang="zh-CN" sz="1800" dirty="0"/>
              <a:t>to mark the begin and end of the same file</a:t>
            </a:r>
            <a:endParaRPr lang="en-US" altLang="zh-CN" sz="18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dirty="0" err="1">
                <a:solidFill>
                  <a:schemeClr val="accent2"/>
                </a:solidFill>
              </a:rPr>
              <a:t>seqNum</a:t>
            </a:r>
            <a:r>
              <a:rPr lang="en-US" altLang="zh-CN" sz="1800" dirty="0"/>
              <a:t> in </a:t>
            </a:r>
            <a:r>
              <a:rPr lang="en-US" altLang="zh-CN" sz="1800" i="1" dirty="0"/>
              <a:t>ACK</a:t>
            </a:r>
            <a:r>
              <a:rPr lang="zh-CN" altLang="en-US" sz="1800" dirty="0"/>
              <a:t> </a:t>
            </a:r>
            <a:r>
              <a:rPr lang="en-US" altLang="zh-CN" sz="1800" dirty="0"/>
              <a:t>packet is the </a:t>
            </a:r>
            <a:r>
              <a:rPr lang="en-US" altLang="zh-CN" sz="1800" b="1" i="1" dirty="0"/>
              <a:t>next </a:t>
            </a:r>
            <a:r>
              <a:rPr lang="en-US" altLang="zh-CN" sz="1800" dirty="0"/>
              <a:t>packet to be expected just like TCP</a:t>
            </a:r>
            <a:endParaRPr lang="en-US" sz="1800" dirty="0"/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en-US" altLang="zh-CN" sz="1800" i="1" dirty="0" err="1"/>
              <a:t>seqNum</a:t>
            </a:r>
            <a:r>
              <a:rPr lang="en-US" altLang="zh-CN" sz="1800" dirty="0"/>
              <a:t> begin at 0 and increment by 1 for each packet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i="1" dirty="0"/>
              <a:t>sender </a:t>
            </a:r>
            <a:r>
              <a:rPr lang="en-US" altLang="zh-CN" sz="1800" dirty="0"/>
              <a:t>when transferring data</a:t>
            </a:r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en-US" sz="1800" dirty="0"/>
              <a:t>In compulsory part, </a:t>
            </a:r>
            <a:r>
              <a:rPr lang="en-US" sz="1800" i="1" dirty="0"/>
              <a:t>receiver</a:t>
            </a:r>
            <a:r>
              <a:rPr lang="en-US" sz="1800" dirty="0"/>
              <a:t> can just send one </a:t>
            </a:r>
            <a:r>
              <a:rPr lang="en-US" altLang="zh-CN" sz="1800" dirty="0"/>
              <a:t>cumulative</a:t>
            </a:r>
            <a:r>
              <a:rPr lang="en-US" sz="1800" dirty="0"/>
              <a:t> ACK after receiving all packets in a window rather than ACK for each packet</a:t>
            </a:r>
          </a:p>
        </p:txBody>
      </p:sp>
    </p:spTree>
    <p:extLst>
      <p:ext uri="{BB962C8B-B14F-4D97-AF65-F5344CB8AC3E}">
        <p14:creationId xmlns:p14="http://schemas.microsoft.com/office/powerpoint/2010/main" val="148504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WTP: </a:t>
            </a:r>
            <a:r>
              <a:rPr lang="zh-CN" altLang="zh-CN" b="1" dirty="0"/>
              <a:t>sliding window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76;p16">
            <a:extLst>
              <a:ext uri="{FF2B5EF4-FFF2-40B4-BE49-F238E27FC236}">
                <a16:creationId xmlns:a16="http://schemas.microsoft.com/office/drawing/2014/main" id="{CB197AB9-D666-0CF1-8B71-F9D14429C4EA}"/>
              </a:ext>
            </a:extLst>
          </p:cNvPr>
          <p:cNvSpPr txBox="1">
            <a:spLocks/>
          </p:cNvSpPr>
          <p:nvPr/>
        </p:nvSpPr>
        <p:spPr>
          <a:xfrm>
            <a:off x="838200" y="852327"/>
            <a:ext cx="10582656" cy="19640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dirty="0"/>
              <a:t>Initially</a:t>
            </a:r>
            <a:endParaRPr lang="en-US" sz="2200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Send a window of packets</a:t>
            </a:r>
            <a:endParaRPr lang="en-US" sz="1800" dirty="0"/>
          </a:p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dirty="0"/>
              <a:t>When see a new </a:t>
            </a:r>
            <a:r>
              <a:rPr lang="en-US" altLang="zh-CN" sz="2200" i="1" dirty="0"/>
              <a:t>ACK</a:t>
            </a:r>
            <a:endParaRPr lang="en-US" sz="2200" i="1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Advance the window by how many pkt </a:t>
            </a:r>
            <a:r>
              <a:rPr lang="en-US" altLang="zh-CN" sz="1800" dirty="0" err="1"/>
              <a:t>acked</a:t>
            </a:r>
            <a:r>
              <a:rPr lang="en-US" altLang="zh-CN" sz="1800" dirty="0"/>
              <a:t> (could &gt; 1: cumulative ack)</a:t>
            </a:r>
            <a:endParaRPr lang="en-US" sz="1800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Send new packets covered by the window</a:t>
            </a:r>
            <a:endParaRPr 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6D3ACA-7329-6A33-335E-621584B6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6846"/>
            <a:ext cx="9073837" cy="40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 sender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83;p17">
            <a:extLst>
              <a:ext uri="{FF2B5EF4-FFF2-40B4-BE49-F238E27FC236}">
                <a16:creationId xmlns:a16="http://schemas.microsoft.com/office/drawing/2014/main" id="{090BEAF3-E38A-D357-DD2B-221412EE44DE}"/>
              </a:ext>
            </a:extLst>
          </p:cNvPr>
          <p:cNvSpPr txBox="1">
            <a:spLocks/>
          </p:cNvSpPr>
          <p:nvPr/>
        </p:nvSpPr>
        <p:spPr>
          <a:xfrm>
            <a:off x="838199" y="1199833"/>
            <a:ext cx="10200503" cy="55616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2800" b="1" dirty="0"/>
              <a:t>Special Cases Strategy</a:t>
            </a:r>
            <a:endParaRPr lang="en-US" sz="12800" b="1" dirty="0"/>
          </a:p>
          <a:p>
            <a:pPr marL="457200" indent="-342900">
              <a:lnSpc>
                <a:spcPct val="145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Packet Loss</a:t>
            </a:r>
            <a:r>
              <a:rPr lang="en-US" altLang="zh-CN" sz="9600" dirty="0"/>
              <a:t>: retransmission timer</a:t>
            </a:r>
            <a:endParaRPr lang="en-US" sz="9600" dirty="0"/>
          </a:p>
          <a:p>
            <a:pPr marL="457200" indent="-342900">
              <a:lnSpc>
                <a:spcPct val="14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Reordered/delayed/duplicated ACK</a:t>
            </a:r>
            <a:r>
              <a:rPr lang="en-US" altLang="zh-CN" sz="9600" dirty="0"/>
              <a:t>: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Clr>
                <a:schemeClr val="tx1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zh-CN" sz="8000" i="1" dirty="0">
                <a:solidFill>
                  <a:schemeClr val="accent2"/>
                </a:solidFill>
              </a:rPr>
              <a:t>Ignore</a:t>
            </a:r>
            <a:r>
              <a:rPr lang="en-US" altLang="zh-CN" sz="8000" dirty="0"/>
              <a:t> if the </a:t>
            </a:r>
            <a:r>
              <a:rPr lang="en-US" altLang="zh-CN" sz="8000" dirty="0" err="1"/>
              <a:t>ACKed</a:t>
            </a:r>
            <a:r>
              <a:rPr lang="en-US" altLang="zh-CN" sz="8000" dirty="0"/>
              <a:t> packet is not in the sliding window in the sender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Otherwise </a:t>
            </a:r>
            <a:r>
              <a:rPr lang="en-US" altLang="zh-CN" sz="8000" i="1" dirty="0">
                <a:solidFill>
                  <a:schemeClr val="accent2"/>
                </a:solidFill>
              </a:rPr>
              <a:t>retransmit</a:t>
            </a:r>
            <a:r>
              <a:rPr lang="en-US" altLang="zh-CN" sz="8000" dirty="0"/>
              <a:t> the desired packet</a:t>
            </a:r>
            <a:br>
              <a:rPr lang="en-US" altLang="zh-CN" sz="3300" dirty="0"/>
            </a:br>
            <a:endParaRPr lang="en-US" sz="3300" dirty="0"/>
          </a:p>
          <a:p>
            <a:pPr marL="457200" indent="-342900">
              <a:lnSpc>
                <a:spcPct val="14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dirty="0"/>
              <a:t>Implementation of </a:t>
            </a:r>
            <a:r>
              <a:rPr lang="en-US" altLang="zh-CN" sz="9600" i="1" dirty="0"/>
              <a:t>retransmission timer</a:t>
            </a:r>
            <a:endParaRPr lang="en-US" sz="9600" i="1" dirty="0"/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Use a </a:t>
            </a:r>
            <a:r>
              <a:rPr lang="en-US" altLang="zh-CN" sz="8000" i="1" dirty="0">
                <a:solidFill>
                  <a:schemeClr val="accent2"/>
                </a:solidFill>
              </a:rPr>
              <a:t>timestamp</a:t>
            </a:r>
            <a:r>
              <a:rPr lang="en-US" altLang="zh-CN" sz="8000" dirty="0"/>
              <a:t> to record packet </a:t>
            </a:r>
            <a:r>
              <a:rPr lang="en-US" altLang="zh-CN" sz="8000" i="1" dirty="0"/>
              <a:t>sending</a:t>
            </a:r>
            <a:r>
              <a:rPr lang="en-US" altLang="zh-CN" sz="8000" dirty="0"/>
              <a:t> time.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After sending, then wait for </a:t>
            </a:r>
            <a:r>
              <a:rPr lang="en-US" altLang="zh-CN" sz="8000" i="1" dirty="0"/>
              <a:t>ACK</a:t>
            </a:r>
            <a:r>
              <a:rPr lang="en-US" altLang="zh-CN" sz="8000" dirty="0"/>
              <a:t> receiving, </a:t>
            </a:r>
            <a:r>
              <a:rPr lang="en-US" altLang="zh-CN" sz="8000" i="1" dirty="0">
                <a:solidFill>
                  <a:schemeClr val="accent2"/>
                </a:solidFill>
              </a:rPr>
              <a:t>check the time </a:t>
            </a:r>
            <a:r>
              <a:rPr lang="en-US" altLang="zh-CN" sz="8000" i="1" dirty="0"/>
              <a:t>from timestamp to now</a:t>
            </a:r>
            <a:r>
              <a:rPr lang="en-US" altLang="zh-CN" sz="8000" dirty="0"/>
              <a:t>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If the time does not exceed timeout when receiving </a:t>
            </a:r>
            <a:r>
              <a:rPr lang="en-US" altLang="zh-CN" sz="8000" i="1" dirty="0"/>
              <a:t>ACK</a:t>
            </a:r>
            <a:r>
              <a:rPr lang="en-US" altLang="zh-CN" sz="8000" dirty="0"/>
              <a:t>, then:</a:t>
            </a:r>
            <a:endParaRPr lang="en-US" altLang="zh-CN" sz="7600" dirty="0"/>
          </a:p>
          <a:p>
            <a:pPr marL="1377950" lvl="2" indent="-350838">
              <a:lnSpc>
                <a:spcPct val="145000"/>
              </a:lnSpc>
              <a:spcBef>
                <a:spcPts val="0"/>
              </a:spcBef>
              <a:buSzPts val="1400"/>
              <a:buFont typeface="Wingdings" pitchFamily="2" charset="2"/>
              <a:buChar char="ü"/>
            </a:pPr>
            <a:r>
              <a:rPr lang="en-US" altLang="zh-CN" sz="7600" dirty="0"/>
              <a:t>Move sliding window and send new packet in window</a:t>
            </a:r>
          </a:p>
          <a:p>
            <a:pPr marL="1377950" lvl="2" indent="-350838">
              <a:lnSpc>
                <a:spcPct val="145000"/>
              </a:lnSpc>
              <a:spcBef>
                <a:spcPts val="0"/>
              </a:spcBef>
              <a:buSzPts val="1400"/>
              <a:buFont typeface="Wingdings" pitchFamily="2" charset="2"/>
              <a:buChar char="ü"/>
            </a:pPr>
            <a:r>
              <a:rPr lang="en-US" altLang="zh-CN" sz="7600" dirty="0"/>
              <a:t>Update timestamp when sending new data packet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sz="8000" dirty="0"/>
              <a:t>If the time exceed timeout, then: </a:t>
            </a:r>
            <a:r>
              <a:rPr lang="en-US" sz="8000" i="1" dirty="0"/>
              <a:t>re-transmit</a:t>
            </a:r>
            <a:r>
              <a:rPr lang="en-US" sz="8000" dirty="0"/>
              <a:t> the un-</a:t>
            </a:r>
            <a:r>
              <a:rPr lang="en-US" sz="8000" dirty="0" err="1"/>
              <a:t>ACKed</a:t>
            </a:r>
            <a:r>
              <a:rPr lang="en-US" sz="80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Hint: non-blocking recv</a:t>
            </a:r>
            <a:r>
              <a:rPr lang="zh-CN" altLang="en-US" b="1" dirty="0"/>
              <a:t> </a:t>
            </a:r>
            <a:r>
              <a:rPr lang="en-US" altLang="zh-CN" b="1" dirty="0"/>
              <a:t>in sender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89;p18">
            <a:extLst>
              <a:ext uri="{FF2B5EF4-FFF2-40B4-BE49-F238E27FC236}">
                <a16:creationId xmlns:a16="http://schemas.microsoft.com/office/drawing/2014/main" id="{BC4C8BCA-4A3C-FEA2-2B3F-2EFBEA54C5F6}"/>
              </a:ext>
            </a:extLst>
          </p:cNvPr>
          <p:cNvSpPr txBox="1">
            <a:spLocks/>
          </p:cNvSpPr>
          <p:nvPr/>
        </p:nvSpPr>
        <p:spPr>
          <a:xfrm>
            <a:off x="838199" y="1160496"/>
            <a:ext cx="10936705" cy="32604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b="1" i="1" dirty="0"/>
              <a:t>recvfrom() </a:t>
            </a:r>
            <a:r>
              <a:rPr lang="en-US" altLang="zh-CN" sz="2200" b="1" dirty="0"/>
              <a:t>is a </a:t>
            </a:r>
            <a:r>
              <a:rPr lang="en-US" altLang="zh-CN" sz="2200" b="1" i="1" dirty="0">
                <a:solidFill>
                  <a:schemeClr val="accent2"/>
                </a:solidFill>
              </a:rPr>
              <a:t>blocking</a:t>
            </a:r>
            <a:r>
              <a:rPr lang="en-US" altLang="zh-CN" sz="2200" b="1" dirty="0"/>
              <a:t> function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Consider a special situation: the ACK packet is </a:t>
            </a:r>
            <a:r>
              <a:rPr lang="en-US" altLang="zh-CN" sz="1800" i="1" dirty="0"/>
              <a:t>lost</a:t>
            </a:r>
            <a:r>
              <a:rPr lang="en-US" altLang="zh-CN" sz="1800" dirty="0"/>
              <a:t>, and sender cannot receive it anymore.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We cannot check </a:t>
            </a:r>
            <a:r>
              <a:rPr lang="en-US" altLang="zh-CN" sz="1800" i="1" dirty="0"/>
              <a:t>timeout</a:t>
            </a:r>
            <a:r>
              <a:rPr lang="en-US" altLang="zh-CN" sz="1800" dirty="0"/>
              <a:t> if the process is </a:t>
            </a:r>
            <a:r>
              <a:rPr lang="en-US" altLang="zh-CN" sz="1800" i="1" dirty="0">
                <a:solidFill>
                  <a:schemeClr val="accent2"/>
                </a:solidFill>
              </a:rPr>
              <a:t>blocked</a:t>
            </a:r>
            <a:r>
              <a:rPr lang="en-US" altLang="zh-CN" sz="1800" dirty="0"/>
              <a:t> at checking </a:t>
            </a:r>
            <a:r>
              <a:rPr lang="en-US" altLang="zh-CN" sz="1800" i="1" dirty="0"/>
              <a:t>ACK</a:t>
            </a:r>
            <a:r>
              <a:rPr lang="en-US" altLang="zh-CN" sz="1800" dirty="0"/>
              <a:t>!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We should use the loop of non-blocking </a:t>
            </a:r>
            <a:r>
              <a:rPr lang="en-US" altLang="zh-CN" sz="1800" dirty="0" err="1"/>
              <a:t>recv</a:t>
            </a:r>
            <a:r>
              <a:rPr lang="en-US" altLang="zh-CN" sz="1800" dirty="0"/>
              <a:t> while checking timeout.</a:t>
            </a:r>
          </a:p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b="1" dirty="0"/>
              <a:t>non-</a:t>
            </a:r>
            <a:r>
              <a:rPr lang="en-US" altLang="zh-CN" sz="2200" b="1" dirty="0" err="1"/>
              <a:t>bloacking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recv</a:t>
            </a:r>
            <a:r>
              <a:rPr lang="en-US" altLang="zh-CN" sz="2200" b="1" dirty="0"/>
              <a:t>: recvfrom with flag MSG_DONTWAIT</a:t>
            </a:r>
            <a:endParaRPr lang="en-US" sz="2200" b="1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If the operation would block, recvfrom() returns </a:t>
            </a:r>
            <a:r>
              <a:rPr lang="en-US" altLang="zh-CN" sz="1800" b="1" dirty="0"/>
              <a:t>EWOULDBLOCK</a:t>
            </a:r>
            <a:r>
              <a:rPr lang="en-US" altLang="zh-CN" sz="1800" dirty="0"/>
              <a:t>.</a:t>
            </a:r>
            <a:endParaRPr lang="en-US" sz="1800" dirty="0"/>
          </a:p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b="1" dirty="0"/>
              <a:t>Is possible that I </a:t>
            </a:r>
            <a:r>
              <a:rPr lang="en-US" altLang="zh-CN" sz="2200" b="1" i="1" dirty="0">
                <a:solidFill>
                  <a:schemeClr val="accent2"/>
                </a:solidFill>
              </a:rPr>
              <a:t>miss</a:t>
            </a:r>
            <a:r>
              <a:rPr lang="en-US" altLang="zh-CN" sz="2200" b="1" dirty="0"/>
              <a:t> some </a:t>
            </a:r>
            <a:r>
              <a:rPr lang="en-US" altLang="zh-CN" sz="2200" b="1" i="1" dirty="0"/>
              <a:t>ACK</a:t>
            </a:r>
            <a:r>
              <a:rPr lang="en-US" altLang="zh-CN" sz="2200" b="1" dirty="0"/>
              <a:t> packet?</a:t>
            </a:r>
            <a:endParaRPr lang="en-US" sz="2200" b="1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No, if you did not receive anything in current loop, you will eventually get them in the next few loops.</a:t>
            </a:r>
            <a:endParaRPr 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040FF8-A535-AF66-4C62-093C4C1A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420925"/>
            <a:ext cx="7772400" cy="21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en-US" altLang="zh-CN" b="1" dirty="0"/>
              <a:t> receiver</a:t>
            </a:r>
            <a:endParaRPr lang="en-US" b="1" dirty="0"/>
          </a:p>
        </p:txBody>
      </p:sp>
      <p:sp>
        <p:nvSpPr>
          <p:cNvPr id="2" name="Google Shape;83;p17">
            <a:extLst>
              <a:ext uri="{FF2B5EF4-FFF2-40B4-BE49-F238E27FC236}">
                <a16:creationId xmlns:a16="http://schemas.microsoft.com/office/drawing/2014/main" id="{6BBEA3AE-E29F-6D3D-CADA-51EE73C22525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2800" b="1" dirty="0"/>
              <a:t>Special Cases Strategy</a:t>
            </a:r>
            <a:endParaRPr lang="en-US" sz="12800" b="1" dirty="0"/>
          </a:p>
          <a:p>
            <a:pPr marL="457200" indent="-342900">
              <a:lnSpc>
                <a:spcPct val="145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Packet Corruption</a:t>
            </a:r>
            <a:r>
              <a:rPr lang="en-US" altLang="zh-CN" sz="9600" dirty="0"/>
              <a:t>: drop and do not ACK the packet if calculated checksum is wrong.</a:t>
            </a:r>
            <a:endParaRPr lang="en-US" sz="9600" dirty="0"/>
          </a:p>
          <a:p>
            <a:pPr marL="457200" indent="-342900">
              <a:lnSpc>
                <a:spcPct val="14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Reordered/delayed/duplicated packets</a:t>
            </a:r>
            <a:r>
              <a:rPr lang="en-US" altLang="zh-CN" sz="9600" dirty="0"/>
              <a:t>: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Maintain the sender’s sliding window range in receiver.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Ignore and do not ACK if the packet’s </a:t>
            </a:r>
            <a:r>
              <a:rPr lang="en-US" altLang="zh-CN" sz="8000" dirty="0" err="1"/>
              <a:t>seqNum</a:t>
            </a:r>
            <a:r>
              <a:rPr lang="en-US" altLang="zh-CN" sz="8000" dirty="0"/>
              <a:t> is not in the sliding window.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Only receive and send ACK for the packets with sequential </a:t>
            </a:r>
            <a:r>
              <a:rPr lang="en-US" altLang="zh-CN" sz="8000" dirty="0" err="1"/>
              <a:t>seqNum</a:t>
            </a:r>
            <a:r>
              <a:rPr lang="en-US" altLang="zh-CN" sz="8000" dirty="0"/>
              <a:t>.</a:t>
            </a:r>
            <a:br>
              <a:rPr lang="en-US" altLang="zh-CN" sz="3300" dirty="0"/>
            </a:br>
            <a:endParaRPr lang="en-US" altLang="zh-CN" sz="3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F95AA-248A-0A12-F081-D8214799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8249"/>
            <a:ext cx="6762177" cy="24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A4BFD-FF2E-4FE5-8458-67338C96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13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Assignment 3 Q &amp; 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C77E84-359B-B990-B568-A3302507241B}"/>
              </a:ext>
            </a:extLst>
          </p:cNvPr>
          <p:cNvSpPr txBox="1">
            <a:spLocks/>
          </p:cNvSpPr>
          <p:nvPr/>
        </p:nvSpPr>
        <p:spPr>
          <a:xfrm>
            <a:off x="838200" y="20010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Please</a:t>
            </a:r>
            <a:r>
              <a:rPr lang="zh-CN" altLang="en-US" b="1" dirty="0"/>
              <a:t> </a:t>
            </a:r>
            <a:r>
              <a:rPr lang="en-US" altLang="zh-CN" b="1" dirty="0"/>
              <a:t>refer</a:t>
            </a:r>
            <a:r>
              <a:rPr lang="zh-CN" altLang="en-US" b="1" dirty="0"/>
              <a:t> </a:t>
            </a:r>
            <a:r>
              <a:rPr lang="en-US" altLang="zh-CN" b="1" dirty="0"/>
              <a:t>to the </a:t>
            </a:r>
            <a:r>
              <a:rPr lang="en-US" altLang="zh-CN" b="1" dirty="0" err="1"/>
              <a:t>Github</a:t>
            </a:r>
            <a:r>
              <a:rPr lang="en-US" altLang="zh-CN" b="1" dirty="0"/>
              <a:t> Webpage for more detailed implementation hints.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262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670</Words>
  <Application>Microsoft Macintosh PowerPoint</Application>
  <PresentationFormat>宽屏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CSCI 4430 - Spring 23</vt:lpstr>
      <vt:lpstr>Assignment 3 </vt:lpstr>
      <vt:lpstr>WTP: basis</vt:lpstr>
      <vt:lpstr>WTP: stages</vt:lpstr>
      <vt:lpstr>WTP: sliding window</vt:lpstr>
      <vt:lpstr>WTP: sender</vt:lpstr>
      <vt:lpstr>Hint: non-blocking recv in sender</vt:lpstr>
      <vt:lpstr>WTP: receiver</vt:lpstr>
      <vt:lpstr>Assignment 3 Q &amp; 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DING, Wenlong</cp:lastModifiedBy>
  <cp:revision>930</cp:revision>
  <dcterms:created xsi:type="dcterms:W3CDTF">2022-01-09T08:27:06Z</dcterms:created>
  <dcterms:modified xsi:type="dcterms:W3CDTF">2023-03-28T12:27:31Z</dcterms:modified>
</cp:coreProperties>
</file>