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6"/>
  </p:notesMasterIdLst>
  <p:handoutMasterIdLst>
    <p:handoutMasterId r:id="rId17"/>
  </p:handoutMasterIdLst>
  <p:sldIdLst>
    <p:sldId id="258" r:id="rId2"/>
    <p:sldId id="277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263" r:id="rId12"/>
    <p:sldId id="301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  <a:srgbClr val="E5E6DA"/>
    <a:srgbClr val="3C4743"/>
    <a:srgbClr val="E7D36F"/>
    <a:srgbClr val="DDC2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055CF-8DEB-4A02-949A-DE72B6AC5D37}" type="doc">
      <dgm:prSet loTypeId="urn:microsoft.com/office/officeart/2005/8/layout/hList6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2E8A29-955A-4C7C-A174-3E9DCD4DC89B}">
      <dgm:prSet phldrT="[Text]" custT="1"/>
      <dgm:spPr/>
      <dgm:t>
        <a:bodyPr/>
        <a:lstStyle/>
        <a:p>
          <a:r>
            <a:rPr lang="en-US" sz="2400" b="1" dirty="0">
              <a:solidFill>
                <a:srgbClr val="EEEEEE"/>
              </a:solidFill>
            </a:rPr>
            <a:t>Computers</a:t>
          </a:r>
        </a:p>
        <a:p>
          <a:r>
            <a:rPr lang="en-US" sz="1800" b="0" i="0" dirty="0">
              <a:solidFill>
                <a:srgbClr val="EEEEEE"/>
              </a:solidFill>
            </a:rPr>
            <a:t>The software and files are both stored as huge strings of 1s and 0s. Binary math is discrete mathematics.</a:t>
          </a:r>
          <a:endParaRPr lang="en-US" sz="2400" dirty="0">
            <a:solidFill>
              <a:srgbClr val="EEEEEE"/>
            </a:solidFill>
          </a:endParaRPr>
        </a:p>
      </dgm:t>
    </dgm:pt>
    <dgm:pt modelId="{BA7938E6-8DFA-40B7-B4C4-EACC6D85FC31}" type="parTrans" cxnId="{2986897A-7787-444F-B6C8-41F3823EF3C1}">
      <dgm:prSet/>
      <dgm:spPr/>
      <dgm:t>
        <a:bodyPr/>
        <a:lstStyle/>
        <a:p>
          <a:endParaRPr lang="en-US"/>
        </a:p>
      </dgm:t>
    </dgm:pt>
    <dgm:pt modelId="{C2176686-D23E-48EB-9D1B-1A1B46236638}" type="sibTrans" cxnId="{2986897A-7787-444F-B6C8-41F3823EF3C1}">
      <dgm:prSet/>
      <dgm:spPr/>
      <dgm:t>
        <a:bodyPr/>
        <a:lstStyle/>
        <a:p>
          <a:endParaRPr lang="en-US"/>
        </a:p>
      </dgm:t>
    </dgm:pt>
    <dgm:pt modelId="{B6E26FFC-9977-4BBC-BEC7-3D6B63754E52}">
      <dgm:prSet phldrT="[Text]" custT="1"/>
      <dgm:spPr/>
      <dgm:t>
        <a:bodyPr/>
        <a:lstStyle/>
        <a:p>
          <a:r>
            <a:rPr lang="en-US" sz="2400" b="1" i="0" dirty="0">
              <a:solidFill>
                <a:srgbClr val="E5E6DA"/>
              </a:solidFill>
            </a:rPr>
            <a:t>Google Maps</a:t>
          </a:r>
          <a:r>
            <a:rPr lang="en-US" sz="2400" b="0" i="0" dirty="0">
              <a:solidFill>
                <a:srgbClr val="E5E6DA"/>
              </a:solidFill>
            </a:rPr>
            <a:t> </a:t>
          </a:r>
        </a:p>
        <a:p>
          <a:r>
            <a:rPr lang="en-US" sz="1800" b="0" i="0" dirty="0">
              <a:solidFill>
                <a:srgbClr val="E5E6DA"/>
              </a:solidFill>
            </a:rPr>
            <a:t>It uses discrete mathematics to determine fastest driving routes and times.</a:t>
          </a:r>
          <a:endParaRPr lang="en-US" sz="1800" dirty="0">
            <a:solidFill>
              <a:srgbClr val="E5E6DA"/>
            </a:solidFill>
          </a:endParaRPr>
        </a:p>
      </dgm:t>
    </dgm:pt>
    <dgm:pt modelId="{5CEFBD89-2F4F-4B51-A98A-0F3C86494166}" type="parTrans" cxnId="{17E73148-9C08-4999-B21E-F3C5A0E3FC0C}">
      <dgm:prSet/>
      <dgm:spPr/>
      <dgm:t>
        <a:bodyPr/>
        <a:lstStyle/>
        <a:p>
          <a:endParaRPr lang="en-US"/>
        </a:p>
      </dgm:t>
    </dgm:pt>
    <dgm:pt modelId="{48634C00-2335-4923-9072-EB7482323D9C}" type="sibTrans" cxnId="{17E73148-9C08-4999-B21E-F3C5A0E3FC0C}">
      <dgm:prSet/>
      <dgm:spPr/>
      <dgm:t>
        <a:bodyPr/>
        <a:lstStyle/>
        <a:p>
          <a:endParaRPr lang="en-US"/>
        </a:p>
      </dgm:t>
    </dgm:pt>
    <dgm:pt modelId="{6D0E5D9F-7263-4526-A227-51301233F549}">
      <dgm:prSet phldrT="[Text]" custT="1"/>
      <dgm:spPr/>
      <dgm:t>
        <a:bodyPr/>
        <a:lstStyle/>
        <a:p>
          <a:r>
            <a:rPr lang="en-IN" sz="1600" b="1" i="0" dirty="0">
              <a:solidFill>
                <a:srgbClr val="EEEEEE"/>
              </a:solidFill>
            </a:rPr>
            <a:t>Cryptography</a:t>
          </a:r>
        </a:p>
        <a:p>
          <a:r>
            <a:rPr lang="en-US" sz="1600" b="0" i="0" dirty="0">
              <a:solidFill>
                <a:srgbClr val="EEEEEE"/>
              </a:solidFill>
            </a:rPr>
            <a:t>Encryption and decryption are part of cryptography, which is part of discrete mathematics. For example, secure internet shopping uses public-key cryptography.</a:t>
          </a:r>
          <a:endParaRPr lang="en-US" sz="1600" dirty="0">
            <a:solidFill>
              <a:srgbClr val="EEEEEE"/>
            </a:solidFill>
          </a:endParaRPr>
        </a:p>
      </dgm:t>
    </dgm:pt>
    <dgm:pt modelId="{23416D07-25F8-426C-BC65-639E6BCF4D6D}" type="parTrans" cxnId="{C8C462C6-33A3-4E8B-91FE-36DBE92F1C4A}">
      <dgm:prSet/>
      <dgm:spPr/>
      <dgm:t>
        <a:bodyPr/>
        <a:lstStyle/>
        <a:p>
          <a:endParaRPr lang="en-US"/>
        </a:p>
      </dgm:t>
    </dgm:pt>
    <dgm:pt modelId="{DE289E29-1989-4D8E-8AA6-F030105B3F13}" type="sibTrans" cxnId="{C8C462C6-33A3-4E8B-91FE-36DBE92F1C4A}">
      <dgm:prSet/>
      <dgm:spPr/>
      <dgm:t>
        <a:bodyPr/>
        <a:lstStyle/>
        <a:p>
          <a:endParaRPr lang="en-US"/>
        </a:p>
      </dgm:t>
    </dgm:pt>
    <dgm:pt modelId="{E5E95E82-EF79-43CA-AA86-43B0E1CBCD3F}">
      <dgm:prSet phldrT="[Text]" custT="1"/>
      <dgm:spPr/>
      <dgm:t>
        <a:bodyPr/>
        <a:lstStyle/>
        <a:p>
          <a:endParaRPr lang="en-US" sz="2300" b="1" i="0" dirty="0">
            <a:solidFill>
              <a:srgbClr val="E5E6DA"/>
            </a:solidFill>
          </a:endParaRPr>
        </a:p>
        <a:p>
          <a:r>
            <a:rPr lang="en-US" sz="2300" b="1" i="0" dirty="0">
              <a:solidFill>
                <a:srgbClr val="E5E6DA"/>
              </a:solidFill>
            </a:rPr>
            <a:t>Digital image processing</a:t>
          </a:r>
        </a:p>
        <a:p>
          <a:r>
            <a:rPr lang="en-US" sz="1800" b="0" i="0" dirty="0">
              <a:solidFill>
                <a:srgbClr val="E5E6DA"/>
              </a:solidFill>
            </a:rPr>
            <a:t>It uses discrete mathematics to merge images or apply filters.</a:t>
          </a:r>
          <a:endParaRPr lang="en-US" sz="1800" b="1" i="0" dirty="0">
            <a:solidFill>
              <a:srgbClr val="E5E6DA"/>
            </a:solidFill>
          </a:endParaRPr>
        </a:p>
        <a:p>
          <a:r>
            <a:rPr lang="en-US" sz="2300" b="0" i="0" dirty="0">
              <a:solidFill>
                <a:srgbClr val="E5E6DA"/>
              </a:solidFill>
            </a:rPr>
            <a:t> </a:t>
          </a:r>
          <a:endParaRPr lang="en-US" sz="2300" dirty="0">
            <a:solidFill>
              <a:srgbClr val="E5E6DA"/>
            </a:solidFill>
          </a:endParaRPr>
        </a:p>
      </dgm:t>
    </dgm:pt>
    <dgm:pt modelId="{FD76A3AE-1B6C-45A0-8E84-63160283749F}" type="parTrans" cxnId="{A76240AD-13F6-40C0-BD9B-102D5EC0AE51}">
      <dgm:prSet/>
      <dgm:spPr/>
      <dgm:t>
        <a:bodyPr/>
        <a:lstStyle/>
        <a:p>
          <a:endParaRPr lang="en-US"/>
        </a:p>
      </dgm:t>
    </dgm:pt>
    <dgm:pt modelId="{BF76010C-5523-4E13-B3E7-886DCE6AEBD4}" type="sibTrans" cxnId="{A76240AD-13F6-40C0-BD9B-102D5EC0AE51}">
      <dgm:prSet/>
      <dgm:spPr/>
      <dgm:t>
        <a:bodyPr/>
        <a:lstStyle/>
        <a:p>
          <a:endParaRPr lang="en-US"/>
        </a:p>
      </dgm:t>
    </dgm:pt>
    <dgm:pt modelId="{6F1872F4-A030-4D64-A17C-72EA1ABBD62E}" type="pres">
      <dgm:prSet presAssocID="{CF9055CF-8DEB-4A02-949A-DE72B6AC5D37}" presName="Name0" presStyleCnt="0">
        <dgm:presLayoutVars>
          <dgm:dir/>
          <dgm:resizeHandles val="exact"/>
        </dgm:presLayoutVars>
      </dgm:prSet>
      <dgm:spPr/>
    </dgm:pt>
    <dgm:pt modelId="{98302F07-D6A9-46A5-9807-EBF6C9F5B2DD}" type="pres">
      <dgm:prSet presAssocID="{082E8A29-955A-4C7C-A174-3E9DCD4DC89B}" presName="node" presStyleLbl="node1" presStyleIdx="0" presStyleCnt="4" custLinFactNeighborX="-41750" custLinFactNeighborY="-1082">
        <dgm:presLayoutVars>
          <dgm:bulletEnabled val="1"/>
        </dgm:presLayoutVars>
      </dgm:prSet>
      <dgm:spPr/>
    </dgm:pt>
    <dgm:pt modelId="{6681DF6F-8E98-430C-9A87-14BEC6C3269E}" type="pres">
      <dgm:prSet presAssocID="{C2176686-D23E-48EB-9D1B-1A1B46236638}" presName="sibTrans" presStyleCnt="0"/>
      <dgm:spPr/>
    </dgm:pt>
    <dgm:pt modelId="{DAD9059A-916A-4916-A2A8-B42491568DD3}" type="pres">
      <dgm:prSet presAssocID="{B6E26FFC-9977-4BBC-BEC7-3D6B63754E52}" presName="node" presStyleLbl="node1" presStyleIdx="1" presStyleCnt="4">
        <dgm:presLayoutVars>
          <dgm:bulletEnabled val="1"/>
        </dgm:presLayoutVars>
      </dgm:prSet>
      <dgm:spPr/>
    </dgm:pt>
    <dgm:pt modelId="{39AEACD1-F8CF-4528-8379-DAA829B3790B}" type="pres">
      <dgm:prSet presAssocID="{48634C00-2335-4923-9072-EB7482323D9C}" presName="sibTrans" presStyleCnt="0"/>
      <dgm:spPr/>
    </dgm:pt>
    <dgm:pt modelId="{25A33852-3C4B-4406-8856-3A4D6201948C}" type="pres">
      <dgm:prSet presAssocID="{6D0E5D9F-7263-4526-A227-51301233F549}" presName="node" presStyleLbl="node1" presStyleIdx="2" presStyleCnt="4">
        <dgm:presLayoutVars>
          <dgm:bulletEnabled val="1"/>
        </dgm:presLayoutVars>
      </dgm:prSet>
      <dgm:spPr/>
    </dgm:pt>
    <dgm:pt modelId="{562EDDC3-60FD-463F-A6DB-A597D604B642}" type="pres">
      <dgm:prSet presAssocID="{DE289E29-1989-4D8E-8AA6-F030105B3F13}" presName="sibTrans" presStyleCnt="0"/>
      <dgm:spPr/>
    </dgm:pt>
    <dgm:pt modelId="{86146B22-5360-4D1B-AC91-3378F10134EE}" type="pres">
      <dgm:prSet presAssocID="{E5E95E82-EF79-43CA-AA86-43B0E1CBCD3F}" presName="node" presStyleLbl="node1" presStyleIdx="3" presStyleCnt="4">
        <dgm:presLayoutVars>
          <dgm:bulletEnabled val="1"/>
        </dgm:presLayoutVars>
      </dgm:prSet>
      <dgm:spPr/>
    </dgm:pt>
  </dgm:ptLst>
  <dgm:cxnLst>
    <dgm:cxn modelId="{0676BA07-1135-49D0-993A-27A9F99FC0CD}" type="presOf" srcId="{B6E26FFC-9977-4BBC-BEC7-3D6B63754E52}" destId="{DAD9059A-916A-4916-A2A8-B42491568DD3}" srcOrd="0" destOrd="0" presId="urn:microsoft.com/office/officeart/2005/8/layout/hList6"/>
    <dgm:cxn modelId="{5351B217-259B-4E6A-85F5-2E408BEB0764}" type="presOf" srcId="{082E8A29-955A-4C7C-A174-3E9DCD4DC89B}" destId="{98302F07-D6A9-46A5-9807-EBF6C9F5B2DD}" srcOrd="0" destOrd="0" presId="urn:microsoft.com/office/officeart/2005/8/layout/hList6"/>
    <dgm:cxn modelId="{77BD0D2D-7C4E-49B3-9A72-0FD33F32D294}" type="presOf" srcId="{6D0E5D9F-7263-4526-A227-51301233F549}" destId="{25A33852-3C4B-4406-8856-3A4D6201948C}" srcOrd="0" destOrd="0" presId="urn:microsoft.com/office/officeart/2005/8/layout/hList6"/>
    <dgm:cxn modelId="{17E73148-9C08-4999-B21E-F3C5A0E3FC0C}" srcId="{CF9055CF-8DEB-4A02-949A-DE72B6AC5D37}" destId="{B6E26FFC-9977-4BBC-BEC7-3D6B63754E52}" srcOrd="1" destOrd="0" parTransId="{5CEFBD89-2F4F-4B51-A98A-0F3C86494166}" sibTransId="{48634C00-2335-4923-9072-EB7482323D9C}"/>
    <dgm:cxn modelId="{2986897A-7787-444F-B6C8-41F3823EF3C1}" srcId="{CF9055CF-8DEB-4A02-949A-DE72B6AC5D37}" destId="{082E8A29-955A-4C7C-A174-3E9DCD4DC89B}" srcOrd="0" destOrd="0" parTransId="{BA7938E6-8DFA-40B7-B4C4-EACC6D85FC31}" sibTransId="{C2176686-D23E-48EB-9D1B-1A1B46236638}"/>
    <dgm:cxn modelId="{A76240AD-13F6-40C0-BD9B-102D5EC0AE51}" srcId="{CF9055CF-8DEB-4A02-949A-DE72B6AC5D37}" destId="{E5E95E82-EF79-43CA-AA86-43B0E1CBCD3F}" srcOrd="3" destOrd="0" parTransId="{FD76A3AE-1B6C-45A0-8E84-63160283749F}" sibTransId="{BF76010C-5523-4E13-B3E7-886DCE6AEBD4}"/>
    <dgm:cxn modelId="{C8C462C6-33A3-4E8B-91FE-36DBE92F1C4A}" srcId="{CF9055CF-8DEB-4A02-949A-DE72B6AC5D37}" destId="{6D0E5D9F-7263-4526-A227-51301233F549}" srcOrd="2" destOrd="0" parTransId="{23416D07-25F8-426C-BC65-639E6BCF4D6D}" sibTransId="{DE289E29-1989-4D8E-8AA6-F030105B3F13}"/>
    <dgm:cxn modelId="{2FA258D4-5B38-426D-B0D7-CD8F217A1137}" type="presOf" srcId="{E5E95E82-EF79-43CA-AA86-43B0E1CBCD3F}" destId="{86146B22-5360-4D1B-AC91-3378F10134EE}" srcOrd="0" destOrd="0" presId="urn:microsoft.com/office/officeart/2005/8/layout/hList6"/>
    <dgm:cxn modelId="{24179AE2-AA7E-4702-A358-E95F80152CCA}" type="presOf" srcId="{CF9055CF-8DEB-4A02-949A-DE72B6AC5D37}" destId="{6F1872F4-A030-4D64-A17C-72EA1ABBD62E}" srcOrd="0" destOrd="0" presId="urn:microsoft.com/office/officeart/2005/8/layout/hList6"/>
    <dgm:cxn modelId="{D4055BC1-25B1-4CD1-BF08-20C154FADF73}" type="presParOf" srcId="{6F1872F4-A030-4D64-A17C-72EA1ABBD62E}" destId="{98302F07-D6A9-46A5-9807-EBF6C9F5B2DD}" srcOrd="0" destOrd="0" presId="urn:microsoft.com/office/officeart/2005/8/layout/hList6"/>
    <dgm:cxn modelId="{584E2F3E-994B-49B2-AD46-0E8D6E4A468B}" type="presParOf" srcId="{6F1872F4-A030-4D64-A17C-72EA1ABBD62E}" destId="{6681DF6F-8E98-430C-9A87-14BEC6C3269E}" srcOrd="1" destOrd="0" presId="urn:microsoft.com/office/officeart/2005/8/layout/hList6"/>
    <dgm:cxn modelId="{FD54A181-98DF-439C-9CA4-93CD1333DEC4}" type="presParOf" srcId="{6F1872F4-A030-4D64-A17C-72EA1ABBD62E}" destId="{DAD9059A-916A-4916-A2A8-B42491568DD3}" srcOrd="2" destOrd="0" presId="urn:microsoft.com/office/officeart/2005/8/layout/hList6"/>
    <dgm:cxn modelId="{B910F504-589D-4168-B820-FECB0EF26955}" type="presParOf" srcId="{6F1872F4-A030-4D64-A17C-72EA1ABBD62E}" destId="{39AEACD1-F8CF-4528-8379-DAA829B3790B}" srcOrd="3" destOrd="0" presId="urn:microsoft.com/office/officeart/2005/8/layout/hList6"/>
    <dgm:cxn modelId="{AEDC4C6E-DC7C-4364-8563-E748313EFA17}" type="presParOf" srcId="{6F1872F4-A030-4D64-A17C-72EA1ABBD62E}" destId="{25A33852-3C4B-4406-8856-3A4D6201948C}" srcOrd="4" destOrd="0" presId="urn:microsoft.com/office/officeart/2005/8/layout/hList6"/>
    <dgm:cxn modelId="{CBF7D188-2B16-4153-AEAE-C484C833188A}" type="presParOf" srcId="{6F1872F4-A030-4D64-A17C-72EA1ABBD62E}" destId="{562EDDC3-60FD-463F-A6DB-A597D604B642}" srcOrd="5" destOrd="0" presId="urn:microsoft.com/office/officeart/2005/8/layout/hList6"/>
    <dgm:cxn modelId="{A7220034-7FD2-4082-91F9-5EDDE0F524D0}" type="presParOf" srcId="{6F1872F4-A030-4D64-A17C-72EA1ABBD62E}" destId="{86146B22-5360-4D1B-AC91-3378F10134EE}" srcOrd="6" destOrd="0" presId="urn:microsoft.com/office/officeart/2005/8/layout/hList6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302F07-D6A9-46A5-9807-EBF6C9F5B2DD}">
      <dsp:nvSpPr>
        <dsp:cNvPr id="0" name=""/>
        <dsp:cNvSpPr/>
      </dsp:nvSpPr>
      <dsp:spPr>
        <a:xfrm rot="16200000">
          <a:off x="-377025" y="377025"/>
          <a:ext cx="3124200" cy="2370149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EEEEEE"/>
              </a:solidFill>
            </a:rPr>
            <a:t>Computers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rgbClr val="EEEEEE"/>
              </a:solidFill>
            </a:rPr>
            <a:t>The software and files are both stored as huge strings of 1s and 0s. Binary math is discrete mathematics.</a:t>
          </a:r>
          <a:endParaRPr lang="en-US" sz="2400" kern="1200" dirty="0">
            <a:solidFill>
              <a:srgbClr val="EEEEEE"/>
            </a:solidFill>
          </a:endParaRPr>
        </a:p>
      </dsp:txBody>
      <dsp:txXfrm rot="5400000">
        <a:off x="1" y="624839"/>
        <a:ext cx="2370149" cy="1874520"/>
      </dsp:txXfrm>
    </dsp:sp>
    <dsp:sp modelId="{DAD9059A-916A-4916-A2A8-B42491568DD3}">
      <dsp:nvSpPr>
        <dsp:cNvPr id="0" name=""/>
        <dsp:cNvSpPr/>
      </dsp:nvSpPr>
      <dsp:spPr>
        <a:xfrm rot="16200000">
          <a:off x="2173300" y="377025"/>
          <a:ext cx="3124200" cy="2370149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>
              <a:solidFill>
                <a:srgbClr val="E5E6DA"/>
              </a:solidFill>
            </a:rPr>
            <a:t>Google Maps</a:t>
          </a:r>
          <a:r>
            <a:rPr lang="en-US" sz="2400" b="0" i="0" kern="1200" dirty="0">
              <a:solidFill>
                <a:srgbClr val="E5E6DA"/>
              </a:solidFill>
            </a:rPr>
            <a:t> 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rgbClr val="E5E6DA"/>
              </a:solidFill>
            </a:rPr>
            <a:t>It uses discrete mathematics to determine fastest driving routes and times.</a:t>
          </a:r>
          <a:endParaRPr lang="en-US" sz="1800" kern="1200" dirty="0">
            <a:solidFill>
              <a:srgbClr val="E5E6DA"/>
            </a:solidFill>
          </a:endParaRPr>
        </a:p>
      </dsp:txBody>
      <dsp:txXfrm rot="5400000">
        <a:off x="2550326" y="624839"/>
        <a:ext cx="2370149" cy="1874520"/>
      </dsp:txXfrm>
    </dsp:sp>
    <dsp:sp modelId="{25A33852-3C4B-4406-8856-3A4D6201948C}">
      <dsp:nvSpPr>
        <dsp:cNvPr id="0" name=""/>
        <dsp:cNvSpPr/>
      </dsp:nvSpPr>
      <dsp:spPr>
        <a:xfrm rot="16200000">
          <a:off x="4721211" y="377025"/>
          <a:ext cx="3124200" cy="2370149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16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 dirty="0">
              <a:solidFill>
                <a:srgbClr val="EEEEEE"/>
              </a:solidFill>
            </a:rPr>
            <a:t>Cryptography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solidFill>
                <a:srgbClr val="EEEEEE"/>
              </a:solidFill>
            </a:rPr>
            <a:t>Encryption and decryption are part of cryptography, which is part of discrete mathematics. For example, secure internet shopping uses public-key cryptography.</a:t>
          </a:r>
          <a:endParaRPr lang="en-US" sz="1600" kern="1200" dirty="0">
            <a:solidFill>
              <a:srgbClr val="EEEEEE"/>
            </a:solidFill>
          </a:endParaRPr>
        </a:p>
      </dsp:txBody>
      <dsp:txXfrm rot="5400000">
        <a:off x="5098237" y="624839"/>
        <a:ext cx="2370149" cy="1874520"/>
      </dsp:txXfrm>
    </dsp:sp>
    <dsp:sp modelId="{86146B22-5360-4D1B-AC91-3378F10134EE}">
      <dsp:nvSpPr>
        <dsp:cNvPr id="0" name=""/>
        <dsp:cNvSpPr/>
      </dsp:nvSpPr>
      <dsp:spPr>
        <a:xfrm rot="16200000">
          <a:off x="7269121" y="377025"/>
          <a:ext cx="3124200" cy="2370149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605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b="1" i="0" kern="1200" dirty="0">
            <a:solidFill>
              <a:srgbClr val="E5E6DA"/>
            </a:solidFill>
          </a:endParaRP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dirty="0">
              <a:solidFill>
                <a:srgbClr val="E5E6DA"/>
              </a:solidFill>
            </a:rPr>
            <a:t>Digital image processing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rgbClr val="E5E6DA"/>
              </a:solidFill>
            </a:rPr>
            <a:t>It uses discrete mathematics to merge images or apply filters.</a:t>
          </a:r>
          <a:endParaRPr lang="en-US" sz="1800" b="1" i="0" kern="1200" dirty="0">
            <a:solidFill>
              <a:srgbClr val="E5E6DA"/>
            </a:solidFill>
          </a:endParaRP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>
              <a:solidFill>
                <a:srgbClr val="E5E6DA"/>
              </a:solidFill>
            </a:rPr>
            <a:t> </a:t>
          </a:r>
          <a:endParaRPr lang="en-US" sz="2300" kern="1200" dirty="0">
            <a:solidFill>
              <a:srgbClr val="E5E6DA"/>
            </a:solidFill>
          </a:endParaRPr>
        </a:p>
      </dsp:txBody>
      <dsp:txXfrm rot="5400000">
        <a:off x="7646147" y="624839"/>
        <a:ext cx="2370149" cy="1874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BDA6D-DC69-4DCE-BAF7-6763517D3376}" type="datetimeFigureOut">
              <a:rPr lang="en-US"/>
              <a:t>10/16/2020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77E94-A6AB-4E02-8E43-E89F9CF4757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F6C43-988E-4257-9A1C-C162EF036D58}" type="datetimeFigureOut">
              <a:rPr lang="en-US"/>
              <a:t>10/16/2020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91D0-8E1B-49C7-849B-A28568D9449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 smtClean="0"/>
              <a:pPr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7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 smtClean="0"/>
              <a:pPr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15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 smtClean="0"/>
              <a:pPr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09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 smtClean="0"/>
              <a:pPr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19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 smtClean="0"/>
              <a:pPr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53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 smtClean="0"/>
              <a:pPr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02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 smtClean="0"/>
              <a:pPr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81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82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48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42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4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98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66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297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31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63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81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CCFE9AC-F15C-4FA0-A6F1-298829FA691D}" type="datetimeFigureOut">
              <a:rPr lang="en-US" smtClean="0"/>
              <a:pPr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83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3496" y="545567"/>
            <a:ext cx="8574622" cy="2616199"/>
          </a:xfrm>
        </p:spPr>
        <p:txBody>
          <a:bodyPr/>
          <a:lstStyle/>
          <a:p>
            <a:r>
              <a:rPr lang="en-US" b="1" dirty="0">
                <a:latin typeface="Baskerville Old Face" panose="02020602080505020303" pitchFamily="18" charset="0"/>
              </a:rPr>
              <a:t>Application of discrete mathematics in CSE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352C7C-0788-4CC4-8303-764B7D16D7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E5988-61A5-4AF3-A96C-02B58BABB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-370643"/>
            <a:ext cx="10018713" cy="1752599"/>
          </a:xfrm>
        </p:spPr>
        <p:txBody>
          <a:bodyPr/>
          <a:lstStyle/>
          <a:p>
            <a:pPr algn="l"/>
            <a:r>
              <a:rPr lang="en-US" b="1" u="sng" dirty="0">
                <a:latin typeface="Elephant" panose="02020904090505020303" pitchFamily="18" charset="0"/>
              </a:rPr>
              <a:t>Topology :</a:t>
            </a:r>
            <a:endParaRPr lang="en-IN" b="1" u="sng" dirty="0">
              <a:latin typeface="Elephant" panose="020209040905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D9526-6696-46FB-8B2B-CB343B0BE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-1819921"/>
            <a:ext cx="10018713" cy="8185210"/>
          </a:xfrm>
        </p:spPr>
        <p:txBody>
          <a:bodyPr/>
          <a:lstStyle/>
          <a:p>
            <a:r>
              <a:rPr lang="en-US" b="1" dirty="0">
                <a:latin typeface="Baskerville Old Face" panose="02020602080505020303" pitchFamily="18" charset="0"/>
              </a:rPr>
              <a:t>Although topology is the field of mathematics that formalizes and generalizes the intuitive notion.</a:t>
            </a:r>
          </a:p>
          <a:p>
            <a:r>
              <a:rPr lang="en-US" b="1" dirty="0">
                <a:latin typeface="Baskerville Old Face" panose="02020602080505020303" pitchFamily="18" charset="0"/>
              </a:rPr>
              <a:t>See topological graph theory , discrete topological space , finite topological space , topology.</a:t>
            </a:r>
          </a:p>
          <a:p>
            <a:pPr marL="0" indent="0">
              <a:buNone/>
            </a:pPr>
            <a:r>
              <a:rPr lang="en-US" b="1" dirty="0">
                <a:latin typeface="Baskerville Old Face" panose="02020602080505020303" pitchFamily="18" charset="0"/>
              </a:rPr>
              <a:t>              </a:t>
            </a:r>
            <a:endParaRPr lang="en-IN" b="1" dirty="0">
              <a:latin typeface="Baskerville Old Face" panose="02020602080505020303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1BE451-072C-4FF9-AF40-E23BDC194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609" y="2741052"/>
            <a:ext cx="7767482" cy="362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21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2" descr="Trapezoid list showing 4 groups arranged from left to right with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297188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8487FEF-0A51-4931-809D-F2F32FCFF6AF}"/>
              </a:ext>
            </a:extLst>
          </p:cNvPr>
          <p:cNvSpPr txBox="1">
            <a:spLocks/>
          </p:cNvSpPr>
          <p:nvPr/>
        </p:nvSpPr>
        <p:spPr bwMode="black">
          <a:xfrm>
            <a:off x="1346296" y="549731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Everyday Applications of Discrete Mathematics</a:t>
            </a:r>
            <a:endParaRPr lang="en-IN" sz="3600" b="1" dirty="0">
              <a:solidFill>
                <a:schemeClr val="tx1">
                  <a:lumMod val="95000"/>
                  <a:lumOff val="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6992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8302F07-D6A9-46A5-9807-EBF6C9F5B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graphicEl>
                                              <a:dgm id="{98302F07-D6A9-46A5-9807-EBF6C9F5B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graphicEl>
                                              <a:dgm id="{98302F07-D6A9-46A5-9807-EBF6C9F5B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AD9059A-916A-4916-A2A8-B42491568D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graphicEl>
                                              <a:dgm id="{DAD9059A-916A-4916-A2A8-B42491568D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graphicEl>
                                              <a:dgm id="{DAD9059A-916A-4916-A2A8-B42491568D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5A33852-3C4B-4406-8856-3A4D620194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graphicEl>
                                              <a:dgm id="{25A33852-3C4B-4406-8856-3A4D620194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graphicEl>
                                              <a:dgm id="{25A33852-3C4B-4406-8856-3A4D620194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6146B22-5360-4D1B-AC91-3378F10134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graphicEl>
                                              <a:dgm id="{86146B22-5360-4D1B-AC91-3378F10134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graphicEl>
                                              <a:dgm id="{86146B22-5360-4D1B-AC91-3378F10134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117B4-FC54-45BC-A350-A63BF5E3A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u="sng" dirty="0">
                <a:latin typeface="Elephant" panose="02020904090505020303" pitchFamily="18" charset="0"/>
              </a:rPr>
              <a:t>Conclusions :</a:t>
            </a:r>
            <a:endParaRPr lang="en-IN" b="1" u="sng" dirty="0">
              <a:latin typeface="Elephant" panose="020209040905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83FB1-D7F6-48DF-BE24-2BC9E7587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askerville Old Face" panose="02020602080505020303" pitchFamily="18" charset="0"/>
              </a:rPr>
              <a:t>We emphasize the essential role that mathematics plays in the development of computer science both for the particular knowledge and for the reasoning skills associated with mathematical maturity.</a:t>
            </a:r>
            <a:endParaRPr lang="en-IN" b="1" dirty="0">
              <a:latin typeface="Baskerville Old Face" panose="02020602080505020303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340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172190" y="1030145"/>
            <a:ext cx="6597464" cy="1864235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latin typeface="Elephant" panose="02020904090505020303" pitchFamily="18" charset="0"/>
              </a:rPr>
              <a:t>THANK YOU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2598911" y="3429000"/>
            <a:ext cx="8930748" cy="207783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latin typeface="Baskerville Old Face" panose="02020602080505020303" pitchFamily="18" charset="0"/>
              </a:rPr>
              <a:t>Vivek Raju  Jadhav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latin typeface="Baskerville Old Face" panose="02020602080505020303" pitchFamily="18" charset="0"/>
              </a:rPr>
              <a:t>Venkatesh </a:t>
            </a:r>
            <a:r>
              <a:rPr lang="en-US" dirty="0" err="1">
                <a:latin typeface="Baskerville Old Face" panose="02020602080505020303" pitchFamily="18" charset="0"/>
              </a:rPr>
              <a:t>Dhongadi</a:t>
            </a:r>
            <a:endParaRPr lang="en-US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latin typeface="Baskerville Old Face" panose="02020602080505020303" pitchFamily="18" charset="0"/>
              </a:rPr>
              <a:t>Sumeet </a:t>
            </a:r>
            <a:r>
              <a:rPr lang="en-US" dirty="0" err="1">
                <a:latin typeface="Baskerville Old Face" panose="02020602080505020303" pitchFamily="18" charset="0"/>
              </a:rPr>
              <a:t>Bafna</a:t>
            </a:r>
            <a:endParaRPr lang="en-US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latin typeface="Baskerville Old Face" panose="02020602080505020303" pitchFamily="18" charset="0"/>
              </a:rPr>
              <a:t>Vivek </a:t>
            </a:r>
            <a:r>
              <a:rPr lang="en-US" dirty="0" err="1">
                <a:latin typeface="Baskerville Old Face" panose="02020602080505020303" pitchFamily="18" charset="0"/>
              </a:rPr>
              <a:t>Valagadde</a:t>
            </a:r>
            <a:endParaRPr lang="en-US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79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Image result for fat guy with gun meme">
            <a:extLst>
              <a:ext uri="{FF2B5EF4-FFF2-40B4-BE49-F238E27FC236}">
                <a16:creationId xmlns:a16="http://schemas.microsoft.com/office/drawing/2014/main" id="{ABB18C86-E993-4CCF-B814-7D90F2F8BE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2" t="258" r="-266" b="32514"/>
          <a:stretch/>
        </p:blipFill>
        <p:spPr bwMode="auto">
          <a:xfrm>
            <a:off x="0" y="0"/>
            <a:ext cx="7427343" cy="6858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89099B4-9EF1-478E-B1D2-11B218FDD233}"/>
              </a:ext>
            </a:extLst>
          </p:cNvPr>
          <p:cNvSpPr/>
          <p:nvPr/>
        </p:nvSpPr>
        <p:spPr>
          <a:xfrm>
            <a:off x="7427342" y="-1"/>
            <a:ext cx="4761609" cy="757130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ANY</a:t>
            </a:r>
          </a:p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QUESTIONS????</a:t>
            </a:r>
          </a:p>
          <a:p>
            <a:pPr algn="ctr"/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83043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5FEF7-0413-4968-9184-0D30454EF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Elephant" panose="02020904090505020303" pitchFamily="18" charset="0"/>
              </a:rPr>
              <a:t>What is Discrete Mathematics ?</a:t>
            </a:r>
            <a:endParaRPr lang="en-IN" sz="4000" b="1" dirty="0">
              <a:latin typeface="Elephant" panose="020209040905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CBF8F-FCB4-4504-B9C2-D3EC3849D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2996" y="374914"/>
            <a:ext cx="9650028" cy="6108172"/>
          </a:xfrm>
        </p:spPr>
        <p:txBody>
          <a:bodyPr/>
          <a:lstStyle/>
          <a:p>
            <a:r>
              <a:rPr lang="en-US" b="1" dirty="0">
                <a:latin typeface="Baskerville Old Face" panose="02020602080505020303" pitchFamily="18" charset="0"/>
              </a:rPr>
              <a:t>Discrete mathematics is mathematics that deals with discrete </a:t>
            </a:r>
            <a:r>
              <a:rPr lang="en-US" b="1" dirty="0" err="1">
                <a:latin typeface="Baskerville Old Face" panose="02020602080505020303" pitchFamily="18" charset="0"/>
              </a:rPr>
              <a:t>objects.Discrete</a:t>
            </a:r>
            <a:r>
              <a:rPr lang="en-US" b="1" dirty="0">
                <a:latin typeface="Baskerville Old Face" panose="02020602080505020303" pitchFamily="18" charset="0"/>
              </a:rPr>
              <a:t>  objects are those which are separated from each other. Integers , rational numbers , automobiles , houses , people </a:t>
            </a:r>
            <a:r>
              <a:rPr lang="en-US" b="1" dirty="0" err="1">
                <a:latin typeface="Baskerville Old Face" panose="02020602080505020303" pitchFamily="18" charset="0"/>
              </a:rPr>
              <a:t>etc</a:t>
            </a:r>
            <a:r>
              <a:rPr lang="en-US" b="1" dirty="0">
                <a:latin typeface="Baskerville Old Face" panose="02020602080505020303" pitchFamily="18" charset="0"/>
              </a:rPr>
              <a:t> are all discrete objects.</a:t>
            </a:r>
            <a:endParaRPr lang="en-IN" b="1" dirty="0">
              <a:latin typeface="Baskerville Old Face" panose="02020602080505020303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8821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1DE6A-1FF2-4A74-A4C7-5ECE2EB85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Algerian" panose="04020705040A02060702" pitchFamily="82" charset="0"/>
              </a:rPr>
              <a:t>Theoretical Computer Science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95376-6B20-4A24-9246-AACD73A6F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Baskerville Old Face" panose="02020602080505020303" pitchFamily="18" charset="0"/>
              </a:rPr>
              <a:t>Theoretical computer science includes area of discrete mathematics relevant to computing.</a:t>
            </a:r>
          </a:p>
          <a:p>
            <a:pPr marL="0" indent="0">
              <a:buNone/>
            </a:pPr>
            <a:r>
              <a:rPr lang="en-US" b="1" dirty="0">
                <a:latin typeface="Baskerville Old Face" panose="02020602080505020303" pitchFamily="18" charset="0"/>
              </a:rPr>
              <a:t>Theoretical computer science also includes the study of various continuous computational objects.</a:t>
            </a:r>
            <a:endParaRPr lang="en-IN" b="1" dirty="0">
              <a:latin typeface="Baskerville Old Face" panose="02020602080505020303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239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30BB1-8A62-46BB-A70F-9A02D4CD3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35384"/>
            <a:ext cx="10018713" cy="1752599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Elephant" panose="02020904090505020303" pitchFamily="18" charset="0"/>
              </a:rPr>
              <a:t>Information Theory :</a:t>
            </a:r>
            <a:endParaRPr lang="en-IN" b="1" u="sng" dirty="0">
              <a:latin typeface="Elephant" panose="020209040905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F3C6A-B965-45EE-93AE-85AB890C4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-923278"/>
            <a:ext cx="10018713" cy="7350711"/>
          </a:xfrm>
        </p:spPr>
        <p:txBody>
          <a:bodyPr/>
          <a:lstStyle/>
          <a:p>
            <a:r>
              <a:rPr lang="en-US" b="1" dirty="0">
                <a:latin typeface="Baskerville Old Face" panose="02020602080505020303" pitchFamily="18" charset="0"/>
              </a:rPr>
              <a:t>Information theory involves the qualification of information. Closely related </a:t>
            </a:r>
            <a:r>
              <a:rPr lang="en-IN" b="1" dirty="0">
                <a:latin typeface="Baskerville Old Face" panose="02020602080505020303" pitchFamily="18" charset="0"/>
              </a:rPr>
              <a:t>is coding theory which is used to design efficient and reliable data transmission and storage methods . Here is a simple circle of continuous topics.</a:t>
            </a:r>
          </a:p>
          <a:p>
            <a:pPr marL="0" indent="0">
              <a:buNone/>
            </a:pPr>
            <a:r>
              <a:rPr lang="en-IN" b="1" dirty="0">
                <a:latin typeface="Baskerville Old Face" panose="02020602080505020303" pitchFamily="18" charset="0"/>
              </a:rPr>
              <a:t>          </a:t>
            </a:r>
            <a:endParaRPr lang="en-US" b="1" dirty="0">
              <a:latin typeface="Baskerville Old Face" panose="02020602080505020303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A2E38E-72DF-41D7-AC7A-2D268FEEE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802" y="3258106"/>
            <a:ext cx="5086905" cy="269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89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FCA96-676E-4828-90F3-704FDD29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u="sng" dirty="0">
                <a:latin typeface="Elephant" panose="02020904090505020303" pitchFamily="18" charset="0"/>
              </a:rPr>
              <a:t>Mathematical Logic :</a:t>
            </a:r>
            <a:endParaRPr lang="en-IN" sz="3600" b="1" u="sng" dirty="0">
              <a:latin typeface="Elephant" panose="020209040905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14032-CD03-4CCE-BD10-5D0520C1D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askerville Old Face" panose="02020602080505020303" pitchFamily="18" charset="0"/>
              </a:rPr>
              <a:t>Logic is the study of the principles of valid reasoning and inference.</a:t>
            </a:r>
          </a:p>
          <a:p>
            <a:r>
              <a:rPr lang="en-US" b="1" dirty="0">
                <a:latin typeface="Baskerville Old Face" panose="02020602080505020303" pitchFamily="18" charset="0"/>
              </a:rPr>
              <a:t>The study of mathematical proof is particularly important in logic , and has applications to automated theorem proving and formal verification of software.</a:t>
            </a:r>
            <a:endParaRPr lang="en-IN" b="1" dirty="0">
              <a:latin typeface="Baskerville Old Face" panose="02020602080505020303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843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90BE8-25E9-4B25-B9DE-2B069E27A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-415032"/>
            <a:ext cx="10018713" cy="1752599"/>
          </a:xfrm>
        </p:spPr>
        <p:txBody>
          <a:bodyPr>
            <a:normAutofit/>
          </a:bodyPr>
          <a:lstStyle/>
          <a:p>
            <a:pPr algn="l"/>
            <a:r>
              <a:rPr lang="en-US" sz="3600" b="1" u="sng" dirty="0">
                <a:latin typeface="Elephant" panose="02020904090505020303" pitchFamily="18" charset="0"/>
              </a:rPr>
              <a:t>Graph Theory :</a:t>
            </a:r>
            <a:endParaRPr lang="en-IN" sz="3600" b="1" u="sng" dirty="0">
              <a:latin typeface="Elephant" panose="020209040905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D0E13-1454-481B-A957-DAA4C49A8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-1535837"/>
            <a:ext cx="10018713" cy="8007658"/>
          </a:xfrm>
        </p:spPr>
        <p:txBody>
          <a:bodyPr/>
          <a:lstStyle/>
          <a:p>
            <a:r>
              <a:rPr lang="en-US" b="1" dirty="0">
                <a:latin typeface="Baskerville Old Face" panose="02020602080505020303" pitchFamily="18" charset="0"/>
              </a:rPr>
              <a:t>Graph theory , the study of graphs and networks , is often considered part of combinatorics. In computer science , they can represent networks of communication , data </a:t>
            </a:r>
            <a:r>
              <a:rPr lang="en-US" b="1" dirty="0" err="1">
                <a:latin typeface="Baskerville Old Face" panose="02020602080505020303" pitchFamily="18" charset="0"/>
              </a:rPr>
              <a:t>organisation</a:t>
            </a:r>
            <a:r>
              <a:rPr lang="en-US" b="1" dirty="0">
                <a:latin typeface="Baskerville Old Face" panose="02020602080505020303" pitchFamily="18" charset="0"/>
              </a:rPr>
              <a:t> , computational devices , the flow of computation etc.</a:t>
            </a:r>
          </a:p>
          <a:p>
            <a:r>
              <a:rPr lang="en-US" b="1" dirty="0">
                <a:latin typeface="Baskerville Old Face" panose="02020602080505020303" pitchFamily="18" charset="0"/>
              </a:rPr>
              <a:t>There are also continuous graphs like :</a:t>
            </a:r>
          </a:p>
          <a:p>
            <a:pPr marL="0" indent="0">
              <a:buNone/>
            </a:pPr>
            <a:r>
              <a:rPr lang="en-US" b="1" dirty="0">
                <a:latin typeface="Baskerville Old Face" panose="02020602080505020303" pitchFamily="18" charset="0"/>
              </a:rPr>
              <a:t>         </a:t>
            </a:r>
            <a:endParaRPr lang="en-IN" b="1" dirty="0">
              <a:latin typeface="Baskerville Old Face" panose="02020602080505020303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710690-C600-43D2-8872-A25466318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637" y="3213716"/>
            <a:ext cx="4634143" cy="280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97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67109-2A29-4855-B0BD-F692A1F41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-490491"/>
            <a:ext cx="10018713" cy="1752599"/>
          </a:xfrm>
        </p:spPr>
        <p:txBody>
          <a:bodyPr/>
          <a:lstStyle/>
          <a:p>
            <a:pPr algn="l"/>
            <a:r>
              <a:rPr lang="en-US" b="1" u="sng" dirty="0">
                <a:latin typeface="Elephant" panose="02020904090505020303" pitchFamily="18" charset="0"/>
              </a:rPr>
              <a:t>Discrete Probability Theorem :</a:t>
            </a:r>
            <a:endParaRPr lang="en-IN" b="1" u="sng" dirty="0">
              <a:latin typeface="Elephant" panose="020209040905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C003C-AF43-429A-823D-3D07A92C8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8" y="-1953087"/>
            <a:ext cx="10018713" cy="8407153"/>
          </a:xfrm>
        </p:spPr>
        <p:txBody>
          <a:bodyPr/>
          <a:lstStyle/>
          <a:p>
            <a:r>
              <a:rPr lang="en-US" b="1" dirty="0">
                <a:latin typeface="Baskerville Old Face" panose="02020602080505020303" pitchFamily="18" charset="0"/>
              </a:rPr>
              <a:t>Discrete probability theory deals with events that occur in countable sample spaces. Discrete probability distributions can be used to approximate </a:t>
            </a:r>
            <a:r>
              <a:rPr lang="en-US" b="1" dirty="0" err="1">
                <a:latin typeface="Baskerville Old Face" panose="02020602080505020303" pitchFamily="18" charset="0"/>
              </a:rPr>
              <a:t>continous</a:t>
            </a:r>
            <a:r>
              <a:rPr lang="en-US" b="1" dirty="0">
                <a:latin typeface="Baskerville Old Face" panose="02020602080505020303" pitchFamily="18" charset="0"/>
              </a:rPr>
              <a:t> ones and vice versa. For highly constrained situations like </a:t>
            </a:r>
            <a:r>
              <a:rPr lang="en-US" b="1" dirty="0" err="1">
                <a:latin typeface="Baskerville Old Face" panose="02020602080505020303" pitchFamily="18" charset="0"/>
              </a:rPr>
              <a:t>dics</a:t>
            </a:r>
            <a:r>
              <a:rPr lang="en-US" b="1" dirty="0">
                <a:latin typeface="Baskerville Old Face" panose="02020602080505020303" pitchFamily="18" charset="0"/>
              </a:rPr>
              <a:t> or calculating the probability of events is basically enumerative.</a:t>
            </a:r>
          </a:p>
          <a:p>
            <a:pPr marL="0" indent="0">
              <a:buNone/>
            </a:pPr>
            <a:r>
              <a:rPr lang="en-US" b="1" dirty="0">
                <a:latin typeface="Baskerville Old Face" panose="02020602080505020303" pitchFamily="18" charset="0"/>
              </a:rPr>
              <a:t>           </a:t>
            </a:r>
            <a:endParaRPr lang="en-IN" b="1" dirty="0">
              <a:latin typeface="Baskerville Old Face" panose="02020602080505020303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820FC9-9045-4C13-9AFE-8565896B19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567" y="2645546"/>
            <a:ext cx="6010184" cy="337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55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A0269-11E7-4D59-A3A2-F9EE20EC8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-370643"/>
            <a:ext cx="10018713" cy="1752599"/>
          </a:xfrm>
        </p:spPr>
        <p:txBody>
          <a:bodyPr/>
          <a:lstStyle/>
          <a:p>
            <a:pPr algn="l"/>
            <a:r>
              <a:rPr lang="en-US" b="1" u="sng" dirty="0">
                <a:latin typeface="Elephant" panose="02020904090505020303" pitchFamily="18" charset="0"/>
              </a:rPr>
              <a:t>Number Theory :</a:t>
            </a:r>
            <a:endParaRPr lang="en-IN" b="1" u="sng" dirty="0">
              <a:latin typeface="Elephant" panose="020209040905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6C3B4-34BB-44F4-A352-0C691994C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4512" y="-1802166"/>
            <a:ext cx="10018713" cy="8238478"/>
          </a:xfrm>
        </p:spPr>
        <p:txBody>
          <a:bodyPr/>
          <a:lstStyle/>
          <a:p>
            <a:r>
              <a:rPr lang="en-US" b="1" dirty="0">
                <a:latin typeface="Baskerville Old Face" panose="02020602080505020303" pitchFamily="18" charset="0"/>
              </a:rPr>
              <a:t>Number theory is concerned with the properties of numbers in general , particularly integers. Boolean algebra used in logic gates and programming ; relational algebra used in databases ; discrete and finite versions in algebraic coding theory.</a:t>
            </a:r>
          </a:p>
          <a:p>
            <a:pPr marL="0" indent="0">
              <a:buNone/>
            </a:pPr>
            <a:r>
              <a:rPr lang="en-US" b="1" dirty="0">
                <a:latin typeface="Baskerville Old Face" panose="02020602080505020303" pitchFamily="18" charset="0"/>
              </a:rPr>
              <a:t>              </a:t>
            </a:r>
            <a:endParaRPr lang="en-IN" b="1" dirty="0">
              <a:latin typeface="Baskerville Old Face" panose="02020602080505020303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C328EB-9187-4266-9801-C881030BB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456" y="2432483"/>
            <a:ext cx="4918229" cy="355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6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2CBBB-6278-414B-8A55-BD5148A57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-441664"/>
            <a:ext cx="10018713" cy="1752599"/>
          </a:xfrm>
        </p:spPr>
        <p:txBody>
          <a:bodyPr/>
          <a:lstStyle/>
          <a:p>
            <a:pPr algn="l"/>
            <a:r>
              <a:rPr lang="en-US" b="1" u="sng" dirty="0">
                <a:latin typeface="Elephant" panose="02020904090505020303" pitchFamily="18" charset="0"/>
              </a:rPr>
              <a:t>Trees :</a:t>
            </a:r>
            <a:endParaRPr lang="en-IN" b="1" u="sng" dirty="0">
              <a:latin typeface="Elephant" panose="020209040905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13D71-DAEE-49A0-8151-65609CD83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-1953087"/>
            <a:ext cx="10018713" cy="8513685"/>
          </a:xfrm>
        </p:spPr>
        <p:txBody>
          <a:bodyPr/>
          <a:lstStyle/>
          <a:p>
            <a:r>
              <a:rPr lang="en-US" b="1" dirty="0">
                <a:latin typeface="Baskerville Old Face" panose="02020602080505020303" pitchFamily="18" charset="0"/>
              </a:rPr>
              <a:t>Trees are used to represent data that has some hierarchical relationship among the data elements.</a:t>
            </a:r>
          </a:p>
          <a:p>
            <a:r>
              <a:rPr lang="en-US" b="1" dirty="0">
                <a:latin typeface="Baskerville Old Face" panose="02020602080505020303" pitchFamily="18" charset="0"/>
              </a:rPr>
              <a:t>Here is a smile diagram of a tree :</a:t>
            </a:r>
          </a:p>
          <a:p>
            <a:pPr marL="0" indent="0">
              <a:buNone/>
            </a:pPr>
            <a:r>
              <a:rPr lang="en-US" b="1" dirty="0">
                <a:latin typeface="Baskerville Old Face" panose="02020602080505020303" pitchFamily="18" charset="0"/>
              </a:rPr>
              <a:t>            </a:t>
            </a:r>
            <a:endParaRPr lang="en-IN" b="1" dirty="0">
              <a:latin typeface="Baskerville Old Face" panose="02020602080505020303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45580E-658C-4BDA-9AA0-7D7A863ED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222" y="2568929"/>
            <a:ext cx="6684886" cy="317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02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308</TotalTime>
  <Words>492</Words>
  <Application>Microsoft Office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Algerian</vt:lpstr>
      <vt:lpstr>Arial</vt:lpstr>
      <vt:lpstr>Baskerville Old Face</vt:lpstr>
      <vt:lpstr>Calibri</vt:lpstr>
      <vt:lpstr>Corbel</vt:lpstr>
      <vt:lpstr>Elephant</vt:lpstr>
      <vt:lpstr>Wingdings</vt:lpstr>
      <vt:lpstr>Parallax</vt:lpstr>
      <vt:lpstr>Application of discrete mathematics in CSE</vt:lpstr>
      <vt:lpstr>What is Discrete Mathematics ?</vt:lpstr>
      <vt:lpstr>Theoretical Computer Science</vt:lpstr>
      <vt:lpstr>Information Theory :</vt:lpstr>
      <vt:lpstr>Mathematical Logic :</vt:lpstr>
      <vt:lpstr>Graph Theory :</vt:lpstr>
      <vt:lpstr>Discrete Probability Theorem :</vt:lpstr>
      <vt:lpstr>Number Theory :</vt:lpstr>
      <vt:lpstr>Trees :</vt:lpstr>
      <vt:lpstr>Topology :</vt:lpstr>
      <vt:lpstr>PowerPoint Presentation</vt:lpstr>
      <vt:lpstr>Conclusions :</vt:lpstr>
      <vt:lpstr>THANK YOU</vt:lpstr>
      <vt:lpstr>Add a Slide Title - 2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Recurrence Relation &amp; Generating Function</dc:title>
  <dc:creator>Venkatesh Dhongadi</dc:creator>
  <cp:lastModifiedBy>RAJU JADHAV</cp:lastModifiedBy>
  <cp:revision>69</cp:revision>
  <dcterms:created xsi:type="dcterms:W3CDTF">2020-03-06T03:48:37Z</dcterms:created>
  <dcterms:modified xsi:type="dcterms:W3CDTF">2020-10-16T06:52:50Z</dcterms:modified>
</cp:coreProperties>
</file>