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7" autoAdjust="0"/>
    <p:restoredTop sz="94660"/>
  </p:normalViewPr>
  <p:slideViewPr>
    <p:cSldViewPr snapToGrid="0">
      <p:cViewPr varScale="1">
        <p:scale>
          <a:sx n="85" d="100"/>
          <a:sy n="85" d="100"/>
        </p:scale>
        <p:origin x="3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535A3B-7CAC-470F-BAA9-12A0E659B1DF}"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3833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1535A3B-7CAC-470F-BAA9-12A0E659B1DF}" type="slidenum">
              <a:rPr lang="zh-CN" altLang="en-US" smtClean="0"/>
              <a:t>‹#›</a:t>
            </a:fld>
            <a:endParaRPr lang="zh-CN" altLang="en-US"/>
          </a:p>
        </p:txBody>
      </p:sp>
    </p:spTree>
    <p:extLst>
      <p:ext uri="{BB962C8B-B14F-4D97-AF65-F5344CB8AC3E}">
        <p14:creationId xmlns:p14="http://schemas.microsoft.com/office/powerpoint/2010/main" val="1955759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535A3B-7CAC-470F-BAA9-12A0E659B1DF}" type="slidenum">
              <a:rPr lang="zh-CN" altLang="en-US" smtClean="0"/>
              <a:t>‹#›</a:t>
            </a:fld>
            <a:endParaRPr lang="zh-CN" altLang="en-US"/>
          </a:p>
        </p:txBody>
      </p:sp>
    </p:spTree>
    <p:extLst>
      <p:ext uri="{BB962C8B-B14F-4D97-AF65-F5344CB8AC3E}">
        <p14:creationId xmlns:p14="http://schemas.microsoft.com/office/powerpoint/2010/main" val="2847196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535A3B-7CAC-470F-BAA9-12A0E659B1DF}"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72973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535A3B-7CAC-470F-BAA9-12A0E659B1DF}" type="slidenum">
              <a:rPr lang="zh-CN" altLang="en-US" smtClean="0"/>
              <a:t>‹#›</a:t>
            </a:fld>
            <a:endParaRPr lang="zh-CN" altLang="en-US"/>
          </a:p>
        </p:txBody>
      </p:sp>
    </p:spTree>
    <p:extLst>
      <p:ext uri="{BB962C8B-B14F-4D97-AF65-F5344CB8AC3E}">
        <p14:creationId xmlns:p14="http://schemas.microsoft.com/office/powerpoint/2010/main" val="1406651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535A3B-7CAC-470F-BAA9-12A0E659B1DF}"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80133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535A3B-7CAC-470F-BAA9-12A0E659B1DF}" type="slidenum">
              <a:rPr lang="zh-CN" altLang="en-US" smtClean="0"/>
              <a:t>‹#›</a:t>
            </a:fld>
            <a:endParaRPr lang="zh-CN" altLang="en-US"/>
          </a:p>
        </p:txBody>
      </p:sp>
    </p:spTree>
    <p:extLst>
      <p:ext uri="{BB962C8B-B14F-4D97-AF65-F5344CB8AC3E}">
        <p14:creationId xmlns:p14="http://schemas.microsoft.com/office/powerpoint/2010/main" val="1636800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535A3B-7CAC-470F-BAA9-12A0E659B1DF}" type="slidenum">
              <a:rPr lang="zh-CN" altLang="en-US" smtClean="0"/>
              <a:t>‹#›</a:t>
            </a:fld>
            <a:endParaRPr lang="zh-CN" altLang="en-US"/>
          </a:p>
        </p:txBody>
      </p:sp>
    </p:spTree>
    <p:extLst>
      <p:ext uri="{BB962C8B-B14F-4D97-AF65-F5344CB8AC3E}">
        <p14:creationId xmlns:p14="http://schemas.microsoft.com/office/powerpoint/2010/main" val="3837692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535A3B-7CAC-470F-BAA9-12A0E659B1DF}" type="slidenum">
              <a:rPr lang="zh-CN" altLang="en-US" smtClean="0"/>
              <a:t>‹#›</a:t>
            </a:fld>
            <a:endParaRPr lang="zh-CN" altLang="en-US"/>
          </a:p>
        </p:txBody>
      </p:sp>
    </p:spTree>
    <p:extLst>
      <p:ext uri="{BB962C8B-B14F-4D97-AF65-F5344CB8AC3E}">
        <p14:creationId xmlns:p14="http://schemas.microsoft.com/office/powerpoint/2010/main" val="283485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535A3B-7CAC-470F-BAA9-12A0E659B1DF}" type="slidenum">
              <a:rPr lang="zh-CN" altLang="en-US" smtClean="0"/>
              <a:t>‹#›</a:t>
            </a:fld>
            <a:endParaRPr lang="zh-CN" altLang="en-US"/>
          </a:p>
        </p:txBody>
      </p:sp>
    </p:spTree>
    <p:extLst>
      <p:ext uri="{BB962C8B-B14F-4D97-AF65-F5344CB8AC3E}">
        <p14:creationId xmlns:p14="http://schemas.microsoft.com/office/powerpoint/2010/main" val="262336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535A3B-7CAC-470F-BAA9-12A0E659B1DF}" type="slidenum">
              <a:rPr lang="zh-CN" altLang="en-US" smtClean="0"/>
              <a:t>‹#›</a:t>
            </a:fld>
            <a:endParaRPr lang="zh-CN" altLang="en-US"/>
          </a:p>
        </p:txBody>
      </p:sp>
    </p:spTree>
    <p:extLst>
      <p:ext uri="{BB962C8B-B14F-4D97-AF65-F5344CB8AC3E}">
        <p14:creationId xmlns:p14="http://schemas.microsoft.com/office/powerpoint/2010/main" val="139437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535A3B-7CAC-470F-BAA9-12A0E659B1DF}" type="slidenum">
              <a:rPr lang="zh-CN" altLang="en-US" smtClean="0"/>
              <a:t>‹#›</a:t>
            </a:fld>
            <a:endParaRPr lang="zh-CN" altLang="en-US"/>
          </a:p>
        </p:txBody>
      </p:sp>
    </p:spTree>
    <p:extLst>
      <p:ext uri="{BB962C8B-B14F-4D97-AF65-F5344CB8AC3E}">
        <p14:creationId xmlns:p14="http://schemas.microsoft.com/office/powerpoint/2010/main" val="270866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1535A3B-7CAC-470F-BAA9-12A0E659B1DF}" type="slidenum">
              <a:rPr lang="zh-CN" altLang="en-US" smtClean="0"/>
              <a:t>‹#›</a:t>
            </a:fld>
            <a:endParaRPr lang="zh-CN" altLang="en-US"/>
          </a:p>
        </p:txBody>
      </p:sp>
    </p:spTree>
    <p:extLst>
      <p:ext uri="{BB962C8B-B14F-4D97-AF65-F5344CB8AC3E}">
        <p14:creationId xmlns:p14="http://schemas.microsoft.com/office/powerpoint/2010/main" val="360929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1535A3B-7CAC-470F-BAA9-12A0E659B1DF}" type="slidenum">
              <a:rPr lang="zh-CN" altLang="en-US" smtClean="0"/>
              <a:t>‹#›</a:t>
            </a:fld>
            <a:endParaRPr lang="zh-CN" altLang="en-US"/>
          </a:p>
        </p:txBody>
      </p:sp>
    </p:spTree>
    <p:extLst>
      <p:ext uri="{BB962C8B-B14F-4D97-AF65-F5344CB8AC3E}">
        <p14:creationId xmlns:p14="http://schemas.microsoft.com/office/powerpoint/2010/main" val="365815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1535A3B-7CAC-470F-BAA9-12A0E659B1DF}" type="slidenum">
              <a:rPr lang="zh-CN" altLang="en-US" smtClean="0"/>
              <a:t>‹#›</a:t>
            </a:fld>
            <a:endParaRPr lang="zh-CN" altLang="en-US"/>
          </a:p>
        </p:txBody>
      </p:sp>
    </p:spTree>
    <p:extLst>
      <p:ext uri="{BB962C8B-B14F-4D97-AF65-F5344CB8AC3E}">
        <p14:creationId xmlns:p14="http://schemas.microsoft.com/office/powerpoint/2010/main" val="2240452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535A3B-7CAC-470F-BAA9-12A0E659B1DF}" type="slidenum">
              <a:rPr lang="zh-CN" altLang="en-US" smtClean="0"/>
              <a:t>‹#›</a:t>
            </a:fld>
            <a:endParaRPr lang="zh-CN" altLang="en-US"/>
          </a:p>
        </p:txBody>
      </p:sp>
    </p:spTree>
    <p:extLst>
      <p:ext uri="{BB962C8B-B14F-4D97-AF65-F5344CB8AC3E}">
        <p14:creationId xmlns:p14="http://schemas.microsoft.com/office/powerpoint/2010/main" val="1006466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2B2E964-ACA4-45AD-B77F-74904EEAFD37}" type="datetimeFigureOut">
              <a:rPr lang="zh-CN" altLang="en-US" smtClean="0"/>
              <a:t>2020/7/10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535A3B-7CAC-470F-BAA9-12A0E659B1DF}" type="slidenum">
              <a:rPr lang="zh-CN" altLang="en-US" smtClean="0"/>
              <a:t>‹#›</a:t>
            </a:fld>
            <a:endParaRPr lang="zh-CN" altLang="en-US"/>
          </a:p>
        </p:txBody>
      </p:sp>
    </p:spTree>
    <p:extLst>
      <p:ext uri="{BB962C8B-B14F-4D97-AF65-F5344CB8AC3E}">
        <p14:creationId xmlns:p14="http://schemas.microsoft.com/office/powerpoint/2010/main" val="72328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2B2E964-ACA4-45AD-B77F-74904EEAFD37}" type="datetimeFigureOut">
              <a:rPr lang="zh-CN" altLang="en-US" smtClean="0"/>
              <a:t>2020/7/10</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1535A3B-7CAC-470F-BAA9-12A0E659B1DF}" type="slidenum">
              <a:rPr lang="zh-CN" altLang="en-US" smtClean="0"/>
              <a:t>‹#›</a:t>
            </a:fld>
            <a:endParaRPr lang="zh-CN" altLang="en-US"/>
          </a:p>
        </p:txBody>
      </p:sp>
    </p:spTree>
    <p:extLst>
      <p:ext uri="{BB962C8B-B14F-4D97-AF65-F5344CB8AC3E}">
        <p14:creationId xmlns:p14="http://schemas.microsoft.com/office/powerpoint/2010/main" val="12660361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7058C-28E7-4459-BA13-1688F8479468}"/>
              </a:ext>
            </a:extLst>
          </p:cNvPr>
          <p:cNvSpPr>
            <a:spLocks noGrp="1"/>
          </p:cNvSpPr>
          <p:nvPr>
            <p:ph type="ctrTitle"/>
          </p:nvPr>
        </p:nvSpPr>
        <p:spPr/>
        <p:txBody>
          <a:bodyPr/>
          <a:lstStyle/>
          <a:p>
            <a:r>
              <a:rPr lang="zh-CN" altLang="zh-CN" sz="6000" kern="100" dirty="0">
                <a:effectLst/>
                <a:latin typeface="等线" panose="02010600030101010101" pitchFamily="2" charset="-122"/>
                <a:ea typeface="宋体" panose="02010600030101010101" pitchFamily="2" charset="-122"/>
                <a:cs typeface="Times New Roman" panose="02020603050405020304" pitchFamily="18" charset="0"/>
              </a:rPr>
              <a:t>机器学习之工资预测</a:t>
            </a:r>
            <a:b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副标题 2">
            <a:extLst>
              <a:ext uri="{FF2B5EF4-FFF2-40B4-BE49-F238E27FC236}">
                <a16:creationId xmlns:a16="http://schemas.microsoft.com/office/drawing/2014/main" id="{B3861057-7F88-4D3C-8E5A-53D4FD49F2F5}"/>
              </a:ext>
            </a:extLst>
          </p:cNvPr>
          <p:cNvSpPr>
            <a:spLocks noGrp="1"/>
          </p:cNvSpPr>
          <p:nvPr>
            <p:ph type="subTitle" idx="1"/>
          </p:nvPr>
        </p:nvSpPr>
        <p:spPr/>
        <p:txBody>
          <a:bodyPr/>
          <a:lstStyle/>
          <a:p>
            <a:pPr algn="ctr">
              <a:spcAft>
                <a:spcPts val="0"/>
              </a:spcAft>
            </a:pPr>
            <a:r>
              <a:rPr lang="zh-CN" altLang="zh-CN" sz="2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组号：第六组</a:t>
            </a:r>
            <a:endParaRPr lang="zh-CN" altLang="zh-CN" sz="2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altLang="zh-CN" sz="2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成员：笪宸、李治琦、郑启林、赵昱淞</a:t>
            </a:r>
            <a:endParaRPr lang="zh-CN" altLang="zh-CN" sz="2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74713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33E62-440C-4633-8665-2E0D5BD843ED}"/>
              </a:ext>
            </a:extLst>
          </p:cNvPr>
          <p:cNvSpPr>
            <a:spLocks noGrp="1"/>
          </p:cNvSpPr>
          <p:nvPr>
            <p:ph type="title"/>
          </p:nvPr>
        </p:nvSpPr>
        <p:spPr>
          <a:xfrm>
            <a:off x="684212" y="62144"/>
            <a:ext cx="8534400" cy="6338655"/>
          </a:xfrm>
        </p:spPr>
        <p:txBody>
          <a:bodyPr/>
          <a:lstStyle/>
          <a:p>
            <a:r>
              <a:rPr lang="zh-CN" altLang="zh-CN" sz="2800" kern="100" dirty="0">
                <a:effectLst/>
                <a:latin typeface="等线" panose="02010600030101010101" pitchFamily="2" charset="-122"/>
                <a:ea typeface="宋体" panose="02010600030101010101" pitchFamily="2" charset="-122"/>
                <a:cs typeface="Times New Roman" panose="02020603050405020304" pitchFamily="18" charset="0"/>
              </a:rPr>
              <a:t>本项目深入研究了一些机器学习的相关算法，比如：</a:t>
            </a:r>
            <a:r>
              <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rPr>
              <a:t>ID3</a:t>
            </a:r>
            <a:r>
              <a:rPr lang="zh-CN" altLang="zh-CN" sz="2800" kern="100" dirty="0">
                <a:effectLst/>
                <a:latin typeface="等线" panose="02010600030101010101" pitchFamily="2" charset="-122"/>
                <a:ea typeface="宋体" panose="02010600030101010101" pitchFamily="2" charset="-122"/>
                <a:cs typeface="Times New Roman" panose="02020603050405020304" pitchFamily="18" charset="0"/>
              </a:rPr>
              <a:t>算法、随机森林（决策树）等，并利用这些算法和公民的一些自身信息，构建了一个随机森林模型，实现了对公民工资进行预测的功能，模型的预测准确率超过</a:t>
            </a:r>
            <a:r>
              <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rPr>
              <a:t>80%</a:t>
            </a:r>
            <a:r>
              <a:rPr lang="zh-CN" altLang="zh-CN" sz="2800" kern="100" dirty="0">
                <a:effectLst/>
                <a:latin typeface="等线" panose="02010600030101010101" pitchFamily="2" charset="-122"/>
                <a:ea typeface="宋体" panose="02010600030101010101" pitchFamily="2" charset="-122"/>
                <a:cs typeface="Times New Roman" panose="02020603050405020304" pitchFamily="18" charset="0"/>
              </a:rPr>
              <a:t>。本项目为了实现更好的可视化效果，还制作了</a:t>
            </a:r>
            <a:r>
              <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rPr>
              <a:t>GUI</a:t>
            </a:r>
            <a:r>
              <a:rPr lang="zh-CN" altLang="zh-CN" sz="2800" kern="100" dirty="0">
                <a:effectLst/>
                <a:latin typeface="等线" panose="02010600030101010101" pitchFamily="2" charset="-122"/>
                <a:ea typeface="宋体" panose="02010600030101010101" pitchFamily="2" charset="-122"/>
                <a:cs typeface="Times New Roman" panose="02020603050405020304" pitchFamily="18" charset="0"/>
              </a:rPr>
              <a:t>界面、绘制了随机森林模型的</a:t>
            </a:r>
            <a:r>
              <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rPr>
              <a:t>ROC</a:t>
            </a:r>
            <a:r>
              <a:rPr lang="zh-CN" altLang="zh-CN" sz="2800" kern="100" dirty="0">
                <a:effectLst/>
                <a:latin typeface="等线" panose="02010600030101010101" pitchFamily="2" charset="-122"/>
                <a:ea typeface="宋体" panose="02010600030101010101" pitchFamily="2" charset="-122"/>
                <a:cs typeface="Times New Roman" panose="02020603050405020304" pitchFamily="18" charset="0"/>
              </a:rPr>
              <a:t>曲线</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b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CEB7E71A-C559-453F-B4BC-89C611B5A1A8}"/>
              </a:ext>
            </a:extLst>
          </p:cNvPr>
          <p:cNvSpPr>
            <a:spLocks noGrp="1"/>
          </p:cNvSpPr>
          <p:nvPr>
            <p:ph idx="1"/>
          </p:nvPr>
        </p:nvSpPr>
        <p:spPr>
          <a:xfrm>
            <a:off x="684212" y="177554"/>
            <a:ext cx="8534400" cy="2121763"/>
          </a:xfrm>
        </p:spPr>
        <p:txBody>
          <a:bodyPr/>
          <a:lstStyle/>
          <a:p>
            <a:r>
              <a:rPr lang="zh-CN" altLang="zh-CN" sz="72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简介</a:t>
            </a:r>
            <a:endParaRPr lang="zh-CN" altLang="zh-CN" sz="72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2375331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864F74-4EFA-4659-BD6C-31F39F1AC4BB}"/>
              </a:ext>
            </a:extLst>
          </p:cNvPr>
          <p:cNvSpPr>
            <a:spLocks noGrp="1"/>
          </p:cNvSpPr>
          <p:nvPr>
            <p:ph type="title"/>
          </p:nvPr>
        </p:nvSpPr>
        <p:spPr>
          <a:xfrm>
            <a:off x="684212" y="1029810"/>
            <a:ext cx="8534400" cy="3657600"/>
          </a:xfrm>
        </p:spPr>
        <p:txBody>
          <a:bodyPr/>
          <a:lstStyle/>
          <a:p>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项目采用算法为随机森林。它是一个由众多决策树组成的分类器，输出的结果由决策树的大多数决定。决策树是一种树形结构，其中每个内部节点表示一个属性上的测试，每个分支代表一个测试输出，每个叶节点代表一种类别。如下图</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b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br>
            <a:b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D99700B7-A513-4740-844D-833AC7812545}"/>
              </a:ext>
            </a:extLst>
          </p:cNvPr>
          <p:cNvSpPr>
            <a:spLocks noGrp="1"/>
          </p:cNvSpPr>
          <p:nvPr>
            <p:ph idx="1"/>
          </p:nvPr>
        </p:nvSpPr>
        <p:spPr>
          <a:xfrm>
            <a:off x="684212" y="685801"/>
            <a:ext cx="8534400" cy="1240654"/>
          </a:xfrm>
        </p:spPr>
        <p:txBody>
          <a:bodyPr>
            <a:normAutofit/>
          </a:bodyPr>
          <a:lstStyle/>
          <a:p>
            <a:r>
              <a:rPr lang="zh-CN" altLang="zh-CN" sz="4800" dirty="0">
                <a:solidFill>
                  <a:schemeClr val="tx1"/>
                </a:solidFill>
                <a:effectLst/>
                <a:ea typeface="宋体" panose="02010600030101010101" pitchFamily="2" charset="-122"/>
                <a:cs typeface="Times New Roman" panose="02020603050405020304" pitchFamily="18" charset="0"/>
              </a:rPr>
              <a:t>随机森林</a:t>
            </a:r>
            <a:r>
              <a:rPr lang="zh-CN" altLang="en-US" sz="4800" dirty="0">
                <a:solidFill>
                  <a:schemeClr val="tx1"/>
                </a:solidFill>
                <a:effectLst/>
                <a:ea typeface="宋体" panose="02010600030101010101" pitchFamily="2" charset="-122"/>
                <a:cs typeface="Times New Roman" panose="02020603050405020304" pitchFamily="18" charset="0"/>
              </a:rPr>
              <a:t>算法简介</a:t>
            </a:r>
            <a:endParaRPr lang="zh-CN" altLang="en-US" sz="4800" dirty="0">
              <a:solidFill>
                <a:schemeClr val="tx1"/>
              </a:solidFill>
            </a:endParaRPr>
          </a:p>
        </p:txBody>
      </p:sp>
      <p:pic>
        <p:nvPicPr>
          <p:cNvPr id="4" name="图片 3">
            <a:extLst>
              <a:ext uri="{FF2B5EF4-FFF2-40B4-BE49-F238E27FC236}">
                <a16:creationId xmlns:a16="http://schemas.microsoft.com/office/drawing/2014/main" id="{8598758D-AF64-43A8-936D-27D64832961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78224" y="3450567"/>
            <a:ext cx="4314023" cy="2815473"/>
          </a:xfrm>
          <a:prstGeom prst="rect">
            <a:avLst/>
          </a:prstGeom>
          <a:noFill/>
          <a:ln>
            <a:noFill/>
          </a:ln>
        </p:spPr>
      </p:pic>
    </p:spTree>
    <p:extLst>
      <p:ext uri="{BB962C8B-B14F-4D97-AF65-F5344CB8AC3E}">
        <p14:creationId xmlns:p14="http://schemas.microsoft.com/office/powerpoint/2010/main" val="332622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2175B-1F62-4653-835A-30CFE52E937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1347BFC-66B8-4BB0-A852-6CB30ABCC1A9}"/>
              </a:ext>
            </a:extLst>
          </p:cNvPr>
          <p:cNvSpPr>
            <a:spLocks noGrp="1"/>
          </p:cNvSpPr>
          <p:nvPr>
            <p:ph idx="1"/>
          </p:nvPr>
        </p:nvSpPr>
        <p:spPr/>
        <p:txBody>
          <a:bodyPr/>
          <a:lstStyle/>
          <a:p>
            <a:pPr algn="just">
              <a:spcAft>
                <a:spcPts val="0"/>
              </a:spcAft>
            </a:pPr>
            <a:r>
              <a:rPr lang="zh-CN"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随机森林中决策树的生成需要遵循以下原则：</a:t>
            </a:r>
            <a:endPar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spcAft>
                <a:spcPts val="0"/>
              </a:spcAft>
              <a:buFont typeface="+mj-lt"/>
              <a:buAutoNum type="arabicPeriod"/>
            </a:pPr>
            <a:r>
              <a:rPr lang="zh-CN"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若训练集大小为</a:t>
            </a:r>
            <a:r>
              <a:rPr lang="en-US"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N</a:t>
            </a:r>
            <a:r>
              <a:rPr lang="zh-CN"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，对每棵树而言，随机有放回地从训练集中抽取</a:t>
            </a:r>
            <a:r>
              <a:rPr lang="en-US"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N</a:t>
            </a:r>
            <a:r>
              <a:rPr lang="zh-CN"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个样本作为该树地训练集；</a:t>
            </a:r>
            <a:endPar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spcAft>
                <a:spcPts val="0"/>
              </a:spcAft>
              <a:buFont typeface="+mj-lt"/>
              <a:buAutoNum type="arabicPeriod"/>
            </a:pPr>
            <a:r>
              <a:rPr lang="zh-CN"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若每个样本的特征维度为</a:t>
            </a:r>
            <a:r>
              <a:rPr lang="en-US"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M</a:t>
            </a:r>
            <a:r>
              <a:rPr lang="zh-CN"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，指定一个常数满足</a:t>
            </a:r>
            <a:r>
              <a:rPr lang="en-US"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m&lt;&lt;M</a:t>
            </a:r>
            <a:r>
              <a:rPr lang="zh-CN"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，随机地从</a:t>
            </a:r>
            <a:r>
              <a:rPr lang="en-US"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M</a:t>
            </a:r>
            <a:r>
              <a:rPr lang="zh-CN"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个特征中选取</a:t>
            </a:r>
            <a:r>
              <a:rPr lang="en-US"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m</a:t>
            </a:r>
            <a:r>
              <a:rPr lang="zh-CN"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个特征子集，每次树进行分裂时，从这</a:t>
            </a:r>
            <a:r>
              <a:rPr lang="en-US"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m</a:t>
            </a:r>
            <a:r>
              <a:rPr lang="zh-CN"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个特征中选取最优的；</a:t>
            </a:r>
            <a:endPar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spcAft>
                <a:spcPts val="0"/>
              </a:spcAft>
              <a:buFont typeface="+mj-lt"/>
              <a:buAutoNum type="arabicPeriod"/>
            </a:pPr>
            <a:r>
              <a:rPr lang="zh-CN"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每棵树都尽最大程度生长且没有剪枝过程即遵循随机选取数据与随机选取特征两个原则。</a:t>
            </a:r>
            <a:endPar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19244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93A91-972F-4087-A276-7603B3FD6699}"/>
              </a:ext>
            </a:extLst>
          </p:cNvPr>
          <p:cNvSpPr>
            <a:spLocks noGrp="1"/>
          </p:cNvSpPr>
          <p:nvPr>
            <p:ph type="title"/>
          </p:nvPr>
        </p:nvSpPr>
        <p:spPr>
          <a:xfrm>
            <a:off x="684212" y="1837677"/>
            <a:ext cx="8534400" cy="3809144"/>
          </a:xfrm>
        </p:spPr>
        <p:txBody>
          <a:bodyPr>
            <a:normAutofit/>
          </a:bodyPr>
          <a:lstStyle/>
          <a:p>
            <a:r>
              <a:rPr lang="zh-CN" altLang="en-US" dirty="0"/>
              <a:t>一</a:t>
            </a:r>
            <a:r>
              <a:rPr lang="en-US" altLang="zh-CN" dirty="0"/>
              <a:t>.</a:t>
            </a:r>
            <a:r>
              <a:rPr lang="zh-CN" altLang="zh-CN" sz="2700" dirty="0">
                <a:effectLst/>
                <a:ea typeface="宋体" panose="02010600030101010101" pitchFamily="2" charset="-122"/>
                <a:cs typeface="Times New Roman" panose="02020603050405020304" pitchFamily="18" charset="0"/>
              </a:rPr>
              <a:t>提取数据和数据预处理</a:t>
            </a:r>
            <a:br>
              <a:rPr lang="en-US" altLang="zh-CN" sz="2700" dirty="0">
                <a:effectLst/>
                <a:ea typeface="宋体" panose="02010600030101010101" pitchFamily="2" charset="-122"/>
                <a:cs typeface="Times New Roman" panose="02020603050405020304" pitchFamily="18" charset="0"/>
              </a:rPr>
            </a:br>
            <a:r>
              <a:rPr lang="zh-CN" altLang="en-US" sz="2700" dirty="0">
                <a:effectLst/>
                <a:ea typeface="宋体" panose="02010600030101010101" pitchFamily="2" charset="-122"/>
                <a:cs typeface="Times New Roman" panose="02020603050405020304" pitchFamily="18" charset="0"/>
              </a:rPr>
              <a:t>读取</a:t>
            </a:r>
            <a:r>
              <a:rPr lang="en-US" altLang="zh-CN" sz="2700" dirty="0">
                <a:effectLst/>
                <a:ea typeface="宋体" panose="02010600030101010101" pitchFamily="2" charset="-122"/>
                <a:cs typeface="Times New Roman" panose="02020603050405020304" pitchFamily="18" charset="0"/>
              </a:rPr>
              <a:t>CSV</a:t>
            </a:r>
            <a:r>
              <a:rPr lang="zh-CN" altLang="en-US" sz="2700" dirty="0">
                <a:effectLst/>
                <a:ea typeface="宋体" panose="02010600030101010101" pitchFamily="2" charset="-122"/>
                <a:cs typeface="Times New Roman" panose="02020603050405020304" pitchFamily="18" charset="0"/>
              </a:rPr>
              <a:t>文件</a:t>
            </a:r>
            <a:r>
              <a:rPr lang="en-US" altLang="zh-CN" sz="2700" dirty="0">
                <a:effectLst/>
                <a:ea typeface="宋体" panose="02010600030101010101" pitchFamily="2" charset="-122"/>
                <a:cs typeface="Times New Roman" panose="02020603050405020304" pitchFamily="18" charset="0"/>
              </a:rPr>
              <a:t>(</a:t>
            </a:r>
            <a:r>
              <a:rPr lang="zh-CN" altLang="en-US" sz="2700" dirty="0">
                <a:effectLst/>
                <a:ea typeface="宋体" panose="02010600030101010101" pitchFamily="2" charset="-122"/>
                <a:cs typeface="Times New Roman" panose="02020603050405020304" pitchFamily="18" charset="0"/>
              </a:rPr>
              <a:t>用到</a:t>
            </a:r>
            <a:r>
              <a:rPr lang="en-US" altLang="zh-CN" sz="2700" dirty="0">
                <a:effectLst/>
                <a:ea typeface="宋体" panose="02010600030101010101" pitchFamily="2" charset="-122"/>
                <a:cs typeface="Times New Roman" panose="02020603050405020304" pitchFamily="18" charset="0"/>
              </a:rPr>
              <a:t>CSV</a:t>
            </a:r>
            <a:r>
              <a:rPr lang="zh-CN" altLang="en-US" sz="2700" dirty="0">
                <a:effectLst/>
                <a:ea typeface="宋体" panose="02010600030101010101" pitchFamily="2" charset="-122"/>
                <a:cs typeface="Times New Roman" panose="02020603050405020304" pitchFamily="18" charset="0"/>
              </a:rPr>
              <a:t>模块</a:t>
            </a:r>
            <a:r>
              <a:rPr lang="en-US" altLang="zh-CN" sz="2700" dirty="0">
                <a:effectLst/>
                <a:ea typeface="宋体" panose="02010600030101010101" pitchFamily="2" charset="-122"/>
                <a:cs typeface="Times New Roman" panose="02020603050405020304" pitchFamily="18" charset="0"/>
              </a:rPr>
              <a:t>)</a:t>
            </a:r>
            <a:br>
              <a:rPr lang="en-US" altLang="zh-CN" sz="2700" dirty="0">
                <a:effectLst/>
                <a:ea typeface="宋体" panose="02010600030101010101" pitchFamily="2" charset="-122"/>
                <a:cs typeface="Times New Roman" panose="02020603050405020304" pitchFamily="18" charset="0"/>
              </a:rPr>
            </a:br>
            <a:r>
              <a:rPr lang="zh-CN" altLang="en-US" sz="2700" dirty="0">
                <a:effectLst/>
                <a:ea typeface="宋体" panose="02010600030101010101" pitchFamily="2" charset="-122"/>
                <a:cs typeface="Times New Roman" panose="02020603050405020304" pitchFamily="18" charset="0"/>
              </a:rPr>
              <a:t>数据规范化处理</a:t>
            </a:r>
            <a:br>
              <a:rPr lang="en-US" altLang="zh-CN" sz="2700" dirty="0">
                <a:effectLst/>
                <a:ea typeface="宋体" panose="02010600030101010101" pitchFamily="2" charset="-122"/>
                <a:cs typeface="Times New Roman" panose="02020603050405020304" pitchFamily="18" charset="0"/>
              </a:rPr>
            </a:br>
            <a:r>
              <a:rPr lang="zh-CN" altLang="en-US" sz="2700" dirty="0">
                <a:effectLst/>
                <a:ea typeface="宋体" panose="02010600030101010101" pitchFamily="2" charset="-122"/>
                <a:cs typeface="Times New Roman" panose="02020603050405020304" pitchFamily="18" charset="0"/>
              </a:rPr>
              <a:t>提取重要性高的特征（利用</a:t>
            </a:r>
            <a:r>
              <a:rPr lang="en-US" altLang="zh-CN" sz="2700" dirty="0">
                <a:effectLst/>
                <a:ea typeface="宋体" panose="02010600030101010101" pitchFamily="2" charset="-122"/>
                <a:cs typeface="Times New Roman" panose="02020603050405020304" pitchFamily="18" charset="0"/>
              </a:rPr>
              <a:t>RF</a:t>
            </a:r>
            <a:r>
              <a:rPr lang="zh-CN" altLang="en-US" sz="2700" dirty="0">
                <a:effectLst/>
                <a:ea typeface="宋体" panose="02010600030101010101" pitchFamily="2" charset="-122"/>
                <a:cs typeface="Times New Roman" panose="02020603050405020304" pitchFamily="18" charset="0"/>
              </a:rPr>
              <a:t>分类器）</a:t>
            </a:r>
            <a:br>
              <a:rPr lang="en-US" altLang="zh-CN" sz="2700" dirty="0">
                <a:effectLst/>
                <a:ea typeface="宋体" panose="02010600030101010101" pitchFamily="2" charset="-122"/>
                <a:cs typeface="Times New Roman" panose="02020603050405020304" pitchFamily="18" charset="0"/>
              </a:rPr>
            </a:br>
            <a:br>
              <a:rPr lang="en-US" altLang="zh-CN" sz="2700" dirty="0">
                <a:effectLst/>
                <a:ea typeface="宋体" panose="02010600030101010101" pitchFamily="2" charset="-122"/>
                <a:cs typeface="Times New Roman" panose="02020603050405020304" pitchFamily="18" charset="0"/>
              </a:rPr>
            </a:br>
            <a:br>
              <a:rPr lang="en-US" altLang="zh-CN" dirty="0"/>
            </a:br>
            <a:endParaRPr lang="zh-CN" altLang="en-US" dirty="0"/>
          </a:p>
        </p:txBody>
      </p:sp>
      <p:sp>
        <p:nvSpPr>
          <p:cNvPr id="3" name="内容占位符 2">
            <a:extLst>
              <a:ext uri="{FF2B5EF4-FFF2-40B4-BE49-F238E27FC236}">
                <a16:creationId xmlns:a16="http://schemas.microsoft.com/office/drawing/2014/main" id="{E91C7CF3-F94B-41A2-A849-6402641E42BF}"/>
              </a:ext>
            </a:extLst>
          </p:cNvPr>
          <p:cNvSpPr>
            <a:spLocks noGrp="1"/>
          </p:cNvSpPr>
          <p:nvPr>
            <p:ph idx="1"/>
          </p:nvPr>
        </p:nvSpPr>
        <p:spPr>
          <a:xfrm>
            <a:off x="684212" y="685801"/>
            <a:ext cx="8534400" cy="1080856"/>
          </a:xfrm>
        </p:spPr>
        <p:txBody>
          <a:bodyPr>
            <a:normAutofit/>
          </a:bodyPr>
          <a:lstStyle/>
          <a:p>
            <a:r>
              <a:rPr lang="zh-CN" altLang="en-US" sz="4800" dirty="0">
                <a:solidFill>
                  <a:schemeClr val="tx1"/>
                </a:solidFill>
              </a:rPr>
              <a:t>项目内容简介</a:t>
            </a:r>
          </a:p>
        </p:txBody>
      </p:sp>
    </p:spTree>
    <p:extLst>
      <p:ext uri="{BB962C8B-B14F-4D97-AF65-F5344CB8AC3E}">
        <p14:creationId xmlns:p14="http://schemas.microsoft.com/office/powerpoint/2010/main" val="78192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FF31A-D70D-4820-9DA5-EC719A4199F6}"/>
              </a:ext>
            </a:extLst>
          </p:cNvPr>
          <p:cNvSpPr>
            <a:spLocks noGrp="1"/>
          </p:cNvSpPr>
          <p:nvPr>
            <p:ph type="title"/>
          </p:nvPr>
        </p:nvSpPr>
        <p:spPr>
          <a:xfrm>
            <a:off x="684212" y="2326106"/>
            <a:ext cx="8534400" cy="1941094"/>
          </a:xfrm>
        </p:spPr>
        <p:txBody>
          <a:bodyPr>
            <a:normAutofit fontScale="90000"/>
          </a:bodyPr>
          <a:lstStyle/>
          <a:p>
            <a:pPr marL="228600" indent="266700">
              <a:spcAft>
                <a:spcPts val="0"/>
              </a:spcAft>
            </a:pPr>
            <a:b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b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指定</a:t>
            </a:r>
            <a:r>
              <a:rPr lang="en-US" altLang="zh-CN" sz="2400" kern="100" dirty="0" err="1">
                <a:effectLst/>
                <a:latin typeface="等线" panose="02010600030101010101" pitchFamily="2" charset="-122"/>
                <a:ea typeface="宋体" panose="02010600030101010101" pitchFamily="2" charset="-122"/>
                <a:cs typeface="Times New Roman" panose="02020603050405020304" pitchFamily="18" charset="0"/>
              </a:rPr>
              <a:t>n_estimators</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为决策树的个数</a:t>
            </a:r>
            <a:b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br>
            <a:r>
              <a:rPr lang="en-US" altLang="zh-CN" sz="2400" kern="100" dirty="0" err="1">
                <a:effectLst/>
                <a:latin typeface="等线" panose="02010600030101010101" pitchFamily="2" charset="-122"/>
                <a:ea typeface="宋体" panose="02010600030101010101" pitchFamily="2" charset="-122"/>
                <a:cs typeface="Times New Roman" panose="02020603050405020304" pitchFamily="18" charset="0"/>
              </a:rPr>
              <a:t>max_features</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为建树时查找最佳分裂所需考虑的特征数，</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并利用测试数据计算模型准确率（见报告）</a:t>
            </a:r>
            <a:b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883288C8-24E5-4281-A162-ACAEE85E39A4}"/>
              </a:ext>
            </a:extLst>
          </p:cNvPr>
          <p:cNvSpPr>
            <a:spLocks noGrp="1"/>
          </p:cNvSpPr>
          <p:nvPr>
            <p:ph idx="1"/>
          </p:nvPr>
        </p:nvSpPr>
        <p:spPr>
          <a:xfrm>
            <a:off x="684212" y="685801"/>
            <a:ext cx="8534400" cy="1507068"/>
          </a:xfrm>
        </p:spPr>
        <p:txBody>
          <a:bodyPr>
            <a:normAutofit/>
          </a:bodyPr>
          <a:lstStyle/>
          <a:p>
            <a:r>
              <a:rPr lang="zh-CN" altLang="en-US" sz="4800" dirty="0">
                <a:solidFill>
                  <a:schemeClr val="tx1"/>
                </a:solidFill>
              </a:rPr>
              <a:t>二</a:t>
            </a:r>
            <a:r>
              <a:rPr lang="en-US" altLang="zh-CN" sz="4800" dirty="0">
                <a:solidFill>
                  <a:schemeClr val="tx1"/>
                </a:solidFill>
              </a:rPr>
              <a:t>.</a:t>
            </a:r>
            <a:r>
              <a:rPr lang="zh-CN" altLang="en-US" sz="4800" dirty="0">
                <a:solidFill>
                  <a:schemeClr val="tx1"/>
                </a:solidFill>
              </a:rPr>
              <a:t>分类树的构建</a:t>
            </a:r>
          </a:p>
        </p:txBody>
      </p:sp>
    </p:spTree>
    <p:extLst>
      <p:ext uri="{BB962C8B-B14F-4D97-AF65-F5344CB8AC3E}">
        <p14:creationId xmlns:p14="http://schemas.microsoft.com/office/powerpoint/2010/main" val="202716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E76A8-1683-4699-ACCF-16B344FD7859}"/>
              </a:ext>
            </a:extLst>
          </p:cNvPr>
          <p:cNvSpPr>
            <a:spLocks noGrp="1"/>
          </p:cNvSpPr>
          <p:nvPr>
            <p:ph type="title"/>
          </p:nvPr>
        </p:nvSpPr>
        <p:spPr>
          <a:xfrm>
            <a:off x="684212" y="2101516"/>
            <a:ext cx="8534400" cy="3892883"/>
          </a:xfrm>
        </p:spPr>
        <p:txBody>
          <a:bodyPr>
            <a:normAutofit fontScale="90000"/>
          </a:bodyPr>
          <a:lstStyle/>
          <a:p>
            <a:r>
              <a:rPr lang="zh-CN" altLang="en-US" dirty="0"/>
              <a:t>为了更好地评估本预测模型的性能，在一定程度上减少过拟合，并且从数据中提取尽可能多的信息，我们采用</a:t>
            </a:r>
            <a:r>
              <a:rPr lang="en-US" altLang="zh-CN" dirty="0"/>
              <a:t>5</a:t>
            </a:r>
            <a:r>
              <a:rPr lang="zh-CN" altLang="en-US" dirty="0"/>
              <a:t>折交叉验证方法对其进行评价。整个数据集被随机分成五个大小大致相同的子集。每个子集依次用作测试集，其他四个子集用作构建模型的训练集。如图所示，最终得到的</a:t>
            </a:r>
            <a:r>
              <a:rPr lang="en-US" altLang="zh-CN" dirty="0"/>
              <a:t>AUC</a:t>
            </a:r>
            <a:r>
              <a:rPr lang="zh-CN" altLang="en-US" dirty="0"/>
              <a:t>平均值为</a:t>
            </a:r>
            <a:r>
              <a:rPr lang="en-US" altLang="zh-CN" dirty="0"/>
              <a:t>0.8715</a:t>
            </a:r>
            <a:r>
              <a:rPr lang="zh-CN" altLang="en-US" dirty="0"/>
              <a:t>。</a:t>
            </a:r>
          </a:p>
        </p:txBody>
      </p:sp>
      <p:sp>
        <p:nvSpPr>
          <p:cNvPr id="3" name="内容占位符 2">
            <a:extLst>
              <a:ext uri="{FF2B5EF4-FFF2-40B4-BE49-F238E27FC236}">
                <a16:creationId xmlns:a16="http://schemas.microsoft.com/office/drawing/2014/main" id="{756E90FE-6D05-456D-A792-E50254B50466}"/>
              </a:ext>
            </a:extLst>
          </p:cNvPr>
          <p:cNvSpPr>
            <a:spLocks noGrp="1"/>
          </p:cNvSpPr>
          <p:nvPr>
            <p:ph idx="1"/>
          </p:nvPr>
        </p:nvSpPr>
        <p:spPr>
          <a:xfrm>
            <a:off x="684212" y="685801"/>
            <a:ext cx="8534400" cy="1684868"/>
          </a:xfrm>
        </p:spPr>
        <p:txBody>
          <a:bodyPr>
            <a:normAutofit/>
          </a:bodyPr>
          <a:lstStyle/>
          <a:p>
            <a:r>
              <a:rPr lang="zh-CN" altLang="en-US" sz="4800" dirty="0">
                <a:solidFill>
                  <a:schemeClr val="tx1"/>
                </a:solidFill>
              </a:rPr>
              <a:t>利用模型绘制</a:t>
            </a:r>
            <a:r>
              <a:rPr lang="en-US" altLang="zh-CN" sz="4800" dirty="0">
                <a:solidFill>
                  <a:schemeClr val="tx1"/>
                </a:solidFill>
              </a:rPr>
              <a:t>roc</a:t>
            </a:r>
            <a:r>
              <a:rPr lang="zh-CN" altLang="en-US" sz="4800" dirty="0">
                <a:solidFill>
                  <a:schemeClr val="tx1"/>
                </a:solidFill>
              </a:rPr>
              <a:t>曲线</a:t>
            </a:r>
          </a:p>
        </p:txBody>
      </p:sp>
    </p:spTree>
    <p:extLst>
      <p:ext uri="{BB962C8B-B14F-4D97-AF65-F5344CB8AC3E}">
        <p14:creationId xmlns:p14="http://schemas.microsoft.com/office/powerpoint/2010/main" val="269954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A3D9F-3EEC-422D-A355-D344CB928D00}"/>
              </a:ext>
            </a:extLst>
          </p:cNvPr>
          <p:cNvSpPr>
            <a:spLocks noGrp="1"/>
          </p:cNvSpPr>
          <p:nvPr>
            <p:ph type="title"/>
          </p:nvPr>
        </p:nvSpPr>
        <p:spPr>
          <a:xfrm>
            <a:off x="590550" y="190501"/>
            <a:ext cx="8628062" cy="1828800"/>
          </a:xfrm>
        </p:spPr>
        <p:txBody>
          <a:bodyPr/>
          <a:lstStyle/>
          <a:p>
            <a:r>
              <a:rPr lang="en-US" altLang="zh-CN" dirty="0"/>
              <a:t>ROC</a:t>
            </a:r>
            <a:r>
              <a:rPr lang="zh-CN" altLang="en-US" dirty="0"/>
              <a:t>图</a:t>
            </a:r>
          </a:p>
        </p:txBody>
      </p:sp>
      <p:pic>
        <p:nvPicPr>
          <p:cNvPr id="5" name="内容占位符 4">
            <a:extLst>
              <a:ext uri="{FF2B5EF4-FFF2-40B4-BE49-F238E27FC236}">
                <a16:creationId xmlns:a16="http://schemas.microsoft.com/office/drawing/2014/main" id="{E985B76E-C1A8-4DC7-9D88-A1A5FE532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2593" y="2228850"/>
            <a:ext cx="5168531" cy="4438649"/>
          </a:xfrm>
        </p:spPr>
      </p:pic>
    </p:spTree>
    <p:extLst>
      <p:ext uri="{BB962C8B-B14F-4D97-AF65-F5344CB8AC3E}">
        <p14:creationId xmlns:p14="http://schemas.microsoft.com/office/powerpoint/2010/main" val="1056594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7CFDF-CC3C-45CE-B4C5-A3336D557C71}"/>
              </a:ext>
            </a:extLst>
          </p:cNvPr>
          <p:cNvSpPr>
            <a:spLocks noGrp="1"/>
          </p:cNvSpPr>
          <p:nvPr>
            <p:ph type="ctrTitle"/>
          </p:nvPr>
        </p:nvSpPr>
        <p:spPr>
          <a:xfrm>
            <a:off x="684212" y="685799"/>
            <a:ext cx="8001000" cy="1009651"/>
          </a:xfrm>
        </p:spPr>
        <p:txBody>
          <a:bodyPr/>
          <a:lstStyle/>
          <a:p>
            <a:r>
              <a:rPr lang="zh-CN" altLang="en-US" dirty="0"/>
              <a:t>参考文献：</a:t>
            </a:r>
          </a:p>
        </p:txBody>
      </p:sp>
      <p:sp>
        <p:nvSpPr>
          <p:cNvPr id="3" name="副标题 2">
            <a:extLst>
              <a:ext uri="{FF2B5EF4-FFF2-40B4-BE49-F238E27FC236}">
                <a16:creationId xmlns:a16="http://schemas.microsoft.com/office/drawing/2014/main" id="{88FB08DF-4791-4C79-8016-BA7BFC067C38}"/>
              </a:ext>
            </a:extLst>
          </p:cNvPr>
          <p:cNvSpPr>
            <a:spLocks noGrp="1"/>
          </p:cNvSpPr>
          <p:nvPr>
            <p:ph type="subTitle" idx="1"/>
          </p:nvPr>
        </p:nvSpPr>
        <p:spPr>
          <a:xfrm>
            <a:off x="684212" y="2533650"/>
            <a:ext cx="9450388" cy="3962399"/>
          </a:xfrm>
        </p:spPr>
        <p:txBody>
          <a:bodyPr/>
          <a:lstStyle/>
          <a:p>
            <a:pPr algn="l">
              <a:spcAft>
                <a:spcPts val="0"/>
              </a:spcAft>
            </a:pPr>
            <a:r>
              <a:rPr lang="en-US" altLang="zh-CN" sz="2400" kern="100" dirty="0">
                <a:effectLst/>
                <a:latin typeface="宋体" panose="02010600030101010101" pitchFamily="2" charset="-122"/>
                <a:ea typeface="等线" panose="02010600030101010101" pitchFamily="2" charset="-122"/>
                <a:cs typeface="Times New Roman" panose="02020603050405020304" pitchFamily="18" charset="0"/>
              </a:rPr>
              <a:t>[1].</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https://blog.csdn.net/weixin_39449570/article/details/85061228</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400" kern="100" dirty="0">
                <a:effectLst/>
                <a:latin typeface="宋体" panose="02010600030101010101" pitchFamily="2" charset="-122"/>
                <a:ea typeface="等线" panose="02010600030101010101" pitchFamily="2" charset="-122"/>
                <a:cs typeface="Times New Roman" panose="02020603050405020304" pitchFamily="18" charset="0"/>
              </a:rPr>
              <a:t>[2].</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https://baike.baidu.com/item/ID3%E7%AE%97%E6%B3%95/5522381</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400" kern="100" dirty="0">
                <a:effectLst/>
                <a:latin typeface="宋体" panose="02010600030101010101" pitchFamily="2" charset="-122"/>
                <a:ea typeface="等线" panose="02010600030101010101" pitchFamily="2" charset="-122"/>
                <a:cs typeface="Times New Roman" panose="02020603050405020304" pitchFamily="18" charset="0"/>
              </a:rPr>
              <a:t>[3].</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https://blog.csdn.net/yangyin007/article/details/82385967</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400" kern="100" dirty="0">
                <a:effectLst/>
                <a:latin typeface="宋体" panose="02010600030101010101" pitchFamily="2" charset="-122"/>
                <a:ea typeface="等线" panose="02010600030101010101" pitchFamily="2" charset="-122"/>
                <a:cs typeface="Times New Roman" panose="02020603050405020304" pitchFamily="18" charset="0"/>
              </a:rPr>
              <a:t>[4].</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https://www.cnblogs.com/mdevelopment/p/9450909.html</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840494833"/>
      </p:ext>
    </p:extLst>
  </p:cSld>
  <p:clrMapOvr>
    <a:masterClrMapping/>
  </p:clrMapOvr>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87</TotalTime>
  <Words>476</Words>
  <Application>Microsoft Office PowerPoint</Application>
  <PresentationFormat>宽屏</PresentationFormat>
  <Paragraphs>23</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宋体</vt:lpstr>
      <vt:lpstr>Century Gothic</vt:lpstr>
      <vt:lpstr>Wingdings 3</vt:lpstr>
      <vt:lpstr>切片</vt:lpstr>
      <vt:lpstr>机器学习之工资预测 </vt:lpstr>
      <vt:lpstr>本项目深入研究了一些机器学习的相关算法，比如：ID3算法、随机森林（决策树）等，并利用这些算法和公民的一些自身信息，构建了一个随机森林模型，实现了对公民工资进行预测的功能，模型的预测准确率超过80%。本项目为了实现更好的可视化效果，还制作了GUI界面、绘制了随机森林模型的ROC曲线。 </vt:lpstr>
      <vt:lpstr>项目采用算法为随机森林。它是一个由众多决策树组成的分类器，输出的结果由决策树的大多数决定。决策树是一种树形结构，其中每个内部节点表示一个属性上的测试，每个分支代表一个测试输出，每个叶节点代表一种类别。如下图：  </vt:lpstr>
      <vt:lpstr>PowerPoint 演示文稿</vt:lpstr>
      <vt:lpstr>一.提取数据和数据预处理 读取CSV文件(用到CSV模块) 数据规范化处理 提取重要性高的特征（利用RF分类器）   </vt:lpstr>
      <vt:lpstr> 指定n_estimators为决策树的个数 max_features为建树时查找最佳分裂所需考虑的特征数，并利用测试数据计算模型准确率（见报告） </vt:lpstr>
      <vt:lpstr>为了更好地评估本预测模型的性能，在一定程度上减少过拟合，并且从数据中提取尽可能多的信息，我们采用5折交叉验证方法对其进行评价。整个数据集被随机分成五个大小大致相同的子集。每个子集依次用作测试集，其他四个子集用作构建模型的训练集。如图所示，最终得到的AUC平均值为0.8715。</vt:lpstr>
      <vt:lpstr>ROC图</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机器学习之工资预测 </dc:title>
  <dc:creator>DC</dc:creator>
  <cp:lastModifiedBy>宸 笪</cp:lastModifiedBy>
  <cp:revision>5</cp:revision>
  <dcterms:created xsi:type="dcterms:W3CDTF">2020-07-10T02:11:51Z</dcterms:created>
  <dcterms:modified xsi:type="dcterms:W3CDTF">2020-07-10T03:44:27Z</dcterms:modified>
</cp:coreProperties>
</file>