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1" y="547689"/>
            <a:ext cx="9791700" cy="9366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14917" y="1628776"/>
            <a:ext cx="109728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IN"/>
              <a:t>APTECH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F1A6D7A9-FDCF-4DBA-8249-01E123929980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52274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4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54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HTML Tags</a:t>
            </a:r>
            <a:endParaRPr lang="en-I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lnSpc>
                <a:spcPct val="80000"/>
              </a:lnSpc>
            </a:pPr>
            <a:r>
              <a:rPr lang="en-IN" sz="2400"/>
              <a:t>Every HTML document has following  sections</a:t>
            </a:r>
          </a:p>
          <a:p>
            <a:pPr lvl="1" algn="l">
              <a:lnSpc>
                <a:spcPct val="80000"/>
              </a:lnSpc>
            </a:pPr>
            <a:r>
              <a:rPr lang="en-IN" sz="2000"/>
              <a:t>Head</a:t>
            </a:r>
          </a:p>
          <a:p>
            <a:pPr lvl="1" algn="l">
              <a:lnSpc>
                <a:spcPct val="80000"/>
              </a:lnSpc>
            </a:pPr>
            <a:r>
              <a:rPr lang="en-IN" sz="2000"/>
              <a:t>Body</a:t>
            </a:r>
          </a:p>
          <a:p>
            <a:pPr>
              <a:lnSpc>
                <a:spcPct val="80000"/>
              </a:lnSpc>
            </a:pPr>
            <a:r>
              <a:rPr lang="en-IN" sz="2400"/>
              <a:t>The Head section is represented by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IN" sz="2400"/>
              <a:t>      &lt;HEAD&gt; and &lt;/HEAD&gt; </a:t>
            </a:r>
          </a:p>
          <a:p>
            <a:pPr algn="l">
              <a:lnSpc>
                <a:spcPct val="80000"/>
              </a:lnSpc>
              <a:buFontTx/>
              <a:buNone/>
            </a:pPr>
            <a:endParaRPr lang="en-IN" sz="2400"/>
          </a:p>
          <a:p>
            <a:pPr algn="l">
              <a:lnSpc>
                <a:spcPct val="80000"/>
              </a:lnSpc>
            </a:pPr>
            <a:r>
              <a:rPr lang="en-IN" sz="2400"/>
              <a:t>Head section of the HTML document should contain the &lt;TITLE&gt; tag</a:t>
            </a:r>
          </a:p>
          <a:p>
            <a:pPr algn="l">
              <a:lnSpc>
                <a:spcPct val="80000"/>
              </a:lnSpc>
            </a:pPr>
            <a:r>
              <a:rPr lang="en-IN" sz="2400"/>
              <a:t>The title of  your webpage can be specified using &lt;TITLE&gt; and&lt;TITLE&gt; </a:t>
            </a:r>
          </a:p>
          <a:p>
            <a:pPr lvl="1" algn="l">
              <a:lnSpc>
                <a:spcPct val="80000"/>
              </a:lnSpc>
              <a:buFontTx/>
              <a:buNone/>
            </a:pPr>
            <a:endParaRPr lang="en-IN" sz="2000"/>
          </a:p>
          <a:p>
            <a:pPr lvl="1" algn="l">
              <a:lnSpc>
                <a:spcPct val="80000"/>
              </a:lnSpc>
              <a:buFontTx/>
              <a:buNone/>
            </a:pPr>
            <a:r>
              <a:rPr lang="en-IN" sz="2000"/>
              <a:t>E.G: &lt;TITLE&gt; First HTML Program&lt;/TITLE&gt;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IN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455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&lt;BODY&gt; Section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Body section is represented by &lt;BODY&gt; and &lt;/BODY&gt; tags</a:t>
            </a:r>
          </a:p>
          <a:p>
            <a:r>
              <a:rPr lang="en-US" dirty="0"/>
              <a:t>The content such as text, images, animation, that  are appear in the client area of the Browser </a:t>
            </a:r>
          </a:p>
          <a:p>
            <a:r>
              <a:rPr lang="en-US" dirty="0"/>
              <a:t> Every HTML document start with &lt;HTML&gt; tag  and end With&lt;/HTML&gt; 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13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&lt;BODY&gt; Tag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Body tag contains  several attributes </a:t>
            </a:r>
          </a:p>
          <a:p>
            <a:pPr lvl="1"/>
            <a:r>
              <a:rPr lang="en-US" dirty="0" err="1"/>
              <a:t>Bgcolor</a:t>
            </a:r>
            <a:endParaRPr lang="en-US" dirty="0"/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Background</a:t>
            </a:r>
          </a:p>
          <a:p>
            <a:r>
              <a:rPr lang="en-US" dirty="0"/>
              <a:t>You must specify the path of the image  to the background  attribute</a:t>
            </a:r>
          </a:p>
          <a:p>
            <a:pPr lvl="1">
              <a:buFontTx/>
              <a:buNone/>
            </a:pPr>
            <a:r>
              <a:rPr lang="en-US" dirty="0"/>
              <a:t>E.G:</a:t>
            </a:r>
          </a:p>
          <a:p>
            <a:pPr lvl="1">
              <a:buFontTx/>
              <a:buNone/>
            </a:pPr>
            <a:r>
              <a:rPr lang="en-US" dirty="0"/>
              <a:t>&lt;body background=“c:\</a:t>
            </a:r>
            <a:r>
              <a:rPr lang="en-US" dirty="0" err="1"/>
              <a:t>aptech</a:t>
            </a:r>
            <a:r>
              <a:rPr lang="en-US" dirty="0"/>
              <a:t>\aptech.jpg”&gt;</a:t>
            </a: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0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on  &lt;BODY&gt; Tag  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&lt;html&gt;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&lt;head&gt;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     &lt;title&gt;My First Program&lt;/title&gt;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&lt;/head&gt;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&lt;body </a:t>
            </a:r>
            <a:r>
              <a:rPr lang="en-US" dirty="0" err="1"/>
              <a:t>bgcolor</a:t>
            </a:r>
            <a:r>
              <a:rPr lang="en-US" dirty="0"/>
              <a:t>=“cyan” text=“red”&gt;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   Welcome to HTML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 &lt;/body&gt;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&lt;/html&gt; </a:t>
            </a:r>
          </a:p>
        </p:txBody>
      </p:sp>
    </p:spTree>
    <p:extLst>
      <p:ext uri="{BB962C8B-B14F-4D97-AF65-F5344CB8AC3E}">
        <p14:creationId xmlns:p14="http://schemas.microsoft.com/office/powerpoint/2010/main" val="152927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 Levels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 HTML we can specify six heading levels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&lt;h1&gt;Heading 1 text&lt;/h1&gt;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&lt;h2&gt;Heading 2 text&lt;/h2&gt;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&lt;h3&gt;Heading 3 text&lt;/h3&gt;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&lt;h4&gt;Heading 4 text&lt;/h4&gt;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&lt;h5&gt;Heading 5 text&lt;/h5&gt;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&lt;h6&gt;Heading 6 text&lt;/h6&gt;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attributes: align=“left/right/center”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E.G: &lt;h1 align=center&gt;Aptech Computer Education&lt;/h1&gt;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74930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on Heading Levels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&lt;head&gt;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       &lt;title&gt;Heading Levels&lt;/title&gt;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&lt;body bgcolor=“cyan” text=“blue”&gt;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 &lt;h1 align=“center”&gt;Heading 1 text&lt;/h1&gt;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 &lt;h2&gt;Heading 2 text&lt;/h2&gt;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 &lt;h3&gt;Heading 3 text&lt;/h3&gt;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 &lt;h4&gt;Heading 4 text&lt;/h4&gt;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 &lt;h5&gt;Heading 5 text&lt;/h5&gt;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 &lt;h6&gt;Heading 6 text&lt;/h6&gt;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94824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43484" y="992828"/>
            <a:ext cx="8825658" cy="2677648"/>
          </a:xfrm>
        </p:spPr>
        <p:txBody>
          <a:bodyPr/>
          <a:lstStyle/>
          <a:p>
            <a:r>
              <a:rPr lang="en-US" dirty="0"/>
              <a:t>Formatting  Tags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084513" y="4243973"/>
            <a:ext cx="6400800" cy="5762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Session -ii</a:t>
            </a:r>
          </a:p>
        </p:txBody>
      </p:sp>
    </p:spTree>
    <p:extLst>
      <p:ext uri="{BB962C8B-B14F-4D97-AF65-F5344CB8AC3E}">
        <p14:creationId xmlns:p14="http://schemas.microsoft.com/office/powerpoint/2010/main" val="817024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Formatting Tags</a:t>
            </a:r>
          </a:p>
        </p:txBody>
      </p:sp>
      <p:graphicFrame>
        <p:nvGraphicFramePr>
          <p:cNvPr id="42087" name="Group 10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595734"/>
              </p:ext>
            </p:extLst>
          </p:nvPr>
        </p:nvGraphicFramePr>
        <p:xfrm>
          <a:off x="806116" y="2310062"/>
          <a:ext cx="10202779" cy="4355429"/>
        </p:xfrm>
        <a:graphic>
          <a:graphicData uri="http://schemas.openxmlformats.org/drawingml/2006/table">
            <a:tbl>
              <a:tblPr/>
              <a:tblGrid>
                <a:gridCol w="3421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10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&lt;b&gt;…&lt;/b&gt;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The Enclosed Text in Boldface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0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&gt;…..&lt;/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The Enclosed text in  Italicface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0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&lt;u&gt;……&lt;/u&gt;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The Enclose text in underline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10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br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This tag is use to insert line break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10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&lt;BIG&gt;….&lt;/BIG&gt;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The Enclose text make a large size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4589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&lt;CENTER&gt;….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&lt;/CENTER&gt;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Centered the enclosed elements 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This tag will be centered every thing including images, text,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etc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10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&lt;PRE&gt;…&lt;/PRE&gt;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Display text in fixed-width without  collapsing spaces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10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&lt;sup&gt;…&lt;/sup&gt;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Renders the enclosed text in superscript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10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&lt;sub&gt;…&lt;/sub&gt;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Render the enclosed text in subscript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47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on Formatting Tags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5901" y="2074111"/>
            <a:ext cx="8825659" cy="34163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&lt;</a:t>
            </a:r>
            <a:r>
              <a:rPr lang="en-US" sz="1100" dirty="0"/>
              <a:t>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&lt;head&gt;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 &lt;title&gt; Formatting Tag&lt;/title&gt;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&lt;body </a:t>
            </a:r>
            <a:r>
              <a:rPr lang="en-US" sz="1100" dirty="0" err="1"/>
              <a:t>bgcolor</a:t>
            </a:r>
            <a:r>
              <a:rPr lang="en-US" sz="1100" dirty="0"/>
              <a:t>=“Black” text=“Gold”&gt;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  &lt;B&gt;Welcome  To </a:t>
            </a:r>
            <a:r>
              <a:rPr lang="en-US" sz="1100" dirty="0" err="1"/>
              <a:t>Aptech</a:t>
            </a:r>
            <a:r>
              <a:rPr lang="en-US" sz="1100" dirty="0"/>
              <a:t>&lt;/B&gt;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  &lt;BR&gt;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  &lt;</a:t>
            </a:r>
            <a:r>
              <a:rPr lang="en-US" sz="1100" dirty="0" err="1"/>
              <a:t>i</a:t>
            </a:r>
            <a:r>
              <a:rPr lang="en-US" sz="1100" dirty="0"/>
              <a:t>&gt;Welcome  To </a:t>
            </a:r>
            <a:r>
              <a:rPr lang="en-US" sz="1100" dirty="0" err="1"/>
              <a:t>Aptech</a:t>
            </a:r>
            <a:r>
              <a:rPr lang="en-US" sz="1100" dirty="0"/>
              <a:t>&lt;/</a:t>
            </a:r>
            <a:r>
              <a:rPr lang="en-US" sz="1100" dirty="0" err="1"/>
              <a:t>i</a:t>
            </a:r>
            <a:r>
              <a:rPr lang="en-US" sz="11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   &lt;BR&gt;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   &lt;u&gt;Welcome  To </a:t>
            </a:r>
            <a:r>
              <a:rPr lang="en-US" sz="1100" dirty="0" err="1"/>
              <a:t>Aptech</a:t>
            </a:r>
            <a:r>
              <a:rPr lang="en-US" sz="1100" dirty="0"/>
              <a:t>&lt;/u&gt;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   &lt;BR&gt;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  &lt;center&gt;Welcome  To </a:t>
            </a:r>
            <a:r>
              <a:rPr lang="en-US" sz="1100" dirty="0" err="1"/>
              <a:t>Aptech</a:t>
            </a:r>
            <a:r>
              <a:rPr lang="en-US" sz="1100" dirty="0"/>
              <a:t>&lt;/center&gt;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  &lt;pre&gt;                   </a:t>
            </a:r>
            <a:r>
              <a:rPr lang="en-US" sz="1100" dirty="0" err="1"/>
              <a:t>Aptech</a:t>
            </a:r>
            <a:r>
              <a:rPr lang="en-US" sz="1100" dirty="0"/>
              <a:t>&lt;/pre&gt;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   H&lt;sub&gt;2&lt;/sup&gt;o (Sub script)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    &lt;BR&gt;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    A&lt;sup&gt;2&lt;/sup&gt; (Super Script)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27615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&lt;HR&gt; Tag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Horizontal  tag can be added to the HTML document using &lt;HR&gt; tag</a:t>
            </a:r>
          </a:p>
          <a:p>
            <a:r>
              <a:rPr lang="en-US" dirty="0">
                <a:latin typeface="Times New Roman" panose="02020603050405020304" pitchFamily="18" charset="0"/>
              </a:rPr>
              <a:t>Attributes: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</a:rPr>
              <a:t>Size=“value”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</a:rPr>
              <a:t>Width=“value”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</a:rPr>
              <a:t>Color=“red”</a:t>
            </a:r>
          </a:p>
          <a:p>
            <a:pPr lvl="1">
              <a:buFontTx/>
              <a:buNone/>
            </a:pPr>
            <a:r>
              <a:rPr lang="en-US" sz="1800" dirty="0">
                <a:latin typeface="Times New Roman" panose="02020603050405020304" pitchFamily="18" charset="0"/>
              </a:rPr>
              <a:t>E.G: </a:t>
            </a:r>
          </a:p>
          <a:p>
            <a:pPr lvl="1">
              <a:buFontTx/>
              <a:buNone/>
            </a:pPr>
            <a:r>
              <a:rPr lang="en-US" sz="1800" dirty="0">
                <a:latin typeface="Times New Roman" panose="02020603050405020304" pitchFamily="18" charset="0"/>
              </a:rPr>
              <a:t>&lt;</a:t>
            </a:r>
            <a:r>
              <a:rPr lang="en-US" sz="1800" dirty="0" err="1">
                <a:latin typeface="Times New Roman" panose="02020603050405020304" pitchFamily="18" charset="0"/>
              </a:rPr>
              <a:t>hr</a:t>
            </a:r>
            <a:r>
              <a:rPr lang="en-US" sz="1800" dirty="0">
                <a:latin typeface="Times New Roman" panose="02020603050405020304" pitchFamily="18" charset="0"/>
              </a:rPr>
              <a:t> size=“4” width=“50%” color=“cyan”&gt;        </a:t>
            </a:r>
          </a:p>
        </p:txBody>
      </p:sp>
    </p:spTree>
    <p:extLst>
      <p:ext uri="{BB962C8B-B14F-4D97-AF65-F5344CB8AC3E}">
        <p14:creationId xmlns:p14="http://schemas.microsoft.com/office/powerpoint/2010/main" val="87463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Browser</a:t>
            </a:r>
            <a:endParaRPr lang="en-IN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Browser:- </a:t>
            </a:r>
          </a:p>
          <a:p>
            <a:pPr>
              <a:buFontTx/>
              <a:buNone/>
            </a:pPr>
            <a:r>
              <a:rPr lang="en-US" sz="2400" dirty="0"/>
              <a:t>	Browser is  the software that is used to view the web page </a:t>
            </a:r>
          </a:p>
          <a:p>
            <a:r>
              <a:rPr lang="en-US" sz="2400" dirty="0"/>
              <a:t>Browsers are Two Types: </a:t>
            </a:r>
          </a:p>
          <a:p>
            <a:pPr lvl="1"/>
            <a:r>
              <a:rPr lang="en-US" sz="2000" dirty="0"/>
              <a:t>Text Based Browser </a:t>
            </a:r>
          </a:p>
          <a:p>
            <a:pPr lvl="1"/>
            <a:r>
              <a:rPr lang="en-US" sz="2000" dirty="0"/>
              <a:t>Graphical Browser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1618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&lt;P&gt; Tag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>
                <a:latin typeface="Times New Roman" panose="02020603050405020304" pitchFamily="18" charset="0"/>
              </a:rPr>
              <a:t>The &lt;P&gt; Tag is used for specifying  a new paragraph </a:t>
            </a:r>
          </a:p>
          <a:p>
            <a:r>
              <a:rPr lang="en-US" sz="2600">
                <a:latin typeface="Times New Roman" panose="02020603050405020304" pitchFamily="18" charset="0"/>
              </a:rPr>
              <a:t>Attributes :</a:t>
            </a:r>
          </a:p>
          <a:p>
            <a:pPr lvl="1"/>
            <a:r>
              <a:rPr lang="en-US" sz="2600">
                <a:latin typeface="Times New Roman" panose="02020603050405020304" pitchFamily="18" charset="0"/>
              </a:rPr>
              <a:t>Align=“left/right/center”</a:t>
            </a:r>
          </a:p>
          <a:p>
            <a:r>
              <a:rPr lang="en-US" sz="2600">
                <a:latin typeface="Times New Roman" panose="02020603050405020304" pitchFamily="18" charset="0"/>
              </a:rPr>
              <a:t>E.G: </a:t>
            </a:r>
          </a:p>
          <a:p>
            <a:pPr>
              <a:buFontTx/>
              <a:buNone/>
            </a:pPr>
            <a:r>
              <a:rPr lang="en-US" sz="2600">
                <a:latin typeface="Times New Roman" panose="02020603050405020304" pitchFamily="18" charset="0"/>
              </a:rPr>
              <a:t>  &lt;p align=“center”&gt;this will be a center aligned &lt;/p&gt;</a:t>
            </a:r>
          </a:p>
          <a:p>
            <a:pPr>
              <a:buFontTx/>
              <a:buNone/>
            </a:pPr>
            <a:r>
              <a:rPr lang="en-US" sz="2600">
                <a:latin typeface="Times New Roman" panose="02020603050405020304" pitchFamily="18" charset="0"/>
              </a:rPr>
              <a:t>   &lt;p align=“left”&gt;this will be a left aligned &lt;/p&gt;</a:t>
            </a:r>
          </a:p>
          <a:p>
            <a:pPr>
              <a:buFontTx/>
              <a:buNone/>
            </a:pPr>
            <a:r>
              <a:rPr lang="en-US" sz="2600">
                <a:latin typeface="Times New Roman" panose="02020603050405020304" pitchFamily="18" charset="0"/>
              </a:rPr>
              <a:t>   &lt;p align=“right”&gt;this will be a right aligned &lt;/p&gt;</a:t>
            </a:r>
          </a:p>
          <a:p>
            <a:pPr>
              <a:buFontTx/>
              <a:buNone/>
            </a:pPr>
            <a:endParaRPr lang="en-US" sz="260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sz="260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sz="260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76524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&lt;FONT&gt; Tag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/>
              <a:t>In order to change the color ,size and  font of the text , we have to use the &lt;FONT&gt; tag </a:t>
            </a:r>
          </a:p>
          <a:p>
            <a:r>
              <a:rPr lang="en-US" sz="2800" dirty="0"/>
              <a:t>Attributes:</a:t>
            </a:r>
          </a:p>
          <a:p>
            <a:pPr lvl="1"/>
            <a:r>
              <a:rPr lang="en-US" sz="2400" dirty="0"/>
              <a:t> Face=“Times New Roman”</a:t>
            </a:r>
          </a:p>
          <a:p>
            <a:pPr lvl="1"/>
            <a:r>
              <a:rPr lang="en-US" sz="2400" dirty="0"/>
              <a:t> size =“10”</a:t>
            </a:r>
          </a:p>
          <a:p>
            <a:pPr lvl="1"/>
            <a:r>
              <a:rPr lang="en-US" sz="2400" dirty="0"/>
              <a:t>Color=“green”</a:t>
            </a:r>
          </a:p>
          <a:p>
            <a:pPr lvl="1">
              <a:buFontTx/>
              <a:buNone/>
            </a:pPr>
            <a:r>
              <a:rPr lang="en-US" sz="2400" dirty="0"/>
              <a:t>E.G:</a:t>
            </a:r>
          </a:p>
          <a:p>
            <a:pPr lvl="1">
              <a:buFontTx/>
              <a:buNone/>
            </a:pPr>
            <a:r>
              <a:rPr lang="en-US" sz="2400" dirty="0"/>
              <a:t>&lt;font face=“Arial”  size=“15” color=“red”&gt;</a:t>
            </a:r>
          </a:p>
          <a:p>
            <a:pPr lvl="1">
              <a:buFontTx/>
              <a:buNone/>
            </a:pPr>
            <a:r>
              <a:rPr lang="en-US" sz="2400" dirty="0"/>
              <a:t>            Welcome to Aptech </a:t>
            </a:r>
          </a:p>
          <a:p>
            <a:pPr lvl="1">
              <a:buFontTx/>
              <a:buNone/>
            </a:pPr>
            <a:r>
              <a:rPr lang="en-US" sz="2400" dirty="0"/>
              <a:t>  &lt;/font&gt;  </a:t>
            </a:r>
          </a:p>
        </p:txBody>
      </p:sp>
    </p:spTree>
    <p:extLst>
      <p:ext uri="{BB962C8B-B14F-4D97-AF65-F5344CB8AC3E}">
        <p14:creationId xmlns:p14="http://schemas.microsoft.com/office/powerpoint/2010/main" val="2394679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on &lt;Font&gt; &amp; &lt;p&gt; Tag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&lt;</a:t>
            </a:r>
            <a:r>
              <a:rPr lang="en-US" sz="6400" dirty="0"/>
              <a:t>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6400" dirty="0"/>
              <a:t>   &lt;head&gt;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6400" dirty="0"/>
              <a:t>        &lt;title&gt;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6400" dirty="0"/>
              <a:t>             Program on Font &amp; Paragraph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6400" dirty="0"/>
              <a:t>        &lt;/title&gt;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6400" dirty="0"/>
              <a:t>   &lt;/head&gt;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6400" dirty="0"/>
              <a:t>   &lt;body </a:t>
            </a:r>
            <a:r>
              <a:rPr lang="en-US" sz="6400" dirty="0" err="1"/>
              <a:t>bgcolor</a:t>
            </a:r>
            <a:r>
              <a:rPr lang="en-US" sz="6400" dirty="0"/>
              <a:t>=“black” text=“gold”&gt;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6400" dirty="0"/>
              <a:t>           &lt;p align=“center”&gt;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6400" dirty="0"/>
              <a:t>                  &lt;font face=“times new roman” size=25 color=“lime”&gt;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6400" dirty="0"/>
              <a:t>                    Welcome  To </a:t>
            </a:r>
            <a:r>
              <a:rPr lang="en-US" sz="6400" dirty="0" err="1"/>
              <a:t>Aptech</a:t>
            </a:r>
            <a:r>
              <a:rPr lang="en-US" sz="64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6400" dirty="0"/>
              <a:t>                &lt;/font&gt;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6400" dirty="0"/>
              <a:t>            &lt;/p&gt;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6400" dirty="0"/>
              <a:t>   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6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86691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&lt;MARQUEE&gt; &amp; &lt;STRIKE&gt; Tag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/>
              <a:t>&lt;MARQUEE&gt; Tag is used to apply the Marquee effect to the enclosed text </a:t>
            </a:r>
          </a:p>
          <a:p>
            <a:pPr>
              <a:lnSpc>
                <a:spcPct val="80000"/>
              </a:lnSpc>
            </a:pPr>
            <a:r>
              <a:rPr lang="en-US" sz="2800"/>
              <a:t>Attributes: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Direction=“left/right/center”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Behavior=“alternate/slide/scroll/up/down”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Loop      =‘’3”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Scrolldelay=“”1500”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Bgcolor=“cyan”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Width=“value”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Height=“value”</a:t>
            </a:r>
          </a:p>
          <a:p>
            <a:pPr>
              <a:lnSpc>
                <a:spcPct val="80000"/>
              </a:lnSpc>
            </a:pPr>
            <a:r>
              <a:rPr lang="en-US" sz="2800"/>
              <a:t>&lt;STRIKE&gt; Tag is used to apply Strike effect to the enclosed text </a:t>
            </a:r>
          </a:p>
        </p:txBody>
      </p:sp>
    </p:spTree>
    <p:extLst>
      <p:ext uri="{BB962C8B-B14F-4D97-AF65-F5344CB8AC3E}">
        <p14:creationId xmlns:p14="http://schemas.microsoft.com/office/powerpoint/2010/main" val="981932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324226" y="549276"/>
            <a:ext cx="7343775" cy="936625"/>
          </a:xfrm>
        </p:spPr>
        <p:txBody>
          <a:bodyPr/>
          <a:lstStyle/>
          <a:p>
            <a:r>
              <a:rPr lang="en-US" sz="2500"/>
              <a:t>Program on &lt;MARQUEE&gt; &amp; &lt;STRIKE&gt; Tag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165" y="2206458"/>
            <a:ext cx="8825659" cy="34163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html&lt;&gt;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&lt;head&gt;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&lt;title&gt;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Program on Marquee and Strike effect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&lt;/title&gt;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&lt;/head&gt;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&lt;body </a:t>
            </a:r>
            <a:r>
              <a:rPr lang="en-US" sz="1100" dirty="0" err="1"/>
              <a:t>bgcolor</a:t>
            </a:r>
            <a:r>
              <a:rPr lang="en-US" sz="1100" dirty="0"/>
              <a:t>=“black” text=“gold”&gt;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&lt;h1&gt;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     &lt;marquee direction=left loop=2 </a:t>
            </a:r>
            <a:r>
              <a:rPr lang="en-US" sz="1100" dirty="0" err="1"/>
              <a:t>bgcolor</a:t>
            </a:r>
            <a:r>
              <a:rPr lang="en-US" sz="1100" dirty="0"/>
              <a:t>=“green” width=20% height=50%&gt;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            Welcome To </a:t>
            </a:r>
            <a:r>
              <a:rPr lang="en-US" sz="1100" dirty="0" err="1"/>
              <a:t>Aptech</a:t>
            </a:r>
            <a:endParaRPr lang="en-US" sz="11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    &lt;/marquee&gt;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   &lt;marquee behavior=“alternate”  </a:t>
            </a:r>
            <a:r>
              <a:rPr lang="en-US" sz="1100" dirty="0" err="1"/>
              <a:t>scrolldelay</a:t>
            </a:r>
            <a:r>
              <a:rPr lang="en-US" sz="1100" dirty="0"/>
              <a:t>=100&gt;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            Welcome To </a:t>
            </a:r>
            <a:r>
              <a:rPr lang="en-US" sz="1100" dirty="0" err="1"/>
              <a:t>Aptech</a:t>
            </a:r>
            <a:endParaRPr lang="en-US" sz="11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        &lt;/marquee&gt;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   &lt;strike&gt;  Welcome To </a:t>
            </a:r>
            <a:r>
              <a:rPr lang="en-US" sz="1100" dirty="0" err="1"/>
              <a:t>Aptech</a:t>
            </a:r>
            <a:r>
              <a:rPr lang="en-US" sz="1100" dirty="0"/>
              <a:t>&lt;/strike&gt;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&lt;/h1&gt;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&lt;/html&gt;        </a:t>
            </a:r>
          </a:p>
        </p:txBody>
      </p:sp>
    </p:spTree>
    <p:extLst>
      <p:ext uri="{BB962C8B-B14F-4D97-AF65-F5344CB8AC3E}">
        <p14:creationId xmlns:p14="http://schemas.microsoft.com/office/powerpoint/2010/main" val="1338197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&lt;IMG&gt; Tag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sz="2400"/>
              <a:t>The &lt;IMG&gt; tag is used for adding the image to the HTML document </a:t>
            </a:r>
          </a:p>
          <a:p>
            <a:pPr>
              <a:lnSpc>
                <a:spcPct val="80000"/>
              </a:lnSpc>
            </a:pPr>
            <a:r>
              <a:rPr lang="en-US" sz="2400"/>
              <a:t>Attributes: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Src=“address of the image”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Height=“value”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Width=“value’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Border=“value”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Alt=“Aptech”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/>
              <a:t>E.G:</a:t>
            </a:r>
          </a:p>
          <a:p>
            <a:pPr>
              <a:lnSpc>
                <a:spcPct val="80000"/>
              </a:lnSpc>
            </a:pPr>
            <a:r>
              <a:rPr lang="en-US" sz="2400"/>
              <a:t>&lt;IMG src=“c:\aptech\aptech.jpg” width=50% height=50%  border=5 alt=Aptech&gt;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00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226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on &lt;IMG&gt;Tag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lnSpc>
                <a:spcPct val="90000"/>
              </a:lnSpc>
              <a:buFontTx/>
              <a:buNone/>
            </a:pPr>
            <a:r>
              <a:rPr lang="en-US" sz="2400"/>
              <a:t>&lt;html&gt;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/>
              <a:t>  &lt;head&gt;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/>
              <a:t>     &lt;title&gt;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/>
              <a:t>         Program on Image Tag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/>
              <a:t>     &lt;/title&gt;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/>
              <a:t>   &lt;/head&gt;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/>
              <a:t>   &lt;body&gt;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/>
              <a:t>        &lt;IMG src=“c:\aptech\aptech.jpg” width=50%                               	height=50%  border=5 alt=Aptech&gt;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/>
              <a:t>  &lt;/body&gt;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/>
              <a:t>&lt;/html&gt;</a:t>
            </a:r>
          </a:p>
          <a:p>
            <a:pPr lvl="1" algn="l">
              <a:lnSpc>
                <a:spcPct val="90000"/>
              </a:lnSpc>
              <a:buFontTx/>
              <a:buNone/>
            </a:pPr>
            <a:endParaRPr lang="en-US" sz="2000"/>
          </a:p>
          <a:p>
            <a:pPr lvl="1" algn="l">
              <a:lnSpc>
                <a:spcPct val="90000"/>
              </a:lnSpc>
              <a:buFontTx/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70307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&lt;A&gt; Tag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Anchor (&lt;A&gt;) tag is use  to link the one HTML document to another HTML document </a:t>
            </a:r>
          </a:p>
          <a:p>
            <a:r>
              <a:rPr lang="en-US"/>
              <a:t>Attributes:</a:t>
            </a:r>
          </a:p>
          <a:p>
            <a:pPr lvl="1" algn="l"/>
            <a:r>
              <a:rPr lang="en-US"/>
              <a:t>HREF=“Address of the any other file” </a:t>
            </a:r>
          </a:p>
          <a:p>
            <a:pPr lvl="1" algn="l"/>
            <a:r>
              <a:rPr lang="en-US"/>
              <a:t>TITLE=“This is my tool tip”</a:t>
            </a:r>
          </a:p>
          <a:p>
            <a:r>
              <a:rPr lang="en-US"/>
              <a:t>E.G:</a:t>
            </a:r>
          </a:p>
          <a:p>
            <a:pPr>
              <a:buFontTx/>
              <a:buNone/>
            </a:pPr>
            <a:r>
              <a:rPr lang="en-US"/>
              <a:t>&lt;a href=“c:\progarm1.html”&gt; Click me&lt;/a&gt;</a:t>
            </a:r>
          </a:p>
          <a:p>
            <a:pPr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69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on &lt;A&gt;Tag	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3113" y="1773238"/>
            <a:ext cx="8229600" cy="45259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&lt;html&gt;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&lt;head&gt;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   &lt;title&gt;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        Program on Anchor  Tag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    &lt;/title&gt;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&lt;/head&gt;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&lt;body&gt;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/>
              <a:t>   &lt;a </a:t>
            </a:r>
            <a:r>
              <a:rPr lang="en-US" sz="2400" dirty="0" err="1"/>
              <a:t>href</a:t>
            </a:r>
            <a:r>
              <a:rPr lang="en-US" sz="2400" dirty="0"/>
              <a:t>=“c:\program.html”&gt; Click Me&lt;/a&gt;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/>
              <a:t>   &lt;/body&gt;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/>
              <a:t>  &lt;/html&gt;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2965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&lt;TABLE&gt; Tag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/>
              <a:t>This &lt;TABLE&gt; Tag is use to create table that can include any number of rows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   Syntax: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              &lt;table&gt;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                 &lt;tr&gt;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                        &lt;td&gt;…….&lt;/td&gt;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                   &lt;/tr&gt;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                  &lt;/table&gt;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                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0720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Browsers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207" y="2299317"/>
            <a:ext cx="8825659" cy="4273936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/>
              <a:t>Text Based Browser</a:t>
            </a:r>
            <a:r>
              <a:rPr lang="en-US" dirty="0"/>
              <a:t>:-  These Browsers only show the Textual Information. They  are not equipped to show graphics, movies and sounds   .</a:t>
            </a:r>
          </a:p>
          <a:p>
            <a:pPr>
              <a:lnSpc>
                <a:spcPct val="80000"/>
              </a:lnSpc>
            </a:pPr>
            <a:r>
              <a:rPr lang="en-US" dirty="0"/>
              <a:t> Eg :Lynx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/>
              <a:t>Graphical Browser</a:t>
            </a:r>
            <a:r>
              <a:rPr lang="en-US" dirty="0"/>
              <a:t>:-</a:t>
            </a:r>
            <a:r>
              <a:rPr lang="en-US" dirty="0">
                <a:solidFill>
                  <a:srgbClr val="FF9999"/>
                </a:solidFill>
              </a:rPr>
              <a:t> </a:t>
            </a:r>
            <a:r>
              <a:rPr lang="en-US" dirty="0"/>
              <a:t> </a:t>
            </a:r>
            <a:r>
              <a:rPr lang="en-US" sz="2000" dirty="0">
                <a:latin typeface="Times New Roman" panose="02020603050405020304" pitchFamily="18" charset="0"/>
              </a:rPr>
              <a:t>All graphical  web browsers allow the user to just point out and click to access information. They have the capability to support    hypermedia i.e., Sounds, Movies, Formatted text  and Graphics.</a:t>
            </a:r>
            <a:endParaRPr lang="en-US" sz="24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b="1" dirty="0">
                <a:latin typeface="Times New Roman" panose="02020603050405020304" pitchFamily="18" charset="0"/>
              </a:rPr>
              <a:t>Eg : </a:t>
            </a:r>
          </a:p>
          <a:p>
            <a:pPr lvl="1">
              <a:lnSpc>
                <a:spcPct val="80000"/>
              </a:lnSpc>
            </a:pPr>
            <a:r>
              <a:rPr lang="en-US" sz="2000" b="1" dirty="0">
                <a:latin typeface="Times New Roman" panose="02020603050405020304" pitchFamily="18" charset="0"/>
              </a:rPr>
              <a:t>Chrome</a:t>
            </a:r>
          </a:p>
          <a:p>
            <a:pPr lvl="1">
              <a:lnSpc>
                <a:spcPct val="80000"/>
              </a:lnSpc>
            </a:pPr>
            <a:r>
              <a:rPr lang="en-US" sz="2000" b="1" dirty="0">
                <a:latin typeface="Times New Roman" panose="02020603050405020304" pitchFamily="18" charset="0"/>
              </a:rPr>
              <a:t>Edge</a:t>
            </a:r>
          </a:p>
          <a:p>
            <a:pPr lvl="1">
              <a:lnSpc>
                <a:spcPct val="80000"/>
              </a:lnSpc>
            </a:pPr>
            <a:r>
              <a:rPr lang="en-US" sz="2000" b="1" dirty="0">
                <a:latin typeface="Times New Roman" panose="02020603050405020304" pitchFamily="18" charset="0"/>
              </a:rPr>
              <a:t>Netscape Navigator	</a:t>
            </a:r>
          </a:p>
          <a:p>
            <a:pPr lvl="1">
              <a:lnSpc>
                <a:spcPct val="80000"/>
              </a:lnSpc>
            </a:pPr>
            <a:r>
              <a:rPr lang="en-US" sz="2000" b="1" dirty="0">
                <a:latin typeface="Times New Roman" panose="02020603050405020304" pitchFamily="18" charset="0"/>
              </a:rPr>
              <a:t>Opera</a:t>
            </a:r>
          </a:p>
          <a:p>
            <a:pPr lvl="1">
              <a:lnSpc>
                <a:spcPct val="80000"/>
              </a:lnSpc>
            </a:pPr>
            <a:r>
              <a:rPr lang="en-US" sz="2000" b="1" dirty="0">
                <a:latin typeface="Times New Roman" panose="02020603050405020304" pitchFamily="18" charset="0"/>
              </a:rPr>
              <a:t>Mosaic </a:t>
            </a:r>
          </a:p>
          <a:p>
            <a:pPr lvl="1">
              <a:lnSpc>
                <a:spcPct val="80000"/>
              </a:lnSpc>
            </a:pPr>
            <a:r>
              <a:rPr lang="en-US" sz="2000" b="1" dirty="0" err="1">
                <a:latin typeface="Times New Roman" panose="02020603050405020304" pitchFamily="18" charset="0"/>
              </a:rPr>
              <a:t>FireFox</a:t>
            </a:r>
            <a:endParaRPr lang="en-US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315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 &lt;TABEL&gt; Tag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Attributes 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Border=“5”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Bgcolor=“lime”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Bordercolor=“cyan”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Cellpadding=“2”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Cellspacing=“5”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E.G: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800"/>
              <a:t>  &lt;table border=2  bordercolor=green cellpadding=5 cellspacing=1 bgcolor=lime&gt;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800"/>
              <a:t>     &lt;/table&gt;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16474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 &lt;TR&gt; Tag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/>
              <a:t>This &lt;TR&gt; Tag specify the table row . It can enclose  the table heading and table data</a:t>
            </a:r>
          </a:p>
          <a:p>
            <a:pPr>
              <a:lnSpc>
                <a:spcPct val="80000"/>
              </a:lnSpc>
            </a:pPr>
            <a:r>
              <a:rPr lang="en-US" sz="2800"/>
              <a:t>Attributes: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Border=“value”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Bgcolor=“lime”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Bordercolor=“red”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Align=“right/left/center”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Height=“50%”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/>
              <a:t>E.G:</a:t>
            </a:r>
          </a:p>
          <a:p>
            <a:pPr lvl="1" algn="l">
              <a:lnSpc>
                <a:spcPct val="80000"/>
              </a:lnSpc>
              <a:buFontTx/>
              <a:buNone/>
            </a:pPr>
            <a:r>
              <a:rPr lang="en-US" sz="2400"/>
              <a:t>&lt;tr border=5  bgcolor="yellow" bordercolor="yellow“ align=“center”&gt;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/>
              <a:t>&lt;/tr&gt;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/>
          </a:p>
          <a:p>
            <a:pPr>
              <a:lnSpc>
                <a:spcPct val="80000"/>
              </a:lnSpc>
              <a:buFontTx/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83165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 &lt;TD&gt; Tag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&lt;TD&gt; Tags go inside the &lt;TR&gt; Tag  they define the data in cell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Attributes: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Border=“value”</a:t>
            </a:r>
          </a:p>
          <a:p>
            <a:pPr lvl="1">
              <a:lnSpc>
                <a:spcPct val="80000"/>
              </a:lnSpc>
            </a:pPr>
            <a:r>
              <a:rPr lang="en-US" sz="1400" dirty="0" err="1"/>
              <a:t>Bgcolor</a:t>
            </a:r>
            <a:r>
              <a:rPr lang="en-US" sz="1400" dirty="0"/>
              <a:t>=“lime”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Background=“Address of the image”</a:t>
            </a:r>
          </a:p>
          <a:p>
            <a:pPr lvl="1">
              <a:lnSpc>
                <a:spcPct val="80000"/>
              </a:lnSpc>
            </a:pPr>
            <a:r>
              <a:rPr lang="en-US" sz="1400" dirty="0" err="1"/>
              <a:t>Bordercolor</a:t>
            </a:r>
            <a:r>
              <a:rPr lang="en-US" sz="1400" dirty="0"/>
              <a:t>=“green”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Align=“left/right/center”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Width=“10%”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Height=“20%’</a:t>
            </a:r>
          </a:p>
          <a:p>
            <a:pPr lvl="1">
              <a:lnSpc>
                <a:spcPct val="80000"/>
              </a:lnSpc>
            </a:pPr>
            <a:r>
              <a:rPr lang="en-US" sz="1400" dirty="0" err="1"/>
              <a:t>Colspan</a:t>
            </a:r>
            <a:r>
              <a:rPr lang="en-US" sz="1400" dirty="0"/>
              <a:t>=“2”</a:t>
            </a:r>
          </a:p>
          <a:p>
            <a:pPr lvl="1">
              <a:lnSpc>
                <a:spcPct val="80000"/>
              </a:lnSpc>
            </a:pPr>
            <a:r>
              <a:rPr lang="en-US" sz="1400" dirty="0" err="1"/>
              <a:t>Rowspan</a:t>
            </a:r>
            <a:r>
              <a:rPr lang="en-US" sz="1400" dirty="0"/>
              <a:t>=“2”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/>
              <a:t>E.G:</a:t>
            </a:r>
          </a:p>
          <a:p>
            <a:pPr lvl="1" algn="l">
              <a:lnSpc>
                <a:spcPct val="80000"/>
              </a:lnSpc>
              <a:buFontTx/>
              <a:buNone/>
            </a:pPr>
            <a:r>
              <a:rPr lang="en-US" sz="1400" dirty="0"/>
              <a:t>&lt;td border=5 </a:t>
            </a:r>
            <a:r>
              <a:rPr lang="en-US" sz="1400" dirty="0" err="1"/>
              <a:t>bordercolor</a:t>
            </a:r>
            <a:r>
              <a:rPr lang="en-US" sz="1400" dirty="0"/>
              <a:t>="red"  </a:t>
            </a:r>
            <a:r>
              <a:rPr lang="en-US" sz="1400" dirty="0" err="1"/>
              <a:t>rowspan</a:t>
            </a:r>
            <a:r>
              <a:rPr lang="en-US" sz="1400" dirty="0"/>
              <a:t>=2 </a:t>
            </a:r>
            <a:r>
              <a:rPr lang="en-US" sz="1400" dirty="0" err="1"/>
              <a:t>colspan</a:t>
            </a:r>
            <a:r>
              <a:rPr lang="en-US" sz="1400" dirty="0"/>
              <a:t>=2 align="left" </a:t>
            </a:r>
            <a:r>
              <a:rPr lang="en-US" sz="1400" dirty="0" err="1"/>
              <a:t>bgcolor</a:t>
            </a:r>
            <a:r>
              <a:rPr lang="en-US" sz="1400" dirty="0"/>
              <a:t>="lime"&gt;</a:t>
            </a:r>
          </a:p>
          <a:p>
            <a:pPr lvl="1" algn="l">
              <a:lnSpc>
                <a:spcPct val="80000"/>
              </a:lnSpc>
              <a:buFontTx/>
              <a:buNone/>
            </a:pPr>
            <a:r>
              <a:rPr lang="en-US" sz="1400" dirty="0"/>
              <a:t> &lt;/td&gt;</a:t>
            </a:r>
          </a:p>
        </p:txBody>
      </p:sp>
    </p:spTree>
    <p:extLst>
      <p:ext uri="{BB962C8B-B14F-4D97-AF65-F5344CB8AC3E}">
        <p14:creationId xmlns:p14="http://schemas.microsoft.com/office/powerpoint/2010/main" val="1717905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Programs on &lt;TABLE&gt; Tag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0473" y="2266616"/>
            <a:ext cx="8825659" cy="34163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     </a:t>
            </a:r>
            <a:r>
              <a:rPr lang="en-US" sz="4800" dirty="0">
                <a:latin typeface="Times New Roman" panose="02020603050405020304" pitchFamily="18" charset="0"/>
              </a:rPr>
              <a:t>&lt;head&gt;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>
                <a:latin typeface="Times New Roman" panose="02020603050405020304" pitchFamily="18" charset="0"/>
              </a:rPr>
              <a:t>         &lt;title&gt;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>
                <a:latin typeface="Times New Roman" panose="02020603050405020304" pitchFamily="18" charset="0"/>
              </a:rPr>
              <a:t>            Program on Table Tag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>
                <a:latin typeface="Times New Roman" panose="02020603050405020304" pitchFamily="18" charset="0"/>
              </a:rPr>
              <a:t>           &lt;/title&gt;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>
                <a:latin typeface="Times New Roman" panose="02020603050405020304" pitchFamily="18" charset="0"/>
              </a:rPr>
              <a:t>        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>
                <a:latin typeface="Times New Roman" panose="02020603050405020304" pitchFamily="18" charset="0"/>
              </a:rPr>
              <a:t>     &lt;body&gt;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4800" dirty="0">
                <a:latin typeface="Times New Roman" panose="02020603050405020304" pitchFamily="18" charset="0"/>
              </a:rPr>
              <a:t>       &lt;table border=3 </a:t>
            </a:r>
            <a:r>
              <a:rPr lang="en-US" sz="4800" dirty="0" err="1">
                <a:latin typeface="Times New Roman" panose="02020603050405020304" pitchFamily="18" charset="0"/>
              </a:rPr>
              <a:t>bordercolor</a:t>
            </a:r>
            <a:r>
              <a:rPr lang="en-US" sz="4800" dirty="0">
                <a:latin typeface="Times New Roman" panose="02020603050405020304" pitchFamily="18" charset="0"/>
              </a:rPr>
              <a:t>=“red” </a:t>
            </a:r>
            <a:r>
              <a:rPr lang="en-US" sz="4800" dirty="0" err="1">
                <a:latin typeface="Times New Roman" panose="02020603050405020304" pitchFamily="18" charset="0"/>
              </a:rPr>
              <a:t>cellpadding</a:t>
            </a:r>
            <a:r>
              <a:rPr lang="en-US" sz="4800" dirty="0">
                <a:latin typeface="Times New Roman" panose="02020603050405020304" pitchFamily="18" charset="0"/>
              </a:rPr>
              <a:t>=10 </a:t>
            </a:r>
            <a:r>
              <a:rPr lang="en-US" sz="4800" dirty="0" err="1">
                <a:latin typeface="Times New Roman" panose="02020603050405020304" pitchFamily="18" charset="0"/>
              </a:rPr>
              <a:t>cellspacing</a:t>
            </a:r>
            <a:r>
              <a:rPr lang="en-US" sz="4800" dirty="0">
                <a:latin typeface="Times New Roman" panose="02020603050405020304" pitchFamily="18" charset="0"/>
              </a:rPr>
              <a:t>=10&gt;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4800" dirty="0">
                <a:latin typeface="Times New Roman" panose="02020603050405020304" pitchFamily="18" charset="0"/>
              </a:rPr>
              <a:t>                 &lt;</a:t>
            </a:r>
            <a:r>
              <a:rPr lang="en-US" sz="4800" dirty="0" err="1">
                <a:latin typeface="Times New Roman" panose="02020603050405020304" pitchFamily="18" charset="0"/>
              </a:rPr>
              <a:t>tr</a:t>
            </a:r>
            <a:r>
              <a:rPr lang="en-US" sz="4800" dirty="0">
                <a:latin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</a:rPr>
              <a:t>bgcolor</a:t>
            </a:r>
            <a:r>
              <a:rPr lang="en-US" sz="4800" dirty="0">
                <a:latin typeface="Times New Roman" panose="02020603050405020304" pitchFamily="18" charset="0"/>
              </a:rPr>
              <a:t>=“lime” border=“3” </a:t>
            </a:r>
            <a:r>
              <a:rPr lang="en-US" sz="4800" dirty="0" err="1">
                <a:latin typeface="Times New Roman" panose="02020603050405020304" pitchFamily="18" charset="0"/>
              </a:rPr>
              <a:t>bordercolor</a:t>
            </a:r>
            <a:r>
              <a:rPr lang="en-US" sz="4800" dirty="0">
                <a:latin typeface="Times New Roman" panose="02020603050405020304" pitchFamily="18" charset="0"/>
              </a:rPr>
              <a:t>=“red”&gt;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4800" dirty="0">
                <a:latin typeface="Times New Roman" panose="02020603050405020304" pitchFamily="18" charset="0"/>
              </a:rPr>
              <a:t>                        &lt;td </a:t>
            </a:r>
            <a:r>
              <a:rPr lang="en-US" sz="4800" dirty="0" err="1">
                <a:latin typeface="Times New Roman" panose="02020603050405020304" pitchFamily="18" charset="0"/>
              </a:rPr>
              <a:t>bgcolor</a:t>
            </a:r>
            <a:r>
              <a:rPr lang="en-US" sz="4800" dirty="0">
                <a:latin typeface="Times New Roman" panose="02020603050405020304" pitchFamily="18" charset="0"/>
              </a:rPr>
              <a:t>=“green” border=3 </a:t>
            </a:r>
            <a:r>
              <a:rPr lang="en-US" sz="4800" dirty="0" err="1">
                <a:latin typeface="Times New Roman" panose="02020603050405020304" pitchFamily="18" charset="0"/>
              </a:rPr>
              <a:t>bordercolor</a:t>
            </a:r>
            <a:r>
              <a:rPr lang="en-US" sz="4800" dirty="0">
                <a:latin typeface="Times New Roman" panose="02020603050405020304" pitchFamily="18" charset="0"/>
              </a:rPr>
              <a:t>=“yellow”&gt;  HTML  &lt;/td&gt;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4800" dirty="0">
                <a:latin typeface="Times New Roman" panose="02020603050405020304" pitchFamily="18" charset="0"/>
              </a:rPr>
              <a:t>                        &lt;td </a:t>
            </a:r>
            <a:r>
              <a:rPr lang="en-US" sz="4800" dirty="0" err="1">
                <a:latin typeface="Times New Roman" panose="02020603050405020304" pitchFamily="18" charset="0"/>
              </a:rPr>
              <a:t>bgcolor</a:t>
            </a:r>
            <a:r>
              <a:rPr lang="en-US" sz="4800" dirty="0">
                <a:latin typeface="Times New Roman" panose="02020603050405020304" pitchFamily="18" charset="0"/>
              </a:rPr>
              <a:t>=“green” border=3 </a:t>
            </a:r>
            <a:r>
              <a:rPr lang="en-US" sz="4800" dirty="0" err="1">
                <a:latin typeface="Times New Roman" panose="02020603050405020304" pitchFamily="18" charset="0"/>
              </a:rPr>
              <a:t>bordercolor</a:t>
            </a:r>
            <a:r>
              <a:rPr lang="en-US" sz="4800" dirty="0">
                <a:latin typeface="Times New Roman" panose="02020603050405020304" pitchFamily="18" charset="0"/>
              </a:rPr>
              <a:t>=“yellow”&gt;   DHTML &lt;/td&gt;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4800" dirty="0">
                <a:latin typeface="Times New Roman" panose="02020603050405020304" pitchFamily="18" charset="0"/>
              </a:rPr>
              <a:t>                          &lt;/</a:t>
            </a:r>
            <a:r>
              <a:rPr lang="en-US" sz="4800" dirty="0" err="1">
                <a:latin typeface="Times New Roman" panose="02020603050405020304" pitchFamily="18" charset="0"/>
              </a:rPr>
              <a:t>tr</a:t>
            </a:r>
            <a:r>
              <a:rPr lang="en-US" sz="4800" dirty="0">
                <a:latin typeface="Times New Roman" panose="02020603050405020304" pitchFamily="18" charset="0"/>
              </a:rPr>
              <a:t>&gt;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4800" dirty="0">
                <a:latin typeface="Times New Roman" panose="02020603050405020304" pitchFamily="18" charset="0"/>
              </a:rPr>
              <a:t>                        &lt;</a:t>
            </a:r>
            <a:r>
              <a:rPr lang="en-US" sz="4800" dirty="0" err="1">
                <a:latin typeface="Times New Roman" panose="02020603050405020304" pitchFamily="18" charset="0"/>
              </a:rPr>
              <a:t>tr</a:t>
            </a:r>
            <a:r>
              <a:rPr lang="en-US" sz="4800" dirty="0">
                <a:latin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</a:rPr>
              <a:t>bgcolor</a:t>
            </a:r>
            <a:r>
              <a:rPr lang="en-US" sz="4800" dirty="0">
                <a:latin typeface="Times New Roman" panose="02020603050405020304" pitchFamily="18" charset="0"/>
              </a:rPr>
              <a:t>=“lime”  align=“center”&gt;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4800" dirty="0">
                <a:latin typeface="Times New Roman" panose="02020603050405020304" pitchFamily="18" charset="0"/>
              </a:rPr>
              <a:t>                      &lt;td </a:t>
            </a:r>
            <a:r>
              <a:rPr lang="en-US" sz="4800" dirty="0" err="1">
                <a:latin typeface="Times New Roman" panose="02020603050405020304" pitchFamily="18" charset="0"/>
              </a:rPr>
              <a:t>bgcolor</a:t>
            </a:r>
            <a:r>
              <a:rPr lang="en-US" sz="4800" dirty="0">
                <a:latin typeface="Times New Roman" panose="02020603050405020304" pitchFamily="18" charset="0"/>
              </a:rPr>
              <a:t>=“green” border=3 </a:t>
            </a:r>
            <a:r>
              <a:rPr lang="en-US" sz="4800" dirty="0" err="1">
                <a:latin typeface="Times New Roman" panose="02020603050405020304" pitchFamily="18" charset="0"/>
              </a:rPr>
              <a:t>bordercolor</a:t>
            </a:r>
            <a:r>
              <a:rPr lang="en-US" sz="4800" dirty="0">
                <a:latin typeface="Times New Roman" panose="02020603050405020304" pitchFamily="18" charset="0"/>
              </a:rPr>
              <a:t>=“yellow”&gt;   JAVA   &lt;/td&gt;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4800" dirty="0">
                <a:latin typeface="Times New Roman" panose="02020603050405020304" pitchFamily="18" charset="0"/>
              </a:rPr>
              <a:t>                  &lt;td </a:t>
            </a:r>
            <a:r>
              <a:rPr lang="en-US" sz="4800" dirty="0" err="1">
                <a:latin typeface="Times New Roman" panose="02020603050405020304" pitchFamily="18" charset="0"/>
              </a:rPr>
              <a:t>bgcolor</a:t>
            </a:r>
            <a:r>
              <a:rPr lang="en-US" sz="4800" dirty="0">
                <a:latin typeface="Times New Roman" panose="02020603050405020304" pitchFamily="18" charset="0"/>
              </a:rPr>
              <a:t>=“green” border=3 </a:t>
            </a:r>
            <a:r>
              <a:rPr lang="en-US" sz="4800" dirty="0" err="1">
                <a:latin typeface="Times New Roman" panose="02020603050405020304" pitchFamily="18" charset="0"/>
              </a:rPr>
              <a:t>bordercolor</a:t>
            </a:r>
            <a:r>
              <a:rPr lang="en-US" sz="4800" dirty="0">
                <a:latin typeface="Times New Roman" panose="02020603050405020304" pitchFamily="18" charset="0"/>
              </a:rPr>
              <a:t>=“yellow”&gt;  Oracle  &lt;/td&gt;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4800" dirty="0">
                <a:latin typeface="Times New Roman" panose="02020603050405020304" pitchFamily="18" charset="0"/>
              </a:rPr>
              <a:t>                         &lt;/</a:t>
            </a:r>
            <a:r>
              <a:rPr lang="en-US" sz="4800" dirty="0" err="1">
                <a:latin typeface="Times New Roman" panose="02020603050405020304" pitchFamily="18" charset="0"/>
              </a:rPr>
              <a:t>tr</a:t>
            </a:r>
            <a:r>
              <a:rPr lang="en-US" sz="4800" dirty="0">
                <a:latin typeface="Times New Roman" panose="02020603050405020304" pitchFamily="18" charset="0"/>
              </a:rPr>
              <a:t>&gt;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4800" dirty="0">
                <a:latin typeface="Times New Roman" panose="02020603050405020304" pitchFamily="18" charset="0"/>
              </a:rPr>
              <a:t>                       &lt;/table&gt;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4800" dirty="0">
                <a:latin typeface="Times New Roman" panose="02020603050405020304" pitchFamily="18" charset="0"/>
              </a:rPr>
              <a:t>      &lt;/body&gt;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4800" dirty="0">
                <a:latin typeface="Times New Roman" panose="02020603050405020304" pitchFamily="18" charset="0"/>
              </a:rPr>
              <a:t>    &lt;/html&gt;</a:t>
            </a:r>
          </a:p>
          <a:p>
            <a:pPr algn="l">
              <a:lnSpc>
                <a:spcPct val="80000"/>
              </a:lnSpc>
              <a:buFontTx/>
              <a:buNone/>
            </a:pPr>
            <a:endParaRPr lang="en-US" sz="4800" dirty="0">
              <a:latin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FontTx/>
              <a:buNone/>
            </a:pPr>
            <a:endParaRPr lang="en-US" sz="1600" dirty="0">
              <a:latin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FontTx/>
              <a:buNone/>
            </a:pPr>
            <a:endParaRPr lang="en-US" sz="1400" dirty="0"/>
          </a:p>
          <a:p>
            <a:pPr algn="l">
              <a:lnSpc>
                <a:spcPct val="80000"/>
              </a:lnSpc>
              <a:buFontTx/>
              <a:buNone/>
            </a:pPr>
            <a:endParaRPr lang="en-US" sz="1400" dirty="0"/>
          </a:p>
          <a:p>
            <a:pPr algn="l">
              <a:lnSpc>
                <a:spcPct val="80000"/>
              </a:lnSpc>
              <a:buFontTx/>
              <a:buNone/>
            </a:pPr>
            <a:endParaRPr lang="en-US" sz="1400" dirty="0"/>
          </a:p>
          <a:p>
            <a:pPr algn="l">
              <a:lnSpc>
                <a:spcPct val="80000"/>
              </a:lnSpc>
              <a:buFontTx/>
              <a:buNone/>
            </a:pPr>
            <a:endParaRPr lang="en-US" sz="1400" dirty="0"/>
          </a:p>
          <a:p>
            <a:pPr algn="l">
              <a:lnSpc>
                <a:spcPct val="80000"/>
              </a:lnSpc>
              <a:buFontTx/>
              <a:buNone/>
            </a:pPr>
            <a:endParaRPr lang="en-US" sz="1400" dirty="0"/>
          </a:p>
          <a:p>
            <a:pPr algn="l">
              <a:lnSpc>
                <a:spcPct val="80000"/>
              </a:lnSpc>
              <a:buFontTx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49139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&lt;UL&gt; Tag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en-US" sz="2000"/>
              <a:t>This &lt;UL&gt;Tag is use to insert the bulleted lists in the HTML document.</a:t>
            </a:r>
          </a:p>
          <a:p>
            <a:pPr>
              <a:lnSpc>
                <a:spcPct val="80000"/>
              </a:lnSpc>
            </a:pPr>
            <a:r>
              <a:rPr lang="en-US" sz="2000"/>
              <a:t>Bulleted list are  also called as “Unordered list”</a:t>
            </a:r>
          </a:p>
          <a:p>
            <a:pPr>
              <a:lnSpc>
                <a:spcPct val="80000"/>
              </a:lnSpc>
            </a:pPr>
            <a:r>
              <a:rPr lang="en-US" sz="2400"/>
              <a:t>Syntax:</a:t>
            </a:r>
          </a:p>
          <a:p>
            <a:pPr>
              <a:lnSpc>
                <a:spcPct val="80000"/>
              </a:lnSpc>
            </a:pPr>
            <a:r>
              <a:rPr lang="en-US" sz="2400"/>
              <a:t>&lt;UL type=value&gt;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   &lt;li&gt;List Item1&lt;/li&gt;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   &lt;li&gt;List Item2&lt;/li&gt;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     &lt;li&gt;List Item3&lt;/li&gt;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    &lt;/UL&gt;</a:t>
            </a:r>
          </a:p>
          <a:p>
            <a:pPr>
              <a:lnSpc>
                <a:spcPct val="80000"/>
              </a:lnSpc>
            </a:pPr>
            <a:r>
              <a:rPr lang="en-US" sz="2400"/>
              <a:t>Attributes: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Type=circle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Type=disc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Type=square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57101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&lt;OL&gt;Tag	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</a:pPr>
            <a:r>
              <a:rPr lang="en-US"/>
              <a:t>This &lt;OL&gt;Tag is use to insert the Numbered list in the HTML document</a:t>
            </a:r>
          </a:p>
          <a:p>
            <a:pPr>
              <a:lnSpc>
                <a:spcPct val="80000"/>
              </a:lnSpc>
            </a:pPr>
            <a:r>
              <a:rPr lang="en-US"/>
              <a:t>Numbered list are also called  Ordered list</a:t>
            </a:r>
          </a:p>
          <a:p>
            <a:pPr>
              <a:lnSpc>
                <a:spcPct val="80000"/>
              </a:lnSpc>
            </a:pPr>
            <a:r>
              <a:rPr lang="en-US"/>
              <a:t>Syntax: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/>
              <a:t>         &lt;OL start=value  type=value&gt;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/>
              <a:t>              &lt;li&gt;List Item1&lt;/li&gt;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/>
              <a:t>            &lt;li&gt;List Item2&lt;li&gt;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/>
              <a:t>              &lt;li&gt;List Item3&lt;li&gt;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/>
              <a:t>         &lt;/OL&gt;</a:t>
            </a:r>
          </a:p>
          <a:p>
            <a:pPr>
              <a:lnSpc>
                <a:spcPct val="80000"/>
              </a:lnSpc>
            </a:pPr>
            <a:r>
              <a:rPr lang="en-US"/>
              <a:t>Attributes:</a:t>
            </a:r>
          </a:p>
          <a:p>
            <a:pPr lvl="1">
              <a:lnSpc>
                <a:spcPct val="80000"/>
              </a:lnSpc>
            </a:pPr>
            <a:r>
              <a:rPr lang="en-US"/>
              <a:t>Start=1,2,3…etc</a:t>
            </a:r>
          </a:p>
          <a:p>
            <a:pPr lvl="1">
              <a:lnSpc>
                <a:spcPct val="80000"/>
              </a:lnSpc>
            </a:pPr>
            <a:r>
              <a:rPr lang="en-US"/>
              <a:t>Type=A (Upper case letters)</a:t>
            </a:r>
          </a:p>
          <a:p>
            <a:pPr lvl="1">
              <a:lnSpc>
                <a:spcPct val="80000"/>
              </a:lnSpc>
            </a:pPr>
            <a:r>
              <a:rPr lang="en-US"/>
              <a:t>Type=a (lower case letters)</a:t>
            </a:r>
          </a:p>
          <a:p>
            <a:pPr lvl="1">
              <a:lnSpc>
                <a:spcPct val="80000"/>
              </a:lnSpc>
            </a:pPr>
            <a:r>
              <a:rPr lang="en-US"/>
              <a:t>Type=1 (sequence of  number)</a:t>
            </a:r>
          </a:p>
          <a:p>
            <a:pPr lvl="1">
              <a:lnSpc>
                <a:spcPct val="80000"/>
              </a:lnSpc>
            </a:pPr>
            <a:r>
              <a:rPr lang="en-US"/>
              <a:t>Type=I (uppercase Roman numbers)</a:t>
            </a:r>
          </a:p>
          <a:p>
            <a:pPr lvl="1">
              <a:lnSpc>
                <a:spcPct val="80000"/>
              </a:lnSpc>
            </a:pPr>
            <a:r>
              <a:rPr lang="en-US"/>
              <a:t>Type=I (lowercase Roman number)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58256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on &lt;UL&gt; &amp;&lt;OL&gt; Tag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954" y="2110205"/>
            <a:ext cx="8825659" cy="34163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dirty="0"/>
              <a:t>&lt;</a:t>
            </a:r>
            <a:r>
              <a:rPr lang="en-US" sz="1100" dirty="0"/>
              <a:t>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&lt;head&gt;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&lt;title&gt;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    Ordered List and Unordered List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 &lt;/title&gt;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 &lt;OL start=1 type=A&gt;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       &lt;li&gt; C&lt;/li&gt;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          &lt;li&gt;C++&lt;/li&gt;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          &lt;li&gt;Oracle&lt;/li&gt;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            &lt;/OL&gt;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     &lt;UL type=“circle”&gt;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      &lt;li&gt; C&lt;/li&gt;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          &lt;li&gt;C++&lt;/li&gt;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          &lt;li&gt;Oracle&lt;/li&gt;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           &lt;/</a:t>
            </a:r>
            <a:r>
              <a:rPr lang="en-US" sz="1100" dirty="0" err="1"/>
              <a:t>uL</a:t>
            </a:r>
            <a:r>
              <a:rPr lang="en-US" sz="11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    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95100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Frame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Frame is  window within another window 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A page  can have one or more frames 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Frames look similar to tables but they are much more powerful</a:t>
            </a:r>
          </a:p>
          <a:p>
            <a:pPr>
              <a:buFontTx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1604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&lt;FRAMESET&gt; Tag	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/>
              <a:t>&lt;FRAMESET&gt; Tag is use to create a framed HTML document</a:t>
            </a:r>
          </a:p>
          <a:p>
            <a:pPr>
              <a:lnSpc>
                <a:spcPct val="80000"/>
              </a:lnSpc>
            </a:pPr>
            <a:r>
              <a:rPr lang="en-US" sz="2800"/>
              <a:t>This tag replace the BODY tag  completely</a:t>
            </a:r>
          </a:p>
          <a:p>
            <a:pPr>
              <a:lnSpc>
                <a:spcPct val="80000"/>
              </a:lnSpc>
            </a:pPr>
            <a:r>
              <a:rPr lang="en-US" sz="2800"/>
              <a:t>Every   Frame set can have two attributes</a:t>
            </a:r>
          </a:p>
          <a:p>
            <a:pPr>
              <a:lnSpc>
                <a:spcPct val="80000"/>
              </a:lnSpc>
            </a:pPr>
            <a:r>
              <a:rPr lang="en-US" sz="2800"/>
              <a:t> ROW , COLS  and BORDER</a:t>
            </a:r>
          </a:p>
          <a:p>
            <a:pPr>
              <a:lnSpc>
                <a:spcPct val="80000"/>
              </a:lnSpc>
            </a:pPr>
            <a:r>
              <a:rPr lang="en-US" sz="2800"/>
              <a:t>Syntax: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      &lt;frameset rows=“ “ or cols=“ “  border=0&gt;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              &lt;frame&gt;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               &lt;frame&gt;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          &lt;/frameset&gt; </a:t>
            </a:r>
          </a:p>
        </p:txBody>
      </p:sp>
    </p:spTree>
    <p:extLst>
      <p:ext uri="{BB962C8B-B14F-4D97-AF65-F5344CB8AC3E}">
        <p14:creationId xmlns:p14="http://schemas.microsoft.com/office/powerpoint/2010/main" val="3950300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on &lt;FRAMESET&gt;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&lt;html&gt;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&lt;head&gt;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  &lt;title&gt;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       Program on Frameset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    &lt;/title&gt;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&lt;/head&gt;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&lt;frameset rows=“50%,50%”&gt;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&lt;frame&gt;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&lt;frame&gt;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&lt;/frameset&gt;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5291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URL (Uniform Resource Locator)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954" y="2841089"/>
            <a:ext cx="8229600" cy="3244917"/>
          </a:xfrm>
        </p:spPr>
        <p:txBody>
          <a:bodyPr/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dirty="0">
                <a:solidFill>
                  <a:srgbClr val="FF9999"/>
                </a:solidFill>
              </a:rPr>
              <a:t> </a:t>
            </a:r>
          </a:p>
          <a:p>
            <a:pPr algn="l">
              <a:spcBef>
                <a:spcPct val="50000"/>
              </a:spcBef>
              <a:buFontTx/>
              <a:buNone/>
            </a:pPr>
            <a:r>
              <a:rPr lang="en-US" b="1" dirty="0"/>
              <a:t>URL </a:t>
            </a:r>
            <a:r>
              <a:rPr lang="en-US" dirty="0"/>
              <a:t>- Client will access the website with  an address that is known as URL </a:t>
            </a:r>
          </a:p>
          <a:p>
            <a:pPr algn="l">
              <a:spcBef>
                <a:spcPct val="50000"/>
              </a:spcBef>
              <a:buFontTx/>
              <a:buNone/>
            </a:pPr>
            <a:r>
              <a:rPr lang="en-US" dirty="0"/>
              <a:t>Eg  </a:t>
            </a:r>
            <a:r>
              <a:rPr lang="en-US" b="1" dirty="0"/>
              <a:t>www.yahoomail .com</a:t>
            </a:r>
          </a:p>
          <a:p>
            <a:pPr algn="l">
              <a:spcBef>
                <a:spcPct val="50000"/>
              </a:spcBef>
              <a:buFontTx/>
              <a:buNone/>
            </a:pPr>
            <a:r>
              <a:rPr lang="en-US" b="1" dirty="0"/>
              <a:t>       www,gmail.com</a:t>
            </a:r>
          </a:p>
          <a:p>
            <a:pPr algn="l">
              <a:spcBef>
                <a:spcPct val="50000"/>
              </a:spcBef>
              <a:buFontTx/>
              <a:buNone/>
            </a:pPr>
            <a:r>
              <a:rPr lang="en-US" b="1" dirty="0"/>
              <a:t>       www.irctc.co.in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50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&lt;FRAME&gt; Tag Attributes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Attributes:</a:t>
            </a:r>
          </a:p>
          <a:p>
            <a:pPr lvl="1"/>
            <a:r>
              <a:rPr lang="en-US"/>
              <a:t>Name=“specify the frame name”</a:t>
            </a:r>
          </a:p>
          <a:p>
            <a:pPr lvl="1"/>
            <a:r>
              <a:rPr lang="en-US"/>
              <a:t>Target=“ _balnk / _self / _parent  / _top“</a:t>
            </a:r>
          </a:p>
          <a:p>
            <a:pPr lvl="1"/>
            <a:r>
              <a:rPr lang="en-US"/>
              <a:t>Src=“address of the Image”</a:t>
            </a:r>
          </a:p>
          <a:p>
            <a:pPr lvl="1"/>
            <a:r>
              <a:rPr lang="en-US"/>
              <a:t>Bordercolor=“cyan”</a:t>
            </a:r>
          </a:p>
          <a:p>
            <a:pPr lvl="1"/>
            <a:r>
              <a:rPr lang="en-US"/>
              <a:t>Frameborder=“0” or ”1”</a:t>
            </a:r>
          </a:p>
          <a:p>
            <a:pPr lvl="1"/>
            <a:r>
              <a:rPr lang="en-US"/>
              <a:t>Scrolling =“no” or “yes”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26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&lt;FRAME&gt; Tag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lnSpc>
                <a:spcPct val="90000"/>
              </a:lnSpc>
              <a:buFontTx/>
              <a:buNone/>
            </a:pPr>
            <a:r>
              <a:rPr lang="en-US" sz="2400"/>
              <a:t>&lt;html&gt;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/>
              <a:t>&lt;head&gt;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/>
              <a:t>      &lt;title&gt;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/>
              <a:t>           Program on Frame set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/>
              <a:t>       &lt;/title&gt; 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/>
              <a:t>  &lt;frameset cols=“30%,30%,*”&gt;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/>
              <a:t>  &lt;frame src=“c:\aptch.jpg” bordercolor=“red” name=a&gt;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/>
              <a:t>  &lt;frame name=“b”&gt;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/>
              <a:t>   &lt;frame name=“c”&gt;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/>
              <a:t>   &lt;/frameset&gt;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/>
              <a:t> &lt;/html&gt;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2400"/>
          </a:p>
          <a:p>
            <a:pPr algn="l">
              <a:lnSpc>
                <a:spcPct val="90000"/>
              </a:lnSpc>
              <a:buFontTx/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55770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43484" y="788291"/>
            <a:ext cx="8825658" cy="2677648"/>
          </a:xfrm>
        </p:spPr>
        <p:txBody>
          <a:bodyPr/>
          <a:lstStyle/>
          <a:p>
            <a:r>
              <a:rPr lang="en-US" dirty="0"/>
              <a:t>Input Tags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52165" y="3919120"/>
            <a:ext cx="6400800" cy="5762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Session -iii</a:t>
            </a:r>
          </a:p>
        </p:txBody>
      </p:sp>
    </p:spTree>
    <p:extLst>
      <p:ext uri="{BB962C8B-B14F-4D97-AF65-F5344CB8AC3E}">
        <p14:creationId xmlns:p14="http://schemas.microsoft.com/office/powerpoint/2010/main" val="14295011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Style sheet 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Style sheet is a collection of formatting styles , which can be applied to a webpage.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The style sheet consist of the following   components.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Style Rule :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A style is a set of HTML tags specifying the formatting elements . Style specifying the formatting elements  style rules can be applied to selected content of a webpage 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A style rule can  basically be split into two parts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Selector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Declaration      </a:t>
            </a:r>
          </a:p>
        </p:txBody>
      </p:sp>
    </p:spTree>
    <p:extLst>
      <p:ext uri="{BB962C8B-B14F-4D97-AF65-F5344CB8AC3E}">
        <p14:creationId xmlns:p14="http://schemas.microsoft.com/office/powerpoint/2010/main" val="18516339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Selector &amp; Declaration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80000"/>
              </a:lnSpc>
            </a:pPr>
            <a:r>
              <a:rPr lang="en-US" sz="5600" dirty="0"/>
              <a:t>Selector:</a:t>
            </a:r>
          </a:p>
          <a:p>
            <a:pPr lvl="1">
              <a:lnSpc>
                <a:spcPct val="80000"/>
              </a:lnSpc>
            </a:pPr>
            <a:r>
              <a:rPr lang="en-US" sz="5600" dirty="0"/>
              <a:t>A  selector is a string that identifies what elements the corresponding rules applies to and is the first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5600" dirty="0"/>
              <a:t>      part of the rule  </a:t>
            </a:r>
          </a:p>
          <a:p>
            <a:pPr>
              <a:lnSpc>
                <a:spcPct val="80000"/>
              </a:lnSpc>
            </a:pPr>
            <a:r>
              <a:rPr lang="en-US" sz="5600" dirty="0"/>
              <a:t>Declaration: </a:t>
            </a:r>
          </a:p>
          <a:p>
            <a:pPr lvl="1">
              <a:lnSpc>
                <a:spcPct val="80000"/>
              </a:lnSpc>
            </a:pPr>
            <a:r>
              <a:rPr lang="en-US" sz="5600" dirty="0"/>
              <a:t>This part of the rule is unclosed within curly brackets. A declaration has two sections separated is the property and the one after the colon  the colon is the value  as that property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5600" dirty="0"/>
              <a:t>Syntax: selector { property : value}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5600" dirty="0"/>
              <a:t>where: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5600" dirty="0"/>
              <a:t>  selector: any HTML Tag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5600" dirty="0"/>
              <a:t> property : Attributes like font color, font size etc..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5600" dirty="0"/>
              <a:t> value: setting for the attribute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5600" dirty="0"/>
              <a:t>E&gt;G: H1{ color : blue}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5600" dirty="0"/>
              <a:t>H1 is the selector , color: blue is  declaration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5600" dirty="0"/>
              <a:t>Color is the property and blue is the value 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5600" dirty="0"/>
          </a:p>
          <a:p>
            <a:pPr lvl="1">
              <a:lnSpc>
                <a:spcPct val="80000"/>
              </a:lnSpc>
              <a:buFontTx/>
              <a:buNone/>
            </a:pPr>
            <a:endParaRPr lang="en-US" sz="5600" dirty="0"/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54683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 Styles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sz="2400"/>
              <a:t>These styles are implemented by using attribute with the HTML tags</a:t>
            </a:r>
          </a:p>
          <a:p>
            <a:pPr>
              <a:lnSpc>
                <a:spcPct val="80000"/>
              </a:lnSpc>
            </a:pPr>
            <a:r>
              <a:rPr lang="en-US" sz="2400"/>
              <a:t>  Ex: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&lt;html&gt;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 &lt;h1 style=“color : limegreen”&gt; this is a style applied to an           	h1 elements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 &lt;/h1&gt;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 &lt;h1&gt; this is the default display of an H1    elements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 &lt;/h1&gt;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34978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Embedded Style Sheet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000"/>
              <a:t>We can group more than one style by using the &lt;style&gt;…….&lt;/style&gt;</a:t>
            </a:r>
          </a:p>
          <a:p>
            <a:pPr>
              <a:lnSpc>
                <a:spcPct val="80000"/>
              </a:lnSpc>
            </a:pPr>
            <a:r>
              <a:rPr lang="en-US" sz="2000"/>
              <a:t>EX: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&lt;head&gt;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&lt;style&gt;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h1{color:green}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h2{color:red}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&lt;/style&gt;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&lt;h1&gt; This Is The H1 Tag&lt;/h1&gt;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&lt;h2&gt; This Is The H2 Tag&lt;/h2&gt;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20513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Style Sheet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6767" y="248134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Instead of applying the sane style properties individually , they can be grouped . A </a:t>
            </a:r>
            <a:r>
              <a:rPr lang="en-US" sz="2000" b="1" i="1" dirty="0"/>
              <a:t>comma (,) </a:t>
            </a:r>
            <a:r>
              <a:rPr lang="en-US" sz="2000" dirty="0"/>
              <a:t>is used to separate each of these selections </a:t>
            </a:r>
          </a:p>
          <a:p>
            <a:pPr>
              <a:lnSpc>
                <a:spcPct val="80000"/>
              </a:lnSpc>
            </a:pPr>
            <a:r>
              <a:rPr lang="en-US" sz="2000" dirty="0" err="1"/>
              <a:t>E.x</a:t>
            </a:r>
            <a:r>
              <a:rPr lang="en-US" sz="2000" dirty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&lt;head&gt;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   &lt;style&gt;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        h1,h2{color : green}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         h3,h4{</a:t>
            </a:r>
            <a:r>
              <a:rPr lang="en-US" sz="2000" dirty="0" err="1"/>
              <a:t>color:red</a:t>
            </a:r>
            <a:r>
              <a:rPr lang="en-US" sz="2000" dirty="0"/>
              <a:t>; font-family: Arial ;}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   &lt;/style&gt;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&lt;h1&gt; This Is The H1 Elements&lt;/h1&gt;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&lt;h3&gt; The is The H3  Elements&lt;/h3&gt;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 &lt;/html&gt;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    </a:t>
            </a:r>
            <a:r>
              <a:rPr lang="en-US" sz="2000" b="1" i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258621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Selectors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have seen how  selectors are specified and implemented either by making them inline or by embedding the selectors are categorized  into two types:</a:t>
            </a:r>
          </a:p>
          <a:p>
            <a:pPr lvl="1"/>
            <a:r>
              <a:rPr lang="en-US"/>
              <a:t>Simple selectors </a:t>
            </a:r>
          </a:p>
          <a:p>
            <a:pPr lvl="1"/>
            <a:r>
              <a:rPr lang="en-US"/>
              <a:t>Contextual selector  </a:t>
            </a:r>
          </a:p>
          <a:p>
            <a:pPr>
              <a:buFontTx/>
              <a:buNone/>
            </a:pPr>
            <a:r>
              <a:rPr lang="en-US"/>
              <a:t>	  </a:t>
            </a:r>
          </a:p>
        </p:txBody>
      </p:sp>
    </p:spTree>
    <p:extLst>
      <p:ext uri="{BB962C8B-B14F-4D97-AF65-F5344CB8AC3E}">
        <p14:creationId xmlns:p14="http://schemas.microsoft.com/office/powerpoint/2010/main" val="34086543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Selector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These are the easiest to use. A simple selector describes an elements irrespective of  its position in the document structure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  	Ex: H1{color : blue}</a:t>
            </a:r>
          </a:p>
          <a:p>
            <a:pPr>
              <a:lnSpc>
                <a:spcPct val="90000"/>
              </a:lnSpc>
            </a:pPr>
            <a:r>
              <a:rPr lang="en-US"/>
              <a:t>Simple are classified into three types </a:t>
            </a:r>
          </a:p>
          <a:p>
            <a:pPr lvl="1">
              <a:lnSpc>
                <a:spcPct val="90000"/>
              </a:lnSpc>
            </a:pPr>
            <a:r>
              <a:rPr lang="en-US"/>
              <a:t> HTML selector</a:t>
            </a:r>
          </a:p>
          <a:p>
            <a:pPr lvl="1">
              <a:lnSpc>
                <a:spcPct val="90000"/>
              </a:lnSpc>
            </a:pPr>
            <a:r>
              <a:rPr lang="en-US"/>
              <a:t>CLASS selector</a:t>
            </a:r>
          </a:p>
          <a:p>
            <a:pPr lvl="1">
              <a:lnSpc>
                <a:spcPct val="90000"/>
              </a:lnSpc>
            </a:pPr>
            <a:r>
              <a:rPr lang="en-US"/>
              <a:t>ID selector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Languages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954" y="2598372"/>
            <a:ext cx="8825659" cy="3416300"/>
          </a:xfrm>
        </p:spPr>
        <p:txBody>
          <a:bodyPr/>
          <a:lstStyle/>
          <a:p>
            <a:pPr algn="l"/>
            <a:r>
              <a:rPr lang="en-US" dirty="0"/>
              <a:t>We have three web  presentation languages</a:t>
            </a:r>
          </a:p>
          <a:p>
            <a:pPr lvl="1" algn="l"/>
            <a:r>
              <a:rPr lang="en-US" dirty="0"/>
              <a:t>HTML</a:t>
            </a:r>
          </a:p>
          <a:p>
            <a:pPr lvl="1"/>
            <a:r>
              <a:rPr lang="en-US" dirty="0"/>
              <a:t>DHTML  (Dynamic HTML)</a:t>
            </a:r>
          </a:p>
          <a:p>
            <a:pPr lvl="1"/>
            <a:r>
              <a:rPr lang="en-US" dirty="0"/>
              <a:t>XHTML   (eXtended HTML)</a:t>
            </a:r>
          </a:p>
          <a:p>
            <a:pPr lvl="1"/>
            <a:r>
              <a:rPr lang="en-US" dirty="0"/>
              <a:t>HTML 5</a:t>
            </a:r>
          </a:p>
        </p:txBody>
      </p:sp>
    </p:spTree>
    <p:extLst>
      <p:ext uri="{BB962C8B-B14F-4D97-AF65-F5344CB8AC3E}">
        <p14:creationId xmlns:p14="http://schemas.microsoft.com/office/powerpoint/2010/main" val="38571962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selector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en-US" sz="2000"/>
              <a:t>These selector use the names of  HTML elements with out brackets , so the HTML &lt;p&gt; becomes P.</a:t>
            </a:r>
          </a:p>
          <a:p>
            <a:pPr>
              <a:lnSpc>
                <a:spcPct val="80000"/>
              </a:lnSpc>
            </a:pPr>
            <a:r>
              <a:rPr lang="en-US" sz="2000"/>
              <a:t>EX: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&lt;head&gt;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&lt;style&gt;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p {font-style: italic; font-weight : bold; color: orange; font-size:12pt; line-height=16pt;}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&lt;/style&gt;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 &lt;p&gt; These selector use the names of  HTML elements with out  	brackets , so the HTML &lt;p&gt; becomes P.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&lt;/body&gt;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88469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Selector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These selectors gives authors the ability to apply styles to specify parts of document and not necessarily to the document.</a:t>
            </a:r>
          </a:p>
          <a:p>
            <a:pPr>
              <a:lnSpc>
                <a:spcPct val="90000"/>
              </a:lnSpc>
            </a:pPr>
            <a:r>
              <a:rPr lang="en-US" sz="2400"/>
              <a:t>Syntax: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   &lt;style&gt;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        .Class Name {property: value}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         &lt;/style&gt;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	       &lt;body&gt;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           &lt;p Class=“Class Name”&gt;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            &lt;/body&gt;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69818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on Class selector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&lt;html&gt;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&lt;style&gt;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.pastoral { font-size:30pt; color: green}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&lt;/style&gt;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&lt;body&gt;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&lt;p class="pastoral"&gt;Very green&lt;/p&gt;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&lt;/body&gt;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33511897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 Selector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sz="2400"/>
              <a:t>This is also used to apply style to the selected parts of text . In this style each ID selector has unique identifier. An ID selector is preceded by hash (#) mark and to apply ID selector the ID attributes  of an HTML elements is used.</a:t>
            </a:r>
          </a:p>
          <a:p>
            <a:pPr>
              <a:lnSpc>
                <a:spcPct val="80000"/>
              </a:lnSpc>
            </a:pPr>
            <a:r>
              <a:rPr lang="en-US" sz="2400"/>
              <a:t>Syntax 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&lt;style&gt;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    #ID Selector  Name{ property: value}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&lt;/style&gt;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     &lt;p ID=“ID selector Name”&gt;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&lt;/body&gt;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50465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On ID Selector 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&lt;html&gt;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&lt;style&gt;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#pastoral { font-size:30pt; color: orange}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&lt;/style&gt;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&lt;body&gt;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&lt;p ID="pastoral"&gt;Very Orange&lt;/p&gt;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&lt;/body&gt;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29570918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Contextual Selectors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a situation where there are some tags under H1 that are  italic. Now if it should be red in color use the following code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E.X: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   H1 {color :red}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   I  { color :green}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we can also written as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H1,I { color :red}</a:t>
            </a:r>
          </a:p>
        </p:txBody>
      </p:sp>
    </p:spTree>
    <p:extLst>
      <p:ext uri="{BB962C8B-B14F-4D97-AF65-F5344CB8AC3E}">
        <p14:creationId xmlns:p14="http://schemas.microsoft.com/office/powerpoint/2010/main" val="42458357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On Contextual selector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/>
              <a:t>   &lt;head&gt;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/>
              <a:t>     &lt;title&gt; Contextual selector&lt;/title&gt;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/>
              <a:t>     &lt;style&gt;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/>
              <a:t>        body { color: cyan; bgcolor :black; font-family: times new roman;}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/>
              <a:t>          ul { color:orange}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/>
              <a:t>    &lt;/style&gt;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/>
              <a:t>   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/>
              <a:t> 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/>
              <a:t>    &lt;ul&gt;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/>
              <a:t>        &lt;li&gt; C&lt;/li&gt;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/>
              <a:t>       &lt;li&gt;C++&lt;/li&gt;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/>
              <a:t>      &lt;li&gt;Java&lt;/li&gt;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/>
              <a:t>&lt;/ul&gt;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/>
              <a:t>   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803738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Style Sheets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There may be instances when all the pages to have similar settings. This can be done by putting all the style rules in a style sheet file  and then importing or linking  it with HTML document. This method of linking or importing is called cascading style sheets (css)</a:t>
            </a:r>
          </a:p>
          <a:p>
            <a:pPr lvl="1">
              <a:lnSpc>
                <a:spcPct val="90000"/>
              </a:lnSpc>
            </a:pPr>
            <a:r>
              <a:rPr lang="en-US"/>
              <a:t>Linking to an external style sheet</a:t>
            </a:r>
          </a:p>
          <a:p>
            <a:pPr lvl="1">
              <a:lnSpc>
                <a:spcPct val="90000"/>
              </a:lnSpc>
            </a:pPr>
            <a:r>
              <a:rPr lang="en-US"/>
              <a:t>Importing a style sheet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45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Linking to an External style Sheet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/>
              <a:t>Before Linking an external style sheet . Create the style  rules in a notepad and save it the extension  ‘.CSS’</a:t>
            </a:r>
          </a:p>
          <a:p>
            <a:pPr>
              <a:lnSpc>
                <a:spcPct val="80000"/>
              </a:lnSpc>
            </a:pPr>
            <a:r>
              <a:rPr lang="en-US" sz="2800"/>
              <a:t>Ex: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/>
              <a:t>&lt;style&gt;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/>
              <a:t>   &lt;body&gt;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/>
              <a:t>           h1 { font-family: Verdana}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/>
              <a:t>          p{ font-size:30;}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/>
              <a:t>     &lt;/body&gt;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/>
              <a:t> &lt;/style&gt;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/>
              <a:t> save this file with extension  of  .css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/>
              <a:t>  e.g: Aptech.css</a:t>
            </a:r>
          </a:p>
        </p:txBody>
      </p:sp>
    </p:spTree>
    <p:extLst>
      <p:ext uri="{BB962C8B-B14F-4D97-AF65-F5344CB8AC3E}">
        <p14:creationId xmlns:p14="http://schemas.microsoft.com/office/powerpoint/2010/main" val="40707779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on Linking Style 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5600" dirty="0"/>
              <a:t>&lt;style&gt;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5600" dirty="0"/>
              <a:t>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5600" dirty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5600" dirty="0"/>
              <a:t> color: black;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5600" dirty="0"/>
              <a:t> text-align: justify;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5600" dirty="0"/>
              <a:t> border-color: green;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5600" dirty="0"/>
              <a:t>font-size:30;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5600" dirty="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5600" dirty="0"/>
              <a:t> h1,h2,h3,h4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5600" dirty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5600" dirty="0"/>
              <a:t>  color: red;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5600" dirty="0"/>
              <a:t>  background-color: black;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5600" dirty="0"/>
              <a:t>   border-color: black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5600" dirty="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5600" dirty="0"/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36500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HTML (Hyper text markup language)</a:t>
            </a:r>
          </a:p>
        </p:txBody>
      </p:sp>
      <p:sp>
        <p:nvSpPr>
          <p:cNvPr id="32771" name="AutoShap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1" dirty="0"/>
              <a:t>HTML</a:t>
            </a:r>
            <a:r>
              <a:rPr lang="en-US" dirty="0"/>
              <a:t> -</a:t>
            </a:r>
            <a:r>
              <a:rPr lang="en-US" dirty="0">
                <a:solidFill>
                  <a:srgbClr val="FF9999"/>
                </a:solidFill>
              </a:rPr>
              <a:t>   </a:t>
            </a:r>
            <a:r>
              <a:rPr lang="en-US" dirty="0"/>
              <a:t>HTML stands for </a:t>
            </a:r>
            <a:r>
              <a:rPr lang="en-US" b="1" dirty="0"/>
              <a:t>H</a:t>
            </a:r>
            <a:r>
              <a:rPr lang="en-US" dirty="0"/>
              <a:t>yper </a:t>
            </a:r>
            <a:r>
              <a:rPr lang="en-US" b="1" dirty="0"/>
              <a:t>T</a:t>
            </a:r>
            <a:r>
              <a:rPr lang="en-US" dirty="0"/>
              <a:t>ext </a:t>
            </a:r>
            <a:r>
              <a:rPr lang="en-US" b="1" dirty="0"/>
              <a:t>M</a:t>
            </a:r>
            <a:r>
              <a:rPr lang="en-US" dirty="0"/>
              <a:t>arkup </a:t>
            </a:r>
            <a:r>
              <a:rPr lang="en-US" b="1" dirty="0"/>
              <a:t>L</a:t>
            </a:r>
            <a:r>
              <a:rPr lang="en-US" dirty="0"/>
              <a:t>anguage. It is used to create a web page</a:t>
            </a:r>
          </a:p>
          <a:p>
            <a:r>
              <a:rPr lang="en-US" dirty="0"/>
              <a:t>HTML is platform independent</a:t>
            </a:r>
          </a:p>
          <a:p>
            <a:r>
              <a:rPr lang="en-US" dirty="0"/>
              <a:t>HTML  is not a case sensitive (lowercase is recommended)</a:t>
            </a:r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665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on Linking Css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lnSpc>
                <a:spcPct val="90000"/>
              </a:lnSpc>
              <a:buFontTx/>
              <a:buNone/>
            </a:pPr>
            <a:r>
              <a:rPr lang="en-US" sz="2800"/>
              <a:t>&lt;html&gt;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800"/>
              <a:t>   &lt;head&gt;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800"/>
              <a:t>&lt;link rel="stylesheet" type ="text/css" href="Aptech.css"/&gt;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800"/>
              <a:t>   &lt;/head&gt;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800"/>
              <a:t>    &lt;h1&gt;Welcome to Aptech&lt;/h1&gt;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800"/>
              <a:t>    &lt;h2&gt;Welcome to Aptech &lt;/h2&gt; 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800"/>
              <a:t>&lt;p&gt;welcome to  Aptech&lt;/p&gt;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80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312101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Importing a Style Sheet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Importing the style sheet automatically pulls the style rules into document for use .once imported , changed made to the style sheet will not be reflected in the wed page into which it has been imported.</a:t>
            </a:r>
          </a:p>
          <a:p>
            <a:pPr>
              <a:lnSpc>
                <a:spcPct val="90000"/>
              </a:lnSpc>
            </a:pPr>
            <a:r>
              <a:rPr lang="en-US"/>
              <a:t>Syntax: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&lt;style type=“text/css”&gt;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      @import url (the path);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6505306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on Import Style Sheet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lnSpc>
                <a:spcPct val="80000"/>
              </a:lnSpc>
              <a:buFontTx/>
              <a:buNone/>
            </a:pPr>
            <a:r>
              <a:rPr lang="en-US" sz="2800"/>
              <a:t>&lt;html&gt;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2800"/>
              <a:t>   &lt;head&gt;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2800"/>
              <a:t>     &lt;style type ="text/css" &gt;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2800"/>
              <a:t>  @import url(Aptech.css);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2800"/>
              <a:t>&lt;/style&gt;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2800"/>
              <a:t>   &lt;/head&gt;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2800"/>
              <a:t>    &lt;h1&gt;Welcome to aptech&lt;/h1&gt;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2800"/>
              <a:t>    &lt;h2&gt;This is the H2 Font Style&lt;/h2&gt; 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2800"/>
              <a:t>&lt;p&gt;welcome to  Aptech&lt;/p&gt;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280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485955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9627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Fields &amp; Attributes </a:t>
            </a:r>
          </a:p>
        </p:txBody>
      </p:sp>
      <p:graphicFrame>
        <p:nvGraphicFramePr>
          <p:cNvPr id="96338" name="Group 8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878765"/>
              </p:ext>
            </p:extLst>
          </p:nvPr>
        </p:nvGraphicFramePr>
        <p:xfrm>
          <a:off x="1391318" y="2350671"/>
          <a:ext cx="9689766" cy="4416425"/>
        </p:xfrm>
        <a:graphic>
          <a:graphicData uri="http://schemas.openxmlformats.org/drawingml/2006/table">
            <a:tbl>
              <a:tblPr/>
              <a:tblGrid>
                <a:gridCol w="2972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7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TextField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Type, Name, MaxLength, value, size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  Field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Type, Name,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MaxLength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value,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Checkbox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Type,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Radiobox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Type,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Textarea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Cols, rows,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ListBox (select)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Name, option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Name, Method, 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11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Type, Name,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30743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Form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338" y="2105526"/>
            <a:ext cx="9090276" cy="391427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Name:&lt;input type=“text” name=t1 </a:t>
            </a:r>
            <a:r>
              <a:rPr lang="en-US" sz="4800" dirty="0" err="1"/>
              <a:t>maxlength</a:t>
            </a:r>
            <a:r>
              <a:rPr lang="en-US" sz="4800" dirty="0"/>
              <a:t>=25&gt; &lt;</a:t>
            </a:r>
            <a:r>
              <a:rPr lang="en-US" sz="4800" dirty="0" err="1"/>
              <a:t>br</a:t>
            </a:r>
            <a:r>
              <a:rPr lang="en-US" sz="48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Father Name:&lt;input type=“text” name=t1 </a:t>
            </a:r>
            <a:r>
              <a:rPr lang="en-US" sz="4800" dirty="0" err="1"/>
              <a:t>maxlength</a:t>
            </a:r>
            <a:r>
              <a:rPr lang="en-US" sz="4800" dirty="0"/>
              <a:t>=25&gt; &lt;</a:t>
            </a:r>
            <a:r>
              <a:rPr lang="en-US" sz="4800" dirty="0" err="1"/>
              <a:t>br</a:t>
            </a:r>
            <a:r>
              <a:rPr lang="en-US" sz="48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Gender:&lt;input type=radio name=r1&gt; Male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              &lt;input type=radio name=r1&gt; Female  &lt;</a:t>
            </a:r>
            <a:r>
              <a:rPr lang="en-US" sz="4800" dirty="0" err="1"/>
              <a:t>br</a:t>
            </a:r>
            <a:r>
              <a:rPr lang="en-US" sz="48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Date Of Birth: &lt;select value=month&gt;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                        &lt;option&gt;</a:t>
            </a:r>
            <a:r>
              <a:rPr lang="en-US" sz="4800" dirty="0" err="1"/>
              <a:t>jan</a:t>
            </a:r>
            <a:r>
              <a:rPr lang="en-US" sz="4800" dirty="0"/>
              <a:t>&lt;/option&gt;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                         &lt;option&gt;</a:t>
            </a:r>
            <a:r>
              <a:rPr lang="en-US" sz="4800" dirty="0" err="1"/>
              <a:t>feb</a:t>
            </a:r>
            <a:r>
              <a:rPr lang="en-US" sz="4800" dirty="0"/>
              <a:t>&lt;/option&gt;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                         &lt;option&gt;mar&lt;/option&gt;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                        &lt;/select&gt;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  &lt;input type=“text” name=t2 </a:t>
            </a:r>
            <a:r>
              <a:rPr lang="en-US" sz="4800" dirty="0" err="1"/>
              <a:t>maxlength</a:t>
            </a:r>
            <a:r>
              <a:rPr lang="en-US" sz="4800" dirty="0"/>
              <a:t>=3 value=Date&gt;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  &lt;input type=“text” name=t3 </a:t>
            </a:r>
            <a:r>
              <a:rPr lang="en-US" sz="4800" dirty="0" err="1"/>
              <a:t>maxlength</a:t>
            </a:r>
            <a:r>
              <a:rPr lang="en-US" sz="4800" dirty="0"/>
              <a:t>=3 value=Year&gt; &lt;</a:t>
            </a:r>
            <a:r>
              <a:rPr lang="en-US" sz="4800" dirty="0" err="1"/>
              <a:t>br</a:t>
            </a:r>
            <a:r>
              <a:rPr lang="en-US" sz="48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 Qualification:&lt;input type=“checkbox” name=ch1&gt;B.SC &lt;</a:t>
            </a:r>
            <a:r>
              <a:rPr lang="en-US" sz="4800" dirty="0" err="1"/>
              <a:t>br</a:t>
            </a:r>
            <a:r>
              <a:rPr lang="en-US" sz="48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 &lt;input type=“checkbox” name=ch1&gt;M.SC &lt;</a:t>
            </a:r>
            <a:r>
              <a:rPr lang="en-US" sz="4800" dirty="0" err="1"/>
              <a:t>br</a:t>
            </a:r>
            <a:r>
              <a:rPr lang="en-US" sz="48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 &lt;input type=“checkbox” name=ch1&gt;MCA &lt;</a:t>
            </a:r>
            <a:r>
              <a:rPr lang="en-US" sz="4800" dirty="0" err="1"/>
              <a:t>br</a:t>
            </a:r>
            <a:r>
              <a:rPr lang="en-US" sz="48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 &lt;input type=“button” name=b1 value=“click”&gt;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  &lt;input type=“reset” name=b2 value=“reset”&gt;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 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&lt;/html&gt;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607085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43484" y="535628"/>
            <a:ext cx="8825658" cy="2677648"/>
          </a:xfrm>
        </p:spPr>
        <p:txBody>
          <a:bodyPr/>
          <a:lstStyle/>
          <a:p>
            <a:r>
              <a:rPr lang="en-US" dirty="0"/>
              <a:t>Input Tags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855913" y="3738647"/>
            <a:ext cx="6400800" cy="5762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Session -iii</a:t>
            </a:r>
          </a:p>
        </p:txBody>
      </p:sp>
    </p:spTree>
    <p:extLst>
      <p:ext uri="{BB962C8B-B14F-4D97-AF65-F5344CB8AC3E}">
        <p14:creationId xmlns:p14="http://schemas.microsoft.com/office/powerpoint/2010/main" val="31975943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Style sheet 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Style sheet is a collection of formatting styles , which can be applied to a webpage.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The style sheet consist of the following   components.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Style Rule 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 style is a set of HTML tags specifying the formatting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   elements . Style specifying the formatting elements  style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   rules can be applied to selected content of a webpage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 style rule can  basically be split into two parts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Selector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Declaration      </a:t>
            </a:r>
          </a:p>
        </p:txBody>
      </p:sp>
    </p:spTree>
    <p:extLst>
      <p:ext uri="{BB962C8B-B14F-4D97-AF65-F5344CB8AC3E}">
        <p14:creationId xmlns:p14="http://schemas.microsoft.com/office/powerpoint/2010/main" val="12451654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Selector &amp; Declaration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en-US" sz="2000"/>
              <a:t>Selector: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A  selector is a string that identifies what elements the corresponding rules applies to and is the first part of the rule  </a:t>
            </a:r>
          </a:p>
          <a:p>
            <a:pPr>
              <a:lnSpc>
                <a:spcPct val="80000"/>
              </a:lnSpc>
            </a:pPr>
            <a:r>
              <a:rPr lang="en-US" sz="2000"/>
              <a:t>Declaration: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This part of the rule is unclosed within curly brackets. A declaration has two sections separated is the property and the one after the colon  the colon is the value  as that property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/>
              <a:t>Syntax: selector { property : value}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/>
              <a:t>where: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/>
              <a:t>  selector: any HTML Tag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/>
              <a:t> property : Attributes like font color, font size etc..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/>
              <a:t> value: setting for the attribute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/>
              <a:t>E&gt;G: H1{ color : blue}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/>
              <a:t>H1 is the selector , color: blue is  declaration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/>
              <a:t>Color is the property and blue is the value 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800"/>
          </a:p>
          <a:p>
            <a:pPr lvl="1">
              <a:lnSpc>
                <a:spcPct val="80000"/>
              </a:lnSpc>
              <a:buFontTx/>
              <a:buNone/>
            </a:pPr>
            <a:endParaRPr lang="en-US" sz="1800"/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935915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 Styles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sz="2400"/>
              <a:t>These styles are implemented by using attribute with the HTML tags</a:t>
            </a:r>
          </a:p>
          <a:p>
            <a:pPr>
              <a:lnSpc>
                <a:spcPct val="80000"/>
              </a:lnSpc>
            </a:pPr>
            <a:r>
              <a:rPr lang="en-US" sz="2400"/>
              <a:t>  Ex: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&lt;html&gt;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 &lt;h1 style=“color : limegreen”&gt; this is a style applied to an           	h1 elements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 &lt;/h1&gt;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 &lt;h1&gt; this is the default display of an H1    elements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 &lt;/h1&gt;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854068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Embedded Style Sheet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000"/>
              <a:t>We can group more than one style by using the &lt;style&gt;…….&lt;/style&gt;</a:t>
            </a:r>
          </a:p>
          <a:p>
            <a:pPr>
              <a:lnSpc>
                <a:spcPct val="80000"/>
              </a:lnSpc>
            </a:pPr>
            <a:r>
              <a:rPr lang="en-US" sz="2000"/>
              <a:t>EX: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&lt;head&gt;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&lt;style&gt;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h1{color:green}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h2{color:red}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&lt;/style&gt;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&lt;h1&gt; This Is The H1 Tag&lt;/h1&gt;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&lt;h2&gt; This Is The H2 Tag&lt;/h2&gt;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9740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Web page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2830" y="2603500"/>
            <a:ext cx="8825659" cy="3416300"/>
          </a:xfrm>
        </p:spPr>
        <p:txBody>
          <a:bodyPr/>
          <a:lstStyle/>
          <a:p>
            <a:r>
              <a:rPr lang="en-US" b="1" dirty="0"/>
              <a:t>Web page -  </a:t>
            </a:r>
            <a:r>
              <a:rPr lang="en-US" dirty="0"/>
              <a:t>Web pages are what make up the World Wide Web. These documents are written in HTML (hypertext markup language) and are translated by your Web browser.</a:t>
            </a:r>
          </a:p>
          <a:p>
            <a:r>
              <a:rPr lang="en-US" dirty="0"/>
              <a:t> Web pages  are Classified into Two Types</a:t>
            </a:r>
          </a:p>
          <a:p>
            <a:pPr lvl="1"/>
            <a:r>
              <a:rPr lang="en-US" dirty="0"/>
              <a:t>Static Webpage</a:t>
            </a:r>
          </a:p>
          <a:p>
            <a:pPr lvl="1"/>
            <a:r>
              <a:rPr lang="en-US" dirty="0"/>
              <a:t>Dynamic Webpage</a:t>
            </a:r>
          </a:p>
        </p:txBody>
      </p:sp>
    </p:spTree>
    <p:extLst>
      <p:ext uri="{BB962C8B-B14F-4D97-AF65-F5344CB8AC3E}">
        <p14:creationId xmlns:p14="http://schemas.microsoft.com/office/powerpoint/2010/main" val="20200632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Style Sheet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5976" y="2457284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Instead of applying the sane style properties individually , they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     can be grouped . A </a:t>
            </a:r>
            <a:r>
              <a:rPr lang="en-US" sz="2000" b="1" i="1" dirty="0"/>
              <a:t>comma (,) </a:t>
            </a:r>
            <a:r>
              <a:rPr lang="en-US" sz="2000" dirty="0"/>
              <a:t>is used to separate each of these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     selections </a:t>
            </a:r>
          </a:p>
          <a:p>
            <a:pPr>
              <a:lnSpc>
                <a:spcPct val="80000"/>
              </a:lnSpc>
            </a:pPr>
            <a:r>
              <a:rPr lang="en-US" sz="2000" dirty="0" err="1"/>
              <a:t>E.x</a:t>
            </a:r>
            <a:r>
              <a:rPr lang="en-US" sz="2000" dirty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&lt;head&gt;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   &lt;style&gt;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        h1,h2{color : green}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         h3,h4{</a:t>
            </a:r>
            <a:r>
              <a:rPr lang="en-US" sz="2000" dirty="0" err="1"/>
              <a:t>color:red</a:t>
            </a:r>
            <a:r>
              <a:rPr lang="en-US" sz="2000" dirty="0"/>
              <a:t>; font-family: Arial ;}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   &lt;/style&gt;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&lt;h1&gt; This Is The H1 Elements&lt;/h1&gt;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&lt;h3&gt; The is The H3  Elements&lt;/h3&gt;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 &lt;/html&gt;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    </a:t>
            </a:r>
            <a:r>
              <a:rPr lang="en-US" sz="2000" b="1" i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57225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Selectors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have seen how  selectors are specified and implemented either by making them inline or by embedding the selectors are categorized  into two types:</a:t>
            </a:r>
          </a:p>
          <a:p>
            <a:pPr lvl="1"/>
            <a:r>
              <a:rPr lang="en-US"/>
              <a:t>Simple selectors </a:t>
            </a:r>
          </a:p>
          <a:p>
            <a:pPr lvl="1"/>
            <a:r>
              <a:rPr lang="en-US"/>
              <a:t>Contextual selector  </a:t>
            </a:r>
          </a:p>
          <a:p>
            <a:pPr>
              <a:buFontTx/>
              <a:buNone/>
            </a:pPr>
            <a:r>
              <a:rPr lang="en-US"/>
              <a:t>	  </a:t>
            </a:r>
          </a:p>
        </p:txBody>
      </p:sp>
    </p:spTree>
    <p:extLst>
      <p:ext uri="{BB962C8B-B14F-4D97-AF65-F5344CB8AC3E}">
        <p14:creationId xmlns:p14="http://schemas.microsoft.com/office/powerpoint/2010/main" val="26627500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Selector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These are the easiest to use. A simple selector describes an elements irrespective of  its position in the document structure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  	Ex: H1{color : blue}</a:t>
            </a:r>
          </a:p>
          <a:p>
            <a:pPr>
              <a:lnSpc>
                <a:spcPct val="90000"/>
              </a:lnSpc>
            </a:pPr>
            <a:r>
              <a:rPr lang="en-US"/>
              <a:t>Simple are classified into three types </a:t>
            </a:r>
          </a:p>
          <a:p>
            <a:pPr lvl="1">
              <a:lnSpc>
                <a:spcPct val="90000"/>
              </a:lnSpc>
            </a:pPr>
            <a:r>
              <a:rPr lang="en-US"/>
              <a:t> HTML selector</a:t>
            </a:r>
          </a:p>
          <a:p>
            <a:pPr lvl="1">
              <a:lnSpc>
                <a:spcPct val="90000"/>
              </a:lnSpc>
            </a:pPr>
            <a:r>
              <a:rPr lang="en-US"/>
              <a:t>CLASS selector</a:t>
            </a:r>
          </a:p>
          <a:p>
            <a:pPr lvl="1">
              <a:lnSpc>
                <a:spcPct val="90000"/>
              </a:lnSpc>
            </a:pPr>
            <a:r>
              <a:rPr lang="en-US"/>
              <a:t>ID selector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227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selector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en-US" sz="2000"/>
              <a:t>These selector use the names of  HTML elements with out brackets , so the HTML &lt;p&gt; becomes P.</a:t>
            </a:r>
          </a:p>
          <a:p>
            <a:pPr>
              <a:lnSpc>
                <a:spcPct val="80000"/>
              </a:lnSpc>
            </a:pPr>
            <a:r>
              <a:rPr lang="en-US" sz="2000"/>
              <a:t>EX: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&lt;head&gt;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&lt;style&gt;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p {font-style: italic; font-weight : bold; color: orange; font-size:12pt; line-height=16pt;}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&lt;/style&gt;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 &lt;p&gt; These selector use the names of  HTML elements with out  	brackets , so the HTML &lt;p&gt; becomes P.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&lt;/body&gt;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148947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Selector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These selectors gives authors the ability to apply styles to specify parts of document and not necessarily to the document.</a:t>
            </a:r>
          </a:p>
          <a:p>
            <a:pPr>
              <a:lnSpc>
                <a:spcPct val="90000"/>
              </a:lnSpc>
            </a:pPr>
            <a:r>
              <a:rPr lang="en-US" sz="2400"/>
              <a:t>Syntax: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   &lt;style&gt;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        .Class Name {property: value}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         &lt;/style&gt;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	       &lt;body&gt;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           &lt;p Class=“Class Name”&gt;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            &lt;/body&gt;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18010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on Class selector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&lt;html&gt;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&lt;style&gt;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.pastoral { font-size:30pt; color: green}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&lt;/style&gt;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&lt;body&gt;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&lt;p class="pastoral"&gt;Very green&lt;/p&gt;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&lt;/body&gt;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20784305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 Selector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This is also used to apply style to the selected parts of text . In this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>      style each ID selector has unique identifier. An ID selector is preceded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>      by hash (#) mark and to apply ID selector the ID attributes  of an HTML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>       elements is used.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Syntax 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   &lt;style&gt;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       #ID Selector  Name{ property: value}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   &lt;/style&gt;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   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        &lt;p ID=“ID selector Name”&gt;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   &lt;/body&gt;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31150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On ID Selector 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&lt;html&gt;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&lt;style&gt;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#pastoral { font-size:30pt; color: orange}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&lt;/style&gt;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&lt;body&gt;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&lt;p ID="pastoral"&gt;Very Orange&lt;/p&gt;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&lt;/body&gt;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3753850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Contextual Selectors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a situation where there are some tags under H1 that are  italic. Now if it should be red in color use the following code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E.X: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   H1 {color :red}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   I  { color :green}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we can also written as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H1,I { color :red}</a:t>
            </a:r>
          </a:p>
        </p:txBody>
      </p:sp>
    </p:spTree>
    <p:extLst>
      <p:ext uri="{BB962C8B-B14F-4D97-AF65-F5344CB8AC3E}">
        <p14:creationId xmlns:p14="http://schemas.microsoft.com/office/powerpoint/2010/main" val="24661009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On Contextual selector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&lt;head&gt;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&lt;title&gt; Contextual selector&lt;/title&gt;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&lt;style&gt;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body { color: cyan; background-color :black; font-family: times new roman;}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  </a:t>
            </a:r>
            <a:r>
              <a:rPr lang="en-US" sz="1100" dirty="0" err="1"/>
              <a:t>ul</a:t>
            </a:r>
            <a:r>
              <a:rPr lang="en-US" sz="1100" dirty="0"/>
              <a:t> { </a:t>
            </a:r>
            <a:r>
              <a:rPr lang="en-US" sz="1100" dirty="0" err="1"/>
              <a:t>color:orange</a:t>
            </a:r>
            <a:r>
              <a:rPr lang="en-US" sz="1100" dirty="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&lt;/style&gt;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&lt;</a:t>
            </a:r>
            <a:r>
              <a:rPr lang="en-US" sz="1100" dirty="0" err="1"/>
              <a:t>ul</a:t>
            </a:r>
            <a:r>
              <a:rPr lang="en-US" sz="1100" dirty="0"/>
              <a:t>&gt;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 &lt;li&gt; C&lt;/li&gt;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 &lt;li&gt;C++&lt;/li&gt;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   &lt;li&gt;Java&lt;/li&gt;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&lt;/</a:t>
            </a:r>
            <a:r>
              <a:rPr lang="en-US" sz="1100" dirty="0" err="1"/>
              <a:t>ul</a:t>
            </a:r>
            <a:r>
              <a:rPr lang="en-US" sz="11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   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/>
              <a:t>&lt;/html&gt;`</a:t>
            </a:r>
          </a:p>
        </p:txBody>
      </p:sp>
    </p:spTree>
    <p:extLst>
      <p:ext uri="{BB962C8B-B14F-4D97-AF65-F5344CB8AC3E}">
        <p14:creationId xmlns:p14="http://schemas.microsoft.com/office/powerpoint/2010/main" val="368002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 pages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Static Webpage</a:t>
            </a:r>
            <a:r>
              <a:rPr lang="en-US" dirty="0"/>
              <a:t> - Static pages show the same content each time they are viewed </a:t>
            </a:r>
          </a:p>
          <a:p>
            <a:r>
              <a:rPr lang="en-US" b="1" dirty="0"/>
              <a:t>Dynamic Webpage</a:t>
            </a:r>
            <a:r>
              <a:rPr lang="en-US" dirty="0"/>
              <a:t> - Dynamic pages have content that can change</a:t>
            </a:r>
          </a:p>
          <a:p>
            <a:pPr marL="0" indent="0">
              <a:buNone/>
            </a:pPr>
            <a:r>
              <a:rPr lang="en-US" dirty="0"/>
              <a:t>      each time they are accessed. These pages are typically written in </a:t>
            </a:r>
          </a:p>
          <a:p>
            <a:pPr marL="0" indent="0">
              <a:buNone/>
            </a:pPr>
            <a:r>
              <a:rPr lang="en-US" dirty="0"/>
              <a:t>      scripting languages.</a:t>
            </a:r>
          </a:p>
          <a:p>
            <a:r>
              <a:rPr lang="en-US" b="1" dirty="0"/>
              <a:t>Website </a:t>
            </a:r>
            <a:r>
              <a:rPr lang="en-US" dirty="0"/>
              <a:t>- Collection of webpages is called as a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049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Style Sheets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There may be instances when all the pages to have similar settings. This can be done by putting all the style rules in a style sheet file  and then importing or linking  it with HTML document. This method of linking or importing is called cascading style sheets (css)</a:t>
            </a:r>
          </a:p>
          <a:p>
            <a:pPr lvl="1">
              <a:lnSpc>
                <a:spcPct val="90000"/>
              </a:lnSpc>
            </a:pPr>
            <a:r>
              <a:rPr lang="en-US"/>
              <a:t>Linking to an external style sheet</a:t>
            </a:r>
          </a:p>
          <a:p>
            <a:pPr lvl="1">
              <a:lnSpc>
                <a:spcPct val="90000"/>
              </a:lnSpc>
            </a:pPr>
            <a:r>
              <a:rPr lang="en-US"/>
              <a:t>Importing a style sheet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088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Linking to an External style Sheet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/>
              <a:t>Before Linking an external style sheet . Create the style  rules in a notepad and save it the extension  ‘.CSS’</a:t>
            </a:r>
          </a:p>
          <a:p>
            <a:pPr>
              <a:lnSpc>
                <a:spcPct val="80000"/>
              </a:lnSpc>
            </a:pPr>
            <a:r>
              <a:rPr lang="en-US" sz="2800"/>
              <a:t>Ex: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/>
              <a:t>&lt;style&gt;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/>
              <a:t>   &lt;body&gt;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/>
              <a:t>           h1 { font-family: Verdana}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/>
              <a:t>          p{ font-size:30;}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/>
              <a:t>     &lt;/body&gt;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/>
              <a:t> &lt;/style&gt;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/>
              <a:t> save this file with extension  of  .css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/>
              <a:t>  e.g: Aptech.css</a:t>
            </a:r>
          </a:p>
        </p:txBody>
      </p:sp>
    </p:spTree>
    <p:extLst>
      <p:ext uri="{BB962C8B-B14F-4D97-AF65-F5344CB8AC3E}">
        <p14:creationId xmlns:p14="http://schemas.microsoft.com/office/powerpoint/2010/main" val="13766191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on Linking Style 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5600" dirty="0"/>
              <a:t>&lt;style&gt;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5600" dirty="0"/>
              <a:t>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5600" dirty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5600" dirty="0"/>
              <a:t> color: black;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5600" dirty="0"/>
              <a:t> text-align: justify;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5600" dirty="0"/>
              <a:t> border-color: green;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5600" dirty="0"/>
              <a:t>font-size:30;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5600" dirty="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5600" dirty="0"/>
              <a:t> h1,h2,h3,h4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5600" dirty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5600" dirty="0"/>
              <a:t>  color: red;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5600" dirty="0"/>
              <a:t>  background-color: black;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5600" dirty="0"/>
              <a:t>   border-color: black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5600" dirty="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5600" dirty="0"/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547574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on Linking Css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lnSpc>
                <a:spcPct val="90000"/>
              </a:lnSpc>
              <a:buFontTx/>
              <a:buNone/>
            </a:pPr>
            <a:r>
              <a:rPr lang="en-US" sz="2800"/>
              <a:t>&lt;html&gt;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800"/>
              <a:t>   &lt;head&gt;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800"/>
              <a:t>&lt;link rel="stylesheet" type ="text/css" href="Aptech.css"/&gt;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800"/>
              <a:t>   &lt;/head&gt;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800"/>
              <a:t>    &lt;h1&gt;Welcome to Aptech&lt;/h1&gt;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800"/>
              <a:t>    &lt;h2&gt;Welcome to Aptech &lt;/h2&gt; 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800"/>
              <a:t>&lt;p&gt;welcome to  Aptech&lt;/p&gt;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80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92790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Importing a Style Sheet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Importing the style sheet automatically pulls the style rules into document for use .once imported , changed made to the style sheet will not be reflected in the wed page into which it has been imported.</a:t>
            </a:r>
          </a:p>
          <a:p>
            <a:pPr>
              <a:lnSpc>
                <a:spcPct val="90000"/>
              </a:lnSpc>
            </a:pPr>
            <a:r>
              <a:rPr lang="en-US"/>
              <a:t>Syntax: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&lt;style type=“text/css”&gt;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      @import url (the path);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&lt;/style&gt;</a:t>
            </a:r>
          </a:p>
        </p:txBody>
      </p:sp>
    </p:spTree>
    <p:extLst>
      <p:ext uri="{BB962C8B-B14F-4D97-AF65-F5344CB8AC3E}">
        <p14:creationId xmlns:p14="http://schemas.microsoft.com/office/powerpoint/2010/main" val="8211155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on Import Style Sheet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lnSpc>
                <a:spcPct val="80000"/>
              </a:lnSpc>
              <a:buFontTx/>
              <a:buNone/>
            </a:pPr>
            <a:r>
              <a:rPr lang="en-US" sz="2800"/>
              <a:t>&lt;html&gt;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2800"/>
              <a:t>   &lt;head&gt;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2800"/>
              <a:t>     &lt;style type ="text/css" &gt;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2800"/>
              <a:t>  @import url(Aptech.css);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2800"/>
              <a:t>&lt;/style&gt;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2800"/>
              <a:t>   &lt;/head&gt;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2800"/>
              <a:t>    &lt;h1&gt;Welcome to aptech&lt;/h1&gt;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2800"/>
              <a:t>    &lt;h2&gt;This is the H2 Font Style&lt;/h2&gt; 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2800"/>
              <a:t>&lt;p&gt;welcome to  Aptech&lt;/p&gt;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280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604035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9627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Fields &amp; Attributes </a:t>
            </a:r>
          </a:p>
        </p:txBody>
      </p:sp>
      <p:graphicFrame>
        <p:nvGraphicFramePr>
          <p:cNvPr id="96338" name="Group 8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106114"/>
              </p:ext>
            </p:extLst>
          </p:nvPr>
        </p:nvGraphicFramePr>
        <p:xfrm>
          <a:off x="1319128" y="2434894"/>
          <a:ext cx="9437103" cy="4354450"/>
        </p:xfrm>
        <a:graphic>
          <a:graphicData uri="http://schemas.openxmlformats.org/drawingml/2006/table">
            <a:tbl>
              <a:tblPr/>
              <a:tblGrid>
                <a:gridCol w="2874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249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249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TextField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Type, Name,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MaxLength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value, size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249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  Field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Type, Name,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MaxLength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value,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13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Checkbox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Type,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13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Radiobox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Type,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13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Textarea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Cols, rows,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13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ListBox (select)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Name, option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13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Name, Method, 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6249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Type, Name,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6369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APTECH</a:t>
            </a: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Form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954" y="2328085"/>
            <a:ext cx="8825659" cy="34163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400" dirty="0"/>
              <a:t>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400" dirty="0"/>
              <a:t>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400" dirty="0"/>
              <a:t>Name:&lt;input type=“text” name=t1 </a:t>
            </a:r>
            <a:r>
              <a:rPr lang="en-US" sz="4400" dirty="0" err="1"/>
              <a:t>maxlength</a:t>
            </a:r>
            <a:r>
              <a:rPr lang="en-US" sz="4400" dirty="0"/>
              <a:t>=25&gt; &lt;</a:t>
            </a:r>
            <a:r>
              <a:rPr lang="en-US" sz="4400" dirty="0" err="1"/>
              <a:t>br</a:t>
            </a:r>
            <a:r>
              <a:rPr lang="en-US" sz="44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400" dirty="0"/>
              <a:t>Father Name:&lt;input type=“text” name=t1 </a:t>
            </a:r>
            <a:r>
              <a:rPr lang="en-US" sz="4400" dirty="0" err="1"/>
              <a:t>maxlength</a:t>
            </a:r>
            <a:r>
              <a:rPr lang="en-US" sz="4400" dirty="0"/>
              <a:t>=25&gt; &lt;</a:t>
            </a:r>
            <a:r>
              <a:rPr lang="en-US" sz="4400" dirty="0" err="1"/>
              <a:t>br</a:t>
            </a:r>
            <a:r>
              <a:rPr lang="en-US" sz="44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400" dirty="0"/>
              <a:t>Gender:&lt;input type=radio name=r1&gt; Male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400" dirty="0"/>
              <a:t>              &lt;input type=radio name=r1&gt; Female  &lt;</a:t>
            </a:r>
            <a:r>
              <a:rPr lang="en-US" sz="4400" dirty="0" err="1"/>
              <a:t>br</a:t>
            </a:r>
            <a:r>
              <a:rPr lang="en-US" sz="44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400" dirty="0"/>
              <a:t>Date Of Birth: &lt;select value=month&gt;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400" dirty="0"/>
              <a:t>                        &lt;option&gt;</a:t>
            </a:r>
            <a:r>
              <a:rPr lang="en-US" sz="4400" dirty="0" err="1"/>
              <a:t>jan</a:t>
            </a:r>
            <a:r>
              <a:rPr lang="en-US" sz="4400" dirty="0"/>
              <a:t>&lt;/option&gt;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400" dirty="0"/>
              <a:t>                         &lt;option&gt;</a:t>
            </a:r>
            <a:r>
              <a:rPr lang="en-US" sz="4400" dirty="0" err="1"/>
              <a:t>feb</a:t>
            </a:r>
            <a:r>
              <a:rPr lang="en-US" sz="4400" dirty="0"/>
              <a:t>&lt;/option&gt;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400" dirty="0"/>
              <a:t>                         &lt;option&gt;mar&lt;/option&gt;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400" dirty="0"/>
              <a:t>                        &lt;/select&gt;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400" dirty="0"/>
              <a:t>  &lt;input type=“text” name=t2 </a:t>
            </a:r>
            <a:r>
              <a:rPr lang="en-US" sz="4400" dirty="0" err="1"/>
              <a:t>maxlength</a:t>
            </a:r>
            <a:r>
              <a:rPr lang="en-US" sz="4400" dirty="0"/>
              <a:t>=3 value=Date&gt;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400" dirty="0"/>
              <a:t>  &lt;input type=“text” name=t3 </a:t>
            </a:r>
            <a:r>
              <a:rPr lang="en-US" sz="4400" dirty="0" err="1"/>
              <a:t>maxlength</a:t>
            </a:r>
            <a:r>
              <a:rPr lang="en-US" sz="4400" dirty="0"/>
              <a:t>=3 value=Year&gt; &lt;</a:t>
            </a:r>
            <a:r>
              <a:rPr lang="en-US" sz="4400" dirty="0" err="1"/>
              <a:t>br</a:t>
            </a:r>
            <a:r>
              <a:rPr lang="en-US" sz="44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400" dirty="0"/>
              <a:t> Qualification:&lt;input type=“checkbox” name=ch1&gt;B.SC &lt;</a:t>
            </a:r>
            <a:r>
              <a:rPr lang="en-US" sz="4400" dirty="0" err="1"/>
              <a:t>br</a:t>
            </a:r>
            <a:r>
              <a:rPr lang="en-US" sz="44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400" dirty="0"/>
              <a:t> &lt;input type=“checkbox” name=ch1&gt;M.SC &lt;</a:t>
            </a:r>
            <a:r>
              <a:rPr lang="en-US" sz="4400" dirty="0" err="1"/>
              <a:t>br</a:t>
            </a:r>
            <a:r>
              <a:rPr lang="en-US" sz="44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400" dirty="0"/>
              <a:t> &lt;input type=“checkbox” name=ch1&gt;MCA &lt;</a:t>
            </a:r>
            <a:r>
              <a:rPr lang="en-US" sz="4400" dirty="0" err="1"/>
              <a:t>br</a:t>
            </a:r>
            <a:r>
              <a:rPr lang="en-US" sz="44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400" dirty="0"/>
              <a:t> &lt;input type=“button” name=b1 value=“click”&gt;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400" dirty="0"/>
              <a:t>  &lt;input type=“reset” name=b2 value=“reset”&gt;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400" dirty="0"/>
              <a:t> 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400" dirty="0"/>
              <a:t>&lt;/html&gt;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0691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tags begin with the less-than (&lt;)  character end with </a:t>
            </a:r>
          </a:p>
          <a:p>
            <a:pPr marL="0" indent="0">
              <a:buNone/>
            </a:pPr>
            <a:r>
              <a:rPr lang="en-US" dirty="0"/>
              <a:t>     greater-than (&gt;)  character.</a:t>
            </a:r>
          </a:p>
          <a:p>
            <a:pPr>
              <a:buFontTx/>
              <a:buNone/>
            </a:pPr>
            <a:r>
              <a:rPr lang="en-US" dirty="0"/>
              <a:t> 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2208214" y="4079825"/>
            <a:ext cx="3311525" cy="863600"/>
            <a:chOff x="3334" y="3566"/>
            <a:chExt cx="2086" cy="544"/>
          </a:xfrm>
        </p:grpSpPr>
        <p:sp>
          <p:nvSpPr>
            <p:cNvPr id="35845" name="Oval 5"/>
            <p:cNvSpPr>
              <a:spLocks noChangeArrowheads="1"/>
            </p:cNvSpPr>
            <p:nvPr/>
          </p:nvSpPr>
          <p:spPr bwMode="auto">
            <a:xfrm>
              <a:off x="3334" y="3566"/>
              <a:ext cx="2086" cy="5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" name="Text Box 6"/>
            <p:cNvSpPr txBox="1">
              <a:spLocks noChangeArrowheads="1"/>
            </p:cNvSpPr>
            <p:nvPr/>
          </p:nvSpPr>
          <p:spPr bwMode="auto">
            <a:xfrm>
              <a:off x="3696" y="3612"/>
              <a:ext cx="14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latin typeface="Times New Roman" panose="02020603050405020304" pitchFamily="18" charset="0"/>
                </a:rPr>
                <a:t>&lt;</a:t>
              </a:r>
              <a:r>
                <a:rPr lang="en-US" sz="2800" dirty="0">
                  <a:latin typeface="+mj-lt"/>
                </a:rPr>
                <a:t>html</a:t>
              </a:r>
              <a:r>
                <a:rPr lang="en-US" sz="2800" dirty="0">
                  <a:latin typeface="Times New Roman" panose="02020603050405020304" pitchFamily="18" charset="0"/>
                </a:rPr>
                <a:t>&gt;</a:t>
              </a:r>
            </a:p>
          </p:txBody>
        </p:sp>
      </p:grp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2495551" y="5694313"/>
            <a:ext cx="287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    Open Tag</a:t>
            </a: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rot="10800000">
            <a:off x="3792538" y="4871989"/>
            <a:ext cx="0" cy="86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51" name="Group 11"/>
          <p:cNvGrpSpPr>
            <a:grpSpLocks/>
          </p:cNvGrpSpPr>
          <p:nvPr/>
        </p:nvGrpSpPr>
        <p:grpSpPr bwMode="auto">
          <a:xfrm>
            <a:off x="6672264" y="3721051"/>
            <a:ext cx="3311525" cy="1152525"/>
            <a:chOff x="567" y="3430"/>
            <a:chExt cx="2086" cy="726"/>
          </a:xfrm>
        </p:grpSpPr>
        <p:sp>
          <p:nvSpPr>
            <p:cNvPr id="35852" name="Oval 12"/>
            <p:cNvSpPr>
              <a:spLocks noChangeArrowheads="1"/>
            </p:cNvSpPr>
            <p:nvPr/>
          </p:nvSpPr>
          <p:spPr bwMode="auto">
            <a:xfrm>
              <a:off x="567" y="3612"/>
              <a:ext cx="2086" cy="5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Text Box 13"/>
            <p:cNvSpPr txBox="1">
              <a:spLocks noChangeArrowheads="1"/>
            </p:cNvSpPr>
            <p:nvPr/>
          </p:nvSpPr>
          <p:spPr bwMode="auto">
            <a:xfrm>
              <a:off x="839" y="3430"/>
              <a:ext cx="158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 dirty="0"/>
                <a:t>              &lt;/</a:t>
              </a:r>
              <a:r>
                <a:rPr lang="en-US" sz="2800" dirty="0"/>
                <a:t>html</a:t>
              </a:r>
              <a:r>
                <a:rPr lang="en-US" sz="2800" b="1" dirty="0"/>
                <a:t>&gt;</a:t>
              </a:r>
            </a:p>
          </p:txBody>
        </p:sp>
      </p:grpSp>
      <p:sp>
        <p:nvSpPr>
          <p:cNvPr id="35855" name="Line 15"/>
          <p:cNvSpPr>
            <a:spLocks noChangeShapeType="1"/>
          </p:cNvSpPr>
          <p:nvPr/>
        </p:nvSpPr>
        <p:spPr bwMode="auto">
          <a:xfrm rot="10800000">
            <a:off x="8256588" y="4871989"/>
            <a:ext cx="0" cy="86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7176295" y="5765800"/>
            <a:ext cx="2303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Close Tag</a:t>
            </a:r>
          </a:p>
        </p:txBody>
      </p:sp>
    </p:spTree>
    <p:extLst>
      <p:ext uri="{BB962C8B-B14F-4D97-AF65-F5344CB8AC3E}">
        <p14:creationId xmlns:p14="http://schemas.microsoft.com/office/powerpoint/2010/main" val="205695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20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/>
      <p:bldP spid="35848" grpId="0" animBg="1"/>
      <p:bldP spid="35855" grpId="0" animBg="1"/>
      <p:bldP spid="3585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269</TotalTime>
  <Words>6282</Words>
  <Application>Microsoft Office PowerPoint</Application>
  <PresentationFormat>Widescreen</PresentationFormat>
  <Paragraphs>993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2" baseType="lpstr">
      <vt:lpstr>Arial</vt:lpstr>
      <vt:lpstr>Century Gothic</vt:lpstr>
      <vt:lpstr>Times New Roman</vt:lpstr>
      <vt:lpstr>Wingdings 3</vt:lpstr>
      <vt:lpstr>Ion Boardroom</vt:lpstr>
      <vt:lpstr>Introduction</vt:lpstr>
      <vt:lpstr>Browser</vt:lpstr>
      <vt:lpstr>Types of Browsers</vt:lpstr>
      <vt:lpstr>URL (Uniform Resource Locator)  </vt:lpstr>
      <vt:lpstr>Presentation Languages</vt:lpstr>
      <vt:lpstr>HTML (Hyper text markup language)</vt:lpstr>
      <vt:lpstr>Web page </vt:lpstr>
      <vt:lpstr>Types of Web pages</vt:lpstr>
      <vt:lpstr>Tag</vt:lpstr>
      <vt:lpstr>Basic HTML Tags</vt:lpstr>
      <vt:lpstr>&lt;BODY&gt; Section</vt:lpstr>
      <vt:lpstr>&lt;BODY&gt; Tag</vt:lpstr>
      <vt:lpstr>Program on  &lt;BODY&gt; Tag   </vt:lpstr>
      <vt:lpstr>Heading Levels</vt:lpstr>
      <vt:lpstr>Program on Heading Levels </vt:lpstr>
      <vt:lpstr>Formatting  Tags</vt:lpstr>
      <vt:lpstr>Text Formatting Tags</vt:lpstr>
      <vt:lpstr>Program on Formatting Tags</vt:lpstr>
      <vt:lpstr>&lt;HR&gt; Tag</vt:lpstr>
      <vt:lpstr>&lt;P&gt; Tag</vt:lpstr>
      <vt:lpstr>&lt;FONT&gt; Tag</vt:lpstr>
      <vt:lpstr>Program on &lt;Font&gt; &amp; &lt;p&gt; Tag</vt:lpstr>
      <vt:lpstr>&lt;MARQUEE&gt; &amp; &lt;STRIKE&gt; Tag</vt:lpstr>
      <vt:lpstr>Program on &lt;MARQUEE&gt; &amp; &lt;STRIKE&gt; Tag</vt:lpstr>
      <vt:lpstr>&lt;IMG&gt; Tag</vt:lpstr>
      <vt:lpstr>Program on &lt;IMG&gt;Tag</vt:lpstr>
      <vt:lpstr>&lt;A&gt; Tag</vt:lpstr>
      <vt:lpstr>Program on &lt;A&gt;Tag </vt:lpstr>
      <vt:lpstr>&lt;TABLE&gt; Tag</vt:lpstr>
      <vt:lpstr>Attributes &lt;TABEL&gt; Tag</vt:lpstr>
      <vt:lpstr>Attributes &lt;TR&gt; Tag</vt:lpstr>
      <vt:lpstr>Attributes &lt;TD&gt; Tag</vt:lpstr>
      <vt:lpstr>Programs on &lt;TABLE&gt; Tag</vt:lpstr>
      <vt:lpstr>&lt;UL&gt; Tag</vt:lpstr>
      <vt:lpstr>&lt;OL&gt;Tag </vt:lpstr>
      <vt:lpstr>Program on &lt;UL&gt; &amp;&lt;OL&gt; Tag</vt:lpstr>
      <vt:lpstr> Frame</vt:lpstr>
      <vt:lpstr>&lt;FRAMESET&gt; Tag </vt:lpstr>
      <vt:lpstr>Program on &lt;FRAMESET&gt;</vt:lpstr>
      <vt:lpstr>&lt;FRAME&gt; Tag Attributes</vt:lpstr>
      <vt:lpstr>Program &lt;FRAME&gt; Tag</vt:lpstr>
      <vt:lpstr>Input Tags</vt:lpstr>
      <vt:lpstr>Style sheet  </vt:lpstr>
      <vt:lpstr>Selector &amp; Declaration </vt:lpstr>
      <vt:lpstr>Inline Styles</vt:lpstr>
      <vt:lpstr>Embedded Style Sheet</vt:lpstr>
      <vt:lpstr>Grouping Style Sheet</vt:lpstr>
      <vt:lpstr>Selectors</vt:lpstr>
      <vt:lpstr>Simple Selector</vt:lpstr>
      <vt:lpstr>HTML selector</vt:lpstr>
      <vt:lpstr>Class Selector</vt:lpstr>
      <vt:lpstr>Program on Class selector</vt:lpstr>
      <vt:lpstr>ID Selector</vt:lpstr>
      <vt:lpstr>Program On ID Selector </vt:lpstr>
      <vt:lpstr>Contextual Selectors</vt:lpstr>
      <vt:lpstr>Program On Contextual selector</vt:lpstr>
      <vt:lpstr>Cascade Style Sheets </vt:lpstr>
      <vt:lpstr>Linking to an External style Sheet</vt:lpstr>
      <vt:lpstr>Program on Linking Style </vt:lpstr>
      <vt:lpstr>Program on Linking Css</vt:lpstr>
      <vt:lpstr>Importing a Style Sheet</vt:lpstr>
      <vt:lpstr>Program on Import Style Sheet</vt:lpstr>
      <vt:lpstr>Fields &amp; Attributes </vt:lpstr>
      <vt:lpstr>Application Form</vt:lpstr>
      <vt:lpstr>Input Tags</vt:lpstr>
      <vt:lpstr>Style sheet  </vt:lpstr>
      <vt:lpstr>Selector &amp; Declaration </vt:lpstr>
      <vt:lpstr>Inline Styles</vt:lpstr>
      <vt:lpstr>Embedded Style Sheet</vt:lpstr>
      <vt:lpstr>Grouping Style Sheet</vt:lpstr>
      <vt:lpstr>Selectors</vt:lpstr>
      <vt:lpstr>Simple Selector</vt:lpstr>
      <vt:lpstr>HTML selector</vt:lpstr>
      <vt:lpstr>Class Selector</vt:lpstr>
      <vt:lpstr>Program on Class selector</vt:lpstr>
      <vt:lpstr>ID Selector</vt:lpstr>
      <vt:lpstr>Program On ID Selector </vt:lpstr>
      <vt:lpstr>Contextual Selectors</vt:lpstr>
      <vt:lpstr>Program On Contextual selector</vt:lpstr>
      <vt:lpstr>Cascade Style Sheets </vt:lpstr>
      <vt:lpstr>Linking to an External style Sheet</vt:lpstr>
      <vt:lpstr>Program on Linking Style </vt:lpstr>
      <vt:lpstr>Program on Linking Css</vt:lpstr>
      <vt:lpstr>Importing a Style Sheet</vt:lpstr>
      <vt:lpstr>Program on Import Style Sheet</vt:lpstr>
      <vt:lpstr>Fields &amp; Attributes </vt:lpstr>
      <vt:lpstr>Application 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ASST GM</dc:creator>
  <cp:lastModifiedBy>srinivas dachepalli</cp:lastModifiedBy>
  <cp:revision>31</cp:revision>
  <dcterms:created xsi:type="dcterms:W3CDTF">2016-02-01T22:40:29Z</dcterms:created>
  <dcterms:modified xsi:type="dcterms:W3CDTF">2021-04-02T07:26:06Z</dcterms:modified>
</cp:coreProperties>
</file>