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70" r:id="rId9"/>
    <p:sldId id="269" r:id="rId10"/>
    <p:sldId id="265" r:id="rId11"/>
    <p:sldId id="266" r:id="rId12"/>
    <p:sldId id="267" r:id="rId13"/>
  </p:sldIdLst>
  <p:sldSz cx="9144000" cy="6858000" type="screen4x3"/>
  <p:notesSz cx="6858000" cy="9144000"/>
  <p:embeddedFontLst>
    <p:embeddedFont>
      <p:font typeface="Verdana" panose="020B0604030504040204" pitchFamily="34" charset="0"/>
      <p:regular r:id="rId16"/>
      <p:bold r:id="rId17"/>
      <p:italic r:id="rId18"/>
      <p:boldItalic r:id="rId19"/>
    </p:embeddedFont>
    <p:embeddedFont>
      <p:font typeface="Candara" panose="020E0502030303020204" pitchFamily="3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6">
          <p15:clr>
            <a:srgbClr val="A4A3A4"/>
          </p15:clr>
        </p15:guide>
        <p15:guide id="2" pos="127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78" autoAdjust="0"/>
    <p:restoredTop sz="52575" autoAdjust="0"/>
  </p:normalViewPr>
  <p:slideViewPr>
    <p:cSldViewPr snapToGrid="0" showGuides="1">
      <p:cViewPr varScale="1">
        <p:scale>
          <a:sx n="77" d="100"/>
          <a:sy n="77" d="100"/>
        </p:scale>
        <p:origin x="952" y="72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878" y="1842"/>
      </p:cViewPr>
      <p:guideLst>
        <p:guide orient="horz" pos="2866"/>
        <p:guide pos="12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678590" y="589552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-1975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b="0" dirty="0" smtClean="0">
                <a:latin typeface="Arial" pitchFamily="34" charset="0"/>
                <a:cs typeface="Arial" pitchFamily="34" charset="0"/>
              </a:rPr>
              <a:t>Web Basics - JavaScript			</a:t>
            </a:r>
            <a:r>
              <a:rPr lang="en-IN" sz="1000" b="0" baseline="0" dirty="0" smtClean="0">
                <a:latin typeface="Arial" pitchFamily="34" charset="0"/>
                <a:cs typeface="Arial" pitchFamily="34" charset="0"/>
              </a:rPr>
              <a:t>                             </a:t>
            </a:r>
            <a:r>
              <a:rPr lang="en-IN" sz="1000" b="0" dirty="0" smtClean="0">
                <a:latin typeface="Arial" pitchFamily="34" charset="0"/>
                <a:cs typeface="Arial" pitchFamily="34" charset="0"/>
              </a:rPr>
              <a:t> Working With Document Object</a:t>
            </a: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		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879666" y="8366435"/>
            <a:ext cx="2762530" cy="22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latin typeface="Arial" pitchFamily="34" charset="0"/>
                <a:cs typeface="Arial" pitchFamily="34" charset="0"/>
              </a:rPr>
              <a:t>		 Page 06-</a:t>
            </a:r>
            <a:fld id="{BD9FB300-F9DC-4669-88F4-967ABA23CC04}" type="slidenum">
              <a:rPr lang="en-US" sz="9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9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7238" y="930275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27238" y="4544584"/>
            <a:ext cx="4586881" cy="4114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77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855663"/>
            <a:ext cx="4670425" cy="3503612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9550" y="4538132"/>
            <a:ext cx="4586881" cy="38124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1993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855663"/>
            <a:ext cx="4670425" cy="3503612"/>
          </a:xfrm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7238" y="4549775"/>
            <a:ext cx="4613275" cy="3654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en-US" i="1" dirty="0" smtClean="0">
                <a:latin typeface="Arial" pitchFamily="34" charset="0"/>
              </a:rPr>
              <a:t>Document object </a:t>
            </a:r>
            <a:r>
              <a:rPr lang="en-US" dirty="0" smtClean="0">
                <a:latin typeface="Arial" pitchFamily="34" charset="0"/>
              </a:rPr>
              <a:t>is part of the Window object. It is used to access all elements in a page. It provides access to the elements in an HTML page from within the script.</a:t>
            </a:r>
          </a:p>
          <a:p>
            <a:pPr algn="just" eaLnBrk="1" hangingPunct="1"/>
            <a:r>
              <a:rPr lang="en-US" dirty="0" smtClean="0">
                <a:latin typeface="Arial" pitchFamily="34" charset="0"/>
              </a:rPr>
              <a:t>This includes the properties of every form, link and anchor (and, where applicable, any sub-elements), as well as global document properties such as background and foreground colors. </a:t>
            </a:r>
          </a:p>
          <a:p>
            <a:pPr algn="just" eaLnBrk="1" hangingPunct="1"/>
            <a:r>
              <a:rPr lang="en-US" dirty="0" smtClean="0">
                <a:latin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7815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930275"/>
            <a:ext cx="4572000" cy="3429000"/>
          </a:xfrm>
          <a:ln/>
        </p:spPr>
      </p:sp>
      <p:graphicFrame>
        <p:nvGraphicFramePr>
          <p:cNvPr id="31861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778174"/>
              </p:ext>
            </p:extLst>
          </p:nvPr>
        </p:nvGraphicFramePr>
        <p:xfrm>
          <a:off x="2110066" y="4617526"/>
          <a:ext cx="4414559" cy="2042160"/>
        </p:xfrm>
        <a:graphic>
          <a:graphicData uri="http://schemas.openxmlformats.org/drawingml/2006/table">
            <a:tbl>
              <a:tblPr/>
              <a:tblGrid>
                <a:gridCol w="1098479"/>
                <a:gridCol w="3316080"/>
              </a:tblGrid>
              <a:tr h="19615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Property     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653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alinkColor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vlinkColor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bgColor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fgColor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linkColor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Get and set the properties of document – activated link, visited link, background color, foreground color (text) and hyperlink color.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4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anchors[],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forms[],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links[]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These properties retrieve array of values respectively as present in the document object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Gets the title of the document which occurs between the TITLE tags.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530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930275"/>
            <a:ext cx="4572000" cy="3429000"/>
          </a:xfrm>
          <a:ln/>
        </p:spPr>
      </p:sp>
      <p:graphicFrame>
        <p:nvGraphicFramePr>
          <p:cNvPr id="4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975034"/>
              </p:ext>
            </p:extLst>
          </p:nvPr>
        </p:nvGraphicFramePr>
        <p:xfrm>
          <a:off x="2110066" y="4617526"/>
          <a:ext cx="4414559" cy="3444240"/>
        </p:xfrm>
        <a:graphic>
          <a:graphicData uri="http://schemas.openxmlformats.org/drawingml/2006/table">
            <a:tbl>
              <a:tblPr/>
              <a:tblGrid>
                <a:gridCol w="1098479"/>
                <a:gridCol w="3316080"/>
              </a:tblGrid>
              <a:tr h="19615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Property     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653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write(“string1”, …)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writeln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(“string1”, ..)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Both of these methods send text to a document for display in its window. The only difference between the two methods is that </a:t>
                      </a:r>
                      <a:r>
                        <a:rPr kumimoji="0" lang="en-US" sz="1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document.writeln</a:t>
                      </a:r>
                      <a:r>
                        <a:rPr kumimoji="0" lang="en-US" sz="1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appends a carriage return to the end of the string it sends to the document (you must still write a &lt;BR&gt; to insert a line break).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47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getElementById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(“#para1”)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This method locates the element whose id has been passed. The text within this element can then be accessed using properties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innerHTML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or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innerText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47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getEle</a:t>
                      </a:r>
                      <a:r>
                        <a:rPr lang="en-US" sz="1000" baseline="0" dirty="0" err="1" smtClean="0">
                          <a:latin typeface="Arial" pitchFamily="34" charset="0"/>
                          <a:cs typeface="Arial" pitchFamily="34" charset="0"/>
                        </a:rPr>
                        <a:t>mentsByTagName</a:t>
                      </a: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(“p”)</a:t>
                      </a:r>
                      <a:endParaRPr lang="en-US" sz="1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This method locates all the elements which match the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tagname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passed. Each element of this type of tag can then be accessed in an array like manner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47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getElementsByName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This method locates all the elements which match the name passed. Same name to many elements is usually given for radio buttons.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47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getElementsByClass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This method locates all the elements which match the class name passed.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850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844550"/>
            <a:ext cx="4670425" cy="3503613"/>
          </a:xfrm>
          <a:ln/>
        </p:spPr>
      </p:sp>
      <p:sp>
        <p:nvSpPr>
          <p:cNvPr id="4608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039550" y="4553307"/>
            <a:ext cx="4586881" cy="3761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0008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855663"/>
            <a:ext cx="4670425" cy="3503612"/>
          </a:xfrm>
          <a:ln/>
        </p:spPr>
      </p:sp>
      <p:sp>
        <p:nvSpPr>
          <p:cNvPr id="4711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039550" y="4605866"/>
            <a:ext cx="4586881" cy="374475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8354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855663"/>
            <a:ext cx="4670425" cy="3503612"/>
          </a:xfrm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7238" y="4549775"/>
            <a:ext cx="4419600" cy="3963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en-US" u="sng" dirty="0" smtClean="0">
                <a:latin typeface="Arial" pitchFamily="34" charset="0"/>
              </a:rPr>
              <a:t>Summary</a:t>
            </a:r>
          </a:p>
          <a:p>
            <a:pPr algn="just" eaLnBrk="1" hangingPunct="1"/>
            <a:r>
              <a:rPr lang="en-US" dirty="0" smtClean="0">
                <a:latin typeface="Arial" pitchFamily="34" charset="0"/>
              </a:rPr>
              <a:t>In this chapter, you understood:</a:t>
            </a:r>
          </a:p>
          <a:p>
            <a:pPr algn="just" eaLnBrk="1" hangingPunct="1">
              <a:buFontTx/>
              <a:buChar char="•"/>
            </a:pPr>
            <a:r>
              <a:rPr lang="en-US" dirty="0" smtClean="0">
                <a:latin typeface="Arial" pitchFamily="34" charset="0"/>
              </a:rPr>
              <a:t>   DOM structure</a:t>
            </a:r>
          </a:p>
          <a:p>
            <a:pPr algn="just" eaLnBrk="1" hangingPunct="1">
              <a:buFontTx/>
              <a:buChar char="•"/>
            </a:pPr>
            <a:r>
              <a:rPr lang="en-US" dirty="0" smtClean="0">
                <a:latin typeface="Arial" pitchFamily="34" charset="0"/>
              </a:rPr>
              <a:t>   How to work with Document Object</a:t>
            </a:r>
          </a:p>
          <a:p>
            <a:pPr algn="just" eaLnBrk="1" hangingPunct="1">
              <a:buFontTx/>
              <a:buChar char="•"/>
            </a:pPr>
            <a:r>
              <a:rPr lang="en-US" dirty="0" smtClean="0">
                <a:latin typeface="Arial" pitchFamily="34" charset="0"/>
              </a:rPr>
              <a:t>   How to work with cookies   </a:t>
            </a:r>
          </a:p>
        </p:txBody>
      </p:sp>
    </p:spTree>
    <p:extLst>
      <p:ext uri="{BB962C8B-B14F-4D97-AF65-F5344CB8AC3E}">
        <p14:creationId xmlns:p14="http://schemas.microsoft.com/office/powerpoint/2010/main" val="2814209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4" name="Notes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13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5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xmlns="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83694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8567D75B-5423-48DB-8633-03391840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00601" y="1"/>
            <a:ext cx="43433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:a16="http://schemas.microsoft.com/office/drawing/2014/main" xmlns="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3515" y="-1"/>
            <a:ext cx="4430485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194" y="1430234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194" y="3253616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194" y="5076998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1619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63436422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65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315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44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BED4D731-14A5-4158-B245-8DDD87FF6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0880" b="21349"/>
          <a:stretch/>
        </p:blipFill>
        <p:spPr>
          <a:xfrm flipH="1">
            <a:off x="3676014" y="838200"/>
            <a:ext cx="5467986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4078" y="2946391"/>
            <a:ext cx="3563932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xmlns="" id="{F75B031B-5C69-4C3C-AB8F-4121747DCE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49911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1847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1872457683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77181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061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38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66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11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3688256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8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3" r:id="rId14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0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629" y="2991323"/>
            <a:ext cx="5042386" cy="720725"/>
          </a:xfrm>
        </p:spPr>
        <p:txBody>
          <a:bodyPr/>
          <a:lstStyle/>
          <a:p>
            <a:r>
              <a:rPr lang="en-US" sz="2800" dirty="0"/>
              <a:t>Web Basics-JavaScript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5991" y="3932560"/>
            <a:ext cx="5249420" cy="1223963"/>
          </a:xfrm>
        </p:spPr>
        <p:txBody>
          <a:bodyPr>
            <a:normAutofit/>
          </a:bodyPr>
          <a:lstStyle/>
          <a:p>
            <a:r>
              <a:rPr lang="en-US" sz="1800" dirty="0"/>
              <a:t>Lesson 6: Working With Document Object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the following topics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dirty="0"/>
              <a:t>Document Object and its properties and  </a:t>
            </a:r>
            <a:r>
              <a:rPr lang="en-US" dirty="0" smtClean="0"/>
              <a:t>methods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2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/>
              <a:t>6.1: Document Object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Working With Document Object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 for all HTML HEAD and BODY objects associated within tags</a:t>
            </a:r>
          </a:p>
          <a:p>
            <a:r>
              <a:rPr lang="en-US" dirty="0"/>
              <a:t>Provides access to page elements from your script </a:t>
            </a:r>
          </a:p>
          <a:p>
            <a:pPr lvl="1"/>
            <a:r>
              <a:rPr lang="en-US" dirty="0"/>
              <a:t>This includes form, link, anchor, as well as global Document  properties such as background and foreground colors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6.1: Document Object</a:t>
            </a:r>
            <a:br>
              <a:rPr lang="fr-FR" sz="1200" dirty="0"/>
            </a:br>
            <a:r>
              <a:rPr lang="fr-FR" dirty="0"/>
              <a:t>Document Object </a:t>
            </a:r>
            <a:r>
              <a:rPr lang="fr-FR" dirty="0" err="1"/>
              <a:t>Properties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alinkColor</a:t>
            </a:r>
            <a:r>
              <a:rPr lang="en-US" dirty="0"/>
              <a:t>, </a:t>
            </a:r>
            <a:r>
              <a:rPr lang="en-US" dirty="0" err="1"/>
              <a:t>vlinkColor</a:t>
            </a:r>
            <a:r>
              <a:rPr lang="en-US" dirty="0"/>
              <a:t>, </a:t>
            </a:r>
            <a:r>
              <a:rPr lang="en-US" dirty="0" err="1"/>
              <a:t>bgColor</a:t>
            </a:r>
            <a:r>
              <a:rPr lang="en-US" dirty="0"/>
              <a:t>, </a:t>
            </a:r>
            <a:r>
              <a:rPr lang="en-US" dirty="0" err="1"/>
              <a:t>fgColor</a:t>
            </a:r>
            <a:r>
              <a:rPr lang="en-US" dirty="0"/>
              <a:t>, </a:t>
            </a:r>
            <a:r>
              <a:rPr lang="en-US" dirty="0" err="1"/>
              <a:t>linkColor</a:t>
            </a:r>
            <a:endParaRPr lang="en-US" dirty="0"/>
          </a:p>
          <a:p>
            <a:r>
              <a:rPr lang="en-US" dirty="0"/>
              <a:t>anchors[]</a:t>
            </a:r>
          </a:p>
          <a:p>
            <a:r>
              <a:rPr lang="en-US" dirty="0"/>
              <a:t>applets[]</a:t>
            </a:r>
          </a:p>
          <a:p>
            <a:r>
              <a:rPr lang="en-US" dirty="0"/>
              <a:t>forms[]</a:t>
            </a:r>
          </a:p>
          <a:p>
            <a:r>
              <a:rPr lang="en-US" dirty="0"/>
              <a:t>links[]</a:t>
            </a:r>
          </a:p>
          <a:p>
            <a:r>
              <a:rPr lang="en-US" dirty="0"/>
              <a:t>title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58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/>
              <a:t>6.1: Document Object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Document Object Methods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write(), </a:t>
            </a:r>
            <a:r>
              <a:rPr lang="en-US" dirty="0" err="1"/>
              <a:t>writeln</a:t>
            </a:r>
            <a:r>
              <a:rPr lang="en-US" dirty="0"/>
              <a:t>()</a:t>
            </a:r>
          </a:p>
          <a:p>
            <a:r>
              <a:rPr lang="en-US" dirty="0" err="1"/>
              <a:t>getElementsByTagName</a:t>
            </a:r>
            <a:r>
              <a:rPr lang="en-US" dirty="0"/>
              <a:t>()</a:t>
            </a:r>
          </a:p>
          <a:p>
            <a:r>
              <a:rPr lang="en-US" dirty="0" err="1"/>
              <a:t>getElementById</a:t>
            </a:r>
            <a:r>
              <a:rPr lang="en-US" dirty="0"/>
              <a:t>()</a:t>
            </a:r>
          </a:p>
          <a:p>
            <a:r>
              <a:rPr lang="en-US" dirty="0" err="1"/>
              <a:t>getElementsByName</a:t>
            </a:r>
            <a:r>
              <a:rPr lang="en-US" dirty="0"/>
              <a:t>()</a:t>
            </a:r>
          </a:p>
          <a:p>
            <a:r>
              <a:rPr lang="en-US" dirty="0" err="1"/>
              <a:t>getElementsByClassName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6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Link_Anchor_object.html</a:t>
            </a:r>
          </a:p>
          <a:p>
            <a:r>
              <a:rPr lang="en-US" dirty="0"/>
              <a:t>Meta_information.html</a:t>
            </a:r>
          </a:p>
          <a:p>
            <a:r>
              <a:rPr lang="en-US" dirty="0"/>
              <a:t>locate_element_by_id.html</a:t>
            </a:r>
          </a:p>
          <a:p>
            <a:r>
              <a:rPr lang="en-US" dirty="0"/>
              <a:t>locate_elements_by_tagname.html</a:t>
            </a:r>
          </a:p>
          <a:p>
            <a:r>
              <a:rPr lang="en-US" dirty="0"/>
              <a:t>locate_elements_by_name.html</a:t>
            </a:r>
          </a:p>
          <a:p>
            <a:r>
              <a:rPr lang="en-US" dirty="0"/>
              <a:t>locate_element_by_class_name.html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5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 7 : </a:t>
            </a:r>
          </a:p>
          <a:p>
            <a:r>
              <a:rPr lang="en-US" dirty="0"/>
              <a:t>Working with Document object.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5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Document Object contains HTML elements contained in the &lt;head&gt; and &lt;body&gt; sections of a web page</a:t>
            </a:r>
          </a:p>
          <a:p>
            <a:r>
              <a:rPr lang="en-US" dirty="0"/>
              <a:t>All the anchors  are contained in  anchor array. </a:t>
            </a:r>
          </a:p>
          <a:p>
            <a:r>
              <a:rPr lang="en-US" dirty="0"/>
              <a:t>All the links are contained in link array</a:t>
            </a:r>
          </a:p>
          <a:p>
            <a:r>
              <a:rPr lang="en-US" dirty="0"/>
              <a:t>Cookies are small text files stored on the site visitor's computer by their browser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55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1: The ________ is the container for all HTML HEAD and BODY objects. </a:t>
            </a:r>
          </a:p>
          <a:p>
            <a:pPr lvl="1"/>
            <a:r>
              <a:rPr lang="en-US" dirty="0"/>
              <a:t>Option 1: Document</a:t>
            </a:r>
          </a:p>
          <a:p>
            <a:pPr lvl="1"/>
            <a:r>
              <a:rPr lang="en-US" dirty="0"/>
              <a:t>Option 2: Object</a:t>
            </a:r>
          </a:p>
          <a:p>
            <a:pPr lvl="1"/>
            <a:r>
              <a:rPr lang="en-US" dirty="0"/>
              <a:t>Option 3: Container</a:t>
            </a:r>
          </a:p>
          <a:p>
            <a:endParaRPr lang="en-US" dirty="0"/>
          </a:p>
          <a:p>
            <a:r>
              <a:rPr lang="en-US" dirty="0"/>
              <a:t>Question 2: _____ property in document object retrieves an indexed array of anchors in a document.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63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format [Read-Only]" id="{3F39FC77-78A4-42E0-8877-CB89A3A885F5}" vid="{863634A9-CC01-474D-9CF3-F3EB4EAFFF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b5bd380f-4f72-4d40-8fc8-67f930036d20">Class book</Material_x0020_Type>
    <Category xmlns="b5bd380f-4f72-4d40-8fc8-67f930036d20">Module Artifact</Category>
    <Level xmlns="b5bd380f-4f72-4d40-8fc8-67f930036d20">L1</Leve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8604E4B921FB4F93D8730230AA0870" ma:contentTypeVersion="11" ma:contentTypeDescription="Create a new document." ma:contentTypeScope="" ma:versionID="7013d5b0e9c356ff5a982f9bd7b0f8dd">
  <xsd:schema xmlns:xsd="http://www.w3.org/2001/XMLSchema" xmlns:xs="http://www.w3.org/2001/XMLSchema" xmlns:p="http://schemas.microsoft.com/office/2006/metadata/properties" xmlns:ns2="b5bd380f-4f72-4d40-8fc8-67f930036d20" xmlns:ns3="dd57703e-8384-4d8b-be02-c5599229607d" targetNamespace="http://schemas.microsoft.com/office/2006/metadata/properties" ma:root="true" ma:fieldsID="f291373945436785c03ac8d58ccaa551" ns2:_="" ns3:_="">
    <xsd:import namespace="b5bd380f-4f72-4d40-8fc8-67f930036d20"/>
    <xsd:import namespace="dd57703e-8384-4d8b-be02-c5599229607d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bd380f-4f72-4d40-8fc8-67f930036d20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57703e-8384-4d8b-be02-c5599229607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1830C8-F522-4AF4-83DD-915E4EE23EB4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6bed2a0-a239-4228-bd8e-b46f54fc12da"/>
    <ds:schemaRef ds:uri="http://purl.org/dc/elements/1.1/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688B00A-067A-4132-856B-6123A08A2C8F}"/>
</file>

<file path=customXml/itemProps3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3140</TotalTime>
  <Words>551</Words>
  <Application>Microsoft Office PowerPoint</Application>
  <PresentationFormat>On-screen Show (4:3)</PresentationFormat>
  <Paragraphs>81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Verdana</vt:lpstr>
      <vt:lpstr>Candara</vt:lpstr>
      <vt:lpstr>Arial</vt:lpstr>
      <vt:lpstr>Wingdings</vt:lpstr>
      <vt:lpstr>Calibri</vt:lpstr>
      <vt:lpstr>Section slides</vt:lpstr>
      <vt:lpstr>think-cell Slide</vt:lpstr>
      <vt:lpstr>Web Basics-JavaScript</vt:lpstr>
      <vt:lpstr>Lesson Objectives</vt:lpstr>
      <vt:lpstr>6.1: Document Object Working With Document Object</vt:lpstr>
      <vt:lpstr>6.1: Document Object Document Object Properties</vt:lpstr>
      <vt:lpstr>6.1: Document Object Document Object Methods</vt:lpstr>
      <vt:lpstr>Demo</vt:lpstr>
      <vt:lpstr>Lab</vt:lpstr>
      <vt:lpstr>Summary</vt:lpstr>
      <vt:lpstr>Review Questions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Patil, Dayanand</cp:lastModifiedBy>
  <cp:revision>182</cp:revision>
  <dcterms:created xsi:type="dcterms:W3CDTF">2012-05-18T02:59:15Z</dcterms:created>
  <dcterms:modified xsi:type="dcterms:W3CDTF">2020-01-14T18:08:31Z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0x0101008E8604E4B921FB4F93D8730230AA0870</vt:lpwstr>
  </property>
</Properties>
</file>