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5" r:id="rId5"/>
    <p:sldId id="269" r:id="rId6"/>
    <p:sldId id="273" r:id="rId7"/>
    <p:sldId id="275" r:id="rId8"/>
    <p:sldId id="289" r:id="rId9"/>
    <p:sldId id="276" r:id="rId10"/>
    <p:sldId id="283" r:id="rId11"/>
    <p:sldId id="288" r:id="rId12"/>
    <p:sldId id="292" r:id="rId13"/>
    <p:sldId id="287" r:id="rId14"/>
    <p:sldId id="293" r:id="rId15"/>
    <p:sldId id="286" r:id="rId16"/>
    <p:sldId id="278" r:id="rId17"/>
    <p:sldId id="294" r:id="rId18"/>
    <p:sldId id="282" r:id="rId19"/>
    <p:sldId id="277" r:id="rId20"/>
    <p:sldId id="279" r:id="rId21"/>
    <p:sldId id="280" r:id="rId22"/>
    <p:sldId id="290" r:id="rId23"/>
    <p:sldId id="281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74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850-8322-4CB1-95BC-5112374B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91E1-C24D-4D4C-BB2A-BC0CF521B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B729-3120-4A2E-BA81-C29C2BE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FBE8C-8009-4CA6-839C-53DA3032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0FD8-7EA4-4A50-B49C-D1B28B6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C0B2-736B-4C2C-A25E-DA5FD7EE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4F973-D059-4BA3-90D8-BE63C1A2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7F55-3864-49AD-A254-B6BE11E4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F92E-719E-460C-951A-C3F59BE5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DCA1-6E5D-4E59-85DD-B498C389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30204-ACF8-4F6F-8074-78C1E44E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0A0D5-D859-4F57-8BD2-E445591F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D738-4DB9-43C6-AC49-3D99E2CB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F6F0-7959-4E56-AEF9-467A96E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67DD-9907-4BB1-877F-E1672F35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CB8C-E73D-42EC-93B3-D47ECAEF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5018-4A06-4D0F-94A1-BB377C8E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1078-F56A-4A8A-AF3D-65771D15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1D79-7C1E-4E03-81A3-CDCFF9E5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EB6D-6F82-4FB1-B209-1C25B852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DA3-753D-4DE4-BFAD-C5876EBF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02F4-DB20-4167-A189-A8E5A971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26E7-B9F0-4D76-9B57-F9C55B9A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A83D-0319-4D4B-9DC9-AA7A633E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E474-86F7-4B7C-88A2-5325F77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2A03-1735-4E40-92AD-DC9C5A89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A506-EB07-49A8-A4B1-DA01FDB3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05F0-7912-4B83-850E-5DCF27D48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E419-C22E-403A-9570-C15EE9A1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4FBE-028D-4DDA-97E2-C7200926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235E-B5D9-44F5-9274-050E17FD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763-CE57-4CFC-B465-B2974676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951B-9B99-4EA5-A98E-2C5F7D25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A741A-2137-4400-93A9-82EE814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5EE3-83BB-438E-B488-062EF7D1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68E6-B3BF-4BBC-9085-ADE09988B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76D66-F2C9-4013-8D5D-71762F31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61218-C6C3-4662-91B3-89E123A8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20143-E489-4BCE-8CC7-63F4CBED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88E9-24B7-4156-B2D3-7F20A20B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D207-5A2C-4C9E-9270-77F94E2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64CBC-EFB4-47E2-9F17-F29CBB5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7630F-4DC9-4C9B-95DA-D9735EAE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1434-3E2A-43F9-B7D7-E4AFC576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38B42-A217-4AA9-88BC-AEA1A345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97930-D2E6-428C-86BD-0011C374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C2DA-8043-4D9F-9F32-42EBF9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AF23-FB20-4BE2-9B1D-A338C35B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5D240-0777-4940-B4CA-6099D50F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A645-25CD-4D78-A9C1-AEBA66D9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50256-B54C-4EDE-AB3A-DB6CDDAB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D08E-0CF2-4097-B7B0-80D872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0665-7028-4654-9DFA-64AFFFF7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F8BBB-FC53-4160-A485-E2EA2CCE7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F4DD-1E24-4F51-9525-9EBC3255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A5ADB-E2E2-49DD-A5DC-6A78F2FA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589E-58C3-4CEE-A981-1A23F901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791F-B8F3-4BA1-ACC7-5B58B80E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C4DED-9677-41BA-9892-6A4CBB4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30C0-0644-4A12-92D0-8409B581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9B4D-7E95-4BA9-856F-317B35CEA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3F29-373A-4571-9C7F-2BD5BDBBAC1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05E7-4848-4389-8945-AFA7933E3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29F3-19F9-4BA0-9F3D-561D144B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A674-14FA-4124-BAE2-031BE6F2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chosen1/Github-Walkthrough-.g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D92AF4-2365-4221-8F5E-EA19655E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165" y="266012"/>
            <a:ext cx="7093670" cy="39901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596E6-2EF8-4B2D-981E-86A36F6F5649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 to Git and GitHub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964F20-FB99-412F-A401-B1484820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Nov-19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2DCC6-5E16-4C01-B846-B666773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175AE81-5638-4F29-821B-BA4D0A173E30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87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TYPES OF VERSION CONTROL SYSTEMS?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21352F-7553-499D-A302-65F55BDCD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8" y="1357133"/>
            <a:ext cx="4384630" cy="292308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22E229-A9D9-41F6-8450-F057DEC2B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33" y="3440887"/>
            <a:ext cx="4269469" cy="25545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77966C9-A753-4F15-A7F1-7AF9EE0B3848}"/>
              </a:ext>
            </a:extLst>
          </p:cNvPr>
          <p:cNvSpPr/>
          <p:nvPr/>
        </p:nvSpPr>
        <p:spPr>
          <a:xfrm>
            <a:off x="163532" y="1449522"/>
            <a:ext cx="4625285" cy="2923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2F67AC-BAA0-4884-90FA-D2808A469B38}"/>
              </a:ext>
            </a:extLst>
          </p:cNvPr>
          <p:cNvSpPr/>
          <p:nvPr/>
        </p:nvSpPr>
        <p:spPr>
          <a:xfrm>
            <a:off x="7082206" y="2834697"/>
            <a:ext cx="4941057" cy="3886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11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FA1935-4008-41CC-833E-183628DB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10" y="1559339"/>
            <a:ext cx="9561456" cy="3739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CE08B-8BFF-47BF-9F23-ACB21C4C4DF5}"/>
              </a:ext>
            </a:extLst>
          </p:cNvPr>
          <p:cNvSpPr txBox="1"/>
          <p:nvPr/>
        </p:nvSpPr>
        <p:spPr>
          <a:xfrm>
            <a:off x="2667783" y="4524865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4C6E4-F96A-4468-A4BE-50E2A33E2315}"/>
              </a:ext>
            </a:extLst>
          </p:cNvPr>
          <p:cNvSpPr txBox="1"/>
          <p:nvPr/>
        </p:nvSpPr>
        <p:spPr>
          <a:xfrm>
            <a:off x="4474587" y="4461603"/>
            <a:ext cx="125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COMITT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96434-DDA7-4566-825F-A396164D1D5C}"/>
              </a:ext>
            </a:extLst>
          </p:cNvPr>
          <p:cNvSpPr txBox="1"/>
          <p:nvPr/>
        </p:nvSpPr>
        <p:spPr>
          <a:xfrm>
            <a:off x="6096000" y="4831731"/>
            <a:ext cx="125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D18AA-A4AA-4B60-89D4-FACEF232A64D}"/>
              </a:ext>
            </a:extLst>
          </p:cNvPr>
          <p:cNvSpPr txBox="1"/>
          <p:nvPr/>
        </p:nvSpPr>
        <p:spPr>
          <a:xfrm>
            <a:off x="10185340" y="4462829"/>
            <a:ext cx="125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/ </a:t>
            </a:r>
          </a:p>
          <a:p>
            <a:r>
              <a:rPr lang="en-US" b="1" dirty="0"/>
              <a:t>MERGE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51A74-30DA-4296-96F5-72E051BC58A1}"/>
              </a:ext>
            </a:extLst>
          </p:cNvPr>
          <p:cNvSpPr txBox="1"/>
          <p:nvPr/>
        </p:nvSpPr>
        <p:spPr>
          <a:xfrm>
            <a:off x="282898" y="1836656"/>
            <a:ext cx="18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 BRANCH</a:t>
            </a:r>
          </a:p>
        </p:txBody>
      </p:sp>
    </p:spTree>
    <p:extLst>
      <p:ext uri="{BB962C8B-B14F-4D97-AF65-F5344CB8AC3E}">
        <p14:creationId xmlns:p14="http://schemas.microsoft.com/office/powerpoint/2010/main" val="202977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VERSION CONTROL KEY COMMANDS -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12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5849C-86B1-4FE4-B811-A4B9FCF5647B}"/>
              </a:ext>
            </a:extLst>
          </p:cNvPr>
          <p:cNvSpPr txBox="1"/>
          <p:nvPr/>
        </p:nvSpPr>
        <p:spPr>
          <a:xfrm>
            <a:off x="3436327" y="1369883"/>
            <a:ext cx="539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commit -m "my changes"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410D13-2278-4378-9C55-18237757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" y="2305576"/>
            <a:ext cx="6534150" cy="377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3A486-1ECB-451E-87AA-2A0E3F7683D5}"/>
              </a:ext>
            </a:extLst>
          </p:cNvPr>
          <p:cNvSpPr txBox="1"/>
          <p:nvPr/>
        </p:nvSpPr>
        <p:spPr>
          <a:xfrm>
            <a:off x="7474194" y="2490216"/>
            <a:ext cx="3964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Records changes to the repo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Message is a description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361512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VERSION CONTROL KEY COMMANDS –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13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47C4C5-6192-49ED-9FD0-EBB627F1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6" y="1995853"/>
            <a:ext cx="5140569" cy="385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F87B7-B937-4580-B189-11728E88EC18}"/>
              </a:ext>
            </a:extLst>
          </p:cNvPr>
          <p:cNvSpPr txBox="1"/>
          <p:nvPr/>
        </p:nvSpPr>
        <p:spPr>
          <a:xfrm>
            <a:off x="3216519" y="1373002"/>
            <a:ext cx="539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093DE-3116-45B6-924A-7AAFB71190B2}"/>
              </a:ext>
            </a:extLst>
          </p:cNvPr>
          <p:cNvSpPr txBox="1"/>
          <p:nvPr/>
        </p:nvSpPr>
        <p:spPr>
          <a:xfrm>
            <a:off x="562708" y="5773363"/>
            <a:ext cx="970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Sends all the changes from your local environment to the remote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711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VERSION CONTROL KEY COMMANDS – PULL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14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47C4C5-6192-49ED-9FD0-EBB627F1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6" y="1995853"/>
            <a:ext cx="5140569" cy="385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F87B7-B937-4580-B189-11728E88EC18}"/>
              </a:ext>
            </a:extLst>
          </p:cNvPr>
          <p:cNvSpPr txBox="1"/>
          <p:nvPr/>
        </p:nvSpPr>
        <p:spPr>
          <a:xfrm>
            <a:off x="3216519" y="1373002"/>
            <a:ext cx="539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 pull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093DE-3116-45B6-924A-7AAFB71190B2}"/>
              </a:ext>
            </a:extLst>
          </p:cNvPr>
          <p:cNvSpPr txBox="1"/>
          <p:nvPr/>
        </p:nvSpPr>
        <p:spPr>
          <a:xfrm>
            <a:off x="562708" y="5773363"/>
            <a:ext cx="9706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 all the changes from the remote environment to your local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85989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VERSION CONTROL KEY COMMANDS -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15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A801B9F-30DA-4BFA-8F64-73A4C8FF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81" y="1682799"/>
            <a:ext cx="6349512" cy="3635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F7DD1-7E32-4A6F-B808-5BC74253CBAC}"/>
              </a:ext>
            </a:extLst>
          </p:cNvPr>
          <p:cNvSpPr txBox="1"/>
          <p:nvPr/>
        </p:nvSpPr>
        <p:spPr>
          <a:xfrm>
            <a:off x="3216519" y="1373002"/>
            <a:ext cx="539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 branch [branch name]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CE3D1-46F4-4A18-A6A6-67D72BA4F59F}"/>
              </a:ext>
            </a:extLst>
          </p:cNvPr>
          <p:cNvSpPr txBox="1"/>
          <p:nvPr/>
        </p:nvSpPr>
        <p:spPr>
          <a:xfrm>
            <a:off x="562708" y="5773363"/>
            <a:ext cx="970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Working directory that doesn’t impact master branch</a:t>
            </a:r>
          </a:p>
        </p:txBody>
      </p:sp>
    </p:spTree>
    <p:extLst>
      <p:ext uri="{BB962C8B-B14F-4D97-AF65-F5344CB8AC3E}">
        <p14:creationId xmlns:p14="http://schemas.microsoft.com/office/powerpoint/2010/main" val="333581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16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F9825D-6E15-4EA0-BC6A-BEB125B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13758"/>
              </p:ext>
            </p:extLst>
          </p:nvPr>
        </p:nvGraphicFramePr>
        <p:xfrm>
          <a:off x="792284" y="1427447"/>
          <a:ext cx="1017172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63">
                  <a:extLst>
                    <a:ext uri="{9D8B030D-6E8A-4147-A177-3AD203B41FA5}">
                      <a16:colId xmlns:a16="http://schemas.microsoft.com/office/drawing/2014/main" val="1193976714"/>
                    </a:ext>
                  </a:extLst>
                </a:gridCol>
                <a:gridCol w="9501760">
                  <a:extLst>
                    <a:ext uri="{9D8B030D-6E8A-4147-A177-3AD203B41FA5}">
                      <a16:colId xmlns:a16="http://schemas.microsoft.com/office/drawing/2014/main" val="41799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Overview Version Control Systems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>
                    <a:solidFill>
                      <a:srgbClr val="2BB74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Walkthrough 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BB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Git and GitHub with RStudio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Collaboration Exercise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etiquette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47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87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GITHUB HOMEPAGE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17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BAB6F-D5F6-4488-A971-AF5F294C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" y="1367204"/>
            <a:ext cx="10143564" cy="47483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70D987-C207-4200-88AA-7A6CE95CC21D}"/>
              </a:ext>
            </a:extLst>
          </p:cNvPr>
          <p:cNvSpPr/>
          <p:nvPr/>
        </p:nvSpPr>
        <p:spPr>
          <a:xfrm>
            <a:off x="439623" y="1837592"/>
            <a:ext cx="2268415" cy="2545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ECA40F-9528-4886-A49D-F8C42452B91B}"/>
              </a:ext>
            </a:extLst>
          </p:cNvPr>
          <p:cNvSpPr/>
          <p:nvPr/>
        </p:nvSpPr>
        <p:spPr>
          <a:xfrm>
            <a:off x="9584197" y="1313016"/>
            <a:ext cx="1094642" cy="524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2BA41D-4962-4B40-91CF-98E7774B3389}"/>
              </a:ext>
            </a:extLst>
          </p:cNvPr>
          <p:cNvCxnSpPr>
            <a:cxnSpLocks/>
          </p:cNvCxnSpPr>
          <p:nvPr/>
        </p:nvCxnSpPr>
        <p:spPr>
          <a:xfrm flipH="1">
            <a:off x="1468668" y="4382965"/>
            <a:ext cx="1" cy="7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4F00E5-EAE3-4859-86A5-54F3B975914E}"/>
              </a:ext>
            </a:extLst>
          </p:cNvPr>
          <p:cNvSpPr txBox="1"/>
          <p:nvPr/>
        </p:nvSpPr>
        <p:spPr>
          <a:xfrm>
            <a:off x="513287" y="5240215"/>
            <a:ext cx="216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recent / most active repos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6F685-0BA5-46FE-985E-5E06DB5CE961}"/>
              </a:ext>
            </a:extLst>
          </p:cNvPr>
          <p:cNvSpPr txBox="1"/>
          <p:nvPr/>
        </p:nvSpPr>
        <p:spPr>
          <a:xfrm>
            <a:off x="3800144" y="6216710"/>
            <a:ext cx="216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 Feed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6FF288-F831-4ED1-9A98-F87FD2C5DE0F}"/>
              </a:ext>
            </a:extLst>
          </p:cNvPr>
          <p:cNvSpPr txBox="1"/>
          <p:nvPr/>
        </p:nvSpPr>
        <p:spPr>
          <a:xfrm>
            <a:off x="10793139" y="2129839"/>
            <a:ext cx="151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repos/ projects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AA8E1C-73BB-4F5C-8AE7-EB533EB52B4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97537" y="1575304"/>
            <a:ext cx="852183" cy="55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4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 GITHUB PAGE - TENSORFLOW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18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7EA316-1B02-4152-A213-A8CB66EF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45" y="1603893"/>
            <a:ext cx="7573734" cy="44747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A2D41DD-D36C-4B69-B24A-675DC8C9D81A}"/>
              </a:ext>
            </a:extLst>
          </p:cNvPr>
          <p:cNvSpPr/>
          <p:nvPr/>
        </p:nvSpPr>
        <p:spPr>
          <a:xfrm>
            <a:off x="6005146" y="1622943"/>
            <a:ext cx="888023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C3DCB-D54E-4A6D-A8E3-513CC6BA8921}"/>
              </a:ext>
            </a:extLst>
          </p:cNvPr>
          <p:cNvSpPr/>
          <p:nvPr/>
        </p:nvSpPr>
        <p:spPr>
          <a:xfrm>
            <a:off x="6860931" y="1603893"/>
            <a:ext cx="888023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757E1-B0B8-469B-BAA2-B6D4323E7A50}"/>
              </a:ext>
            </a:extLst>
          </p:cNvPr>
          <p:cNvSpPr/>
          <p:nvPr/>
        </p:nvSpPr>
        <p:spPr>
          <a:xfrm>
            <a:off x="7677150" y="1622943"/>
            <a:ext cx="888023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FF2BDE-71C2-48D5-A6A0-2AD6C5F2577C}"/>
              </a:ext>
            </a:extLst>
          </p:cNvPr>
          <p:cNvSpPr/>
          <p:nvPr/>
        </p:nvSpPr>
        <p:spPr>
          <a:xfrm>
            <a:off x="7535007" y="3278827"/>
            <a:ext cx="1030166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08ACA-B9C3-4BE2-9D9F-5C48F1585BD9}"/>
              </a:ext>
            </a:extLst>
          </p:cNvPr>
          <p:cNvSpPr/>
          <p:nvPr/>
        </p:nvSpPr>
        <p:spPr>
          <a:xfrm>
            <a:off x="3409950" y="1987062"/>
            <a:ext cx="1030166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C384D-FEA1-4372-87DC-F255A1A85BB2}"/>
              </a:ext>
            </a:extLst>
          </p:cNvPr>
          <p:cNvSpPr/>
          <p:nvPr/>
        </p:nvSpPr>
        <p:spPr>
          <a:xfrm>
            <a:off x="2502877" y="1987062"/>
            <a:ext cx="1030166" cy="3641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824131-6C8C-490C-AD3C-B84394AC28D1}"/>
              </a:ext>
            </a:extLst>
          </p:cNvPr>
          <p:cNvCxnSpPr/>
          <p:nvPr/>
        </p:nvCxnSpPr>
        <p:spPr>
          <a:xfrm flipH="1">
            <a:off x="1296865" y="2206869"/>
            <a:ext cx="1206012" cy="23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6E82D7-4B89-4242-B67D-1C164972750F}"/>
              </a:ext>
            </a:extLst>
          </p:cNvPr>
          <p:cNvSpPr txBox="1"/>
          <p:nvPr/>
        </p:nvSpPr>
        <p:spPr>
          <a:xfrm>
            <a:off x="54953" y="2523392"/>
            <a:ext cx="1815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developer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1E3C5-BE9C-443E-AAA9-80ACF9F80601}"/>
              </a:ext>
            </a:extLst>
          </p:cNvPr>
          <p:cNvCxnSpPr>
            <a:cxnSpLocks/>
          </p:cNvCxnSpPr>
          <p:nvPr/>
        </p:nvCxnSpPr>
        <p:spPr>
          <a:xfrm flipH="1">
            <a:off x="1327638" y="2346728"/>
            <a:ext cx="2505808" cy="2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12973-2FF0-42E3-9C3B-60C090A3DB59}"/>
              </a:ext>
            </a:extLst>
          </p:cNvPr>
          <p:cNvSpPr txBox="1"/>
          <p:nvPr/>
        </p:nvSpPr>
        <p:spPr>
          <a:xfrm>
            <a:off x="0" y="4422531"/>
            <a:ext cx="181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 branch into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68929-6970-4A74-8542-A361CEC9273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449839" y="2006112"/>
            <a:ext cx="3239284" cy="382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60DDB4-7962-484F-9166-A8AC2E9FF178}"/>
              </a:ext>
            </a:extLst>
          </p:cNvPr>
          <p:cNvSpPr txBox="1"/>
          <p:nvPr/>
        </p:nvSpPr>
        <p:spPr>
          <a:xfrm>
            <a:off x="9689123" y="5373229"/>
            <a:ext cx="181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notified of all changes in the rep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45C261-5572-4873-B6E6-495D1C4E9132}"/>
              </a:ext>
            </a:extLst>
          </p:cNvPr>
          <p:cNvCxnSpPr>
            <a:cxnSpLocks/>
          </p:cNvCxnSpPr>
          <p:nvPr/>
        </p:nvCxnSpPr>
        <p:spPr>
          <a:xfrm>
            <a:off x="7359161" y="1974447"/>
            <a:ext cx="1986123" cy="15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CAD32A-0E1A-460C-B348-FD3D40FF7AA9}"/>
              </a:ext>
            </a:extLst>
          </p:cNvPr>
          <p:cNvSpPr txBox="1"/>
          <p:nvPr/>
        </p:nvSpPr>
        <p:spPr>
          <a:xfrm>
            <a:off x="9689123" y="3178623"/>
            <a:ext cx="181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Bookmark a repo for later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7F77C9-19A9-4C4C-A4C3-3A5060FFD6C7}"/>
              </a:ext>
            </a:extLst>
          </p:cNvPr>
          <p:cNvCxnSpPr>
            <a:cxnSpLocks/>
          </p:cNvCxnSpPr>
          <p:nvPr/>
        </p:nvCxnSpPr>
        <p:spPr>
          <a:xfrm>
            <a:off x="8419733" y="1919598"/>
            <a:ext cx="1243540" cy="8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88559A-A6B7-4C38-A247-7D316573BD0F}"/>
              </a:ext>
            </a:extLst>
          </p:cNvPr>
          <p:cNvSpPr txBox="1"/>
          <p:nvPr/>
        </p:nvSpPr>
        <p:spPr>
          <a:xfrm>
            <a:off x="9689123" y="1793534"/>
            <a:ext cx="181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the Repo to your page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EEF3DC-E2B2-4A2E-BC49-A411FCBF5033}"/>
              </a:ext>
            </a:extLst>
          </p:cNvPr>
          <p:cNvCxnSpPr>
            <a:cxnSpLocks/>
          </p:cNvCxnSpPr>
          <p:nvPr/>
        </p:nvCxnSpPr>
        <p:spPr>
          <a:xfrm>
            <a:off x="8050090" y="3643611"/>
            <a:ext cx="1346741" cy="71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7D4FF-1AD2-472E-BC79-465A50D1381C}"/>
              </a:ext>
            </a:extLst>
          </p:cNvPr>
          <p:cNvSpPr txBox="1"/>
          <p:nvPr/>
        </p:nvSpPr>
        <p:spPr>
          <a:xfrm>
            <a:off x="9689123" y="4203730"/>
            <a:ext cx="181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all contents to your desktop</a:t>
            </a:r>
          </a:p>
        </p:txBody>
      </p:sp>
    </p:spTree>
    <p:extLst>
      <p:ext uri="{BB962C8B-B14F-4D97-AF65-F5344CB8AC3E}">
        <p14:creationId xmlns:p14="http://schemas.microsoft.com/office/powerpoint/2010/main" val="94431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VERSION CONTROL KEY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19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01927-66D5-4644-BDE9-9841C3FF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19" y="1774013"/>
            <a:ext cx="9728462" cy="3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9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 MANY PEOPLE WORKED ON GGPLOT2?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6C57865-18E2-43AB-AA2F-36ADD940F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6" y="1334880"/>
            <a:ext cx="3515473" cy="4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20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F9825D-6E15-4EA0-BC6A-BEB125B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36216"/>
              </p:ext>
            </p:extLst>
          </p:nvPr>
        </p:nvGraphicFramePr>
        <p:xfrm>
          <a:off x="792284" y="1427447"/>
          <a:ext cx="1017172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63">
                  <a:extLst>
                    <a:ext uri="{9D8B030D-6E8A-4147-A177-3AD203B41FA5}">
                      <a16:colId xmlns:a16="http://schemas.microsoft.com/office/drawing/2014/main" val="1193976714"/>
                    </a:ext>
                  </a:extLst>
                </a:gridCol>
                <a:gridCol w="9501760">
                  <a:extLst>
                    <a:ext uri="{9D8B030D-6E8A-4147-A177-3AD203B41FA5}">
                      <a16:colId xmlns:a16="http://schemas.microsoft.com/office/drawing/2014/main" val="41799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Overview Version Control Systems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Walkthrough 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>
                    <a:solidFill>
                      <a:srgbClr val="2BB74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Git and GitHub with RStudio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BB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Collaboration Exercise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etiquette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47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1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21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F9825D-6E15-4EA0-BC6A-BEB125B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56203"/>
              </p:ext>
            </p:extLst>
          </p:nvPr>
        </p:nvGraphicFramePr>
        <p:xfrm>
          <a:off x="792284" y="1427447"/>
          <a:ext cx="1017172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63">
                  <a:extLst>
                    <a:ext uri="{9D8B030D-6E8A-4147-A177-3AD203B41FA5}">
                      <a16:colId xmlns:a16="http://schemas.microsoft.com/office/drawing/2014/main" val="1193976714"/>
                    </a:ext>
                  </a:extLst>
                </a:gridCol>
                <a:gridCol w="9501760">
                  <a:extLst>
                    <a:ext uri="{9D8B030D-6E8A-4147-A177-3AD203B41FA5}">
                      <a16:colId xmlns:a16="http://schemas.microsoft.com/office/drawing/2014/main" val="41799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Overview Version Control Systems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Walkthrough 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Git and GitHub with RStudio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>
                    <a:solidFill>
                      <a:srgbClr val="2BB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Collaboration Exercise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BB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etiquette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47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15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COMMAND FOR COLLABORATIVE EXERCISE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22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B7F26C9-A3DA-4C5D-82B8-D511DA60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2" y="1622998"/>
            <a:ext cx="1129371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git clone https://github.com/dachosen1/Github-Walkthrough-.git</a:t>
            </a:r>
            <a:r>
              <a:rPr lang="en-US" altLang="en-US" sz="1100" dirty="0"/>
              <a:t> </a:t>
            </a: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git remote set-</a:t>
            </a:r>
            <a:r>
              <a:rPr lang="en-US" altLang="en-US" sz="2400" dirty="0" err="1">
                <a:latin typeface="Arial Unicode MS"/>
              </a:rPr>
              <a:t>url</a:t>
            </a:r>
            <a:r>
              <a:rPr lang="en-US" altLang="en-US" sz="2400" dirty="0">
                <a:latin typeface="Arial Unicode MS"/>
              </a:rPr>
              <a:t> origin </a:t>
            </a:r>
            <a:r>
              <a:rPr lang="en-US" altLang="en-US" sz="2400" dirty="0">
                <a:latin typeface="Arial Unicode MS"/>
                <a:hlinkClick r:id="rId3"/>
              </a:rPr>
              <a:t>https://github.com/dachosen1/Github-Walkthrough-.git</a:t>
            </a: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remote add </a:t>
            </a:r>
            <a:r>
              <a:rPr lang="en-US" altLang="en-US" sz="2400" dirty="0">
                <a:latin typeface="Arial Unicode MS"/>
              </a:rPr>
              <a:t>origin </a:t>
            </a:r>
            <a:r>
              <a:rPr lang="en-US" altLang="en-US" sz="2400" dirty="0">
                <a:latin typeface="Arial Unicode MS"/>
                <a:hlinkClick r:id="rId3"/>
              </a:rPr>
              <a:t>https://github.com/dachosen1/Github-Walkthrough-.git</a:t>
            </a: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git INIT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git branch [your branch name]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git checkout [your branch name]</a:t>
            </a:r>
          </a:p>
        </p:txBody>
      </p:sp>
    </p:spTree>
    <p:extLst>
      <p:ext uri="{BB962C8B-B14F-4D97-AF65-F5344CB8AC3E}">
        <p14:creationId xmlns:p14="http://schemas.microsoft.com/office/powerpoint/2010/main" val="286211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23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F9825D-6E15-4EA0-BC6A-BEB125B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9893"/>
              </p:ext>
            </p:extLst>
          </p:nvPr>
        </p:nvGraphicFramePr>
        <p:xfrm>
          <a:off x="792284" y="1427447"/>
          <a:ext cx="1017172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63">
                  <a:extLst>
                    <a:ext uri="{9D8B030D-6E8A-4147-A177-3AD203B41FA5}">
                      <a16:colId xmlns:a16="http://schemas.microsoft.com/office/drawing/2014/main" val="1193976714"/>
                    </a:ext>
                  </a:extLst>
                </a:gridCol>
                <a:gridCol w="9501760">
                  <a:extLst>
                    <a:ext uri="{9D8B030D-6E8A-4147-A177-3AD203B41FA5}">
                      <a16:colId xmlns:a16="http://schemas.microsoft.com/office/drawing/2014/main" val="41799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Overview Version Control Systems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Walkthrough 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Git and GitHub with RStudio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Collaboration Exercise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</a:p>
                  </a:txBody>
                  <a:tcPr>
                    <a:solidFill>
                      <a:srgbClr val="2BB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etiquette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BB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7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6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GITHUB TIPS BY HADLEY WICKHAMS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24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B7F26C9-A3DA-4C5D-82B8-D511DA60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8" y="1584667"/>
            <a:ext cx="112937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+mj-lt"/>
              </a:rPr>
              <a:t>1. Profile picture: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Spend some time polishing your GitHub home page. Make sure you have a custom image — if you don't want your face on in the internet, pick some image that represents you</a:t>
            </a: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+mj-lt"/>
              </a:rPr>
              <a:t>2.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b="1" dirty="0">
                <a:latin typeface="+mj-lt"/>
              </a:rPr>
              <a:t>Pin a few repos that represent particularly strong work. </a:t>
            </a:r>
            <a:r>
              <a:rPr lang="en-US" altLang="en-US" sz="2400" dirty="0">
                <a:latin typeface="+mj-lt"/>
              </a:rPr>
              <a:t>Make sure those repos have concise but descriptive titles, and that you've added a readme that briefly describes the contents. Include a plot/image if you have one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+mj-lt"/>
              </a:rPr>
              <a:t>3.</a:t>
            </a:r>
            <a:r>
              <a:rPr lang="en-US" altLang="en-US" sz="2400" dirty="0">
                <a:latin typeface="+mj-lt"/>
              </a:rPr>
              <a:t> I</a:t>
            </a:r>
            <a:r>
              <a:rPr lang="en-US" sz="2400" dirty="0">
                <a:latin typeface="+mj-lt"/>
              </a:rPr>
              <a:t>f you can't share your usual work, do a couple of tidy Tuesday's or try out other public data analysis challenges</a:t>
            </a:r>
            <a:endParaRPr lang="en-US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0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 MANY PEOPLE WORKED ON GGPLOT2?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67733A6-EEA6-4AB6-84D1-3AAE1B38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334880"/>
            <a:ext cx="3515473" cy="4072091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D2DB56AF-524A-4EE2-B209-F2C26F2671A5}"/>
              </a:ext>
            </a:extLst>
          </p:cNvPr>
          <p:cNvSpPr txBox="1">
            <a:spLocks/>
          </p:cNvSpPr>
          <p:nvPr/>
        </p:nvSpPr>
        <p:spPr>
          <a:xfrm>
            <a:off x="4967655" y="5322245"/>
            <a:ext cx="2256691" cy="118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206</a:t>
            </a:r>
          </a:p>
        </p:txBody>
      </p:sp>
    </p:spTree>
    <p:extLst>
      <p:ext uri="{BB962C8B-B14F-4D97-AF65-F5344CB8AC3E}">
        <p14:creationId xmlns:p14="http://schemas.microsoft.com/office/powerpoint/2010/main" val="19024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 MANY PEOPLE WORKED ON TENSORFLOW?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00E2C8FC-6E9F-434D-BEB5-F99B93A20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06" y="1196517"/>
            <a:ext cx="3814789" cy="41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 MANY PEOPLE WORKED ON TENSORFLOW?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00E2C8FC-6E9F-434D-BEB5-F99B93A20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98" y="1196517"/>
            <a:ext cx="3814789" cy="415907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3FFAFF4D-D370-432D-85AB-ACCCA42A664E}"/>
              </a:ext>
            </a:extLst>
          </p:cNvPr>
          <p:cNvSpPr txBox="1">
            <a:spLocks/>
          </p:cNvSpPr>
          <p:nvPr/>
        </p:nvSpPr>
        <p:spPr>
          <a:xfrm>
            <a:off x="4967655" y="5322245"/>
            <a:ext cx="2256691" cy="118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2,256</a:t>
            </a:r>
          </a:p>
        </p:txBody>
      </p:sp>
    </p:spTree>
    <p:extLst>
      <p:ext uri="{BB962C8B-B14F-4D97-AF65-F5344CB8AC3E}">
        <p14:creationId xmlns:p14="http://schemas.microsoft.com/office/powerpoint/2010/main" val="35286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F9825D-6E15-4EA0-BC6A-BEB125B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881"/>
              </p:ext>
            </p:extLst>
          </p:nvPr>
        </p:nvGraphicFramePr>
        <p:xfrm>
          <a:off x="792284" y="1427447"/>
          <a:ext cx="1017172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63">
                  <a:extLst>
                    <a:ext uri="{9D8B030D-6E8A-4147-A177-3AD203B41FA5}">
                      <a16:colId xmlns:a16="http://schemas.microsoft.com/office/drawing/2014/main" val="1193976714"/>
                    </a:ext>
                  </a:extLst>
                </a:gridCol>
                <a:gridCol w="9501760">
                  <a:extLst>
                    <a:ext uri="{9D8B030D-6E8A-4147-A177-3AD203B41FA5}">
                      <a16:colId xmlns:a16="http://schemas.microsoft.com/office/drawing/2014/main" val="41799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solidFill>
                      <a:srgbClr val="2BB7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Overview Version Control Systems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BB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Walkthrough 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Integrating Git and GitHub with RStudio</a:t>
                      </a:r>
                    </a:p>
                    <a:p>
                      <a:pPr marL="0" algn="l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Collaboration Exercise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9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 etiquette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47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4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WHAT IS VERSION CONTROL SYSTEM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BBBA1-1BB9-4AB3-8909-A68E1F095758}"/>
              </a:ext>
            </a:extLst>
          </p:cNvPr>
          <p:cNvSpPr txBox="1"/>
          <p:nvPr/>
        </p:nvSpPr>
        <p:spPr>
          <a:xfrm>
            <a:off x="593035" y="1426426"/>
            <a:ext cx="51753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2E3D49"/>
              </a:solidFill>
              <a:latin typeface="OpenSans-Semibold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E3D49"/>
                </a:solidFill>
                <a:latin typeface="OpenSans-Semibold"/>
              </a:rPr>
              <a:t>Track changes to a file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E3D49"/>
              </a:solidFill>
              <a:latin typeface="OpenSans-Semibold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E3D49"/>
                </a:solidFill>
                <a:latin typeface="OpenSans-Semibold"/>
              </a:rPr>
              <a:t>Revert files back to a previous state, revert the entire project back to a previous state,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E3D49"/>
              </a:solidFill>
              <a:latin typeface="OpenSans-Semibold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E3D49"/>
                </a:solidFill>
                <a:latin typeface="OpenSans-Semibold"/>
              </a:rPr>
              <a:t>Review changes made over time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E3D49"/>
              </a:solidFill>
              <a:latin typeface="OpenSans-Semibold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E3D49"/>
                </a:solidFill>
                <a:latin typeface="OpenSans-Semibold"/>
              </a:rPr>
              <a:t>See who last modified something that might be causing problem</a:t>
            </a:r>
            <a:endParaRPr lang="en-US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B0FB9A-3F30-456D-BBF4-C31A89C8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50" y="1657351"/>
            <a:ext cx="5085481" cy="43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WHAT’S A REPO? 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75AE81-5638-4F29-821B-BA4D0A173E30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363478-4A8A-42D9-8A95-BEA9A6D651D7}"/>
              </a:ext>
            </a:extLst>
          </p:cNvPr>
          <p:cNvSpPr/>
          <p:nvPr/>
        </p:nvSpPr>
        <p:spPr>
          <a:xfrm>
            <a:off x="465461" y="1386857"/>
            <a:ext cx="101823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A5C3C"/>
                </a:solidFill>
                <a:latin typeface="OpenSans-Bold"/>
              </a:rPr>
              <a:t>Repository (repo): </a:t>
            </a:r>
            <a:r>
              <a:rPr lang="en-US" sz="2800">
                <a:solidFill>
                  <a:srgbClr val="2E3D49"/>
                </a:solidFill>
                <a:latin typeface="OpenSans-Semibold"/>
              </a:rPr>
              <a:t>A directory that contains your project work, as well as a few files which are used to communicate with Git. Repositories can exist either locally on your computer or as a remote copy on another computer.</a:t>
            </a:r>
            <a:endParaRPr lang="en-US" sz="2800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3F10C80-F801-4DD0-96A4-9E351035D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35" y="3652555"/>
            <a:ext cx="3424604" cy="28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BF6FEE5-DB6D-4D26-8294-8847D16B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7" y="3087687"/>
            <a:ext cx="3022354" cy="2120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4F7B8-66E1-4CDF-B8EE-44DFBF6C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2" y="488216"/>
            <a:ext cx="10872422" cy="7083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TYPES OF VERSION CONTROL SYSTEMS?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A7E5-DC90-42C2-A964-5EE8D6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AE81-5638-4F29-821B-BA4D0A173E30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169D6CFA-1F6C-46B4-BF13-CF1A3A32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635634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21352F-7553-499D-A302-65F55BDCD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8" y="1357133"/>
            <a:ext cx="4384630" cy="29230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9F768C-3CF8-4878-8A54-AC3E084C5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35" y="1649364"/>
            <a:ext cx="5703599" cy="17911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22E229-A9D9-41F6-8450-F057DEC2B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71" y="3473827"/>
            <a:ext cx="4269469" cy="2554566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C6F3FF6-4E5B-4956-BF22-12E51B190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50" y="4640393"/>
            <a:ext cx="1819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635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OpenSans-Bold</vt:lpstr>
      <vt:lpstr>OpenSans-Semibold</vt:lpstr>
      <vt:lpstr>Office Theme</vt:lpstr>
      <vt:lpstr>PowerPoint Presentation</vt:lpstr>
      <vt:lpstr>HOW MANY PEOPLE WORKED ON GGPLOT2?</vt:lpstr>
      <vt:lpstr>HOW MANY PEOPLE WORKED ON GGPLOT2?</vt:lpstr>
      <vt:lpstr>HOW MANY PEOPLE WORKED ON TENSORFLOW?</vt:lpstr>
      <vt:lpstr>HOW MANY PEOPLE WORKED ON TENSORFLOW?</vt:lpstr>
      <vt:lpstr>AGENDA</vt:lpstr>
      <vt:lpstr>WHAT IS VERSION CONTROL SYSTEM ?</vt:lpstr>
      <vt:lpstr>WHAT’S A REPO? </vt:lpstr>
      <vt:lpstr>TYPES OF VERSION CONTROL SYSTEMS? </vt:lpstr>
      <vt:lpstr>TYPES OF VERSION CONTROL SYSTEMS? </vt:lpstr>
      <vt:lpstr>GIT FLOW</vt:lpstr>
      <vt:lpstr>VERSION CONTROL KEY COMMANDS - COMMIT</vt:lpstr>
      <vt:lpstr>VERSION CONTROL KEY COMMANDS – PUSH </vt:lpstr>
      <vt:lpstr>VERSION CONTROL KEY COMMANDS – PULL </vt:lpstr>
      <vt:lpstr>VERSION CONTROL KEY COMMANDS - BRANCH</vt:lpstr>
      <vt:lpstr>AGENDA</vt:lpstr>
      <vt:lpstr>GITHUB HOMEPAGE</vt:lpstr>
      <vt:lpstr>EXAMPLE GITHUB PAGE - TENSORFLOW</vt:lpstr>
      <vt:lpstr>VERSION CONTROL KEY COMMANDS</vt:lpstr>
      <vt:lpstr>AGENDA</vt:lpstr>
      <vt:lpstr>AGENDA</vt:lpstr>
      <vt:lpstr>COMMAND FOR COLLABORATIVE EXERCISE </vt:lpstr>
      <vt:lpstr>AGENDA</vt:lpstr>
      <vt:lpstr>GITHUB TIPS BY HADLEY WICKHAMS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Nelson</dc:creator>
  <cp:lastModifiedBy>Anderson Nelson</cp:lastModifiedBy>
  <cp:revision>25</cp:revision>
  <dcterms:created xsi:type="dcterms:W3CDTF">2019-10-27T23:02:35Z</dcterms:created>
  <dcterms:modified xsi:type="dcterms:W3CDTF">2019-11-01T19:02:25Z</dcterms:modified>
</cp:coreProperties>
</file>