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9"/>
  </p:notesMasterIdLst>
  <p:handoutMasterIdLst>
    <p:handoutMasterId r:id="rId50"/>
  </p:handoutMasterIdLst>
  <p:sldIdLst>
    <p:sldId id="256" r:id="rId2"/>
    <p:sldId id="257" r:id="rId3"/>
    <p:sldId id="388" r:id="rId4"/>
    <p:sldId id="460" r:id="rId5"/>
    <p:sldId id="461" r:id="rId6"/>
    <p:sldId id="426" r:id="rId7"/>
    <p:sldId id="462" r:id="rId8"/>
    <p:sldId id="463" r:id="rId9"/>
    <p:sldId id="470" r:id="rId10"/>
    <p:sldId id="464" r:id="rId11"/>
    <p:sldId id="390" r:id="rId12"/>
    <p:sldId id="465" r:id="rId13"/>
    <p:sldId id="393" r:id="rId14"/>
    <p:sldId id="466" r:id="rId15"/>
    <p:sldId id="394" r:id="rId16"/>
    <p:sldId id="468" r:id="rId17"/>
    <p:sldId id="467" r:id="rId18"/>
    <p:sldId id="395" r:id="rId19"/>
    <p:sldId id="397" r:id="rId20"/>
    <p:sldId id="303" r:id="rId21"/>
    <p:sldId id="289" r:id="rId22"/>
    <p:sldId id="292" r:id="rId23"/>
    <p:sldId id="294" r:id="rId24"/>
    <p:sldId id="295" r:id="rId25"/>
    <p:sldId id="293" r:id="rId26"/>
    <p:sldId id="320" r:id="rId27"/>
    <p:sldId id="302" r:id="rId28"/>
    <p:sldId id="291" r:id="rId29"/>
    <p:sldId id="296" r:id="rId30"/>
    <p:sldId id="297" r:id="rId31"/>
    <p:sldId id="298" r:id="rId32"/>
    <p:sldId id="304" r:id="rId33"/>
    <p:sldId id="269" r:id="rId34"/>
    <p:sldId id="270" r:id="rId35"/>
    <p:sldId id="305" r:id="rId36"/>
    <p:sldId id="306" r:id="rId37"/>
    <p:sldId id="285" r:id="rId38"/>
    <p:sldId id="286" r:id="rId39"/>
    <p:sldId id="272" r:id="rId40"/>
    <p:sldId id="273" r:id="rId41"/>
    <p:sldId id="287" r:id="rId42"/>
    <p:sldId id="274" r:id="rId43"/>
    <p:sldId id="275" r:id="rId44"/>
    <p:sldId id="336" r:id="rId45"/>
    <p:sldId id="335" r:id="rId46"/>
    <p:sldId id="358" r:id="rId47"/>
    <p:sldId id="469" r:id="rId48"/>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72" d="100"/>
          <a:sy n="72" d="100"/>
        </p:scale>
        <p:origin x="1266" y="78"/>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2018/5/15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0" sz="1200" b="0">
                <a:latin typeface="Arial" panose="020B0604020202020204" pitchFamily="34" charset="0"/>
              </a:defRPr>
            </a:lvl1pPr>
          </a:lstStyle>
          <a:p>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0" sz="1200" b="0">
                <a:latin typeface="Arial" panose="020B0604020202020204" pitchFamily="34" charset="0"/>
              </a:defRPr>
            </a:lvl1pPr>
          </a:lstStyle>
          <a:p>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0" sz="1200" b="0">
                <a:latin typeface="Arial" panose="020B0604020202020204" pitchFamily="34" charset="0"/>
              </a:defRPr>
            </a:lvl1pPr>
          </a:lstStyle>
          <a:p>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200" b="0">
                <a:latin typeface="Arial" panose="020B0604020202020204" pitchFamily="34" charset="0"/>
              </a:defRPr>
            </a:lvl1pPr>
          </a:lstStyle>
          <a:p>
            <a:fld id="{D8B30D35-D3C5-4BC2-8781-E83307F4A09E}"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324FD28-0BC8-4791-89BD-384C31403B9B}" type="slidenum">
              <a:rPr lang="en-US" altLang="zh-CN"/>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BE38FBB-4367-4BB3-BFD9-D84C14DDDB24}" type="slidenum">
              <a:rPr lang="en-US" altLang="zh-CN"/>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35A4B1-D373-40D4-9F52-598A8562F921}" type="slidenum">
              <a:rPr lang="en-US" altLang="zh-CN"/>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319213"/>
            <a:ext cx="3810000" cy="4611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19213"/>
            <a:ext cx="3810000" cy="4611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0833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0833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934200" y="6324600"/>
            <a:ext cx="1905000" cy="457200"/>
          </a:xfrm>
        </p:spPr>
        <p:txBody>
          <a:bodyPr/>
          <a:lstStyle>
            <a:lvl1pPr>
              <a:defRPr/>
            </a:lvl1pPr>
          </a:lstStyle>
          <a:p>
            <a:fld id="{EE787815-BBE9-4787-93E5-2FB40F2172F0}" type="slidenum">
              <a:rPr lang="en-US" altLang="zh-CN"/>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BD9E107-7CBE-4420-B8A8-046F950C4F52}" type="slidenum">
              <a:rPr lang="en-US" altLang="zh-CN"/>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CAE55A-102E-4B1F-B4B9-44296CC3B026}" type="slidenum">
              <a:rPr lang="en-US" altLang="zh-CN"/>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6BBE79B-AC07-4E9E-ABB6-3F65A68FBB55}" type="slidenum">
              <a:rPr lang="en-US" altLang="zh-CN"/>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55ECD18-2692-46EB-AFBB-26EDEAD2BB60}" type="slidenum">
              <a:rPr lang="en-US" altLang="zh-CN"/>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81942B2-F0E5-4726-819D-E2324929C7F5}" type="slidenum">
              <a:rPr lang="en-US" altLang="zh-CN"/>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1960098-0B5C-4B60-8013-B04E0E4727FB}" type="slidenum">
              <a:rPr lang="en-US" altLang="zh-CN"/>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8BCAC9-E5E0-414B-A18D-1B840B543209}" type="slidenum">
              <a:rPr lang="en-US" altLang="zh-CN"/>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A478D77-C6DB-4422-BAD0-70B218FAF289}" type="slidenum">
              <a:rPr lang="en-US" altLang="zh-CN"/>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263650" y="404813"/>
            <a:ext cx="7772400" cy="720725"/>
          </a:xfrm>
          <a:prstGeom prst="rect">
            <a:avLst/>
          </a:prstGeom>
          <a:noFill/>
          <a:ln w="9525">
            <a:noFill/>
            <a:miter lim="800000"/>
          </a:ln>
        </p:spPr>
        <p:txBody>
          <a:bodyPr vert="horz" wrap="square" lIns="91440" tIns="45720" rIns="91440" bIns="45720" numCol="1" anchor="ctr" anchorCtr="0" compatLnSpc="1"/>
          <a:lstStyle/>
          <a:p>
            <a:pPr lvl="0"/>
            <a:r>
              <a:rPr lang="zh-CN" altLang="zh-CN" smtClean="0"/>
              <a:t>单击以编辑</a:t>
            </a:r>
            <a:r>
              <a:rPr lang="zh-CN" altLang="en-US" smtClean="0"/>
              <a:t>母版标题样式</a:t>
            </a:r>
          </a:p>
        </p:txBody>
      </p:sp>
      <p:sp>
        <p:nvSpPr>
          <p:cNvPr id="4099" name="Rectangle 3"/>
          <p:cNvSpPr>
            <a:spLocks noGrp="1" noChangeArrowheads="1"/>
          </p:cNvSpPr>
          <p:nvPr>
            <p:ph type="body" idx="1"/>
          </p:nvPr>
        </p:nvSpPr>
        <p:spPr bwMode="auto">
          <a:xfrm>
            <a:off x="685800" y="1319213"/>
            <a:ext cx="7772400" cy="461168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685800" y="60833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sz="1400" b="0"/>
            </a:lvl1pPr>
          </a:lstStyle>
          <a:p>
            <a:endParaRPr lang="en-US" altLang="zh-CN"/>
          </a:p>
        </p:txBody>
      </p:sp>
      <p:sp>
        <p:nvSpPr>
          <p:cNvPr id="4101" name="Rectangle 5"/>
          <p:cNvSpPr>
            <a:spLocks noGrp="1" noChangeArrowheads="1"/>
          </p:cNvSpPr>
          <p:nvPr>
            <p:ph type="ftr" sz="quarter" idx="3"/>
          </p:nvPr>
        </p:nvSpPr>
        <p:spPr bwMode="auto">
          <a:xfrm>
            <a:off x="3124200" y="60833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sz="1400" b="0"/>
            </a:lvl1pPr>
          </a:lstStyle>
          <a:p>
            <a:endParaRPr lang="en-US" altLang="zh-CN"/>
          </a:p>
        </p:txBody>
      </p:sp>
      <p:sp>
        <p:nvSpPr>
          <p:cNvPr id="4102" name="Rectangle 6"/>
          <p:cNvSpPr>
            <a:spLocks noGrp="1" noChangeArrowheads="1"/>
          </p:cNvSpPr>
          <p:nvPr>
            <p:ph type="sldNum" sz="quarter" idx="4"/>
          </p:nvPr>
        </p:nvSpPr>
        <p:spPr bwMode="auto">
          <a:xfrm>
            <a:off x="6934200" y="63246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lvl1pPr>
          </a:lstStyle>
          <a:p>
            <a:fld id="{BEC3F92F-6BCA-489E-AF9E-3806E3C91804}" type="slidenum">
              <a:rPr lang="en-US" altLang="zh-CN"/>
              <a:t>‹#›</a:t>
            </a:fld>
            <a:endParaRPr lang="en-US" altLang="zh-CN"/>
          </a:p>
        </p:txBody>
      </p:sp>
      <p:grpSp>
        <p:nvGrpSpPr>
          <p:cNvPr id="4103" name="Group 7"/>
          <p:cNvGrpSpPr/>
          <p:nvPr/>
        </p:nvGrpSpPr>
        <p:grpSpPr bwMode="auto">
          <a:xfrm>
            <a:off x="0" y="6553200"/>
            <a:ext cx="9144000" cy="301625"/>
            <a:chOff x="0" y="4032"/>
            <a:chExt cx="5760" cy="288"/>
          </a:xfrm>
        </p:grpSpPr>
        <p:sp>
          <p:nvSpPr>
            <p:cNvPr id="4104" name="Rectangle 8"/>
            <p:cNvSpPr>
              <a:spLocks noChangeArrowheads="1"/>
            </p:cNvSpPr>
            <p:nvPr/>
          </p:nvSpPr>
          <p:spPr bwMode="auto">
            <a:xfrm>
              <a:off x="0" y="4032"/>
              <a:ext cx="5760" cy="288"/>
            </a:xfrm>
            <a:prstGeom prst="rect">
              <a:avLst/>
            </a:prstGeom>
            <a:solidFill>
              <a:srgbClr val="33CCCC"/>
            </a:solidFill>
            <a:ln w="9525">
              <a:solidFill>
                <a:srgbClr val="33CCCC"/>
              </a:solidFill>
              <a:miter lim="800000"/>
            </a:ln>
          </p:spPr>
          <p:txBody>
            <a:bodyPr/>
            <a:lstStyle/>
            <a:p>
              <a:r>
                <a:rPr lang="en-US" altLang="zh-CN" sz="2400" b="0"/>
                <a:t>                  </a:t>
              </a:r>
            </a:p>
          </p:txBody>
        </p:sp>
        <p:sp>
          <p:nvSpPr>
            <p:cNvPr id="4105" name="Line 9"/>
            <p:cNvSpPr>
              <a:spLocks noChangeShapeType="1"/>
            </p:cNvSpPr>
            <p:nvPr/>
          </p:nvSpPr>
          <p:spPr bwMode="auto">
            <a:xfrm>
              <a:off x="4464" y="4032"/>
              <a:ext cx="288" cy="288"/>
            </a:xfrm>
            <a:prstGeom prst="line">
              <a:avLst/>
            </a:prstGeom>
            <a:noFill/>
            <a:ln w="57150">
              <a:solidFill>
                <a:srgbClr val="FFFFFF"/>
              </a:solidFill>
              <a:round/>
            </a:ln>
            <a:effectLst/>
          </p:spPr>
          <p:txBody>
            <a:bodyPr wrap="none" anchor="ctr"/>
            <a:lstStyle/>
            <a:p>
              <a:endParaRPr lang="zh-CN" altLang="en-US"/>
            </a:p>
          </p:txBody>
        </p:sp>
        <p:sp>
          <p:nvSpPr>
            <p:cNvPr id="4106" name="Line 10"/>
            <p:cNvSpPr>
              <a:spLocks noChangeShapeType="1"/>
            </p:cNvSpPr>
            <p:nvPr/>
          </p:nvSpPr>
          <p:spPr bwMode="auto">
            <a:xfrm>
              <a:off x="4176" y="4032"/>
              <a:ext cx="336" cy="288"/>
            </a:xfrm>
            <a:prstGeom prst="line">
              <a:avLst/>
            </a:prstGeom>
            <a:noFill/>
            <a:ln w="57150">
              <a:solidFill>
                <a:srgbClr val="FFFFFF"/>
              </a:solidFill>
              <a:round/>
            </a:ln>
            <a:effectLst/>
          </p:spPr>
          <p:txBody>
            <a:bodyPr wrap="none" anchor="ctr"/>
            <a:lstStyle/>
            <a:p>
              <a:endParaRPr lang="zh-CN" altLang="en-US"/>
            </a:p>
          </p:txBody>
        </p:sp>
        <p:sp>
          <p:nvSpPr>
            <p:cNvPr id="4107" name="Line 11"/>
            <p:cNvSpPr>
              <a:spLocks noChangeShapeType="1"/>
            </p:cNvSpPr>
            <p:nvPr/>
          </p:nvSpPr>
          <p:spPr bwMode="auto">
            <a:xfrm>
              <a:off x="4704" y="4032"/>
              <a:ext cx="336" cy="288"/>
            </a:xfrm>
            <a:prstGeom prst="line">
              <a:avLst/>
            </a:prstGeom>
            <a:noFill/>
            <a:ln w="57150">
              <a:solidFill>
                <a:srgbClr val="FFFFFF"/>
              </a:solidFill>
              <a:round/>
            </a:ln>
            <a:effectLst/>
          </p:spPr>
          <p:txBody>
            <a:bodyPr wrap="none" anchor="ctr"/>
            <a:lstStyle/>
            <a:p>
              <a:endParaRPr lang="zh-CN" altLang="en-US"/>
            </a:p>
          </p:txBody>
        </p:sp>
        <p:sp>
          <p:nvSpPr>
            <p:cNvPr id="4108" name="Line 12"/>
            <p:cNvSpPr>
              <a:spLocks noChangeShapeType="1"/>
            </p:cNvSpPr>
            <p:nvPr/>
          </p:nvSpPr>
          <p:spPr bwMode="auto">
            <a:xfrm>
              <a:off x="5376" y="4032"/>
              <a:ext cx="384" cy="288"/>
            </a:xfrm>
            <a:prstGeom prst="line">
              <a:avLst/>
            </a:prstGeom>
            <a:noFill/>
            <a:ln w="57150">
              <a:solidFill>
                <a:srgbClr val="FFFFFF"/>
              </a:solidFill>
              <a:round/>
            </a:ln>
            <a:effectLst/>
          </p:spPr>
          <p:txBody>
            <a:bodyPr wrap="none" anchor="ctr"/>
            <a:lstStyle/>
            <a:p>
              <a:endParaRPr lang="zh-CN" altLang="en-US"/>
            </a:p>
          </p:txBody>
        </p:sp>
        <p:sp>
          <p:nvSpPr>
            <p:cNvPr id="4109" name="Line 13"/>
            <p:cNvSpPr>
              <a:spLocks noChangeShapeType="1"/>
            </p:cNvSpPr>
            <p:nvPr/>
          </p:nvSpPr>
          <p:spPr bwMode="auto">
            <a:xfrm>
              <a:off x="5184" y="4032"/>
              <a:ext cx="384" cy="288"/>
            </a:xfrm>
            <a:prstGeom prst="line">
              <a:avLst/>
            </a:prstGeom>
            <a:noFill/>
            <a:ln w="57150">
              <a:solidFill>
                <a:srgbClr val="FFFFFF"/>
              </a:solidFill>
              <a:round/>
            </a:ln>
            <a:effectLst/>
          </p:spPr>
          <p:txBody>
            <a:bodyPr wrap="none" anchor="ctr"/>
            <a:lstStyle/>
            <a:p>
              <a:endParaRPr lang="zh-CN" altLang="en-US"/>
            </a:p>
          </p:txBody>
        </p:sp>
        <p:sp>
          <p:nvSpPr>
            <p:cNvPr id="4110" name="Line 14"/>
            <p:cNvSpPr>
              <a:spLocks noChangeShapeType="1"/>
            </p:cNvSpPr>
            <p:nvPr/>
          </p:nvSpPr>
          <p:spPr bwMode="auto">
            <a:xfrm>
              <a:off x="5568" y="4032"/>
              <a:ext cx="192" cy="144"/>
            </a:xfrm>
            <a:prstGeom prst="line">
              <a:avLst/>
            </a:prstGeom>
            <a:noFill/>
            <a:ln w="57150">
              <a:solidFill>
                <a:srgbClr val="FFFFFF"/>
              </a:solidFill>
              <a:round/>
            </a:ln>
            <a:effectLst/>
          </p:spPr>
          <p:txBody>
            <a:bodyPr wrap="none" anchor="ctr"/>
            <a:lstStyle/>
            <a:p>
              <a:endParaRPr lang="zh-CN" altLang="en-US"/>
            </a:p>
          </p:txBody>
        </p:sp>
        <p:sp>
          <p:nvSpPr>
            <p:cNvPr id="4111" name="Line 15"/>
            <p:cNvSpPr>
              <a:spLocks noChangeShapeType="1"/>
            </p:cNvSpPr>
            <p:nvPr/>
          </p:nvSpPr>
          <p:spPr bwMode="auto">
            <a:xfrm>
              <a:off x="4992" y="4032"/>
              <a:ext cx="336" cy="288"/>
            </a:xfrm>
            <a:prstGeom prst="line">
              <a:avLst/>
            </a:prstGeom>
            <a:noFill/>
            <a:ln w="57150">
              <a:solidFill>
                <a:srgbClr val="FFFFFF"/>
              </a:solidFill>
              <a:round/>
            </a:ln>
            <a:effectLst/>
          </p:spPr>
          <p:txBody>
            <a:bodyPr wrap="none" anchor="ctr"/>
            <a:lstStyle/>
            <a:p>
              <a:endParaRPr lang="zh-CN" altLang="en-US"/>
            </a:p>
          </p:txBody>
        </p:sp>
      </p:grpSp>
      <p:sp>
        <p:nvSpPr>
          <p:cNvPr id="4112" name="Line 16"/>
          <p:cNvSpPr>
            <a:spLocks noChangeShapeType="1"/>
          </p:cNvSpPr>
          <p:nvPr/>
        </p:nvSpPr>
        <p:spPr bwMode="auto">
          <a:xfrm>
            <a:off x="468313" y="1176338"/>
            <a:ext cx="8458200" cy="0"/>
          </a:xfrm>
          <a:prstGeom prst="line">
            <a:avLst/>
          </a:prstGeom>
          <a:noFill/>
          <a:ln w="57150">
            <a:solidFill>
              <a:srgbClr val="33CCCC"/>
            </a:solidFill>
            <a:round/>
          </a:ln>
          <a:effectLst/>
        </p:spPr>
        <p:txBody>
          <a:bodyPr wrap="none" lIns="90000" tIns="46800" rIns="90000" bIns="46800" anchor="ctr"/>
          <a:lstStyle/>
          <a:p>
            <a:endParaRPr lang="zh-CN" altLang="en-US"/>
          </a:p>
        </p:txBody>
      </p:sp>
      <p:sp>
        <p:nvSpPr>
          <p:cNvPr id="4113" name="Text Box 17"/>
          <p:cNvSpPr txBox="1">
            <a:spLocks noChangeArrowheads="1"/>
          </p:cNvSpPr>
          <p:nvPr/>
        </p:nvSpPr>
        <p:spPr bwMode="auto">
          <a:xfrm>
            <a:off x="457200" y="2514600"/>
            <a:ext cx="8305800" cy="3506788"/>
          </a:xfrm>
          <a:prstGeom prst="rect">
            <a:avLst/>
          </a:prstGeom>
          <a:noFill/>
          <a:ln w="9525">
            <a:noFill/>
            <a:miter lim="800000"/>
          </a:ln>
          <a:effectLst/>
        </p:spPr>
        <p:txBody>
          <a:bodyPr>
            <a:spAutoFit/>
          </a:bodyPr>
          <a:lstStyle/>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p:txBody>
      </p:sp>
      <p:pic>
        <p:nvPicPr>
          <p:cNvPr id="4114" name="Picture 18" descr="bupt"/>
          <p:cNvPicPr>
            <a:picLocks noChangeAspect="1" noChangeArrowheads="1"/>
          </p:cNvPicPr>
          <p:nvPr/>
        </p:nvPicPr>
        <p:blipFill>
          <a:blip r:embed="rId14" cstate="print"/>
          <a:srcRect/>
          <a:stretch>
            <a:fillRect/>
          </a:stretch>
        </p:blipFill>
        <p:spPr bwMode="auto">
          <a:xfrm>
            <a:off x="211138" y="228600"/>
            <a:ext cx="1970087" cy="661988"/>
          </a:xfrm>
          <a:prstGeom prst="rect">
            <a:avLst/>
          </a:prstGeom>
          <a:solidFill>
            <a:srgbClr val="438ACB"/>
          </a:solid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hf hdr="0" ftr="0" dt="0"/>
  <p:txStyles>
    <p:title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oleObject" Target="../embeddings/oleObject9.bin"/><Relationship Id="rId4" Type="http://schemas.openxmlformats.org/officeDocument/2006/relationships/image" Target="../media/image1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p:cNvGrpSpPr/>
          <p:nvPr/>
        </p:nvGrpSpPr>
        <p:grpSpPr bwMode="auto">
          <a:xfrm>
            <a:off x="1619250" y="1917700"/>
            <a:ext cx="5903913" cy="863600"/>
            <a:chOff x="1488" y="1152"/>
            <a:chExt cx="2736" cy="624"/>
          </a:xfrm>
        </p:grpSpPr>
        <p:sp>
          <p:nvSpPr>
            <p:cNvPr id="2053" name="Rectangle 5"/>
            <p:cNvSpPr>
              <a:spLocks noChangeArrowheads="1"/>
            </p:cNvSpPr>
            <p:nvPr/>
          </p:nvSpPr>
          <p:spPr bwMode="auto">
            <a:xfrm>
              <a:off x="1488" y="1152"/>
              <a:ext cx="2736" cy="624"/>
            </a:xfrm>
            <a:prstGeom prst="rect">
              <a:avLst/>
            </a:prstGeom>
            <a:gradFill rotWithShape="0">
              <a:gsLst>
                <a:gs pos="0">
                  <a:srgbClr val="CF0E30">
                    <a:gamma/>
                    <a:shade val="29804"/>
                    <a:invGamma/>
                  </a:srgbClr>
                </a:gs>
                <a:gs pos="50000">
                  <a:srgbClr val="CF0E30"/>
                </a:gs>
                <a:gs pos="100000">
                  <a:srgbClr val="CF0E30">
                    <a:gamma/>
                    <a:shade val="29804"/>
                    <a:invGamma/>
                  </a:srgbClr>
                </a:gs>
              </a:gsLst>
              <a:lin ang="2700000" scaled="1"/>
            </a:gradFill>
            <a:ln w="28575">
              <a:solidFill>
                <a:srgbClr val="F68295"/>
              </a:solidFill>
              <a:miter lim="800000"/>
            </a:ln>
            <a:effectLst/>
          </p:spPr>
          <p:txBody>
            <a:bodyPr wrap="none" anchor="ctr"/>
            <a:lstStyle/>
            <a:p>
              <a:endParaRPr lang="zh-CN" altLang="en-US"/>
            </a:p>
          </p:txBody>
        </p:sp>
        <p:sp>
          <p:nvSpPr>
            <p:cNvPr id="2054" name="Text Box 6"/>
            <p:cNvSpPr txBox="1">
              <a:spLocks noChangeArrowheads="1"/>
            </p:cNvSpPr>
            <p:nvPr/>
          </p:nvSpPr>
          <p:spPr bwMode="auto">
            <a:xfrm>
              <a:off x="1536" y="1200"/>
              <a:ext cx="2612" cy="463"/>
            </a:xfrm>
            <a:prstGeom prst="rect">
              <a:avLst/>
            </a:prstGeom>
            <a:noFill/>
            <a:ln w="9525">
              <a:noFill/>
              <a:miter lim="800000"/>
            </a:ln>
            <a:effectLst/>
          </p:spPr>
          <p:txBody>
            <a:bodyPr>
              <a:spAutoFit/>
            </a:bodyPr>
            <a:lstStyle/>
            <a:p>
              <a:pPr algn="ctr" eaLnBrk="0" hangingPunct="0">
                <a:spcBef>
                  <a:spcPct val="50000"/>
                </a:spcBef>
              </a:pPr>
              <a:r>
                <a:rPr lang="zh-CN" altLang="en-US" sz="3600">
                  <a:solidFill>
                    <a:schemeClr val="bg1"/>
                  </a:solidFill>
                </a:rPr>
                <a:t>课程设计作业布置</a:t>
              </a:r>
            </a:p>
          </p:txBody>
        </p:sp>
      </p:grpSp>
      <p:pic>
        <p:nvPicPr>
          <p:cNvPr id="2055" name="Picture 7" descr="地球"/>
          <p:cNvPicPr>
            <a:picLocks noChangeAspect="1" noChangeArrowheads="1"/>
          </p:cNvPicPr>
          <p:nvPr/>
        </p:nvPicPr>
        <p:blipFill>
          <a:blip r:embed="rId2" cstate="print"/>
          <a:srcRect/>
          <a:stretch>
            <a:fillRect/>
          </a:stretch>
        </p:blipFill>
        <p:spPr bwMode="auto">
          <a:xfrm>
            <a:off x="7091363" y="4940300"/>
            <a:ext cx="1584325" cy="1514475"/>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规则</a:t>
            </a:r>
          </a:p>
        </p:txBody>
      </p:sp>
      <p:sp>
        <p:nvSpPr>
          <p:cNvPr id="3" name="内容占位符 2"/>
          <p:cNvSpPr>
            <a:spLocks noGrp="1"/>
          </p:cNvSpPr>
          <p:nvPr>
            <p:ph idx="1"/>
          </p:nvPr>
        </p:nvSpPr>
        <p:spPr>
          <a:xfrm>
            <a:off x="392430" y="1319530"/>
            <a:ext cx="8447405" cy="4611370"/>
          </a:xfrm>
        </p:spPr>
        <p:txBody>
          <a:bodyPr/>
          <a:lstStyle/>
          <a:p>
            <a:pPr lvl="1"/>
            <a:r>
              <a:rPr lang="zh-CN" altLang="en-US" b="1"/>
              <a:t>要求开发两个版本：命令行版本和动画版本。</a:t>
            </a:r>
          </a:p>
          <a:p>
            <a:pPr lvl="1"/>
            <a:r>
              <a:rPr lang="zh-CN" altLang="en-US" b="1"/>
              <a:t>命令行版本，要求实现文件输入和键盘输入，文件和命令行同时输出。</a:t>
            </a:r>
          </a:p>
          <a:p>
            <a:pPr lvl="1"/>
            <a:endParaRPr lang="zh-CN" altLang="en-US" b="1"/>
          </a:p>
          <a:p>
            <a:pPr lvl="1"/>
            <a:endParaRPr lang="zh-CN" altLang="en-US" b="1"/>
          </a:p>
          <a:p>
            <a:pPr lvl="1"/>
            <a:endParaRPr lang="zh-CN" altLang="en-US" b="1"/>
          </a:p>
          <a:p>
            <a:pPr lvl="1"/>
            <a:endParaRPr lang="zh-CN" altLang="en-US" b="1"/>
          </a:p>
          <a:p>
            <a:pPr lvl="1"/>
            <a:r>
              <a:rPr lang="zh-CN" altLang="en-US" b="1"/>
              <a:t>动画版本，要求实现图形界面输入，文件和动画同时输出。</a:t>
            </a:r>
          </a:p>
        </p:txBody>
      </p:sp>
      <p:sp>
        <p:nvSpPr>
          <p:cNvPr id="4" name="灯片编号占位符 3"/>
          <p:cNvSpPr>
            <a:spLocks noGrp="1"/>
          </p:cNvSpPr>
          <p:nvPr>
            <p:ph type="sldNum" sz="quarter" idx="12"/>
          </p:nvPr>
        </p:nvSpPr>
        <p:spPr/>
        <p:txBody>
          <a:bodyPr/>
          <a:lstStyle/>
          <a:p>
            <a:fld id="{1BD9E107-7CBE-4420-B8A8-046F950C4F52}" type="slidenum">
              <a:rPr lang="en-US" altLang="zh-CN"/>
              <a:t>10</a:t>
            </a:fld>
            <a:endParaRPr lang="en-US" altLang="zh-CN"/>
          </a:p>
        </p:txBody>
      </p:sp>
      <p:graphicFrame>
        <p:nvGraphicFramePr>
          <p:cNvPr id="6" name="对象 5"/>
          <p:cNvGraphicFramePr/>
          <p:nvPr/>
        </p:nvGraphicFramePr>
        <p:xfrm>
          <a:off x="1263650" y="2719070"/>
          <a:ext cx="4041140" cy="2012950"/>
        </p:xfrm>
        <a:graphic>
          <a:graphicData uri="http://schemas.openxmlformats.org/presentationml/2006/ole">
            <mc:AlternateContent xmlns:mc="http://schemas.openxmlformats.org/markup-compatibility/2006">
              <mc:Choice xmlns:v="urn:schemas-microsoft-com:vml" Requires="v">
                <p:oleObj spid="_x0000_s4105" r:id="rId3" imgW="6370320" imgH="2011680" progId="Paint.Picture">
                  <p:embed/>
                </p:oleObj>
              </mc:Choice>
              <mc:Fallback>
                <p:oleObj r:id="rId3" imgW="6370320" imgH="2011680" progId="Paint.Picture">
                  <p:embed/>
                  <p:pic>
                    <p:nvPicPr>
                      <p:cNvPr id="0" name="图片 6"/>
                      <p:cNvPicPr/>
                      <p:nvPr/>
                    </p:nvPicPr>
                    <p:blipFill>
                      <a:blip r:embed="rId4"/>
                      <a:stretch>
                        <a:fillRect/>
                      </a:stretch>
                    </p:blipFill>
                    <p:spPr>
                      <a:xfrm>
                        <a:off x="1263650" y="2719070"/>
                        <a:ext cx="4041140" cy="2012950"/>
                      </a:xfrm>
                      <a:prstGeom prst="rect">
                        <a:avLst/>
                      </a:prstGeom>
                    </p:spPr>
                  </p:pic>
                </p:oleObj>
              </mc:Fallback>
            </mc:AlternateContent>
          </a:graphicData>
        </a:graphic>
      </p:graphicFrame>
      <p:graphicFrame>
        <p:nvGraphicFramePr>
          <p:cNvPr id="8" name="对象 7"/>
          <p:cNvGraphicFramePr/>
          <p:nvPr/>
        </p:nvGraphicFramePr>
        <p:xfrm>
          <a:off x="5850255" y="2215515"/>
          <a:ext cx="2577465" cy="2516505"/>
        </p:xfrm>
        <a:graphic>
          <a:graphicData uri="http://schemas.openxmlformats.org/presentationml/2006/ole">
            <mc:AlternateContent xmlns:mc="http://schemas.openxmlformats.org/markup-compatibility/2006">
              <mc:Choice xmlns:v="urn:schemas-microsoft-com:vml" Requires="v">
                <p:oleObj spid="_x0000_s4106" r:id="rId5" imgW="2575560" imgH="3017520" progId="Paint.Picture">
                  <p:embed/>
                </p:oleObj>
              </mc:Choice>
              <mc:Fallback>
                <p:oleObj r:id="rId5" imgW="2575560" imgH="3017520" progId="Paint.Picture">
                  <p:embed/>
                  <p:pic>
                    <p:nvPicPr>
                      <p:cNvPr id="0" name="图片 8"/>
                      <p:cNvPicPr/>
                      <p:nvPr/>
                    </p:nvPicPr>
                    <p:blipFill>
                      <a:blip r:embed="rId6"/>
                      <a:stretch>
                        <a:fillRect/>
                      </a:stretch>
                    </p:blipFill>
                    <p:spPr>
                      <a:xfrm>
                        <a:off x="5850255" y="2215515"/>
                        <a:ext cx="2577465" cy="2516505"/>
                      </a:xfrm>
                      <a:prstGeom prst="rect">
                        <a:avLst/>
                      </a:prstGeom>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1235074"/>
            <a:ext cx="8856538" cy="5290269"/>
          </a:xfrm>
        </p:spPr>
        <p:txBody>
          <a:bodyPr/>
          <a:lstStyle/>
          <a:p>
            <a:r>
              <a:rPr lang="zh-CN" altLang="en-US" b="1" dirty="0"/>
              <a:t>输入方式</a:t>
            </a:r>
          </a:p>
          <a:p>
            <a:pPr lvl="1"/>
            <a:r>
              <a:rPr lang="en-US" altLang="zh-CN" b="1" dirty="0">
                <a:solidFill>
                  <a:srgbClr val="FF0000"/>
                </a:solidFill>
              </a:rPr>
              <a:t>a.</a:t>
            </a:r>
            <a:r>
              <a:rPr lang="zh-CN" altLang="en-US" sz="2400" b="1" dirty="0">
                <a:solidFill>
                  <a:srgbClr val="FF0000"/>
                </a:solidFill>
              </a:rPr>
              <a:t>文件输入</a:t>
            </a:r>
          </a:p>
          <a:p>
            <a:pPr lvl="2"/>
            <a:r>
              <a:rPr sz="2400" b="1" dirty="0" err="1">
                <a:sym typeface="+mn-ea"/>
              </a:rPr>
              <a:t>文件名为input.txt，文本文件格式为</a:t>
            </a:r>
            <a:r>
              <a:rPr sz="2400" b="1" dirty="0">
                <a:sym typeface="+mn-ea"/>
              </a:rPr>
              <a:t>：</a:t>
            </a:r>
          </a:p>
          <a:p>
            <a:pPr marL="914400" lvl="2" indent="0">
              <a:buNone/>
            </a:pPr>
            <a:r>
              <a:rPr lang="en-US" sz="2400" b="1" dirty="0" smtClean="0">
                <a:sym typeface="+mn-ea"/>
              </a:rPr>
              <a:t>1</a:t>
            </a:r>
            <a:r>
              <a:rPr lang="zh-CN" altLang="en-US" sz="2400" b="1" dirty="0" smtClean="0">
                <a:sym typeface="+mn-ea"/>
              </a:rPr>
              <a:t>）</a:t>
            </a:r>
            <a:r>
              <a:rPr sz="2400" b="1" dirty="0" err="1" smtClean="0">
                <a:sym typeface="+mn-ea"/>
              </a:rPr>
              <a:t>首行输入产品数和机器数</a:t>
            </a:r>
            <a:r>
              <a:rPr sz="2400" b="1" dirty="0" err="1">
                <a:sym typeface="+mn-ea"/>
              </a:rPr>
              <a:t>，格式为</a:t>
            </a:r>
            <a:r>
              <a:rPr sz="2400" b="1" dirty="0">
                <a:sym typeface="+mn-ea"/>
              </a:rPr>
              <a:t>：</a:t>
            </a:r>
          </a:p>
          <a:p>
            <a:pPr marL="914400" lvl="2" indent="0">
              <a:buNone/>
            </a:pPr>
            <a:r>
              <a:rPr sz="2400" b="1" dirty="0">
                <a:solidFill>
                  <a:srgbClr val="FF0000"/>
                </a:solidFill>
                <a:sym typeface="+mn-ea"/>
              </a:rPr>
              <a:t>&lt;</a:t>
            </a:r>
            <a:r>
              <a:rPr sz="2400" b="1" dirty="0" err="1">
                <a:solidFill>
                  <a:srgbClr val="FF0000"/>
                </a:solidFill>
                <a:sym typeface="+mn-ea"/>
              </a:rPr>
              <a:t>产品数目</a:t>
            </a:r>
            <a:r>
              <a:rPr sz="2400" b="1" dirty="0">
                <a:solidFill>
                  <a:srgbClr val="FF0000"/>
                </a:solidFill>
                <a:sym typeface="+mn-ea"/>
              </a:rPr>
              <a:t>&gt; &lt;</a:t>
            </a:r>
            <a:r>
              <a:rPr sz="2400" b="1" dirty="0" err="1">
                <a:solidFill>
                  <a:srgbClr val="FF0000"/>
                </a:solidFill>
                <a:sym typeface="+mn-ea"/>
              </a:rPr>
              <a:t>空格</a:t>
            </a:r>
            <a:r>
              <a:rPr sz="2400" b="1" dirty="0">
                <a:solidFill>
                  <a:srgbClr val="FF0000"/>
                </a:solidFill>
                <a:sym typeface="+mn-ea"/>
              </a:rPr>
              <a:t>&gt;&lt;</a:t>
            </a:r>
            <a:r>
              <a:rPr sz="2400" b="1" dirty="0" err="1">
                <a:solidFill>
                  <a:srgbClr val="FF0000"/>
                </a:solidFill>
                <a:sym typeface="+mn-ea"/>
              </a:rPr>
              <a:t>机器数目</a:t>
            </a:r>
            <a:r>
              <a:rPr sz="2400" b="1" dirty="0">
                <a:solidFill>
                  <a:srgbClr val="FF0000"/>
                </a:solidFill>
                <a:sym typeface="+mn-ea"/>
              </a:rPr>
              <a:t>&gt;&lt;\n&gt;</a:t>
            </a:r>
          </a:p>
          <a:p>
            <a:pPr marL="914400" lvl="2" indent="0">
              <a:buNone/>
            </a:pPr>
            <a:r>
              <a:rPr lang="en-US" sz="2400" b="1" dirty="0" smtClean="0">
                <a:sym typeface="+mn-ea"/>
              </a:rPr>
              <a:t>2</a:t>
            </a:r>
            <a:r>
              <a:rPr lang="zh-CN" altLang="en-US" sz="2400" b="1" dirty="0" smtClean="0">
                <a:sym typeface="+mn-ea"/>
              </a:rPr>
              <a:t>）</a:t>
            </a:r>
            <a:r>
              <a:rPr sz="2400" b="1" dirty="0" err="1" smtClean="0">
                <a:sym typeface="+mn-ea"/>
              </a:rPr>
              <a:t>之后每一行代表一个产品的加工订单</a:t>
            </a:r>
            <a:r>
              <a:rPr sz="2400" b="1" dirty="0">
                <a:sym typeface="+mn-ea"/>
              </a:rPr>
              <a:t>，‘-1’表示结束。</a:t>
            </a:r>
          </a:p>
          <a:p>
            <a:pPr marL="914400" lvl="2" indent="0">
              <a:buNone/>
            </a:pPr>
            <a:r>
              <a:rPr sz="2400" b="1" dirty="0" err="1">
                <a:sym typeface="+mn-ea"/>
              </a:rPr>
              <a:t>每行的订单输入格式规定如下</a:t>
            </a:r>
            <a:r>
              <a:rPr sz="2400" b="1" dirty="0">
                <a:sym typeface="+mn-ea"/>
              </a:rPr>
              <a:t>：</a:t>
            </a:r>
          </a:p>
          <a:p>
            <a:pPr marL="914400" lvl="2" indent="0">
              <a:buNone/>
            </a:pPr>
            <a:r>
              <a:rPr sz="2400" b="1" dirty="0">
                <a:solidFill>
                  <a:srgbClr val="FF0000"/>
                </a:solidFill>
                <a:sym typeface="+mn-ea"/>
              </a:rPr>
              <a:t>&lt;</a:t>
            </a:r>
            <a:r>
              <a:rPr sz="2400" b="1" dirty="0" err="1">
                <a:solidFill>
                  <a:srgbClr val="FF0000"/>
                </a:solidFill>
                <a:sym typeface="+mn-ea"/>
              </a:rPr>
              <a:t>产品序号</a:t>
            </a:r>
            <a:r>
              <a:rPr sz="2400" b="1" dirty="0">
                <a:solidFill>
                  <a:srgbClr val="FF0000"/>
                </a:solidFill>
                <a:sym typeface="+mn-ea"/>
              </a:rPr>
              <a:t>&gt;&lt;</a:t>
            </a:r>
            <a:r>
              <a:rPr sz="2400" b="1" dirty="0" err="1">
                <a:solidFill>
                  <a:srgbClr val="FF0000"/>
                </a:solidFill>
                <a:sym typeface="+mn-ea"/>
              </a:rPr>
              <a:t>空格</a:t>
            </a:r>
            <a:r>
              <a:rPr sz="2400" b="1" dirty="0">
                <a:solidFill>
                  <a:srgbClr val="FF0000"/>
                </a:solidFill>
                <a:sym typeface="+mn-ea"/>
              </a:rPr>
              <a:t>&gt;&lt;(&gt;&lt;</a:t>
            </a:r>
            <a:r>
              <a:rPr sz="2400" b="1" dirty="0" err="1">
                <a:solidFill>
                  <a:srgbClr val="FF0000"/>
                </a:solidFill>
                <a:sym typeface="+mn-ea"/>
              </a:rPr>
              <a:t>按顺序的工序所花时间</a:t>
            </a:r>
            <a:r>
              <a:rPr sz="2400" b="1" dirty="0">
                <a:solidFill>
                  <a:srgbClr val="FF0000"/>
                </a:solidFill>
                <a:sym typeface="+mn-ea"/>
              </a:rPr>
              <a:t>&gt;&lt;,&gt;&lt;</a:t>
            </a:r>
            <a:r>
              <a:rPr sz="2400" b="1" dirty="0" err="1">
                <a:solidFill>
                  <a:srgbClr val="FF0000"/>
                </a:solidFill>
                <a:sym typeface="+mn-ea"/>
              </a:rPr>
              <a:t>工序指定机器号</a:t>
            </a:r>
            <a:r>
              <a:rPr sz="2400" b="1" dirty="0">
                <a:solidFill>
                  <a:srgbClr val="FF0000"/>
                </a:solidFill>
                <a:sym typeface="+mn-ea"/>
              </a:rPr>
              <a:t>&gt;&lt;</a:t>
            </a:r>
            <a:r>
              <a:rPr sz="2400" b="1" dirty="0" err="1">
                <a:solidFill>
                  <a:srgbClr val="FF0000"/>
                </a:solidFill>
                <a:sym typeface="+mn-ea"/>
              </a:rPr>
              <a:t>空格</a:t>
            </a:r>
            <a:r>
              <a:rPr sz="2400" b="1" dirty="0">
                <a:solidFill>
                  <a:srgbClr val="FF0000"/>
                </a:solidFill>
                <a:sym typeface="+mn-ea"/>
              </a:rPr>
              <a:t>&gt;&lt;)&gt;...&lt;\n&gt; </a:t>
            </a:r>
            <a:endParaRPr lang="en-US" sz="2400" b="1" dirty="0" smtClean="0">
              <a:solidFill>
                <a:srgbClr val="FF0000"/>
              </a:solidFill>
              <a:sym typeface="+mn-ea"/>
            </a:endParaRPr>
          </a:p>
          <a:p>
            <a:pPr marL="914400" lvl="2" indent="0">
              <a:buNone/>
            </a:pPr>
            <a:r>
              <a:rPr lang="en-US" sz="2400" b="1" dirty="0" smtClean="0">
                <a:sym typeface="+mn-ea"/>
              </a:rPr>
              <a:t>3</a:t>
            </a:r>
            <a:r>
              <a:rPr lang="zh-CN" altLang="en-US" sz="2400" b="1" dirty="0" smtClean="0">
                <a:sym typeface="+mn-ea"/>
              </a:rPr>
              <a:t>）最后是机器检修需求，格式为按行、“</a:t>
            </a:r>
            <a:r>
              <a:rPr lang="en-US" altLang="zh-CN" sz="2400" b="1" dirty="0" smtClean="0">
                <a:sym typeface="+mn-ea"/>
              </a:rPr>
              <a:t>-1</a:t>
            </a:r>
            <a:r>
              <a:rPr lang="zh-CN" altLang="en-US" sz="2400" b="1" dirty="0" smtClean="0">
                <a:sym typeface="+mn-ea"/>
              </a:rPr>
              <a:t>”结束</a:t>
            </a:r>
            <a:endParaRPr lang="en-US" altLang="zh-CN" sz="2400" b="1" dirty="0" smtClean="0">
              <a:sym typeface="+mn-ea"/>
            </a:endParaRPr>
          </a:p>
          <a:p>
            <a:pPr marL="914400" lvl="2" indent="0">
              <a:buNone/>
            </a:pPr>
            <a:r>
              <a:rPr lang="en-US" sz="2400" b="1" dirty="0" smtClean="0">
                <a:solidFill>
                  <a:srgbClr val="FF0000"/>
                </a:solidFill>
                <a:sym typeface="+mn-ea"/>
              </a:rPr>
              <a:t>&lt;</a:t>
            </a:r>
            <a:r>
              <a:rPr lang="zh-CN" altLang="en-US" sz="2400" b="1" dirty="0" smtClean="0">
                <a:solidFill>
                  <a:srgbClr val="FF0000"/>
                </a:solidFill>
                <a:sym typeface="+mn-ea"/>
              </a:rPr>
              <a:t>检修时间</a:t>
            </a:r>
            <a:r>
              <a:rPr lang="en-US" sz="2400" b="1" dirty="0" smtClean="0">
                <a:solidFill>
                  <a:srgbClr val="FF0000"/>
                </a:solidFill>
                <a:sym typeface="+mn-ea"/>
              </a:rPr>
              <a:t>&gt;&lt;</a:t>
            </a:r>
            <a:r>
              <a:rPr lang="zh-CN" altLang="en-US" sz="2400" b="1" dirty="0" smtClean="0">
                <a:solidFill>
                  <a:srgbClr val="FF0000"/>
                </a:solidFill>
                <a:sym typeface="+mn-ea"/>
              </a:rPr>
              <a:t>空格</a:t>
            </a:r>
            <a:r>
              <a:rPr lang="en-US" sz="2400" b="1" dirty="0" smtClean="0">
                <a:solidFill>
                  <a:srgbClr val="FF0000"/>
                </a:solidFill>
                <a:sym typeface="+mn-ea"/>
              </a:rPr>
              <a:t>&gt;&lt;</a:t>
            </a:r>
            <a:r>
              <a:rPr lang="zh-CN" altLang="en-US" sz="2400" b="1" dirty="0" smtClean="0">
                <a:solidFill>
                  <a:srgbClr val="FF0000"/>
                </a:solidFill>
                <a:sym typeface="+mn-ea"/>
              </a:rPr>
              <a:t>检修机器号</a:t>
            </a:r>
            <a:r>
              <a:rPr lang="en-US" sz="2400" b="1" dirty="0" smtClean="0">
                <a:solidFill>
                  <a:srgbClr val="FF0000"/>
                </a:solidFill>
                <a:sym typeface="+mn-ea"/>
              </a:rPr>
              <a:t>&gt;&lt;</a:t>
            </a:r>
            <a:r>
              <a:rPr lang="zh-CN" altLang="en-US" sz="2400" b="1" dirty="0" smtClean="0">
                <a:solidFill>
                  <a:srgbClr val="FF0000"/>
                </a:solidFill>
                <a:sym typeface="+mn-ea"/>
              </a:rPr>
              <a:t>空格</a:t>
            </a:r>
            <a:r>
              <a:rPr lang="en-US" sz="2400" b="1" dirty="0" smtClean="0">
                <a:solidFill>
                  <a:srgbClr val="FF0000"/>
                </a:solidFill>
                <a:sym typeface="+mn-ea"/>
              </a:rPr>
              <a:t>&gt;&lt;</a:t>
            </a:r>
            <a:r>
              <a:rPr lang="zh-CN" altLang="en-US" sz="2400" b="1" dirty="0" smtClean="0">
                <a:solidFill>
                  <a:srgbClr val="FF0000"/>
                </a:solidFill>
                <a:sym typeface="+mn-ea"/>
              </a:rPr>
              <a:t>检修时长</a:t>
            </a:r>
            <a:r>
              <a:rPr lang="en-US" sz="2400" b="1" dirty="0" smtClean="0">
                <a:solidFill>
                  <a:srgbClr val="FF0000"/>
                </a:solidFill>
                <a:sym typeface="+mn-ea"/>
              </a:rPr>
              <a:t>&gt;&lt;\n&gt;</a:t>
            </a:r>
            <a:endParaRPr sz="2400" b="1" dirty="0">
              <a:solidFill>
                <a:srgbClr val="FF0000"/>
              </a:solidFill>
              <a:sym typeface="+mn-ea"/>
            </a:endParaRPr>
          </a:p>
        </p:txBody>
      </p:sp>
      <p:sp>
        <p:nvSpPr>
          <p:cNvPr id="4" name="灯片编号占位符 3"/>
          <p:cNvSpPr>
            <a:spLocks noGrp="1"/>
          </p:cNvSpPr>
          <p:nvPr>
            <p:ph type="sldNum" sz="quarter" idx="12"/>
          </p:nvPr>
        </p:nvSpPr>
        <p:spPr/>
        <p:txBody>
          <a:bodyPr/>
          <a:lstStyle/>
          <a:p>
            <a:fld id="{1BD9E107-7CBE-4420-B8A8-046F950C4F52}" type="slidenum">
              <a:rPr lang="en-US" altLang="zh-CN"/>
              <a:t>11</a:t>
            </a:fld>
            <a:endParaRPr lang="en-US" altLang="zh-C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95300" y="1235074"/>
            <a:ext cx="8153400" cy="5546725"/>
          </a:xfrm>
        </p:spPr>
        <p:txBody>
          <a:bodyPr/>
          <a:lstStyle/>
          <a:p>
            <a:r>
              <a:rPr lang="zh-CN" altLang="en-US" b="1" dirty="0"/>
              <a:t>输入方式</a:t>
            </a:r>
          </a:p>
          <a:p>
            <a:pPr lvl="1"/>
            <a:r>
              <a:rPr lang="en-US" altLang="zh-CN" b="1" dirty="0">
                <a:solidFill>
                  <a:srgbClr val="FF0000"/>
                </a:solidFill>
              </a:rPr>
              <a:t>a.</a:t>
            </a:r>
            <a:r>
              <a:rPr lang="zh-CN" altLang="en-US" sz="2400" b="1" dirty="0">
                <a:solidFill>
                  <a:srgbClr val="FF0000"/>
                </a:solidFill>
              </a:rPr>
              <a:t>文件输入示例</a:t>
            </a:r>
          </a:p>
          <a:p>
            <a:pPr marL="914400" lvl="2" indent="0">
              <a:buNone/>
            </a:pPr>
            <a:r>
              <a:rPr sz="2400" b="1" dirty="0">
                <a:sym typeface="+mn-ea"/>
              </a:rPr>
              <a:t>3 3 </a:t>
            </a:r>
          </a:p>
          <a:p>
            <a:pPr marL="914400" lvl="2" indent="0">
              <a:buNone/>
            </a:pPr>
            <a:r>
              <a:rPr sz="2400" b="1" dirty="0">
                <a:sym typeface="+mn-ea"/>
              </a:rPr>
              <a:t>1 (7,1) (3,2) (15,3)</a:t>
            </a:r>
          </a:p>
          <a:p>
            <a:pPr marL="914400" lvl="2" indent="0">
              <a:buNone/>
            </a:pPr>
            <a:r>
              <a:rPr sz="2400" b="1" dirty="0">
                <a:sym typeface="+mn-ea"/>
              </a:rPr>
              <a:t>2 (10,2) (17,1)</a:t>
            </a:r>
          </a:p>
          <a:p>
            <a:pPr marL="914400" lvl="2" indent="0">
              <a:buNone/>
            </a:pPr>
            <a:r>
              <a:rPr sz="2400" b="1" dirty="0">
                <a:sym typeface="+mn-ea"/>
              </a:rPr>
              <a:t>3 (7,1) (22,2)</a:t>
            </a:r>
          </a:p>
          <a:p>
            <a:pPr marL="914400" lvl="2" indent="0">
              <a:buNone/>
            </a:pPr>
            <a:r>
              <a:rPr sz="2400" b="1" dirty="0">
                <a:sym typeface="+mn-ea"/>
              </a:rPr>
              <a:t>-</a:t>
            </a:r>
            <a:r>
              <a:rPr sz="2400" b="1" dirty="0" smtClean="0">
                <a:sym typeface="+mn-ea"/>
              </a:rPr>
              <a:t>1</a:t>
            </a:r>
            <a:endParaRPr lang="en-US" sz="2400" b="1" dirty="0" smtClean="0">
              <a:sym typeface="+mn-ea"/>
            </a:endParaRPr>
          </a:p>
          <a:p>
            <a:pPr marL="914400" lvl="2" indent="0">
              <a:buNone/>
            </a:pPr>
            <a:r>
              <a:rPr lang="en-US" sz="2400" b="1" dirty="0" smtClean="0">
                <a:sym typeface="+mn-ea"/>
              </a:rPr>
              <a:t>14 3 4</a:t>
            </a:r>
          </a:p>
          <a:p>
            <a:pPr marL="914400" lvl="2" indent="0">
              <a:buNone/>
            </a:pPr>
            <a:r>
              <a:rPr lang="en-US" sz="2400" b="1" dirty="0" smtClean="0">
                <a:sym typeface="+mn-ea"/>
              </a:rPr>
              <a:t>-1</a:t>
            </a:r>
            <a:endParaRPr sz="2400" b="1" dirty="0">
              <a:sym typeface="+mn-ea"/>
            </a:endParaRPr>
          </a:p>
          <a:p>
            <a:pPr lvl="1"/>
            <a:r>
              <a:rPr sz="2400" b="1" dirty="0" err="1">
                <a:sym typeface="+mn-ea"/>
              </a:rPr>
              <a:t>在软件系统开发期间，老师会提供几组测试数据（输入文件和参照结果）给同学们，便于大家测试。最后验收的时候，老师会现场给定新的</a:t>
            </a:r>
            <a:r>
              <a:rPr lang="zh-CN" sz="2400" b="1" dirty="0">
                <a:sym typeface="+mn-ea"/>
              </a:rPr>
              <a:t>输入文件</a:t>
            </a:r>
            <a:r>
              <a:rPr sz="2400" b="1" dirty="0">
                <a:sym typeface="+mn-ea"/>
              </a:rPr>
              <a:t>，</a:t>
            </a:r>
            <a:r>
              <a:rPr sz="2400" b="1" dirty="0" err="1">
                <a:sym typeface="+mn-ea"/>
              </a:rPr>
              <a:t>来验证各组程序的算法优劣</a:t>
            </a:r>
            <a:r>
              <a:rPr sz="2400" b="1" dirty="0">
                <a:sym typeface="+mn-ea"/>
              </a:rPr>
              <a:t>。</a:t>
            </a:r>
          </a:p>
        </p:txBody>
      </p:sp>
      <p:sp>
        <p:nvSpPr>
          <p:cNvPr id="4" name="灯片编号占位符 3"/>
          <p:cNvSpPr>
            <a:spLocks noGrp="1"/>
          </p:cNvSpPr>
          <p:nvPr>
            <p:ph type="sldNum" sz="quarter" idx="12"/>
          </p:nvPr>
        </p:nvSpPr>
        <p:spPr/>
        <p:txBody>
          <a:bodyPr/>
          <a:lstStyle/>
          <a:p>
            <a:fld id="{1BD9E107-7CBE-4420-B8A8-046F950C4F52}" type="slidenum">
              <a:rPr lang="en-US" altLang="zh-CN"/>
              <a:t>12</a:t>
            </a:fld>
            <a:endParaRPr lang="en-US"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sz="2400" b="1" dirty="0">
                <a:solidFill>
                  <a:srgbClr val="FF0000"/>
                </a:solidFill>
                <a:sym typeface="+mn-ea"/>
              </a:rPr>
              <a:t>b．从键盘输入</a:t>
            </a:r>
          </a:p>
          <a:p>
            <a:pPr lvl="2"/>
            <a:r>
              <a:rPr sz="2400" b="1" dirty="0" err="1">
                <a:sym typeface="+mn-ea"/>
              </a:rPr>
              <a:t>命令行方式下，首先输入产品数和机器数，格式为</a:t>
            </a:r>
            <a:r>
              <a:rPr sz="2400" b="1" dirty="0">
                <a:sym typeface="+mn-ea"/>
              </a:rPr>
              <a:t>：</a:t>
            </a:r>
            <a:r>
              <a:rPr sz="2400" b="1" dirty="0">
                <a:solidFill>
                  <a:srgbClr val="FF0000"/>
                </a:solidFill>
                <a:sym typeface="+mn-ea"/>
              </a:rPr>
              <a:t>&lt;</a:t>
            </a:r>
            <a:r>
              <a:rPr sz="2400" b="1" dirty="0" err="1">
                <a:solidFill>
                  <a:srgbClr val="FF0000"/>
                </a:solidFill>
                <a:sym typeface="+mn-ea"/>
              </a:rPr>
              <a:t>产品数目</a:t>
            </a:r>
            <a:r>
              <a:rPr sz="2400" b="1" dirty="0">
                <a:solidFill>
                  <a:srgbClr val="FF0000"/>
                </a:solidFill>
                <a:sym typeface="+mn-ea"/>
              </a:rPr>
              <a:t>&gt; &lt;</a:t>
            </a:r>
            <a:r>
              <a:rPr sz="2400" b="1" dirty="0" err="1">
                <a:solidFill>
                  <a:srgbClr val="FF0000"/>
                </a:solidFill>
                <a:sym typeface="+mn-ea"/>
              </a:rPr>
              <a:t>空格</a:t>
            </a:r>
            <a:r>
              <a:rPr sz="2400" b="1" dirty="0">
                <a:solidFill>
                  <a:srgbClr val="FF0000"/>
                </a:solidFill>
                <a:sym typeface="+mn-ea"/>
              </a:rPr>
              <a:t>&gt;&lt;</a:t>
            </a:r>
            <a:r>
              <a:rPr sz="2400" b="1" dirty="0" err="1">
                <a:solidFill>
                  <a:srgbClr val="FF0000"/>
                </a:solidFill>
                <a:sym typeface="+mn-ea"/>
              </a:rPr>
              <a:t>机器数目</a:t>
            </a:r>
            <a:r>
              <a:rPr sz="2400" b="1" dirty="0">
                <a:solidFill>
                  <a:srgbClr val="FF0000"/>
                </a:solidFill>
                <a:sym typeface="+mn-ea"/>
              </a:rPr>
              <a:t>&gt;&lt;ENTER&gt;</a:t>
            </a:r>
          </a:p>
          <a:p>
            <a:pPr lvl="2"/>
            <a:r>
              <a:rPr sz="2400" b="1" dirty="0">
                <a:sym typeface="+mn-ea"/>
              </a:rPr>
              <a:t>之后每一行代表一个产品的加工订单，输入‘-1’表示结束输入。</a:t>
            </a:r>
          </a:p>
          <a:p>
            <a:pPr lvl="2"/>
            <a:r>
              <a:rPr sz="2400" b="1" dirty="0" err="1">
                <a:sym typeface="+mn-ea"/>
              </a:rPr>
              <a:t>每行的订单输入格式规定如下</a:t>
            </a:r>
            <a:r>
              <a:rPr sz="2400" b="1" dirty="0">
                <a:sym typeface="+mn-ea"/>
              </a:rPr>
              <a:t>：</a:t>
            </a:r>
          </a:p>
          <a:p>
            <a:pPr marL="914400" lvl="2" indent="0">
              <a:buNone/>
            </a:pPr>
            <a:r>
              <a:rPr sz="2400" b="1" dirty="0">
                <a:solidFill>
                  <a:srgbClr val="FF0000"/>
                </a:solidFill>
                <a:sym typeface="+mn-ea"/>
              </a:rPr>
              <a:t>&lt;</a:t>
            </a:r>
            <a:r>
              <a:rPr sz="2400" b="1" dirty="0" err="1">
                <a:solidFill>
                  <a:srgbClr val="FF0000"/>
                </a:solidFill>
                <a:sym typeface="+mn-ea"/>
              </a:rPr>
              <a:t>产品序号</a:t>
            </a:r>
            <a:r>
              <a:rPr sz="2400" b="1" dirty="0">
                <a:solidFill>
                  <a:srgbClr val="FF0000"/>
                </a:solidFill>
                <a:sym typeface="+mn-ea"/>
              </a:rPr>
              <a:t>&gt;&lt;</a:t>
            </a:r>
            <a:r>
              <a:rPr sz="2400" b="1" dirty="0" err="1">
                <a:solidFill>
                  <a:srgbClr val="FF0000"/>
                </a:solidFill>
                <a:sym typeface="+mn-ea"/>
              </a:rPr>
              <a:t>空格</a:t>
            </a:r>
            <a:r>
              <a:rPr sz="2400" b="1" dirty="0">
                <a:solidFill>
                  <a:srgbClr val="FF0000"/>
                </a:solidFill>
                <a:sym typeface="+mn-ea"/>
              </a:rPr>
              <a:t>&gt;&lt;</a:t>
            </a:r>
            <a:r>
              <a:rPr sz="2400" b="1" dirty="0" err="1">
                <a:solidFill>
                  <a:srgbClr val="FF0000"/>
                </a:solidFill>
                <a:sym typeface="+mn-ea"/>
              </a:rPr>
              <a:t>按顺序的工序所花时间</a:t>
            </a:r>
            <a:r>
              <a:rPr sz="2400" b="1" dirty="0">
                <a:solidFill>
                  <a:srgbClr val="FF0000"/>
                </a:solidFill>
                <a:sym typeface="+mn-ea"/>
              </a:rPr>
              <a:t>&gt;&lt;,&gt;&lt;</a:t>
            </a:r>
            <a:r>
              <a:rPr sz="2400" b="1" dirty="0" err="1">
                <a:solidFill>
                  <a:srgbClr val="FF0000"/>
                </a:solidFill>
                <a:sym typeface="+mn-ea"/>
              </a:rPr>
              <a:t>工序指定机器号</a:t>
            </a:r>
            <a:r>
              <a:rPr sz="2400" b="1" dirty="0">
                <a:solidFill>
                  <a:srgbClr val="FF0000"/>
                </a:solidFill>
                <a:sym typeface="+mn-ea"/>
              </a:rPr>
              <a:t>&gt;&lt;</a:t>
            </a:r>
            <a:r>
              <a:rPr sz="2400" b="1" dirty="0" err="1">
                <a:solidFill>
                  <a:srgbClr val="FF0000"/>
                </a:solidFill>
                <a:sym typeface="+mn-ea"/>
              </a:rPr>
              <a:t>空格</a:t>
            </a:r>
            <a:r>
              <a:rPr sz="2400" b="1" dirty="0">
                <a:solidFill>
                  <a:srgbClr val="FF0000"/>
                </a:solidFill>
                <a:sym typeface="+mn-ea"/>
              </a:rPr>
              <a:t>&gt;...&lt;ENTER</a:t>
            </a:r>
            <a:r>
              <a:rPr sz="2400" b="1" dirty="0" smtClean="0">
                <a:solidFill>
                  <a:srgbClr val="FF0000"/>
                </a:solidFill>
                <a:sym typeface="+mn-ea"/>
              </a:rPr>
              <a:t>&gt;</a:t>
            </a:r>
            <a:endParaRPr lang="en-US" sz="2400" b="1" dirty="0" smtClean="0">
              <a:solidFill>
                <a:srgbClr val="FF0000"/>
              </a:solidFill>
              <a:sym typeface="+mn-ea"/>
            </a:endParaRPr>
          </a:p>
          <a:p>
            <a:pPr lvl="2"/>
            <a:r>
              <a:rPr lang="zh-CN" altLang="en-US" sz="2400" b="1" dirty="0" smtClean="0">
                <a:sym typeface="+mn-ea"/>
              </a:rPr>
              <a:t>最后</a:t>
            </a:r>
            <a:r>
              <a:rPr lang="zh-CN" altLang="en-US" sz="2400" b="1" dirty="0">
                <a:sym typeface="+mn-ea"/>
              </a:rPr>
              <a:t>是机器检修需求，格式</a:t>
            </a:r>
            <a:r>
              <a:rPr lang="zh-CN" altLang="en-US" sz="2400" b="1" dirty="0" smtClean="0">
                <a:sym typeface="+mn-ea"/>
              </a:rPr>
              <a:t>为</a:t>
            </a:r>
            <a:r>
              <a:rPr lang="en-US" altLang="zh-CN" sz="2400" b="1" dirty="0">
                <a:sym typeface="+mn-ea"/>
              </a:rPr>
              <a:t>:</a:t>
            </a:r>
            <a:endParaRPr lang="zh-CN" altLang="en-US" sz="2400" b="1" dirty="0">
              <a:sym typeface="+mn-ea"/>
            </a:endParaRPr>
          </a:p>
          <a:p>
            <a:pPr marL="914400" lvl="2" indent="0">
              <a:buNone/>
            </a:pPr>
            <a:r>
              <a:rPr lang="en-US" altLang="zh-CN" sz="2400" b="1" dirty="0">
                <a:solidFill>
                  <a:srgbClr val="FF0000"/>
                </a:solidFill>
                <a:sym typeface="+mn-ea"/>
              </a:rPr>
              <a:t>&lt;</a:t>
            </a:r>
            <a:r>
              <a:rPr lang="zh-CN" altLang="en-US" sz="2400" b="1" dirty="0">
                <a:solidFill>
                  <a:srgbClr val="FF0000"/>
                </a:solidFill>
                <a:sym typeface="+mn-ea"/>
              </a:rPr>
              <a:t>检修时间</a:t>
            </a:r>
            <a:r>
              <a:rPr lang="en-US" altLang="zh-CN" sz="2400" b="1" dirty="0">
                <a:solidFill>
                  <a:srgbClr val="FF0000"/>
                </a:solidFill>
                <a:sym typeface="+mn-ea"/>
              </a:rPr>
              <a:t>&gt;&lt;</a:t>
            </a:r>
            <a:r>
              <a:rPr lang="zh-CN" altLang="en-US" sz="2400" b="1" dirty="0">
                <a:solidFill>
                  <a:srgbClr val="FF0000"/>
                </a:solidFill>
                <a:sym typeface="+mn-ea"/>
              </a:rPr>
              <a:t>空格</a:t>
            </a:r>
            <a:r>
              <a:rPr lang="en-US" altLang="zh-CN" sz="2400" b="1" dirty="0">
                <a:solidFill>
                  <a:srgbClr val="FF0000"/>
                </a:solidFill>
                <a:sym typeface="+mn-ea"/>
              </a:rPr>
              <a:t>&gt;&lt;</a:t>
            </a:r>
            <a:r>
              <a:rPr lang="zh-CN" altLang="en-US" sz="2400" b="1" dirty="0">
                <a:solidFill>
                  <a:srgbClr val="FF0000"/>
                </a:solidFill>
                <a:sym typeface="+mn-ea"/>
              </a:rPr>
              <a:t>检修机器号</a:t>
            </a:r>
            <a:r>
              <a:rPr lang="en-US" altLang="zh-CN" sz="2400" b="1" dirty="0">
                <a:solidFill>
                  <a:srgbClr val="FF0000"/>
                </a:solidFill>
                <a:sym typeface="+mn-ea"/>
              </a:rPr>
              <a:t>&gt;&lt;</a:t>
            </a:r>
            <a:r>
              <a:rPr lang="zh-CN" altLang="en-US" sz="2400" b="1" dirty="0">
                <a:solidFill>
                  <a:srgbClr val="FF0000"/>
                </a:solidFill>
                <a:sym typeface="+mn-ea"/>
              </a:rPr>
              <a:t>空格</a:t>
            </a:r>
            <a:r>
              <a:rPr lang="en-US" altLang="zh-CN" sz="2400" b="1" dirty="0">
                <a:solidFill>
                  <a:srgbClr val="FF0000"/>
                </a:solidFill>
                <a:sym typeface="+mn-ea"/>
              </a:rPr>
              <a:t>&gt;&lt;</a:t>
            </a:r>
            <a:r>
              <a:rPr lang="zh-CN" altLang="en-US" sz="2400" b="1" dirty="0">
                <a:solidFill>
                  <a:srgbClr val="FF0000"/>
                </a:solidFill>
                <a:sym typeface="+mn-ea"/>
              </a:rPr>
              <a:t>检修时长</a:t>
            </a:r>
            <a:r>
              <a:rPr lang="en-US" altLang="zh-CN" sz="2400" b="1" dirty="0" smtClean="0">
                <a:solidFill>
                  <a:srgbClr val="FF0000"/>
                </a:solidFill>
                <a:sym typeface="+mn-ea"/>
              </a:rPr>
              <a:t>&gt;&lt;ENTER&gt;</a:t>
            </a:r>
            <a:endParaRPr lang="zh-CN" altLang="en-US" sz="2400" b="1" dirty="0">
              <a:solidFill>
                <a:srgbClr val="FF0000"/>
              </a:solidFill>
              <a:sym typeface="+mn-ea"/>
            </a:endParaRPr>
          </a:p>
          <a:p>
            <a:pPr lvl="2"/>
            <a:endParaRPr lang="zh-CN" altLang="zh-CN" sz="2400" b="1" dirty="0">
              <a:sym typeface="+mn-ea"/>
            </a:endParaRPr>
          </a:p>
        </p:txBody>
      </p:sp>
      <p:sp>
        <p:nvSpPr>
          <p:cNvPr id="4" name="灯片编号占位符 3"/>
          <p:cNvSpPr>
            <a:spLocks noGrp="1"/>
          </p:cNvSpPr>
          <p:nvPr>
            <p:ph type="sldNum" sz="quarter" idx="12"/>
          </p:nvPr>
        </p:nvSpPr>
        <p:spPr/>
        <p:txBody>
          <a:bodyPr/>
          <a:lstStyle/>
          <a:p>
            <a:fld id="{1BD9E107-7CBE-4420-B8A8-046F950C4F52}" type="slidenum">
              <a:rPr lang="en-US" altLang="zh-CN"/>
              <a:t>13</a:t>
            </a:fld>
            <a:endParaRPr lang="en-US" altLang="zh-C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sz="2400" b="1">
                <a:solidFill>
                  <a:srgbClr val="FF0000"/>
                </a:solidFill>
              </a:rPr>
              <a:t>c．图形界面输入（动画版本）</a:t>
            </a:r>
          </a:p>
          <a:p>
            <a:pPr lvl="2"/>
            <a:r>
              <a:rPr lang="zh-CN" altLang="en-US" sz="2400" b="1"/>
              <a:t>订单输入</a:t>
            </a:r>
            <a:r>
              <a:rPr lang="zh-CN" altLang="zh-CN" sz="2400" b="1"/>
              <a:t>均通过点击对应的界面按钮实现。</a:t>
            </a:r>
          </a:p>
          <a:p>
            <a:pPr marL="914400" lvl="2" indent="0">
              <a:buNone/>
            </a:pPr>
            <a:endParaRPr lang="zh-CN" altLang="zh-CN" sz="2400" b="1"/>
          </a:p>
        </p:txBody>
      </p:sp>
      <p:sp>
        <p:nvSpPr>
          <p:cNvPr id="4" name="灯片编号占位符 3"/>
          <p:cNvSpPr>
            <a:spLocks noGrp="1"/>
          </p:cNvSpPr>
          <p:nvPr>
            <p:ph type="sldNum" sz="quarter" idx="12"/>
          </p:nvPr>
        </p:nvSpPr>
        <p:spPr/>
        <p:txBody>
          <a:bodyPr/>
          <a:lstStyle/>
          <a:p>
            <a:fld id="{1BD9E107-7CBE-4420-B8A8-046F950C4F52}" type="slidenum">
              <a:rPr lang="en-US" altLang="zh-CN"/>
              <a:t>14</a:t>
            </a:fld>
            <a:endParaRPr lang="en-US" altLang="zh-CN"/>
          </a:p>
        </p:txBody>
      </p:sp>
      <p:graphicFrame>
        <p:nvGraphicFramePr>
          <p:cNvPr id="5" name="对象 4"/>
          <p:cNvGraphicFramePr/>
          <p:nvPr/>
        </p:nvGraphicFramePr>
        <p:xfrm>
          <a:off x="685800" y="2393315"/>
          <a:ext cx="7832090" cy="2951480"/>
        </p:xfrm>
        <a:graphic>
          <a:graphicData uri="http://schemas.openxmlformats.org/presentationml/2006/ole">
            <mc:AlternateContent xmlns:mc="http://schemas.openxmlformats.org/markup-compatibility/2006">
              <mc:Choice xmlns:v="urn:schemas-microsoft-com:vml" Requires="v">
                <p:oleObj spid="_x0000_s5125" r:id="rId3" imgW="7825740" imgH="2948940" progId="Paint.Picture">
                  <p:embed/>
                </p:oleObj>
              </mc:Choice>
              <mc:Fallback>
                <p:oleObj r:id="rId3" imgW="7825740" imgH="2948940" progId="Paint.Picture">
                  <p:embed/>
                  <p:pic>
                    <p:nvPicPr>
                      <p:cNvPr id="0" name="图片 5"/>
                      <p:cNvPicPr/>
                      <p:nvPr/>
                    </p:nvPicPr>
                    <p:blipFill>
                      <a:blip r:embed="rId4"/>
                      <a:stretch>
                        <a:fillRect/>
                      </a:stretch>
                    </p:blipFill>
                    <p:spPr>
                      <a:xfrm>
                        <a:off x="685800" y="2393315"/>
                        <a:ext cx="7832090" cy="2951480"/>
                      </a:xfrm>
                      <a:prstGeom prst="rect">
                        <a:avLst/>
                      </a:prstGeom>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2284" y="1257618"/>
            <a:ext cx="8174171" cy="5066982"/>
          </a:xfrm>
        </p:spPr>
        <p:txBody>
          <a:bodyPr/>
          <a:lstStyle/>
          <a:p>
            <a:r>
              <a:rPr lang="zh-CN" altLang="en-US" b="1" dirty="0"/>
              <a:t>输出方式</a:t>
            </a:r>
          </a:p>
          <a:p>
            <a:pPr lvl="1"/>
            <a:r>
              <a:rPr lang="en-US" altLang="zh-CN" b="1" dirty="0">
                <a:solidFill>
                  <a:srgbClr val="FF0000"/>
                </a:solidFill>
              </a:rPr>
              <a:t>a</a:t>
            </a:r>
            <a:r>
              <a:rPr lang="zh-CN" altLang="en-US" b="1" dirty="0">
                <a:solidFill>
                  <a:srgbClr val="FF0000"/>
                </a:solidFill>
              </a:rPr>
              <a:t>.</a:t>
            </a:r>
            <a:r>
              <a:rPr lang="zh-CN" altLang="en-US" sz="2400" b="1" dirty="0">
                <a:solidFill>
                  <a:srgbClr val="FF0000"/>
                </a:solidFill>
              </a:rPr>
              <a:t>文件</a:t>
            </a:r>
            <a:r>
              <a:rPr lang="zh-CN" altLang="en-US" sz="2400" b="1" dirty="0" smtClean="0">
                <a:solidFill>
                  <a:srgbClr val="FF0000"/>
                </a:solidFill>
              </a:rPr>
              <a:t>输出 </a:t>
            </a:r>
            <a:r>
              <a:rPr sz="2400" b="1" dirty="0" err="1" smtClean="0"/>
              <a:t>文件名为</a:t>
            </a:r>
            <a:r>
              <a:rPr sz="2400" b="1" dirty="0" err="1"/>
              <a:t>output.txt，文本文件格式为</a:t>
            </a:r>
            <a:r>
              <a:rPr sz="2400" b="1" dirty="0"/>
              <a:t>：</a:t>
            </a:r>
          </a:p>
          <a:p>
            <a:pPr marL="914400" lvl="2" indent="0">
              <a:buNone/>
            </a:pPr>
            <a:r>
              <a:rPr lang="en-US" altLang="zh-CN" sz="2400" b="1" dirty="0" smtClean="0"/>
              <a:t>1</a:t>
            </a:r>
            <a:r>
              <a:rPr lang="zh-CN" altLang="en-US" sz="2400" b="1" dirty="0" smtClean="0"/>
              <a:t>、加工计划：</a:t>
            </a:r>
            <a:r>
              <a:rPr sz="2400" b="1" dirty="0" err="1" smtClean="0"/>
              <a:t>一行代表一个机器的加工序列</a:t>
            </a:r>
            <a:r>
              <a:rPr sz="2400" b="1" dirty="0" err="1"/>
              <a:t>。每行的机器加工序列输出格式规定如下</a:t>
            </a:r>
            <a:r>
              <a:rPr sz="2400" b="1" dirty="0"/>
              <a:t>：</a:t>
            </a:r>
          </a:p>
          <a:p>
            <a:pPr lvl="3"/>
            <a:r>
              <a:rPr sz="2400" b="1" dirty="0">
                <a:solidFill>
                  <a:srgbClr val="FF0000"/>
                </a:solidFill>
              </a:rPr>
              <a:t>&lt;M&gt;&lt;</a:t>
            </a:r>
            <a:r>
              <a:rPr sz="2400" b="1" dirty="0" err="1">
                <a:solidFill>
                  <a:srgbClr val="FF0000"/>
                </a:solidFill>
              </a:rPr>
              <a:t>机器号</a:t>
            </a:r>
            <a:r>
              <a:rPr sz="2400" b="1" dirty="0">
                <a:solidFill>
                  <a:srgbClr val="FF0000"/>
                </a:solidFill>
              </a:rPr>
              <a:t>&gt;&lt;</a:t>
            </a:r>
            <a:r>
              <a:rPr sz="2400" b="1" dirty="0" err="1">
                <a:solidFill>
                  <a:srgbClr val="FF0000"/>
                </a:solidFill>
              </a:rPr>
              <a:t>空格</a:t>
            </a:r>
            <a:r>
              <a:rPr sz="2400" b="1" dirty="0">
                <a:solidFill>
                  <a:srgbClr val="FF0000"/>
                </a:solidFill>
              </a:rPr>
              <a:t>&gt;&lt;(&gt;&lt;</a:t>
            </a:r>
            <a:r>
              <a:rPr sz="2400" b="1" dirty="0" err="1">
                <a:solidFill>
                  <a:srgbClr val="FF0000"/>
                </a:solidFill>
              </a:rPr>
              <a:t>起始时间,产品号-工序号,终止时间</a:t>
            </a:r>
            <a:r>
              <a:rPr sz="2400" b="1" dirty="0">
                <a:solidFill>
                  <a:srgbClr val="FF0000"/>
                </a:solidFill>
              </a:rPr>
              <a:t>&gt;&lt;</a:t>
            </a:r>
            <a:r>
              <a:rPr sz="2400" b="1" dirty="0" err="1">
                <a:solidFill>
                  <a:srgbClr val="FF0000"/>
                </a:solidFill>
              </a:rPr>
              <a:t>空格</a:t>
            </a:r>
            <a:r>
              <a:rPr sz="2400" b="1" dirty="0">
                <a:solidFill>
                  <a:srgbClr val="FF0000"/>
                </a:solidFill>
              </a:rPr>
              <a:t>&gt;&lt;)&gt;...&lt;\n&gt;</a:t>
            </a:r>
          </a:p>
          <a:p>
            <a:pPr lvl="3"/>
            <a:r>
              <a:rPr sz="2400" b="1" dirty="0" err="1">
                <a:sym typeface="+mn-ea"/>
              </a:rPr>
              <a:t>最后一行输出</a:t>
            </a:r>
            <a:r>
              <a:rPr lang="en-US" sz="2400" b="1" dirty="0">
                <a:solidFill>
                  <a:srgbClr val="FF0000"/>
                </a:solidFill>
                <a:sym typeface="+mn-ea"/>
              </a:rPr>
              <a:t>&lt;</a:t>
            </a:r>
            <a:r>
              <a:rPr sz="2400" b="1" dirty="0">
                <a:solidFill>
                  <a:srgbClr val="FF0000"/>
                </a:solidFill>
                <a:sym typeface="+mn-ea"/>
              </a:rPr>
              <a:t>End</a:t>
            </a:r>
            <a:r>
              <a:rPr lang="en-US" sz="2400" b="1" dirty="0">
                <a:solidFill>
                  <a:srgbClr val="FF0000"/>
                </a:solidFill>
                <a:sym typeface="+mn-ea"/>
              </a:rPr>
              <a:t>&gt;</a:t>
            </a:r>
            <a:r>
              <a:rPr sz="2400" b="1" dirty="0">
                <a:solidFill>
                  <a:srgbClr val="FF0000"/>
                </a:solidFill>
                <a:sym typeface="+mn-ea"/>
              </a:rPr>
              <a:t>&lt;</a:t>
            </a:r>
            <a:r>
              <a:rPr sz="2400" b="1" dirty="0" err="1">
                <a:solidFill>
                  <a:srgbClr val="FF0000"/>
                </a:solidFill>
                <a:sym typeface="+mn-ea"/>
              </a:rPr>
              <a:t>最终结束时间</a:t>
            </a:r>
            <a:r>
              <a:rPr sz="2400" b="1" dirty="0">
                <a:solidFill>
                  <a:srgbClr val="FF0000"/>
                </a:solidFill>
                <a:sym typeface="+mn-ea"/>
              </a:rPr>
              <a:t>&gt;&lt;\n&gt;</a:t>
            </a:r>
            <a:r>
              <a:rPr sz="2400" b="1" dirty="0" err="1">
                <a:sym typeface="+mn-ea"/>
              </a:rPr>
              <a:t>表示方案的最终完成时间</a:t>
            </a:r>
            <a:r>
              <a:rPr lang="zh-CN" sz="2400" b="1" dirty="0" smtClean="0">
                <a:sym typeface="+mn-ea"/>
              </a:rPr>
              <a:t>。</a:t>
            </a:r>
            <a:endParaRPr lang="en-US" altLang="zh-CN" sz="2400" b="1" dirty="0" smtClean="0">
              <a:sym typeface="+mn-ea"/>
            </a:endParaRPr>
          </a:p>
          <a:p>
            <a:pPr marL="914400" lvl="2" indent="0">
              <a:buNone/>
            </a:pPr>
            <a:r>
              <a:rPr lang="en-US" altLang="zh-CN" sz="2400" b="1" dirty="0" smtClean="0">
                <a:sym typeface="+mn-ea"/>
              </a:rPr>
              <a:t>2</a:t>
            </a:r>
            <a:r>
              <a:rPr lang="zh-CN" altLang="en-US" sz="2400" b="1" dirty="0" smtClean="0">
                <a:sym typeface="+mn-ea"/>
              </a:rPr>
              <a:t>、实际执行情况：</a:t>
            </a:r>
            <a:endParaRPr lang="en-US" altLang="zh-CN" sz="2400" b="1" dirty="0" smtClean="0">
              <a:sym typeface="+mn-ea"/>
            </a:endParaRPr>
          </a:p>
          <a:p>
            <a:pPr marL="1371600" lvl="3" indent="0">
              <a:buNone/>
            </a:pPr>
            <a:r>
              <a:rPr lang="zh-CN" altLang="en-US" sz="2400" b="1" dirty="0" smtClean="0">
                <a:sym typeface="+mn-ea"/>
              </a:rPr>
              <a:t>按上述格式输出，</a:t>
            </a:r>
            <a:r>
              <a:rPr lang="zh-CN" altLang="en-US" sz="2400" b="1" dirty="0">
                <a:sym typeface="+mn-ea"/>
              </a:rPr>
              <a:t>包括</a:t>
            </a:r>
            <a:r>
              <a:rPr lang="zh-CN" altLang="en-US" sz="2400" b="1" dirty="0" smtClean="0">
                <a:sym typeface="+mn-ea"/>
              </a:rPr>
              <a:t>需要将机器的检修时间</a:t>
            </a:r>
            <a:endParaRPr lang="en-US" altLang="zh-CN" sz="2400" b="1" dirty="0" smtClean="0">
              <a:sym typeface="+mn-ea"/>
            </a:endParaRPr>
          </a:p>
          <a:p>
            <a:pPr marL="1371600" lvl="3" indent="0">
              <a:buNone/>
            </a:pPr>
            <a:r>
              <a:rPr lang="en-US" altLang="zh-CN" sz="2400" b="1" dirty="0" smtClean="0">
                <a:solidFill>
                  <a:srgbClr val="FF0000"/>
                </a:solidFill>
              </a:rPr>
              <a:t>(&lt;</a:t>
            </a:r>
            <a:r>
              <a:rPr lang="zh-CN" altLang="en-US" sz="2400" b="1" dirty="0">
                <a:solidFill>
                  <a:srgbClr val="FF0000"/>
                </a:solidFill>
              </a:rPr>
              <a:t>起始时间</a:t>
            </a:r>
            <a:r>
              <a:rPr lang="en-US" altLang="zh-CN" sz="2400" b="1" dirty="0" smtClean="0">
                <a:solidFill>
                  <a:srgbClr val="FF0000"/>
                </a:solidFill>
              </a:rPr>
              <a:t>,</a:t>
            </a:r>
            <a:r>
              <a:rPr lang="zh-CN" altLang="en-US" sz="2400" b="1" dirty="0" smtClean="0">
                <a:solidFill>
                  <a:srgbClr val="FF0000"/>
                </a:solidFill>
              </a:rPr>
              <a:t>“检修”</a:t>
            </a:r>
            <a:r>
              <a:rPr lang="en-US" altLang="zh-CN" sz="2400" b="1" dirty="0" smtClean="0">
                <a:solidFill>
                  <a:srgbClr val="FF0000"/>
                </a:solidFill>
              </a:rPr>
              <a:t>,</a:t>
            </a:r>
            <a:r>
              <a:rPr lang="zh-CN" altLang="en-US" sz="2400" b="1" dirty="0">
                <a:solidFill>
                  <a:srgbClr val="FF0000"/>
                </a:solidFill>
              </a:rPr>
              <a:t>终止时间</a:t>
            </a:r>
            <a:r>
              <a:rPr lang="en-US" altLang="zh-CN" sz="2400" b="1" dirty="0" smtClean="0">
                <a:solidFill>
                  <a:srgbClr val="FF0000"/>
                </a:solidFill>
              </a:rPr>
              <a:t>&gt;</a:t>
            </a:r>
            <a:r>
              <a:rPr lang="en-US" altLang="zh-CN" sz="2400" b="1" dirty="0">
                <a:solidFill>
                  <a:srgbClr val="FF0000"/>
                </a:solidFill>
              </a:rPr>
              <a:t>)</a:t>
            </a:r>
            <a:endParaRPr lang="zh-CN" sz="2400" b="1" dirty="0">
              <a:sym typeface="+mn-ea"/>
            </a:endParaRPr>
          </a:p>
        </p:txBody>
      </p:sp>
      <p:sp>
        <p:nvSpPr>
          <p:cNvPr id="4" name="灯片编号占位符 3"/>
          <p:cNvSpPr>
            <a:spLocks noGrp="1"/>
          </p:cNvSpPr>
          <p:nvPr>
            <p:ph type="sldNum" sz="quarter" idx="12"/>
          </p:nvPr>
        </p:nvSpPr>
        <p:spPr/>
        <p:txBody>
          <a:bodyPr/>
          <a:lstStyle/>
          <a:p>
            <a:fld id="{1BD9E107-7CBE-4420-B8A8-046F950C4F52}" type="slidenum">
              <a:rPr lang="en-US" altLang="zh-CN"/>
              <a:t>15</a:t>
            </a:fld>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2285" y="1257618"/>
            <a:ext cx="7772400" cy="5066982"/>
          </a:xfrm>
        </p:spPr>
        <p:txBody>
          <a:bodyPr/>
          <a:lstStyle/>
          <a:p>
            <a:r>
              <a:rPr lang="zh-CN" altLang="en-US" b="1" dirty="0"/>
              <a:t>输出方式</a:t>
            </a:r>
          </a:p>
          <a:p>
            <a:pPr lvl="1"/>
            <a:r>
              <a:rPr lang="en-US" altLang="zh-CN" b="1" dirty="0">
                <a:solidFill>
                  <a:srgbClr val="FF0000"/>
                </a:solidFill>
              </a:rPr>
              <a:t>a</a:t>
            </a:r>
            <a:r>
              <a:rPr lang="zh-CN" altLang="en-US" b="1" dirty="0">
                <a:solidFill>
                  <a:srgbClr val="FF0000"/>
                </a:solidFill>
              </a:rPr>
              <a:t>.</a:t>
            </a:r>
            <a:r>
              <a:rPr lang="zh-CN" altLang="en-US" sz="2400" b="1" dirty="0">
                <a:solidFill>
                  <a:srgbClr val="FF0000"/>
                </a:solidFill>
              </a:rPr>
              <a:t>文件输出示例</a:t>
            </a:r>
          </a:p>
          <a:p>
            <a:pPr lvl="2"/>
            <a:r>
              <a:rPr lang="zh-CN" sz="2400" b="1" dirty="0">
                <a:sym typeface="+mn-ea"/>
              </a:rPr>
              <a:t>M1 (0,1-1,7) (7,3-1,14) (29,2-2,46) </a:t>
            </a:r>
          </a:p>
          <a:p>
            <a:pPr lvl="2"/>
            <a:r>
              <a:rPr lang="zh-CN" sz="2400" b="1" dirty="0">
                <a:sym typeface="+mn-ea"/>
              </a:rPr>
              <a:t>M2 (7,1-2,19) (19,2-1,29) (29,3-2,51)</a:t>
            </a:r>
          </a:p>
          <a:p>
            <a:pPr lvl="2"/>
            <a:r>
              <a:rPr lang="zh-CN" sz="2400" b="1" dirty="0">
                <a:sym typeface="+mn-ea"/>
              </a:rPr>
              <a:t>M3 (19,1-3,34)</a:t>
            </a:r>
          </a:p>
          <a:p>
            <a:pPr lvl="2"/>
            <a:r>
              <a:rPr lang="zh-CN" sz="2400" b="1" dirty="0">
                <a:sym typeface="+mn-ea"/>
              </a:rPr>
              <a:t>End 51</a:t>
            </a:r>
          </a:p>
          <a:p>
            <a:pPr lvl="2"/>
            <a:endParaRPr lang="en-US" altLang="zh-CN" sz="2400" b="1" dirty="0" smtClean="0">
              <a:sym typeface="+mn-ea"/>
            </a:endParaRPr>
          </a:p>
          <a:p>
            <a:pPr lvl="2"/>
            <a:r>
              <a:rPr lang="zh-CN" altLang="zh-CN" sz="2400" b="1" dirty="0">
                <a:sym typeface="+mn-ea"/>
              </a:rPr>
              <a:t>M1 (0,1-1,7</a:t>
            </a:r>
            <a:r>
              <a:rPr lang="zh-CN" altLang="zh-CN" sz="2400" b="1" dirty="0" smtClean="0">
                <a:sym typeface="+mn-ea"/>
              </a:rPr>
              <a:t>)</a:t>
            </a:r>
            <a:r>
              <a:rPr lang="en-US" altLang="zh-CN" sz="2400" b="1" dirty="0" smtClean="0">
                <a:sym typeface="+mn-ea"/>
              </a:rPr>
              <a:t> </a:t>
            </a:r>
            <a:r>
              <a:rPr lang="zh-CN" altLang="zh-CN" sz="2400" b="1" dirty="0" smtClean="0">
                <a:sym typeface="+mn-ea"/>
              </a:rPr>
              <a:t>(</a:t>
            </a:r>
            <a:r>
              <a:rPr lang="zh-CN" altLang="zh-CN" sz="2400" b="1" dirty="0">
                <a:sym typeface="+mn-ea"/>
              </a:rPr>
              <a:t>7,3-1,14) (29,2-2,46) </a:t>
            </a:r>
          </a:p>
          <a:p>
            <a:pPr lvl="2"/>
            <a:r>
              <a:rPr lang="zh-CN" altLang="zh-CN" sz="2400" b="1" dirty="0">
                <a:sym typeface="+mn-ea"/>
              </a:rPr>
              <a:t>M2 (7,1-2,19) (19,2-1,29) (29,3-2,51)</a:t>
            </a:r>
          </a:p>
          <a:p>
            <a:pPr lvl="2"/>
            <a:r>
              <a:rPr lang="zh-CN" altLang="zh-CN" sz="2400" b="1" dirty="0">
                <a:sym typeface="+mn-ea"/>
              </a:rPr>
              <a:t>M3 </a:t>
            </a:r>
            <a:r>
              <a:rPr lang="en-US" altLang="zh-CN" sz="2400" b="1" dirty="0" smtClean="0">
                <a:sym typeface="+mn-ea"/>
              </a:rPr>
              <a:t>(14,</a:t>
            </a:r>
            <a:r>
              <a:rPr lang="zh-CN" altLang="en-US" sz="2400" b="1" dirty="0" smtClean="0">
                <a:sym typeface="+mn-ea"/>
              </a:rPr>
              <a:t>“检修”</a:t>
            </a:r>
            <a:r>
              <a:rPr lang="en-US" altLang="zh-CN" sz="2400" b="1" dirty="0" smtClean="0">
                <a:sym typeface="+mn-ea"/>
              </a:rPr>
              <a:t>18) </a:t>
            </a:r>
            <a:r>
              <a:rPr lang="zh-CN" altLang="zh-CN" sz="2400" b="1" dirty="0" smtClean="0">
                <a:sym typeface="+mn-ea"/>
              </a:rPr>
              <a:t>(</a:t>
            </a:r>
            <a:r>
              <a:rPr lang="zh-CN" altLang="zh-CN" sz="2400" b="1" dirty="0">
                <a:sym typeface="+mn-ea"/>
              </a:rPr>
              <a:t>19,1-3,34)</a:t>
            </a:r>
          </a:p>
          <a:p>
            <a:pPr lvl="2"/>
            <a:r>
              <a:rPr lang="zh-CN" altLang="zh-CN" sz="2400" b="1" dirty="0">
                <a:sym typeface="+mn-ea"/>
              </a:rPr>
              <a:t>End </a:t>
            </a:r>
            <a:r>
              <a:rPr lang="en-US" altLang="zh-CN" sz="2400" b="1" dirty="0" smtClean="0">
                <a:sym typeface="+mn-ea"/>
              </a:rPr>
              <a:t>51</a:t>
            </a:r>
            <a:endParaRPr lang="zh-CN" altLang="zh-CN" sz="2400" b="1" dirty="0">
              <a:sym typeface="+mn-ea"/>
            </a:endParaRPr>
          </a:p>
          <a:p>
            <a:pPr lvl="2"/>
            <a:endParaRPr lang="zh-CN" sz="2400" b="1" dirty="0">
              <a:sym typeface="+mn-ea"/>
            </a:endParaRPr>
          </a:p>
        </p:txBody>
      </p:sp>
      <p:sp>
        <p:nvSpPr>
          <p:cNvPr id="4" name="灯片编号占位符 3"/>
          <p:cNvSpPr>
            <a:spLocks noGrp="1"/>
          </p:cNvSpPr>
          <p:nvPr>
            <p:ph type="sldNum" sz="quarter" idx="12"/>
          </p:nvPr>
        </p:nvSpPr>
        <p:spPr/>
        <p:txBody>
          <a:bodyPr/>
          <a:lstStyle/>
          <a:p>
            <a:fld id="{1BD9E107-7CBE-4420-B8A8-046F950C4F52}" type="slidenum">
              <a:rPr lang="en-US" altLang="zh-CN"/>
              <a:t>16</a:t>
            </a:fld>
            <a:endParaRPr lang="en-US" altLang="zh-CN"/>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输出方式</a:t>
            </a:r>
          </a:p>
          <a:p>
            <a:pPr lvl="1"/>
            <a:r>
              <a:rPr lang="en-US" altLang="zh-CN" sz="2400" b="1" dirty="0">
                <a:solidFill>
                  <a:srgbClr val="FF0000"/>
                </a:solidFill>
                <a:sym typeface="+mn-ea"/>
              </a:rPr>
              <a:t>b</a:t>
            </a:r>
            <a:r>
              <a:rPr lang="zh-CN" altLang="en-US" sz="2400" b="1" dirty="0">
                <a:solidFill>
                  <a:srgbClr val="FF0000"/>
                </a:solidFill>
                <a:sym typeface="+mn-ea"/>
              </a:rPr>
              <a:t>.命令行输出</a:t>
            </a:r>
          </a:p>
          <a:p>
            <a:pPr lvl="2"/>
            <a:r>
              <a:rPr lang="zh-CN" altLang="en-US" sz="2400" b="1" dirty="0">
                <a:solidFill>
                  <a:srgbClr val="FF0000"/>
                </a:solidFill>
                <a:sym typeface="+mn-ea"/>
              </a:rPr>
              <a:t>可用纯文字输出，也可用字符图形的效果输出</a:t>
            </a:r>
            <a:r>
              <a:rPr lang="zh-CN" altLang="en-US" sz="2400" b="1" dirty="0">
                <a:sym typeface="+mn-ea"/>
              </a:rPr>
              <a:t>。力求直观。</a:t>
            </a:r>
          </a:p>
          <a:p>
            <a:pPr lvl="2"/>
            <a:r>
              <a:rPr sz="2400" b="1" dirty="0" err="1">
                <a:sym typeface="+mn-ea"/>
              </a:rPr>
              <a:t>一行代表一个机器的加工序列。每行的机器加工序列输出格式规定如下</a:t>
            </a:r>
            <a:r>
              <a:rPr sz="2400" b="1" dirty="0">
                <a:sym typeface="+mn-ea"/>
              </a:rPr>
              <a:t>：</a:t>
            </a:r>
            <a:endParaRPr sz="2400" b="1" dirty="0"/>
          </a:p>
          <a:p>
            <a:pPr lvl="2"/>
            <a:r>
              <a:rPr sz="2400" b="1" dirty="0">
                <a:solidFill>
                  <a:srgbClr val="FF0000"/>
                </a:solidFill>
                <a:sym typeface="+mn-ea"/>
              </a:rPr>
              <a:t>&lt;M&gt;&lt;</a:t>
            </a:r>
            <a:r>
              <a:rPr sz="2400" b="1" dirty="0" err="1">
                <a:solidFill>
                  <a:srgbClr val="FF0000"/>
                </a:solidFill>
                <a:sym typeface="+mn-ea"/>
              </a:rPr>
              <a:t>机器号</a:t>
            </a:r>
            <a:r>
              <a:rPr sz="2400" b="1" dirty="0">
                <a:solidFill>
                  <a:srgbClr val="FF0000"/>
                </a:solidFill>
                <a:sym typeface="+mn-ea"/>
              </a:rPr>
              <a:t>&gt;&lt;</a:t>
            </a:r>
            <a:r>
              <a:rPr sz="2400" b="1" dirty="0" err="1">
                <a:solidFill>
                  <a:srgbClr val="FF0000"/>
                </a:solidFill>
                <a:sym typeface="+mn-ea"/>
              </a:rPr>
              <a:t>空格</a:t>
            </a:r>
            <a:r>
              <a:rPr sz="2400" b="1" dirty="0">
                <a:solidFill>
                  <a:srgbClr val="FF0000"/>
                </a:solidFill>
                <a:sym typeface="+mn-ea"/>
              </a:rPr>
              <a:t>&gt;&lt;(&gt;&lt;</a:t>
            </a:r>
            <a:r>
              <a:rPr sz="2400" b="1" dirty="0" err="1">
                <a:solidFill>
                  <a:srgbClr val="FF0000"/>
                </a:solidFill>
                <a:sym typeface="+mn-ea"/>
              </a:rPr>
              <a:t>起始时间,产品号-工序号,终止时间</a:t>
            </a:r>
            <a:r>
              <a:rPr sz="2400" b="1" dirty="0">
                <a:solidFill>
                  <a:srgbClr val="FF0000"/>
                </a:solidFill>
                <a:sym typeface="+mn-ea"/>
              </a:rPr>
              <a:t>&gt;&lt;</a:t>
            </a:r>
            <a:r>
              <a:rPr sz="2400" b="1" dirty="0" err="1">
                <a:solidFill>
                  <a:srgbClr val="FF0000"/>
                </a:solidFill>
                <a:sym typeface="+mn-ea"/>
              </a:rPr>
              <a:t>空格</a:t>
            </a:r>
            <a:r>
              <a:rPr sz="2400" b="1" dirty="0">
                <a:solidFill>
                  <a:srgbClr val="FF0000"/>
                </a:solidFill>
                <a:sym typeface="+mn-ea"/>
              </a:rPr>
              <a:t>&gt;&lt;)&gt;...&lt;</a:t>
            </a:r>
            <a:r>
              <a:rPr lang="en-US" sz="2400" b="1" dirty="0">
                <a:solidFill>
                  <a:srgbClr val="FF0000"/>
                </a:solidFill>
                <a:sym typeface="+mn-ea"/>
              </a:rPr>
              <a:t>ENTER</a:t>
            </a:r>
            <a:r>
              <a:rPr sz="2400" b="1" dirty="0">
                <a:solidFill>
                  <a:srgbClr val="FF0000"/>
                </a:solidFill>
                <a:sym typeface="+mn-ea"/>
              </a:rPr>
              <a:t>&gt;</a:t>
            </a:r>
            <a:endParaRPr sz="2400" b="1" dirty="0">
              <a:solidFill>
                <a:srgbClr val="FF0000"/>
              </a:solidFill>
            </a:endParaRPr>
          </a:p>
          <a:p>
            <a:pPr lvl="2"/>
            <a:r>
              <a:rPr sz="2400" b="1" dirty="0" err="1">
                <a:sym typeface="+mn-ea"/>
              </a:rPr>
              <a:t>最后一行输出</a:t>
            </a:r>
            <a:r>
              <a:rPr lang="en-US" sz="2400" b="1" dirty="0">
                <a:solidFill>
                  <a:srgbClr val="FF0000"/>
                </a:solidFill>
                <a:sym typeface="+mn-ea"/>
              </a:rPr>
              <a:t>&lt;</a:t>
            </a:r>
            <a:r>
              <a:rPr sz="2400" b="1" dirty="0">
                <a:solidFill>
                  <a:srgbClr val="FF0000"/>
                </a:solidFill>
                <a:sym typeface="+mn-ea"/>
              </a:rPr>
              <a:t>End</a:t>
            </a:r>
            <a:r>
              <a:rPr lang="en-US" sz="2400" b="1" dirty="0">
                <a:solidFill>
                  <a:srgbClr val="FF0000"/>
                </a:solidFill>
                <a:sym typeface="+mn-ea"/>
              </a:rPr>
              <a:t>&gt;</a:t>
            </a:r>
            <a:r>
              <a:rPr sz="2400" b="1" dirty="0">
                <a:solidFill>
                  <a:srgbClr val="FF0000"/>
                </a:solidFill>
                <a:sym typeface="+mn-ea"/>
              </a:rPr>
              <a:t>&lt;</a:t>
            </a:r>
            <a:r>
              <a:rPr sz="2400" b="1" dirty="0" err="1">
                <a:solidFill>
                  <a:srgbClr val="FF0000"/>
                </a:solidFill>
                <a:sym typeface="+mn-ea"/>
              </a:rPr>
              <a:t>最终结束时间</a:t>
            </a:r>
            <a:r>
              <a:rPr sz="2400" b="1" dirty="0">
                <a:solidFill>
                  <a:srgbClr val="FF0000"/>
                </a:solidFill>
                <a:sym typeface="+mn-ea"/>
              </a:rPr>
              <a:t>&gt;&lt;</a:t>
            </a:r>
            <a:r>
              <a:rPr lang="en-US" sz="2400" b="1" dirty="0">
                <a:solidFill>
                  <a:srgbClr val="FF0000"/>
                </a:solidFill>
                <a:sym typeface="+mn-ea"/>
              </a:rPr>
              <a:t>ENTER</a:t>
            </a:r>
            <a:r>
              <a:rPr sz="2400" b="1" dirty="0">
                <a:solidFill>
                  <a:srgbClr val="FF0000"/>
                </a:solidFill>
                <a:sym typeface="+mn-ea"/>
              </a:rPr>
              <a:t>&gt;</a:t>
            </a:r>
            <a:r>
              <a:rPr sz="2400" b="1" dirty="0" err="1">
                <a:sym typeface="+mn-ea"/>
              </a:rPr>
              <a:t>表示方案的最终完成时间</a:t>
            </a:r>
            <a:r>
              <a:rPr lang="zh-CN" sz="2400" b="1" dirty="0">
                <a:sym typeface="+mn-ea"/>
              </a:rPr>
              <a:t>。</a:t>
            </a:r>
          </a:p>
          <a:p>
            <a:pPr lvl="2"/>
            <a:r>
              <a:rPr lang="zh-CN" altLang="en-US" sz="2400" b="1" dirty="0" smtClean="0">
                <a:solidFill>
                  <a:srgbClr val="0070C0"/>
                </a:solidFill>
              </a:rPr>
              <a:t>注：机器检修信息的输出参照文件输出的格式</a:t>
            </a:r>
            <a:endParaRPr lang="zh-CN" altLang="en-US" sz="2400" b="1" dirty="0">
              <a:solidFill>
                <a:srgbClr val="0070C0"/>
              </a:solidFill>
            </a:endParaRPr>
          </a:p>
        </p:txBody>
      </p:sp>
      <p:sp>
        <p:nvSpPr>
          <p:cNvPr id="4" name="灯片编号占位符 3"/>
          <p:cNvSpPr>
            <a:spLocks noGrp="1"/>
          </p:cNvSpPr>
          <p:nvPr>
            <p:ph type="sldNum" sz="quarter" idx="12"/>
          </p:nvPr>
        </p:nvSpPr>
        <p:spPr/>
        <p:txBody>
          <a:bodyPr/>
          <a:lstStyle/>
          <a:p>
            <a:fld id="{1BD9E107-7CBE-4420-B8A8-046F950C4F52}" type="slidenum">
              <a:rPr lang="en-US" altLang="zh-CN"/>
              <a:t>17</a:t>
            </a:fld>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sz="2400" b="1">
                <a:solidFill>
                  <a:srgbClr val="FF0000"/>
                </a:solidFill>
                <a:effectLst>
                  <a:outerShdw blurRad="38100" dist="38100" dir="2700000" algn="tl">
                    <a:srgbClr val="000000">
                      <a:alpha val="43137"/>
                    </a:srgbClr>
                  </a:outerShdw>
                </a:effectLst>
                <a:sym typeface="+mn-ea"/>
              </a:rPr>
              <a:t>c</a:t>
            </a:r>
            <a:r>
              <a:rPr lang="zh-CN" altLang="en-US" sz="2400" b="1">
                <a:solidFill>
                  <a:srgbClr val="FF0000"/>
                </a:solidFill>
                <a:effectLst>
                  <a:outerShdw blurRad="38100" dist="38100" dir="2700000" algn="tl">
                    <a:srgbClr val="000000">
                      <a:alpha val="43137"/>
                    </a:srgbClr>
                  </a:outerShdw>
                </a:effectLst>
                <a:sym typeface="+mn-ea"/>
              </a:rPr>
              <a:t>.动画输出</a:t>
            </a:r>
          </a:p>
          <a:p>
            <a:pPr lvl="2"/>
            <a:r>
              <a:rPr lang="zh-CN" altLang="en-US" sz="2400" b="1"/>
              <a:t>在图形窗口中用绘制的甘特图来表示操作在机器上的安排。</a:t>
            </a:r>
          </a:p>
        </p:txBody>
      </p:sp>
      <p:sp>
        <p:nvSpPr>
          <p:cNvPr id="4" name="灯片编号占位符 3"/>
          <p:cNvSpPr>
            <a:spLocks noGrp="1"/>
          </p:cNvSpPr>
          <p:nvPr>
            <p:ph type="sldNum" sz="quarter" idx="12"/>
          </p:nvPr>
        </p:nvSpPr>
        <p:spPr/>
        <p:txBody>
          <a:bodyPr/>
          <a:lstStyle/>
          <a:p>
            <a:fld id="{1BD9E107-7CBE-4420-B8A8-046F950C4F52}" type="slidenum">
              <a:rPr lang="en-US" altLang="zh-CN"/>
              <a:t>18</a:t>
            </a:fld>
            <a:endParaRPr lang="en-US" altLang="zh-CN"/>
          </a:p>
        </p:txBody>
      </p:sp>
      <p:graphicFrame>
        <p:nvGraphicFramePr>
          <p:cNvPr id="5" name="对象 -2147482607"/>
          <p:cNvGraphicFramePr>
            <a:graphicFrameLocks noChangeAspect="1"/>
          </p:cNvGraphicFramePr>
          <p:nvPr/>
        </p:nvGraphicFramePr>
        <p:xfrm>
          <a:off x="1555750" y="2762250"/>
          <a:ext cx="5881370" cy="2434590"/>
        </p:xfrm>
        <a:graphic>
          <a:graphicData uri="http://schemas.openxmlformats.org/presentationml/2006/ole">
            <mc:AlternateContent xmlns:mc="http://schemas.openxmlformats.org/markup-compatibility/2006">
              <mc:Choice xmlns:v="urn:schemas-microsoft-com:vml" Requires="v">
                <p:oleObj spid="_x0000_s6149" r:id="rId3" imgW="5208905" imgH="2147570" progId="Equation.3">
                  <p:embed/>
                </p:oleObj>
              </mc:Choice>
              <mc:Fallback>
                <p:oleObj r:id="rId3" imgW="5208905" imgH="2147570" progId="Equation.3">
                  <p:embed/>
                  <p:pic>
                    <p:nvPicPr>
                      <p:cNvPr id="0" name="图片 3075"/>
                      <p:cNvPicPr/>
                      <p:nvPr/>
                    </p:nvPicPr>
                    <p:blipFill>
                      <a:blip r:embed="rId4"/>
                      <a:stretch>
                        <a:fillRect/>
                      </a:stretch>
                    </p:blipFill>
                    <p:spPr>
                      <a:xfrm>
                        <a:off x="1555750" y="2762250"/>
                        <a:ext cx="5881370" cy="2434590"/>
                      </a:xfrm>
                      <a:prstGeom prst="rect">
                        <a:avLst/>
                      </a:prstGeom>
                      <a:noFill/>
                      <a:ln w="38100">
                        <a:noFill/>
                        <a:miter/>
                      </a:ln>
                    </p:spPr>
                  </p:pic>
                </p:oleObj>
              </mc:Fallback>
            </mc:AlternateContent>
          </a:graphicData>
        </a:graphic>
      </p:graphicFrame>
      <p:sp>
        <p:nvSpPr>
          <p:cNvPr id="6" name="文本框 5"/>
          <p:cNvSpPr txBox="1"/>
          <p:nvPr/>
        </p:nvSpPr>
        <p:spPr>
          <a:xfrm>
            <a:off x="742122" y="5605432"/>
            <a:ext cx="7772400" cy="830997"/>
          </a:xfrm>
          <a:prstGeom prst="rect">
            <a:avLst/>
          </a:prstGeom>
          <a:noFill/>
        </p:spPr>
        <p:txBody>
          <a:bodyPr wrap="square" rtlCol="0">
            <a:spAutoFit/>
          </a:bodyPr>
          <a:lstStyle/>
          <a:p>
            <a:r>
              <a:rPr lang="zh-CN" altLang="en-US" sz="2400" dirty="0">
                <a:solidFill>
                  <a:srgbClr val="FF3300"/>
                </a:solidFill>
              </a:rPr>
              <a:t>注：机器检修信息的输出参照文件输出的</a:t>
            </a:r>
            <a:r>
              <a:rPr lang="zh-CN" altLang="en-US" sz="2400" dirty="0" smtClean="0">
                <a:solidFill>
                  <a:srgbClr val="FF3300"/>
                </a:solidFill>
              </a:rPr>
              <a:t>格式，要求能够显示出机器检修的状态。</a:t>
            </a:r>
            <a:endParaRPr lang="zh-CN" altLang="en-US" sz="2400" dirty="0">
              <a:solidFill>
                <a:srgbClr val="FF3300"/>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a:t>实现时间安排</a:t>
            </a:r>
          </a:p>
          <a:p>
            <a:pPr lvl="1"/>
            <a:r>
              <a:rPr sz="2400" b="1" dirty="0">
                <a:sym typeface="+mn-ea"/>
              </a:rPr>
              <a:t>版本一：</a:t>
            </a:r>
            <a:r>
              <a:rPr lang="zh-CN" sz="2400" b="1" dirty="0">
                <a:sym typeface="+mn-ea"/>
              </a:rPr>
              <a:t>命令行</a:t>
            </a:r>
            <a:r>
              <a:rPr sz="2400" b="1" dirty="0">
                <a:sym typeface="+mn-ea"/>
              </a:rPr>
              <a:t>版本</a:t>
            </a:r>
          </a:p>
          <a:p>
            <a:pPr lvl="2"/>
            <a:r>
              <a:rPr sz="2400" b="1" dirty="0">
                <a:sym typeface="+mn-ea"/>
              </a:rPr>
              <a:t>目标1：</a:t>
            </a:r>
            <a:r>
              <a:rPr lang="zh-CN" sz="2400" b="1" dirty="0">
                <a:sym typeface="+mn-ea"/>
              </a:rPr>
              <a:t>设计订单数据结构和机器加工流水数据结构；实现文件</a:t>
            </a:r>
            <a:r>
              <a:rPr lang="en-US" altLang="zh-CN" sz="2400" b="1" dirty="0">
                <a:sym typeface="+mn-ea"/>
              </a:rPr>
              <a:t>/</a:t>
            </a:r>
            <a:r>
              <a:rPr lang="zh-CN" altLang="en-US" sz="2400" b="1" dirty="0">
                <a:sym typeface="+mn-ea"/>
              </a:rPr>
              <a:t>键盘</a:t>
            </a:r>
            <a:r>
              <a:rPr lang="zh-CN" sz="2400" b="1" dirty="0">
                <a:sym typeface="+mn-ea"/>
              </a:rPr>
              <a:t>读取模块；选定两种调度算法，实现并比较；实现</a:t>
            </a:r>
            <a:r>
              <a:rPr sz="2400" b="1" dirty="0">
                <a:sym typeface="+mn-ea"/>
              </a:rPr>
              <a:t>文件</a:t>
            </a:r>
            <a:r>
              <a:rPr lang="en-US" sz="2400" b="1" dirty="0">
                <a:sym typeface="+mn-ea"/>
              </a:rPr>
              <a:t>/</a:t>
            </a:r>
            <a:r>
              <a:rPr sz="2400" b="1" dirty="0">
                <a:sym typeface="+mn-ea"/>
              </a:rPr>
              <a:t>命令行</a:t>
            </a:r>
            <a:r>
              <a:rPr lang="zh-CN" sz="2400" b="1" dirty="0">
                <a:sym typeface="+mn-ea"/>
              </a:rPr>
              <a:t>输出模块</a:t>
            </a:r>
            <a:r>
              <a:rPr sz="2400" b="1" dirty="0">
                <a:sym typeface="+mn-ea"/>
              </a:rPr>
              <a:t>。（第12周）。</a:t>
            </a:r>
          </a:p>
          <a:p>
            <a:pPr lvl="2"/>
            <a:r>
              <a:rPr sz="2400" b="1" dirty="0">
                <a:sym typeface="+mn-ea"/>
              </a:rPr>
              <a:t>目标2：</a:t>
            </a:r>
            <a:r>
              <a:rPr lang="zh-CN" sz="2400" b="1" dirty="0">
                <a:sym typeface="+mn-ea"/>
              </a:rPr>
              <a:t>集成测试，</a:t>
            </a:r>
            <a:r>
              <a:rPr sz="2400" b="1" dirty="0">
                <a:sym typeface="+mn-ea"/>
              </a:rPr>
              <a:t>形成完整的第一版本</a:t>
            </a:r>
            <a:r>
              <a:rPr lang="zh-CN" sz="2400" b="1" dirty="0">
                <a:sym typeface="+mn-ea"/>
              </a:rPr>
              <a:t>；比对各个测试数据的结果并调优</a:t>
            </a:r>
            <a:r>
              <a:rPr sz="2400" b="1" dirty="0">
                <a:sym typeface="+mn-ea"/>
              </a:rPr>
              <a:t>（第13周验收）。</a:t>
            </a:r>
            <a:endParaRPr lang="en-US" sz="2400" b="1" dirty="0">
              <a:sym typeface="+mn-ea"/>
            </a:endParaRPr>
          </a:p>
          <a:p>
            <a:pPr lvl="1"/>
            <a:r>
              <a:rPr sz="2400" b="1" dirty="0">
                <a:sym typeface="+mn-ea"/>
              </a:rPr>
              <a:t>版本</a:t>
            </a:r>
            <a:r>
              <a:rPr lang="zh-CN" sz="2400" b="1" dirty="0">
                <a:sym typeface="+mn-ea"/>
              </a:rPr>
              <a:t>二</a:t>
            </a:r>
            <a:r>
              <a:rPr sz="2400" b="1" dirty="0">
                <a:sym typeface="+mn-ea"/>
              </a:rPr>
              <a:t>：在版本一基础上，新增功能：图形界面输入，动画输出。形成完整的第二版本（第16周验收）</a:t>
            </a:r>
          </a:p>
          <a:p>
            <a:pPr lvl="1"/>
            <a:endParaRPr lang="zh-CN" altLang="en-US" sz="2400"/>
          </a:p>
          <a:p>
            <a:pPr lvl="1"/>
            <a:endParaRPr lang="zh-CN" altLang="en-US"/>
          </a:p>
        </p:txBody>
      </p:sp>
      <p:sp>
        <p:nvSpPr>
          <p:cNvPr id="4" name="灯片编号占位符 3"/>
          <p:cNvSpPr>
            <a:spLocks noGrp="1"/>
          </p:cNvSpPr>
          <p:nvPr>
            <p:ph type="sldNum" sz="quarter" idx="12"/>
          </p:nvPr>
        </p:nvSpPr>
        <p:spPr/>
        <p:txBody>
          <a:bodyPr/>
          <a:lstStyle/>
          <a:p>
            <a:fld id="{1BD9E107-7CBE-4420-B8A8-046F950C4F52}" type="slidenum">
              <a:rPr lang="en-US" altLang="zh-CN"/>
              <a:t>19</a:t>
            </a:fld>
            <a:endParaRPr lang="en-US" altLang="zh-C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E768D2C-3469-41CD-BF92-F34B9771F8B1}" type="slidenum">
              <a:rPr lang="en-US" altLang="zh-CN"/>
              <a:t>2</a:t>
            </a:fld>
            <a:endParaRPr lang="en-US" altLang="zh-CN"/>
          </a:p>
        </p:txBody>
      </p:sp>
      <p:sp>
        <p:nvSpPr>
          <p:cNvPr id="6146" name="Rectangle 2"/>
          <p:cNvSpPr>
            <a:spLocks noGrp="1" noChangeArrowheads="1"/>
          </p:cNvSpPr>
          <p:nvPr>
            <p:ph type="title"/>
          </p:nvPr>
        </p:nvSpPr>
        <p:spPr/>
        <p:txBody>
          <a:bodyPr/>
          <a:lstStyle/>
          <a:p>
            <a:r>
              <a:rPr lang="zh-CN" altLang="en-US" b="1"/>
              <a:t>提纲</a:t>
            </a:r>
          </a:p>
        </p:txBody>
      </p:sp>
      <p:sp>
        <p:nvSpPr>
          <p:cNvPr id="6147" name="Rectangle 3"/>
          <p:cNvSpPr>
            <a:spLocks noGrp="1" noChangeArrowheads="1"/>
          </p:cNvSpPr>
          <p:nvPr>
            <p:ph type="body" idx="1"/>
          </p:nvPr>
        </p:nvSpPr>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smtClean="0"/>
              <a:t>接下去的工作</a:t>
            </a:r>
            <a:endParaRPr lang="zh-CN" altLang="en-US" b="1" dirty="0"/>
          </a:p>
        </p:txBody>
      </p:sp>
      <p:sp>
        <p:nvSpPr>
          <p:cNvPr id="6150" name="Text Box 6"/>
          <p:cNvSpPr txBox="1">
            <a:spLocks noChangeArrowheads="1"/>
          </p:cNvSpPr>
          <p:nvPr/>
        </p:nvSpPr>
        <p:spPr bwMode="auto">
          <a:xfrm>
            <a:off x="468313" y="1412875"/>
            <a:ext cx="4032250" cy="376238"/>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t>20</a:t>
            </a:fld>
            <a:endParaRPr lang="en-US" altLang="zh-CN"/>
          </a:p>
        </p:txBody>
      </p:sp>
      <p:sp>
        <p:nvSpPr>
          <p:cNvPr id="54276" name="Rectangle 4"/>
          <p:cNvSpPr>
            <a:spLocks noGrp="1" noChangeArrowheads="1"/>
          </p:cNvSpPr>
          <p:nvPr>
            <p:ph type="title"/>
          </p:nvPr>
        </p:nvSpPr>
        <p:spPr>
          <a:noFill/>
        </p:spPr>
        <p:txBody>
          <a:bodyPr/>
          <a:lstStyle/>
          <a:p>
            <a:r>
              <a:rPr lang="zh-CN" altLang="en-US" b="1"/>
              <a:t>提纲</a:t>
            </a:r>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smtClean="0"/>
              <a:t>接下去的工作</a:t>
            </a:r>
            <a:endParaRPr lang="zh-CN" altLang="en-US" b="1" dirty="0"/>
          </a:p>
        </p:txBody>
      </p:sp>
      <p:sp>
        <p:nvSpPr>
          <p:cNvPr id="54278" name="Text Box 6"/>
          <p:cNvSpPr txBox="1">
            <a:spLocks noChangeArrowheads="1"/>
          </p:cNvSpPr>
          <p:nvPr/>
        </p:nvSpPr>
        <p:spPr bwMode="auto">
          <a:xfrm>
            <a:off x="539750" y="1916113"/>
            <a:ext cx="4032250" cy="376237"/>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D15611C-45B8-4BE5-8646-D9F2F6F76078}" type="slidenum">
              <a:rPr lang="en-US" altLang="zh-CN"/>
              <a:t>21</a:t>
            </a:fld>
            <a:endParaRPr lang="en-US" altLang="zh-CN"/>
          </a:p>
        </p:txBody>
      </p:sp>
      <p:sp>
        <p:nvSpPr>
          <p:cNvPr id="38914" name="Rectangle 2"/>
          <p:cNvSpPr>
            <a:spLocks noGrp="1" noChangeArrowheads="1"/>
          </p:cNvSpPr>
          <p:nvPr>
            <p:ph type="title"/>
          </p:nvPr>
        </p:nvSpPr>
        <p:spPr/>
        <p:txBody>
          <a:bodyPr/>
          <a:lstStyle/>
          <a:p>
            <a:r>
              <a:rPr lang="en-US" altLang="zh-CN" b="1"/>
              <a:t>2.</a:t>
            </a:r>
            <a:r>
              <a:rPr lang="zh-CN" altLang="en-US" b="1"/>
              <a:t>软件工程概述</a:t>
            </a:r>
          </a:p>
        </p:txBody>
      </p:sp>
      <p:sp>
        <p:nvSpPr>
          <p:cNvPr id="38915" name="Rectangle 3"/>
          <p:cNvSpPr>
            <a:spLocks noGrp="1" noChangeArrowheads="1"/>
          </p:cNvSpPr>
          <p:nvPr>
            <p:ph type="body" idx="1"/>
          </p:nvPr>
        </p:nvSpPr>
        <p:spPr/>
        <p:txBody>
          <a:bodyPr/>
          <a:lstStyle/>
          <a:p>
            <a:r>
              <a:rPr lang="zh-CN" altLang="en-US" b="1" dirty="0">
                <a:effectLst>
                  <a:outerShdw blurRad="38100" dist="38100" dir="2700000" algn="tl">
                    <a:srgbClr val="C0C0C0"/>
                  </a:outerShdw>
                </a:effectLst>
              </a:rPr>
              <a:t>什么是软件</a:t>
            </a:r>
          </a:p>
          <a:p>
            <a:pPr lvl="1"/>
            <a:r>
              <a:rPr lang="zh-CN" altLang="en-US" b="1" dirty="0">
                <a:effectLst>
                  <a:outerShdw blurRad="38100" dist="38100" dir="2700000" algn="tl">
                    <a:srgbClr val="C0C0C0"/>
                  </a:outerShdw>
                </a:effectLst>
              </a:rPr>
              <a:t>软件＝程序＋数据＋相关文档</a:t>
            </a:r>
          </a:p>
          <a:p>
            <a:pPr lvl="1"/>
            <a:r>
              <a:rPr lang="zh-CN" altLang="en-US" b="1" dirty="0">
                <a:effectLst>
                  <a:outerShdw blurRad="38100" dist="38100" dir="2700000" algn="tl">
                    <a:srgbClr val="C0C0C0"/>
                  </a:outerShdw>
                </a:effectLst>
              </a:rPr>
              <a:t>程序是按事先设计的功能和性能要求执行</a:t>
            </a:r>
            <a:r>
              <a:rPr lang="zh-CN" altLang="en-US" b="1" dirty="0" smtClean="0">
                <a:effectLst>
                  <a:outerShdw blurRad="38100" dist="38100" dir="2700000" algn="tl">
                    <a:srgbClr val="C0C0C0"/>
                  </a:outerShdw>
                </a:effectLst>
              </a:rPr>
              <a:t>的</a:t>
            </a:r>
            <a:r>
              <a:rPr lang="zh-CN" altLang="en-US" b="1" dirty="0">
                <a:effectLst>
                  <a:outerShdw blurRad="38100" dist="38100" dir="2700000" algn="tl">
                    <a:srgbClr val="C0C0C0"/>
                  </a:outerShdw>
                </a:effectLst>
              </a:rPr>
              <a:t>代码</a:t>
            </a:r>
            <a:r>
              <a:rPr lang="zh-CN" altLang="en-US" b="1" dirty="0" smtClean="0">
                <a:effectLst>
                  <a:outerShdw blurRad="38100" dist="38100" dir="2700000" algn="tl">
                    <a:srgbClr val="C0C0C0"/>
                  </a:outerShdw>
                </a:effectLst>
              </a:rPr>
              <a:t>序列</a:t>
            </a:r>
            <a:endParaRPr lang="zh-CN" altLang="en-US" b="1" dirty="0">
              <a:effectLst>
                <a:outerShdw blurRad="38100" dist="38100" dir="2700000" algn="tl">
                  <a:srgbClr val="C0C0C0"/>
                </a:outerShdw>
              </a:effectLst>
            </a:endParaRPr>
          </a:p>
          <a:p>
            <a:pPr lvl="1"/>
            <a:r>
              <a:rPr lang="zh-CN" altLang="en-US" b="1" dirty="0">
                <a:effectLst>
                  <a:outerShdw blurRad="38100" dist="38100" dir="2700000" algn="tl">
                    <a:srgbClr val="C0C0C0"/>
                  </a:outerShdw>
                </a:effectLst>
              </a:rPr>
              <a:t>数据是使程序能</a:t>
            </a:r>
            <a:r>
              <a:rPr lang="zh-CN" altLang="en-US" b="1" dirty="0" smtClean="0">
                <a:effectLst>
                  <a:outerShdw blurRad="38100" dist="38100" dir="2700000" algn="tl">
                    <a:srgbClr val="C0C0C0"/>
                  </a:outerShdw>
                </a:effectLst>
              </a:rPr>
              <a:t>正常运行所必须数据的总和</a:t>
            </a:r>
            <a:endParaRPr lang="en-US" altLang="zh-CN" b="1" dirty="0" smtClean="0">
              <a:effectLst>
                <a:outerShdw blurRad="38100" dist="38100" dir="2700000" algn="tl">
                  <a:srgbClr val="C0C0C0"/>
                </a:outerShdw>
              </a:effectLst>
            </a:endParaRPr>
          </a:p>
          <a:p>
            <a:pPr lvl="1"/>
            <a:r>
              <a:rPr lang="zh-CN" altLang="en-US" b="1" dirty="0" smtClean="0">
                <a:effectLst>
                  <a:outerShdw blurRad="38100" dist="38100" dir="2700000" algn="tl">
                    <a:srgbClr val="C0C0C0"/>
                  </a:outerShdw>
                </a:effectLst>
              </a:rPr>
              <a:t>文档</a:t>
            </a:r>
            <a:r>
              <a:rPr lang="zh-CN" altLang="en-US" b="1" dirty="0">
                <a:effectLst>
                  <a:outerShdw blurRad="38100" dist="38100" dir="2700000" algn="tl">
                    <a:srgbClr val="C0C0C0"/>
                  </a:outerShdw>
                </a:effectLst>
              </a:rPr>
              <a:t>是与程序开发，维护和使用有关的</a:t>
            </a:r>
            <a:r>
              <a:rPr lang="zh-CN" altLang="en-US" b="1" dirty="0" smtClean="0">
                <a:effectLst>
                  <a:outerShdw blurRad="38100" dist="38100" dir="2700000" algn="tl">
                    <a:srgbClr val="C0C0C0"/>
                  </a:outerShdw>
                </a:effectLst>
              </a:rPr>
              <a:t>图文资料</a:t>
            </a:r>
            <a:endParaRPr lang="zh-CN" altLang="en-US" b="1" dirty="0">
              <a:effectLst>
                <a:outerShdw blurRad="38100" dist="38100" dir="2700000" algn="tl">
                  <a:srgbClr val="C0C0C0"/>
                </a:outerShdw>
              </a:effectLst>
            </a:endParaRPr>
          </a:p>
          <a:p>
            <a:endParaRPr lang="en-US" altLang="zh-CN"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A8B1825-3200-4120-AE32-3DEAE100DB80}" type="slidenum">
              <a:rPr lang="en-US" altLang="zh-CN"/>
              <a:t>22</a:t>
            </a:fld>
            <a:endParaRPr lang="en-US" altLang="zh-CN"/>
          </a:p>
        </p:txBody>
      </p:sp>
      <p:sp>
        <p:nvSpPr>
          <p:cNvPr id="41986" name="Rectangle 2"/>
          <p:cNvSpPr>
            <a:spLocks noGrp="1" noChangeArrowheads="1"/>
          </p:cNvSpPr>
          <p:nvPr>
            <p:ph type="title"/>
          </p:nvPr>
        </p:nvSpPr>
        <p:spPr/>
        <p:txBody>
          <a:bodyPr/>
          <a:lstStyle/>
          <a:p>
            <a:r>
              <a:rPr lang="en-US" altLang="zh-CN" b="1"/>
              <a:t>2.</a:t>
            </a:r>
            <a:r>
              <a:rPr lang="zh-CN" altLang="en-US" b="1"/>
              <a:t>软件工程概述</a:t>
            </a:r>
          </a:p>
        </p:txBody>
      </p:sp>
      <p:sp>
        <p:nvSpPr>
          <p:cNvPr id="41987" name="Rectangle 3"/>
          <p:cNvSpPr>
            <a:spLocks noGrp="1" noChangeArrowheads="1"/>
          </p:cNvSpPr>
          <p:nvPr>
            <p:ph type="body" idx="1"/>
          </p:nvPr>
        </p:nvSpPr>
        <p:spPr/>
        <p:txBody>
          <a:bodyPr/>
          <a:lstStyle/>
          <a:p>
            <a:r>
              <a:rPr lang="zh-CN" altLang="en-US" b="1"/>
              <a:t>软件的特点</a:t>
            </a:r>
          </a:p>
          <a:p>
            <a:pPr lvl="1"/>
            <a:r>
              <a:rPr lang="en-US" altLang="zh-CN" b="1"/>
              <a:t>a.</a:t>
            </a:r>
            <a:r>
              <a:rPr lang="zh-CN" altLang="en-US" b="1"/>
              <a:t>软件是复杂的：</a:t>
            </a:r>
            <a:r>
              <a:rPr lang="zh-CN" altLang="en-US"/>
              <a:t> </a:t>
            </a:r>
            <a:r>
              <a:rPr lang="zh-CN" altLang="en-US" b="1"/>
              <a:t>实际问题的复杂性、感知接受的复杂性、理性表达的复杂性。</a:t>
            </a:r>
          </a:p>
          <a:p>
            <a:pPr lvl="1"/>
            <a:r>
              <a:rPr lang="en-US" altLang="zh-CN" b="1"/>
              <a:t>b.</a:t>
            </a:r>
            <a:r>
              <a:rPr lang="zh-CN" altLang="en-US" b="1"/>
              <a:t>软件是逻辑部件：不可见，造成开发过程的进展难以衡量，开发质量难以评价，管理开发过程困难。</a:t>
            </a:r>
          </a:p>
          <a:p>
            <a:pPr lvl="1"/>
            <a:r>
              <a:rPr lang="en-US" altLang="zh-CN" b="1"/>
              <a:t>c.</a:t>
            </a:r>
            <a:r>
              <a:rPr lang="zh-CN" altLang="en-US" b="1"/>
              <a:t>软件规模和复杂度不断增加：协同工作的困难性，人员分工、协作，需要有严格而科学的管理；问题的复杂导致软件的复杂。</a:t>
            </a:r>
          </a:p>
          <a:p>
            <a:endParaRPr lang="zh-CN" altLang="en-US" b="1"/>
          </a:p>
          <a:p>
            <a:endParaRPr lang="en-US" altLang="zh-CN"/>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089342F-4601-42D7-8DC6-33BC1469427B}" type="slidenum">
              <a:rPr lang="en-US" altLang="zh-CN"/>
              <a:t>23</a:t>
            </a:fld>
            <a:endParaRPr lang="en-US" altLang="zh-CN"/>
          </a:p>
        </p:txBody>
      </p:sp>
      <p:sp>
        <p:nvSpPr>
          <p:cNvPr id="44034" name="Rectangle 2"/>
          <p:cNvSpPr>
            <a:spLocks noGrp="1" noChangeArrowheads="1"/>
          </p:cNvSpPr>
          <p:nvPr>
            <p:ph type="title"/>
          </p:nvPr>
        </p:nvSpPr>
        <p:spPr/>
        <p:txBody>
          <a:bodyPr/>
          <a:lstStyle/>
          <a:p>
            <a:r>
              <a:rPr lang="en-US" altLang="zh-CN" b="1"/>
              <a:t>2.</a:t>
            </a:r>
            <a:r>
              <a:rPr lang="zh-CN" altLang="en-US" b="1"/>
              <a:t>软件工程概述</a:t>
            </a:r>
          </a:p>
        </p:txBody>
      </p:sp>
      <p:sp>
        <p:nvSpPr>
          <p:cNvPr id="44035" name="Rectangle 3"/>
          <p:cNvSpPr>
            <a:spLocks noGrp="1" noChangeArrowheads="1"/>
          </p:cNvSpPr>
          <p:nvPr>
            <p:ph type="body" idx="1"/>
          </p:nvPr>
        </p:nvSpPr>
        <p:spPr>
          <a:xfrm>
            <a:off x="488950" y="1281997"/>
            <a:ext cx="8350250" cy="3621955"/>
          </a:xfrm>
        </p:spPr>
        <p:txBody>
          <a:bodyPr/>
          <a:lstStyle/>
          <a:p>
            <a:pPr>
              <a:lnSpc>
                <a:spcPct val="80000"/>
              </a:lnSpc>
            </a:pPr>
            <a:r>
              <a:rPr lang="zh-CN" altLang="en-US" b="1" dirty="0" smtClean="0">
                <a:solidFill>
                  <a:srgbClr val="FF0000"/>
                </a:solidFill>
                <a:latin typeface="ArialUnicodeMS" charset="-122"/>
              </a:rPr>
              <a:t>如何研发软件</a:t>
            </a:r>
            <a:r>
              <a:rPr lang="en-US" altLang="zh-CN" b="1" dirty="0" smtClean="0">
                <a:latin typeface="ArialUnicodeMS" charset="-122"/>
              </a:rPr>
              <a:t>——</a:t>
            </a:r>
            <a:r>
              <a:rPr lang="zh-CN" altLang="en-US" b="1" dirty="0" smtClean="0">
                <a:latin typeface="ArialUnicodeMS" charset="-122"/>
              </a:rPr>
              <a:t>类比建筑领域</a:t>
            </a:r>
            <a:endParaRPr lang="en-US" altLang="zh-CN" b="1" dirty="0" smtClean="0">
              <a:latin typeface="ArialUnicodeMS" charset="-122"/>
            </a:endParaRPr>
          </a:p>
          <a:p>
            <a:pPr lvl="1">
              <a:lnSpc>
                <a:spcPct val="80000"/>
              </a:lnSpc>
            </a:pPr>
            <a:r>
              <a:rPr lang="zh-CN" altLang="en-US" b="1" dirty="0" smtClean="0">
                <a:latin typeface="ArialUnicodeMS" charset="-122"/>
              </a:rPr>
              <a:t>简单问题：简单的方法解决</a:t>
            </a:r>
            <a:endParaRPr lang="en-US" altLang="zh-CN" b="1" dirty="0" smtClean="0">
              <a:latin typeface="ArialUnicodeMS" charset="-122"/>
            </a:endParaRPr>
          </a:p>
          <a:p>
            <a:pPr lvl="1">
              <a:lnSpc>
                <a:spcPct val="80000"/>
              </a:lnSpc>
            </a:pPr>
            <a:r>
              <a:rPr lang="zh-CN" altLang="en-US" b="1" dirty="0" smtClean="0">
                <a:latin typeface="ArialUnicodeMS" charset="-122"/>
              </a:rPr>
              <a:t>复杂问题：遵循建筑工程规范进行设计与施工</a:t>
            </a:r>
            <a:endParaRPr lang="zh-CN" altLang="en-US" b="1" dirty="0">
              <a:latin typeface="ArialUnicodeMS" charset="-122"/>
            </a:endParaRPr>
          </a:p>
        </p:txBody>
      </p:sp>
      <p:sp>
        <p:nvSpPr>
          <p:cNvPr id="6" name="Rectangle 3"/>
          <p:cNvSpPr txBox="1">
            <a:spLocks noChangeArrowheads="1"/>
          </p:cNvSpPr>
          <p:nvPr/>
        </p:nvSpPr>
        <p:spPr bwMode="auto">
          <a:xfrm>
            <a:off x="0" y="2626037"/>
            <a:ext cx="8839200" cy="989033"/>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a:lnSpc>
                <a:spcPct val="80000"/>
              </a:lnSpc>
              <a:buFontTx/>
              <a:buNone/>
            </a:pPr>
            <a:r>
              <a:rPr lang="zh-CN" altLang="en-US" sz="2400" b="1" kern="0" dirty="0" smtClean="0">
                <a:solidFill>
                  <a:srgbClr val="0000FF"/>
                </a:solidFill>
                <a:latin typeface="楷体_GB2312" pitchFamily="49" charset="-122"/>
              </a:rPr>
              <a:t>	   </a:t>
            </a:r>
            <a:r>
              <a:rPr lang="zh-CN" altLang="en-US" sz="2400" b="1" kern="0" dirty="0" smtClean="0">
                <a:solidFill>
                  <a:srgbClr val="FF0000"/>
                </a:solidFill>
                <a:latin typeface="楷体_GB2312" pitchFamily="49" charset="-122"/>
              </a:rPr>
              <a:t>同理，</a:t>
            </a:r>
            <a:r>
              <a:rPr lang="zh-CN" altLang="en-US" sz="2400" b="1" kern="0" dirty="0" smtClean="0">
                <a:solidFill>
                  <a:srgbClr val="FF0000"/>
                </a:solidFill>
              </a:rPr>
              <a:t>软件研发领域，也</a:t>
            </a:r>
            <a:r>
              <a:rPr lang="zh-CN" altLang="en-US" sz="2400" b="1" kern="0" dirty="0" smtClean="0">
                <a:solidFill>
                  <a:srgbClr val="FF0000"/>
                </a:solidFill>
                <a:latin typeface="楷体_GB2312" pitchFamily="49" charset="-122"/>
              </a:rPr>
              <a:t>需采用科学的、工程化的技术和方法进行开发、管理和维护。</a:t>
            </a:r>
            <a:endParaRPr lang="en-US" altLang="zh-CN" sz="2400" b="1" kern="0" dirty="0" smtClean="0">
              <a:solidFill>
                <a:srgbClr val="FF0000"/>
              </a:solidFill>
              <a:latin typeface="楷体_GB2312" pitchFamily="49" charset="-122"/>
            </a:endParaRPr>
          </a:p>
          <a:p>
            <a:pPr>
              <a:lnSpc>
                <a:spcPct val="80000"/>
              </a:lnSpc>
              <a:buFontTx/>
              <a:buNone/>
            </a:pPr>
            <a:r>
              <a:rPr lang="zh-CN" altLang="en-US" sz="2400" b="1" kern="0" dirty="0" smtClean="0">
                <a:solidFill>
                  <a:srgbClr val="0000FF"/>
                </a:solidFill>
                <a:latin typeface="楷体_GB2312" pitchFamily="49" charset="-122"/>
              </a:rPr>
              <a:t>     复杂的软件研发核心策略：分而治之、模块化设计与实现                                </a:t>
            </a:r>
            <a:endParaRPr lang="zh-CN" altLang="en-US" sz="2400" b="1" kern="0" dirty="0">
              <a:solidFill>
                <a:srgbClr val="0000FF"/>
              </a:solidFill>
              <a:latin typeface="楷体_GB2312" pitchFamily="49" charset="-122"/>
            </a:endParaRPr>
          </a:p>
        </p:txBody>
      </p:sp>
      <p:pic>
        <p:nvPicPr>
          <p:cNvPr id="2" name="图片 1"/>
          <p:cNvPicPr>
            <a:picLocks noChangeAspect="1"/>
          </p:cNvPicPr>
          <p:nvPr/>
        </p:nvPicPr>
        <p:blipFill>
          <a:blip r:embed="rId2"/>
          <a:stretch>
            <a:fillRect/>
          </a:stretch>
        </p:blipFill>
        <p:spPr>
          <a:xfrm>
            <a:off x="1475656" y="3771529"/>
            <a:ext cx="5856771" cy="301027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4E1E40A-9356-4BE2-88AA-167369E788C6}" type="slidenum">
              <a:rPr lang="en-US" altLang="zh-CN"/>
              <a:t>24</a:t>
            </a:fld>
            <a:endParaRPr lang="en-US" altLang="zh-CN"/>
          </a:p>
        </p:txBody>
      </p:sp>
      <p:sp>
        <p:nvSpPr>
          <p:cNvPr id="45058" name="Rectangle 2"/>
          <p:cNvSpPr>
            <a:spLocks noGrp="1" noChangeArrowheads="1"/>
          </p:cNvSpPr>
          <p:nvPr>
            <p:ph type="title"/>
          </p:nvPr>
        </p:nvSpPr>
        <p:spPr/>
        <p:txBody>
          <a:bodyPr/>
          <a:lstStyle/>
          <a:p>
            <a:r>
              <a:rPr lang="en-US" altLang="zh-CN" b="1" dirty="0"/>
              <a:t>2.</a:t>
            </a:r>
            <a:r>
              <a:rPr lang="zh-CN" altLang="en-US" b="1" dirty="0"/>
              <a:t>软件工程概述</a:t>
            </a:r>
          </a:p>
        </p:txBody>
      </p:sp>
      <p:sp>
        <p:nvSpPr>
          <p:cNvPr id="45059" name="Rectangle 3"/>
          <p:cNvSpPr>
            <a:spLocks noGrp="1" noChangeArrowheads="1"/>
          </p:cNvSpPr>
          <p:nvPr>
            <p:ph type="body" idx="1"/>
          </p:nvPr>
        </p:nvSpPr>
        <p:spPr>
          <a:xfrm>
            <a:off x="685800" y="1319213"/>
            <a:ext cx="7772400" cy="4846637"/>
          </a:xfrm>
        </p:spPr>
        <p:txBody>
          <a:bodyPr/>
          <a:lstStyle/>
          <a:p>
            <a:pPr marL="533400" indent="-533400">
              <a:buFont typeface="Wingdings" panose="05000000000000000000" pitchFamily="2" charset="2"/>
              <a:buNone/>
            </a:pPr>
            <a:r>
              <a:rPr lang="zh-CN" altLang="en-US" b="1" dirty="0"/>
              <a:t>软件工程的定义</a:t>
            </a:r>
          </a:p>
          <a:p>
            <a:pPr marL="990600" lvl="1" indent="-533400"/>
            <a:r>
              <a:rPr lang="en-US" altLang="zh-CN" sz="2400" b="1" dirty="0"/>
              <a:t>Fritz Bauer</a:t>
            </a:r>
            <a:r>
              <a:rPr lang="zh-CN" altLang="en-US" sz="2400" b="1" dirty="0"/>
              <a:t>：</a:t>
            </a:r>
            <a:r>
              <a:rPr lang="zh-CN" altLang="en-US" sz="2400" b="1" dirty="0">
                <a:latin typeface="宋体" panose="02010600030101010101" pitchFamily="2" charset="-122"/>
              </a:rPr>
              <a:t>“</a:t>
            </a:r>
            <a:r>
              <a:rPr lang="zh-CN" altLang="en-US" sz="2400" b="1" dirty="0"/>
              <a:t>软件工程是为了</a:t>
            </a:r>
            <a:r>
              <a:rPr lang="zh-CN" altLang="en-US" sz="2400" b="1" dirty="0">
                <a:solidFill>
                  <a:srgbClr val="FF0000"/>
                </a:solidFill>
              </a:rPr>
              <a:t>经济地</a:t>
            </a:r>
            <a:r>
              <a:rPr lang="zh-CN" altLang="en-US" sz="2400" b="1" dirty="0"/>
              <a:t>获得可靠的且能够在实际机器上</a:t>
            </a:r>
            <a:r>
              <a:rPr lang="zh-CN" altLang="en-US" sz="2400" b="1" dirty="0">
                <a:solidFill>
                  <a:srgbClr val="FF0000"/>
                </a:solidFill>
              </a:rPr>
              <a:t>有效运行</a:t>
            </a:r>
            <a:r>
              <a:rPr lang="zh-CN" altLang="en-US" sz="2400" b="1" dirty="0"/>
              <a:t>的可靠软件而建立和使用的一系列完善的</a:t>
            </a:r>
            <a:r>
              <a:rPr lang="zh-CN" altLang="en-US" sz="2400" b="1" dirty="0">
                <a:solidFill>
                  <a:srgbClr val="FF0000"/>
                </a:solidFill>
              </a:rPr>
              <a:t>工程化原则</a:t>
            </a:r>
            <a:r>
              <a:rPr lang="zh-CN" altLang="en-US" sz="2400" b="1" dirty="0"/>
              <a:t>。</a:t>
            </a:r>
            <a:r>
              <a:rPr lang="zh-CN" altLang="en-US" sz="2400" b="1" dirty="0">
                <a:latin typeface="宋体" panose="02010600030101010101" pitchFamily="2" charset="-122"/>
              </a:rPr>
              <a:t>”</a:t>
            </a:r>
            <a:endParaRPr lang="zh-CN" altLang="en-US" sz="2400" b="1" dirty="0"/>
          </a:p>
          <a:p>
            <a:pPr marL="990600" lvl="1" indent="-533400"/>
            <a:r>
              <a:rPr lang="en-US" altLang="zh-CN" sz="2400" b="1" dirty="0"/>
              <a:t>1993</a:t>
            </a:r>
            <a:r>
              <a:rPr lang="zh-CN" altLang="en-US" sz="2400" b="1" dirty="0"/>
              <a:t>年</a:t>
            </a:r>
            <a:r>
              <a:rPr lang="en-US" altLang="zh-CN" sz="2400" b="1" dirty="0"/>
              <a:t>IEEE</a:t>
            </a:r>
            <a:r>
              <a:rPr lang="zh-CN" altLang="en-US" sz="2400" b="1" dirty="0"/>
              <a:t>：软件工程是： ①把系统的、规范的、可度量的途径应用于软件开发、运行和维护过程，也就是把</a:t>
            </a:r>
            <a:r>
              <a:rPr lang="zh-CN" altLang="en-US" sz="2400" b="1" dirty="0">
                <a:solidFill>
                  <a:srgbClr val="FF0000"/>
                </a:solidFill>
              </a:rPr>
              <a:t>工程应用于软件</a:t>
            </a:r>
            <a:r>
              <a:rPr lang="zh-CN" altLang="en-US" sz="2400" b="1" dirty="0"/>
              <a:t>； ②研究①中提到的</a:t>
            </a:r>
            <a:r>
              <a:rPr lang="zh-CN" altLang="en-US" sz="2400" b="1" dirty="0" smtClean="0"/>
              <a:t>途径。</a:t>
            </a:r>
            <a:endParaRPr lang="zh-CN" altLang="en-US" sz="2400" b="1" dirty="0"/>
          </a:p>
          <a:p>
            <a:pPr marL="990600" lvl="1" indent="-533400"/>
            <a:r>
              <a:rPr lang="zh-CN" altLang="en-US" sz="2400" b="1" dirty="0"/>
              <a:t>即：按照</a:t>
            </a:r>
            <a:r>
              <a:rPr lang="zh-CN" altLang="en-US" sz="2400" b="1" dirty="0">
                <a:solidFill>
                  <a:srgbClr val="FF0000"/>
                </a:solidFill>
              </a:rPr>
              <a:t>工程化</a:t>
            </a:r>
            <a:r>
              <a:rPr lang="zh-CN" altLang="en-US" sz="2400" b="1" dirty="0"/>
              <a:t>的原理、原则和方法开发、运行、维护软件，把经过时间考验而证明正确的管理技术和当前能得到的最好的技术方法结合起来，以经济地开发出高质量的软件并有效地维护它。</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D4B461E-BB7E-42E6-8EEC-D6385F62E0E2}" type="slidenum">
              <a:rPr lang="en-US" altLang="zh-CN"/>
              <a:t>25</a:t>
            </a:fld>
            <a:endParaRPr lang="en-US" altLang="zh-CN"/>
          </a:p>
        </p:txBody>
      </p:sp>
      <p:sp>
        <p:nvSpPr>
          <p:cNvPr id="43010" name="Rectangle 2"/>
          <p:cNvSpPr>
            <a:spLocks noGrp="1" noChangeArrowheads="1"/>
          </p:cNvSpPr>
          <p:nvPr>
            <p:ph type="title"/>
          </p:nvPr>
        </p:nvSpPr>
        <p:spPr/>
        <p:txBody>
          <a:bodyPr/>
          <a:lstStyle/>
          <a:p>
            <a:r>
              <a:rPr lang="en-US" altLang="zh-CN" b="1"/>
              <a:t>2.</a:t>
            </a:r>
            <a:r>
              <a:rPr lang="zh-CN" altLang="en-US" b="1"/>
              <a:t>软件工程概述</a:t>
            </a:r>
          </a:p>
        </p:txBody>
      </p:sp>
      <p:sp>
        <p:nvSpPr>
          <p:cNvPr id="43011" name="Rectangle 3"/>
          <p:cNvSpPr>
            <a:spLocks noGrp="1" noChangeArrowheads="1"/>
          </p:cNvSpPr>
          <p:nvPr>
            <p:ph type="body" idx="1"/>
          </p:nvPr>
        </p:nvSpPr>
        <p:spPr/>
        <p:txBody>
          <a:bodyPr/>
          <a:lstStyle/>
          <a:p>
            <a:r>
              <a:rPr lang="zh-CN" altLang="en-US" b="1"/>
              <a:t>软件质量要素</a:t>
            </a:r>
          </a:p>
          <a:p>
            <a:pPr lvl="1"/>
            <a:r>
              <a:rPr lang="zh-CN" altLang="en-US" sz="2400" b="1" u="sng"/>
              <a:t>正确性</a:t>
            </a:r>
            <a:r>
              <a:rPr lang="en-US" altLang="zh-CN" sz="2400" b="1"/>
              <a:t>:</a:t>
            </a:r>
            <a:r>
              <a:rPr lang="zh-CN" altLang="en-US" sz="2400" b="1"/>
              <a:t>软件满足规格说明及完成用户目标的程度</a:t>
            </a:r>
          </a:p>
          <a:p>
            <a:pPr lvl="1"/>
            <a:r>
              <a:rPr lang="zh-CN" altLang="en-US" sz="2400" b="1" u="sng"/>
              <a:t>可靠性</a:t>
            </a:r>
            <a:r>
              <a:rPr lang="en-US" altLang="zh-CN" sz="2400" b="1"/>
              <a:t>:</a:t>
            </a:r>
            <a:r>
              <a:rPr lang="zh-CN" altLang="en-US" sz="2400" b="1"/>
              <a:t>软件无故障执行一段时间的概率</a:t>
            </a:r>
          </a:p>
          <a:p>
            <a:pPr lvl="1"/>
            <a:r>
              <a:rPr lang="zh-CN" altLang="en-US" sz="2400" b="1"/>
              <a:t>性能：计费系统一秒得处理多少条话单</a:t>
            </a:r>
          </a:p>
          <a:p>
            <a:pPr lvl="1"/>
            <a:r>
              <a:rPr lang="zh-CN" altLang="en-US" sz="2400" b="1"/>
              <a:t>容错性：数据库双机备份</a:t>
            </a:r>
          </a:p>
          <a:p>
            <a:pPr lvl="1"/>
            <a:r>
              <a:rPr lang="zh-CN" altLang="en-US" sz="2400" b="1"/>
              <a:t>完整性</a:t>
            </a:r>
            <a:r>
              <a:rPr lang="en-US" altLang="zh-CN" sz="2400" b="1"/>
              <a:t>:</a:t>
            </a:r>
            <a:r>
              <a:rPr lang="zh-CN" altLang="en-US" sz="2400" b="1"/>
              <a:t>控制未被授权人员访问程序和数据的程度</a:t>
            </a:r>
          </a:p>
          <a:p>
            <a:pPr lvl="1"/>
            <a:r>
              <a:rPr lang="zh-CN" altLang="en-US" sz="2400" b="1" u="sng"/>
              <a:t>易用性</a:t>
            </a:r>
            <a:r>
              <a:rPr lang="en-US" altLang="zh-CN" sz="2400" b="1"/>
              <a:t>:</a:t>
            </a:r>
            <a:r>
              <a:rPr lang="zh-CN" altLang="en-US" sz="2400" b="1"/>
              <a:t>用户使用软件的难易程度</a:t>
            </a:r>
          </a:p>
          <a:p>
            <a:pPr lvl="1"/>
            <a:r>
              <a:rPr lang="zh-CN" altLang="en-US" sz="2400" b="1" u="sng"/>
              <a:t>灵活性</a:t>
            </a:r>
          </a:p>
          <a:p>
            <a:pPr lvl="1"/>
            <a:r>
              <a:rPr lang="zh-CN" altLang="en-US" sz="2400" b="1"/>
              <a:t>易理解性</a:t>
            </a:r>
          </a:p>
          <a:p>
            <a:pPr lvl="1"/>
            <a:r>
              <a:rPr lang="zh-CN" altLang="en-US" sz="2400" b="1"/>
              <a:t>易维护性</a:t>
            </a:r>
            <a:endParaRPr lang="zh-CN" altLang="en-US" sz="2400"/>
          </a:p>
        </p:txBody>
      </p:sp>
      <p:graphicFrame>
        <p:nvGraphicFramePr>
          <p:cNvPr id="6" name="对象 5"/>
          <p:cNvGraphicFramePr>
            <a:graphicFrameLocks noChangeAspect="1"/>
          </p:cNvGraphicFramePr>
          <p:nvPr/>
        </p:nvGraphicFramePr>
        <p:xfrm>
          <a:off x="6000750" y="4103688"/>
          <a:ext cx="3035300" cy="2449512"/>
        </p:xfrm>
        <a:graphic>
          <a:graphicData uri="http://schemas.openxmlformats.org/presentationml/2006/ole">
            <mc:AlternateContent xmlns:mc="http://schemas.openxmlformats.org/markup-compatibility/2006">
              <mc:Choice xmlns:v="urn:schemas-microsoft-com:vml" Requires="v">
                <p:oleObj spid="_x0000_s7173" name="Visio" r:id="rId3" imgW="2832100" imgH="2286000" progId="Visio.Drawing.11">
                  <p:embed/>
                </p:oleObj>
              </mc:Choice>
              <mc:Fallback>
                <p:oleObj name="Visio" r:id="rId3" imgW="2832100" imgH="2286000" progId="Visio.Drawing.11">
                  <p:embed/>
                  <p:pic>
                    <p:nvPicPr>
                      <p:cNvPr id="0" name="图片 4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0" y="4103688"/>
                        <a:ext cx="303530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1120775" y="5876925"/>
            <a:ext cx="5372100" cy="579120"/>
          </a:xfrm>
          <a:prstGeom prst="rect">
            <a:avLst/>
          </a:prstGeom>
          <a:noFill/>
        </p:spPr>
        <p:txBody>
          <a:bodyPr wrap="square" rtlCol="0">
            <a:spAutoFit/>
          </a:bodyPr>
          <a:lstStyle/>
          <a:p>
            <a:r>
              <a:rPr lang="zh-CN" altLang="en-US" sz="3200">
                <a:solidFill>
                  <a:srgbClr val="FF0000"/>
                </a:solidFill>
              </a:rPr>
              <a:t>软件，不仅仅是要正确！</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76BEEFA-21E7-456E-893B-1820E2440105}" type="slidenum">
              <a:rPr lang="zh-CN" altLang="en-US"/>
              <a:t>26</a:t>
            </a:fld>
            <a:endParaRPr lang="en-US" altLang="zh-CN"/>
          </a:p>
        </p:txBody>
      </p:sp>
      <p:sp>
        <p:nvSpPr>
          <p:cNvPr id="21506" name="Rectangle 2"/>
          <p:cNvSpPr>
            <a:spLocks noGrp="1" noChangeArrowheads="1"/>
          </p:cNvSpPr>
          <p:nvPr>
            <p:ph type="title"/>
          </p:nvPr>
        </p:nvSpPr>
        <p:spPr/>
        <p:txBody>
          <a:bodyPr/>
          <a:lstStyle/>
          <a:p>
            <a:r>
              <a:rPr lang="en-US" altLang="zh-CN" b="1" dirty="0" smtClean="0"/>
              <a:t>2.</a:t>
            </a:r>
            <a:r>
              <a:rPr lang="zh-CN" altLang="en-US" b="1" dirty="0" smtClean="0"/>
              <a:t>软件工程概述</a:t>
            </a:r>
            <a:endParaRPr lang="zh-CN" altLang="en-US" b="1" dirty="0"/>
          </a:p>
        </p:txBody>
      </p:sp>
      <p:sp>
        <p:nvSpPr>
          <p:cNvPr id="21507" name="Rectangle 3"/>
          <p:cNvSpPr>
            <a:spLocks noGrp="1" noChangeArrowheads="1"/>
          </p:cNvSpPr>
          <p:nvPr>
            <p:ph type="body" idx="1"/>
          </p:nvPr>
        </p:nvSpPr>
        <p:spPr/>
        <p:txBody>
          <a:bodyPr/>
          <a:lstStyle/>
          <a:p>
            <a:pPr>
              <a:lnSpc>
                <a:spcPct val="90000"/>
              </a:lnSpc>
            </a:pPr>
            <a:r>
              <a:rPr lang="zh-CN" altLang="en-US" sz="2400" b="1" dirty="0" smtClean="0"/>
              <a:t>软件质量保障：遵循软件工程</a:t>
            </a:r>
            <a:r>
              <a:rPr lang="zh-CN" altLang="en-US" sz="2400" b="1" dirty="0"/>
              <a:t>三</a:t>
            </a:r>
            <a:r>
              <a:rPr lang="zh-CN" altLang="en-US" sz="2400" b="1" dirty="0" smtClean="0"/>
              <a:t>要素，即方法</a:t>
            </a:r>
            <a:r>
              <a:rPr lang="zh-CN" altLang="en-US" sz="2400" b="1" dirty="0"/>
              <a:t>、过程和工具。</a:t>
            </a:r>
          </a:p>
          <a:p>
            <a:pPr>
              <a:lnSpc>
                <a:spcPct val="90000"/>
              </a:lnSpc>
            </a:pPr>
            <a:r>
              <a:rPr lang="zh-CN" altLang="en-US" sz="2400" b="1" dirty="0">
                <a:solidFill>
                  <a:schemeClr val="accent2"/>
                </a:solidFill>
              </a:rPr>
              <a:t>方法</a:t>
            </a:r>
            <a:r>
              <a:rPr lang="zh-CN" altLang="en-US" sz="2000" b="1" dirty="0"/>
              <a:t>：为软件开发提供了</a:t>
            </a:r>
            <a:r>
              <a:rPr lang="zh-CN" altLang="en-US" sz="2000" b="1" dirty="0">
                <a:latin typeface="宋体" panose="02010600030101010101" pitchFamily="2" charset="-122"/>
              </a:rPr>
              <a:t>“</a:t>
            </a:r>
            <a:r>
              <a:rPr lang="zh-CN" altLang="en-US" sz="2000" b="1" dirty="0"/>
              <a:t>如何做</a:t>
            </a:r>
            <a:r>
              <a:rPr lang="zh-CN" altLang="en-US" sz="2000" b="1" dirty="0">
                <a:latin typeface="宋体" panose="02010600030101010101" pitchFamily="2" charset="-122"/>
              </a:rPr>
              <a:t>”</a:t>
            </a:r>
            <a:r>
              <a:rPr lang="zh-CN" altLang="en-US" sz="2000" b="1" dirty="0"/>
              <a:t>的技术，</a:t>
            </a:r>
            <a:r>
              <a:rPr lang="zh-CN" altLang="en-US" sz="2000" b="1" u="sng" dirty="0"/>
              <a:t>结构化方法</a:t>
            </a:r>
            <a:r>
              <a:rPr lang="zh-CN" altLang="en-US" sz="2000" b="1" dirty="0"/>
              <a:t>、面向对象方法</a:t>
            </a:r>
          </a:p>
          <a:p>
            <a:pPr>
              <a:lnSpc>
                <a:spcPct val="90000"/>
              </a:lnSpc>
            </a:pPr>
            <a:r>
              <a:rPr lang="zh-CN" altLang="en-US" sz="2400" b="1" dirty="0">
                <a:solidFill>
                  <a:schemeClr val="accent2"/>
                </a:solidFill>
              </a:rPr>
              <a:t>工具</a:t>
            </a:r>
            <a:r>
              <a:rPr lang="zh-CN" altLang="en-US" sz="2000" b="1" dirty="0"/>
              <a:t>：为软件工程方法提供了自动的或半自动的软件支撑环境。如集成开发环境</a:t>
            </a:r>
            <a:r>
              <a:rPr lang="en-US" altLang="zh-CN" sz="2000" b="1" dirty="0"/>
              <a:t>(</a:t>
            </a:r>
            <a:r>
              <a:rPr lang="zh-CN" altLang="en-US" sz="2000" b="1" dirty="0"/>
              <a:t>如微软的</a:t>
            </a:r>
            <a:r>
              <a:rPr lang="en-US" altLang="zh-CN" sz="2000" b="1" dirty="0"/>
              <a:t>Visual C++</a:t>
            </a:r>
            <a:r>
              <a:rPr lang="zh-CN" altLang="en-US" sz="2000" b="1" dirty="0"/>
              <a:t>）</a:t>
            </a:r>
            <a:r>
              <a:rPr lang="zh-CN" altLang="en-US" sz="2000" b="1" dirty="0" smtClean="0"/>
              <a:t>、软件模型设计、版本管理、项目进度管理等工具等</a:t>
            </a:r>
            <a:endParaRPr lang="zh-CN" altLang="en-US" sz="2000" b="1" dirty="0"/>
          </a:p>
          <a:p>
            <a:pPr>
              <a:lnSpc>
                <a:spcPct val="90000"/>
              </a:lnSpc>
            </a:pPr>
            <a:r>
              <a:rPr lang="zh-CN" altLang="en-US" sz="2400" b="1" dirty="0">
                <a:solidFill>
                  <a:schemeClr val="accent2"/>
                </a:solidFill>
              </a:rPr>
              <a:t>过程</a:t>
            </a:r>
            <a:r>
              <a:rPr lang="zh-CN" altLang="en-US" sz="2000" b="1" dirty="0"/>
              <a:t>：是将软件工程的方法和工具综合起来以达到合理、及时地进行计算机软件开发的目的。过程定义了方法使用的顺序、要求交付的文档资料、为保证质量和适应变化所需要的管理，以及软件开发各个阶段完成的里程碑。如</a:t>
            </a:r>
            <a:r>
              <a:rPr lang="zh-CN" altLang="en-US" sz="2000" b="1" u="sng" dirty="0"/>
              <a:t>瀑布模型</a:t>
            </a:r>
            <a:r>
              <a:rPr lang="zh-CN" altLang="en-US" sz="2000" b="1" dirty="0"/>
              <a:t>、</a:t>
            </a:r>
            <a:r>
              <a:rPr lang="en-US" altLang="zh-CN" sz="2000" b="1" dirty="0"/>
              <a:t>RUP</a:t>
            </a:r>
            <a:r>
              <a:rPr lang="zh-CN" altLang="en-US" sz="2000" b="1" dirty="0"/>
              <a:t>（统一过程）、</a:t>
            </a:r>
            <a:r>
              <a:rPr lang="en-US" altLang="zh-CN" sz="2000" b="1" dirty="0"/>
              <a:t>XP</a:t>
            </a:r>
            <a:r>
              <a:rPr lang="zh-CN" altLang="en-US" sz="2000" b="1" dirty="0"/>
              <a:t>（敏捷过程）等</a:t>
            </a:r>
          </a:p>
        </p:txBody>
      </p:sp>
      <p:graphicFrame>
        <p:nvGraphicFramePr>
          <p:cNvPr id="9" name="对象 7"/>
          <p:cNvGraphicFramePr>
            <a:graphicFrameLocks noChangeAspect="1"/>
          </p:cNvGraphicFramePr>
          <p:nvPr/>
        </p:nvGraphicFramePr>
        <p:xfrm>
          <a:off x="1835696" y="4980057"/>
          <a:ext cx="5207000" cy="1582738"/>
        </p:xfrm>
        <a:graphic>
          <a:graphicData uri="http://schemas.openxmlformats.org/presentationml/2006/ole">
            <mc:AlternateContent xmlns:mc="http://schemas.openxmlformats.org/markup-compatibility/2006">
              <mc:Choice xmlns:v="urn:schemas-microsoft-com:vml" Requires="v">
                <p:oleObj spid="_x0000_s8197" name="Visio" r:id="rId3" imgW="5803900" imgH="1765300" progId="Visio.Drawing.11">
                  <p:embed/>
                </p:oleObj>
              </mc:Choice>
              <mc:Fallback>
                <p:oleObj name="Visio" r:id="rId3" imgW="5803900" imgH="1765300" progId="Visio.Drawing.11">
                  <p:embed/>
                  <p:pic>
                    <p:nvPicPr>
                      <p:cNvPr id="0" name="图片 5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980057"/>
                        <a:ext cx="5207000"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39603E8-2F7A-4C73-A3D6-8E91EE0AC650}" type="slidenum">
              <a:rPr lang="en-US" altLang="zh-CN"/>
              <a:t>27</a:t>
            </a:fld>
            <a:endParaRPr lang="en-US" altLang="zh-CN"/>
          </a:p>
        </p:txBody>
      </p:sp>
      <p:sp>
        <p:nvSpPr>
          <p:cNvPr id="52226" name="Rectangle 2"/>
          <p:cNvSpPr>
            <a:spLocks noGrp="1" noChangeArrowheads="1"/>
          </p:cNvSpPr>
          <p:nvPr>
            <p:ph type="title"/>
          </p:nvPr>
        </p:nvSpPr>
        <p:spPr/>
        <p:txBody>
          <a:bodyPr/>
          <a:lstStyle/>
          <a:p>
            <a:r>
              <a:rPr lang="en-US" altLang="zh-CN" b="1"/>
              <a:t>2.</a:t>
            </a:r>
            <a:r>
              <a:rPr lang="zh-CN" altLang="en-US" b="1"/>
              <a:t>软件工程概述</a:t>
            </a:r>
          </a:p>
        </p:txBody>
      </p:sp>
      <p:sp>
        <p:nvSpPr>
          <p:cNvPr id="52227" name="Rectangle 3"/>
          <p:cNvSpPr>
            <a:spLocks noGrp="1" noChangeArrowheads="1"/>
          </p:cNvSpPr>
          <p:nvPr>
            <p:ph type="body" idx="1"/>
          </p:nvPr>
        </p:nvSpPr>
        <p:spPr/>
        <p:txBody>
          <a:bodyPr/>
          <a:lstStyle/>
          <a:p>
            <a:pPr>
              <a:lnSpc>
                <a:spcPct val="80000"/>
              </a:lnSpc>
              <a:buFontTx/>
              <a:buNone/>
            </a:pPr>
            <a:r>
              <a:rPr lang="zh-CN" altLang="en-US" sz="3000" b="1" dirty="0" smtClean="0"/>
              <a:t>软件生存周期</a:t>
            </a:r>
            <a:r>
              <a:rPr lang="en-US" altLang="zh-CN" sz="3000" b="1" dirty="0" smtClean="0"/>
              <a:t>(</a:t>
            </a:r>
            <a:r>
              <a:rPr lang="en-US" altLang="zh-CN" sz="3000" b="1" dirty="0"/>
              <a:t>L</a:t>
            </a:r>
            <a:r>
              <a:rPr lang="en-US" altLang="zh-CN" sz="3000" b="1" dirty="0" smtClean="0"/>
              <a:t>ife </a:t>
            </a:r>
            <a:r>
              <a:rPr lang="en-US" altLang="zh-CN" sz="3000" b="1" dirty="0"/>
              <a:t>cycle)</a:t>
            </a:r>
          </a:p>
          <a:p>
            <a:pPr>
              <a:lnSpc>
                <a:spcPct val="80000"/>
              </a:lnSpc>
              <a:buFont typeface="Wingdings" panose="05000000000000000000" pitchFamily="2" charset="2"/>
              <a:buChar char="n"/>
            </a:pPr>
            <a:r>
              <a:rPr lang="zh-CN" altLang="en-US" sz="2600" b="1" dirty="0"/>
              <a:t>正如同任何事物一样，软件也有一个孕育、诞生、成长、成熟、衰亡的生存过程，称为</a:t>
            </a:r>
            <a:r>
              <a:rPr lang="zh-CN" altLang="en-US" sz="2600" b="1" dirty="0">
                <a:solidFill>
                  <a:srgbClr val="FF3300"/>
                </a:solidFill>
              </a:rPr>
              <a:t>软件的生存周期</a:t>
            </a:r>
            <a:r>
              <a:rPr lang="zh-CN" altLang="en-US" sz="2600" b="1" dirty="0"/>
              <a:t>。</a:t>
            </a:r>
          </a:p>
          <a:p>
            <a:pPr>
              <a:lnSpc>
                <a:spcPct val="80000"/>
              </a:lnSpc>
              <a:buFont typeface="Wingdings" panose="05000000000000000000" pitchFamily="2" charset="2"/>
              <a:buChar char="n"/>
            </a:pPr>
            <a:r>
              <a:rPr lang="zh-CN" altLang="en-US" sz="2600" b="1" dirty="0"/>
              <a:t>为了更有效、更科学地组织和管理软件生产，降低开发难度，将软件生存周期进一步划分为</a:t>
            </a:r>
            <a:r>
              <a:rPr lang="zh-CN" altLang="en-US" sz="2600" b="1" dirty="0">
                <a:solidFill>
                  <a:srgbClr val="0000CC"/>
                </a:solidFill>
              </a:rPr>
              <a:t>若干阶段</a:t>
            </a:r>
            <a:r>
              <a:rPr lang="zh-CN" altLang="en-US" sz="2600" b="1" dirty="0"/>
              <a:t>。</a:t>
            </a:r>
          </a:p>
          <a:p>
            <a:pPr>
              <a:lnSpc>
                <a:spcPct val="80000"/>
              </a:lnSpc>
              <a:buFont typeface="Wingdings" panose="05000000000000000000" pitchFamily="2" charset="2"/>
              <a:buChar char="n"/>
            </a:pPr>
            <a:r>
              <a:rPr lang="zh-CN" altLang="en-US" sz="2600" b="1" dirty="0">
                <a:solidFill>
                  <a:srgbClr val="FF3300"/>
                </a:solidFill>
              </a:rPr>
              <a:t>阶段划分原则</a:t>
            </a:r>
            <a:r>
              <a:rPr lang="zh-CN" altLang="en-US" sz="2600" b="1" dirty="0"/>
              <a:t>：</a:t>
            </a:r>
            <a:r>
              <a:rPr lang="zh-CN" altLang="en-US" sz="2600" b="1" dirty="0">
                <a:solidFill>
                  <a:srgbClr val="000099"/>
                </a:solidFill>
              </a:rPr>
              <a:t>每个阶段任务相对独立</a:t>
            </a:r>
            <a:r>
              <a:rPr lang="zh-CN" altLang="en-US" sz="2600" b="1" dirty="0"/>
              <a:t>，且比较简单；</a:t>
            </a:r>
            <a:r>
              <a:rPr lang="zh-CN" altLang="en-US" sz="2600" b="1" dirty="0">
                <a:solidFill>
                  <a:srgbClr val="000099"/>
                </a:solidFill>
              </a:rPr>
              <a:t>同一阶段各项任务的性质尽可能相同</a:t>
            </a:r>
            <a:r>
              <a:rPr lang="zh-CN" altLang="en-US" sz="2600" b="1" dirty="0"/>
              <a:t>，以简化不同阶段之间的联系，便于不同人员分工协作，利于软件开发的组织管理，从而降低整个软件开发的难度。</a:t>
            </a:r>
          </a:p>
          <a:p>
            <a:pPr>
              <a:lnSpc>
                <a:spcPct val="80000"/>
              </a:lnSpc>
              <a:buFontTx/>
              <a:buNone/>
            </a:pPr>
            <a:endParaRPr lang="en-US" altLang="zh-CN" sz="2600" b="1"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2ED4D041-D842-43C4-B796-93398FFD7F67}" type="slidenum">
              <a:rPr lang="en-US" altLang="zh-CN"/>
              <a:t>28</a:t>
            </a:fld>
            <a:endParaRPr lang="en-US" altLang="zh-CN"/>
          </a:p>
        </p:txBody>
      </p:sp>
      <p:grpSp>
        <p:nvGrpSpPr>
          <p:cNvPr id="40965" name="Group 5"/>
          <p:cNvGrpSpPr/>
          <p:nvPr/>
        </p:nvGrpSpPr>
        <p:grpSpPr bwMode="auto">
          <a:xfrm>
            <a:off x="533400" y="1773238"/>
            <a:ext cx="8235950" cy="4343400"/>
            <a:chOff x="480" y="1056"/>
            <a:chExt cx="5044" cy="2448"/>
          </a:xfrm>
        </p:grpSpPr>
        <p:grpSp>
          <p:nvGrpSpPr>
            <p:cNvPr id="40966" name="Group 6"/>
            <p:cNvGrpSpPr/>
            <p:nvPr/>
          </p:nvGrpSpPr>
          <p:grpSpPr bwMode="auto">
            <a:xfrm>
              <a:off x="480" y="1056"/>
              <a:ext cx="5044" cy="2448"/>
              <a:chOff x="1800" y="7836"/>
              <a:chExt cx="7560" cy="4056"/>
            </a:xfrm>
          </p:grpSpPr>
          <p:sp>
            <p:nvSpPr>
              <p:cNvPr id="40967" name="Text Box 7"/>
              <p:cNvSpPr txBox="1">
                <a:spLocks noChangeArrowheads="1"/>
              </p:cNvSpPr>
              <p:nvPr/>
            </p:nvSpPr>
            <p:spPr bwMode="auto">
              <a:xfrm>
                <a:off x="5429" y="11424"/>
                <a:ext cx="900" cy="468"/>
              </a:xfrm>
              <a:prstGeom prst="rect">
                <a:avLst/>
              </a:prstGeom>
              <a:noFill/>
              <a:ln w="9525">
                <a:noFill/>
                <a:miter lim="800000"/>
              </a:ln>
            </p:spPr>
            <p:txBody>
              <a:bodyPr/>
              <a:lstStyle/>
              <a:p>
                <a:pPr algn="ctr"/>
                <a:r>
                  <a:rPr lang="zh-CN" altLang="en-US" sz="2000">
                    <a:ea typeface="楷体_GB2312" pitchFamily="49" charset="-122"/>
                  </a:rPr>
                  <a:t>维 护</a:t>
                </a:r>
                <a:endParaRPr lang="zh-CN" altLang="en-US" sz="1200">
                  <a:ea typeface="楷体_GB2312" pitchFamily="49" charset="-122"/>
                </a:endParaRPr>
              </a:p>
            </p:txBody>
          </p:sp>
          <p:sp>
            <p:nvSpPr>
              <p:cNvPr id="40968" name="Text Box 8"/>
              <p:cNvSpPr txBox="1">
                <a:spLocks noChangeArrowheads="1"/>
              </p:cNvSpPr>
              <p:nvPr/>
            </p:nvSpPr>
            <p:spPr bwMode="auto">
              <a:xfrm>
                <a:off x="3600" y="9864"/>
                <a:ext cx="540" cy="1092"/>
              </a:xfrm>
              <a:prstGeom prst="rect">
                <a:avLst/>
              </a:prstGeom>
              <a:noFill/>
              <a:ln w="9525">
                <a:noFill/>
                <a:miter lim="800000"/>
              </a:ln>
            </p:spPr>
            <p:txBody>
              <a:bodyPr/>
              <a:lstStyle/>
              <a:p>
                <a:pPr algn="just"/>
                <a:r>
                  <a:rPr lang="zh-CN" altLang="en-US" sz="2000">
                    <a:ea typeface="楷体_GB2312" pitchFamily="49" charset="-122"/>
                  </a:rPr>
                  <a:t>开</a:t>
                </a:r>
              </a:p>
              <a:p>
                <a:pPr algn="just"/>
                <a:endParaRPr lang="zh-CN" altLang="en-US" sz="2000">
                  <a:ea typeface="楷体_GB2312" pitchFamily="49" charset="-122"/>
                </a:endParaRPr>
              </a:p>
              <a:p>
                <a:pPr algn="just"/>
                <a:r>
                  <a:rPr lang="zh-CN" altLang="en-US" sz="2000">
                    <a:ea typeface="楷体_GB2312" pitchFamily="49" charset="-122"/>
                  </a:rPr>
                  <a:t>发</a:t>
                </a:r>
                <a:endParaRPr lang="zh-CN" altLang="en-US" sz="2000" b="0"/>
              </a:p>
            </p:txBody>
          </p:sp>
          <p:sp>
            <p:nvSpPr>
              <p:cNvPr id="40969" name="Text Box 9"/>
              <p:cNvSpPr txBox="1">
                <a:spLocks noChangeArrowheads="1"/>
              </p:cNvSpPr>
              <p:nvPr/>
            </p:nvSpPr>
            <p:spPr bwMode="auto">
              <a:xfrm>
                <a:off x="1800" y="7992"/>
                <a:ext cx="540" cy="1092"/>
              </a:xfrm>
              <a:prstGeom prst="rect">
                <a:avLst/>
              </a:prstGeom>
              <a:noFill/>
              <a:ln w="9525">
                <a:noFill/>
                <a:miter lim="800000"/>
              </a:ln>
            </p:spPr>
            <p:txBody>
              <a:bodyPr/>
              <a:lstStyle/>
              <a:p>
                <a:pPr algn="just"/>
                <a:r>
                  <a:rPr lang="zh-CN" altLang="en-US" sz="2000" dirty="0">
                    <a:ea typeface="楷体_GB2312" pitchFamily="49" charset="-122"/>
                  </a:rPr>
                  <a:t>定</a:t>
                </a:r>
                <a:endParaRPr lang="zh-CN" altLang="en-US" sz="1200" dirty="0">
                  <a:ea typeface="楷体_GB2312" pitchFamily="49" charset="-122"/>
                </a:endParaRPr>
              </a:p>
              <a:p>
                <a:pPr algn="just"/>
                <a:endParaRPr lang="zh-CN" altLang="en-US" sz="1200" dirty="0">
                  <a:ea typeface="楷体_GB2312" pitchFamily="49" charset="-122"/>
                </a:endParaRPr>
              </a:p>
              <a:p>
                <a:pPr algn="just"/>
                <a:r>
                  <a:rPr lang="zh-CN" altLang="en-US" sz="2000" dirty="0">
                    <a:ea typeface="楷体_GB2312" pitchFamily="49" charset="-122"/>
                  </a:rPr>
                  <a:t>义</a:t>
                </a:r>
                <a:endParaRPr lang="zh-CN" altLang="en-US" sz="1200" dirty="0"/>
              </a:p>
            </p:txBody>
          </p:sp>
          <p:grpSp>
            <p:nvGrpSpPr>
              <p:cNvPr id="40970" name="Group 10"/>
              <p:cNvGrpSpPr/>
              <p:nvPr/>
            </p:nvGrpSpPr>
            <p:grpSpPr bwMode="auto">
              <a:xfrm>
                <a:off x="2340" y="7836"/>
                <a:ext cx="7020" cy="4056"/>
                <a:chOff x="1980" y="7680"/>
                <a:chExt cx="7020" cy="4056"/>
              </a:xfrm>
            </p:grpSpPr>
            <p:sp>
              <p:nvSpPr>
                <p:cNvPr id="40971" name="Text Box 11"/>
                <p:cNvSpPr txBox="1">
                  <a:spLocks noChangeArrowheads="1"/>
                </p:cNvSpPr>
                <p:nvPr/>
              </p:nvSpPr>
              <p:spPr bwMode="auto">
                <a:xfrm>
                  <a:off x="1980" y="7680"/>
                  <a:ext cx="1440" cy="468"/>
                </a:xfrm>
                <a:prstGeom prst="rect">
                  <a:avLst/>
                </a:prstGeom>
                <a:solidFill>
                  <a:srgbClr val="FFFFFF"/>
                </a:solidFill>
                <a:ln w="9525">
                  <a:solidFill>
                    <a:srgbClr val="000000"/>
                  </a:solidFill>
                  <a:miter lim="800000"/>
                </a:ln>
              </p:spPr>
              <p:txBody>
                <a:bodyPr/>
                <a:lstStyle/>
                <a:p>
                  <a:pPr algn="ctr"/>
                  <a:r>
                    <a:rPr lang="zh-CN" altLang="en-US" sz="2000" dirty="0"/>
                    <a:t>问题定义</a:t>
                  </a:r>
                  <a:endParaRPr lang="zh-CN" altLang="en-US" sz="1200" dirty="0"/>
                </a:p>
              </p:txBody>
            </p:sp>
            <p:sp>
              <p:nvSpPr>
                <p:cNvPr id="40972" name="Text Box 12"/>
                <p:cNvSpPr txBox="1">
                  <a:spLocks noChangeArrowheads="1"/>
                </p:cNvSpPr>
                <p:nvPr/>
              </p:nvSpPr>
              <p:spPr bwMode="auto">
                <a:xfrm>
                  <a:off x="1980" y="8190"/>
                  <a:ext cx="2163" cy="468"/>
                </a:xfrm>
                <a:prstGeom prst="rect">
                  <a:avLst/>
                </a:prstGeom>
                <a:solidFill>
                  <a:srgbClr val="FFFFFF"/>
                </a:solidFill>
                <a:ln w="9525">
                  <a:solidFill>
                    <a:srgbClr val="000000"/>
                  </a:solidFill>
                  <a:miter lim="800000"/>
                </a:ln>
              </p:spPr>
              <p:txBody>
                <a:bodyPr/>
                <a:lstStyle/>
                <a:p>
                  <a:pPr algn="ctr"/>
                  <a:r>
                    <a:rPr lang="zh-CN" altLang="en-US" sz="2000"/>
                    <a:t>可行性研究</a:t>
                  </a:r>
                  <a:endParaRPr lang="zh-CN" altLang="en-US" sz="1200"/>
                </a:p>
              </p:txBody>
            </p:sp>
            <p:sp>
              <p:nvSpPr>
                <p:cNvPr id="40973" name="Text Box 13"/>
                <p:cNvSpPr txBox="1">
                  <a:spLocks noChangeArrowheads="1"/>
                </p:cNvSpPr>
                <p:nvPr/>
              </p:nvSpPr>
              <p:spPr bwMode="auto">
                <a:xfrm>
                  <a:off x="2157" y="8701"/>
                  <a:ext cx="2700" cy="468"/>
                </a:xfrm>
                <a:prstGeom prst="rect">
                  <a:avLst/>
                </a:prstGeom>
                <a:solidFill>
                  <a:srgbClr val="FFFFFF"/>
                </a:solidFill>
                <a:ln w="9525">
                  <a:solidFill>
                    <a:srgbClr val="000000"/>
                  </a:solidFill>
                  <a:miter lim="800000"/>
                </a:ln>
              </p:spPr>
              <p:txBody>
                <a:bodyPr/>
                <a:lstStyle/>
                <a:p>
                  <a:pPr algn="ctr"/>
                  <a:r>
                    <a:rPr lang="zh-CN" altLang="en-US" sz="2000"/>
                    <a:t>需求分析</a:t>
                  </a:r>
                  <a:endParaRPr lang="zh-CN" altLang="en-US" sz="1200"/>
                </a:p>
              </p:txBody>
            </p:sp>
            <p:sp>
              <p:nvSpPr>
                <p:cNvPr id="40974" name="Text Box 14"/>
                <p:cNvSpPr txBox="1">
                  <a:spLocks noChangeArrowheads="1"/>
                </p:cNvSpPr>
                <p:nvPr/>
              </p:nvSpPr>
              <p:spPr bwMode="auto">
                <a:xfrm>
                  <a:off x="3780" y="9211"/>
                  <a:ext cx="1800" cy="468"/>
                </a:xfrm>
                <a:prstGeom prst="rect">
                  <a:avLst/>
                </a:prstGeom>
                <a:solidFill>
                  <a:srgbClr val="FFFFFF"/>
                </a:solidFill>
                <a:ln w="9525">
                  <a:solidFill>
                    <a:srgbClr val="000000"/>
                  </a:solidFill>
                  <a:miter lim="800000"/>
                </a:ln>
              </p:spPr>
              <p:txBody>
                <a:bodyPr/>
                <a:lstStyle/>
                <a:p>
                  <a:pPr algn="ctr"/>
                  <a:endParaRPr lang="zh-CN" altLang="zh-CN" sz="1200"/>
                </a:p>
              </p:txBody>
            </p:sp>
            <p:sp>
              <p:nvSpPr>
                <p:cNvPr id="40975" name="Text Box 15"/>
                <p:cNvSpPr txBox="1">
                  <a:spLocks noChangeArrowheads="1"/>
                </p:cNvSpPr>
                <p:nvPr/>
              </p:nvSpPr>
              <p:spPr bwMode="auto">
                <a:xfrm>
                  <a:off x="4320" y="9708"/>
                  <a:ext cx="1980" cy="468"/>
                </a:xfrm>
                <a:prstGeom prst="rect">
                  <a:avLst/>
                </a:prstGeom>
                <a:solidFill>
                  <a:srgbClr val="FFFFFF"/>
                </a:solidFill>
                <a:ln w="9525">
                  <a:solidFill>
                    <a:srgbClr val="000000"/>
                  </a:solidFill>
                  <a:miter lim="800000"/>
                </a:ln>
              </p:spPr>
              <p:txBody>
                <a:bodyPr/>
                <a:lstStyle/>
                <a:p>
                  <a:pPr algn="ctr"/>
                  <a:r>
                    <a:rPr lang="zh-CN" altLang="en-US" sz="2000"/>
                    <a:t>详细设计</a:t>
                  </a:r>
                </a:p>
              </p:txBody>
            </p:sp>
            <p:sp>
              <p:nvSpPr>
                <p:cNvPr id="40976" name="Text Box 16"/>
                <p:cNvSpPr txBox="1">
                  <a:spLocks noChangeArrowheads="1"/>
                </p:cNvSpPr>
                <p:nvPr/>
              </p:nvSpPr>
              <p:spPr bwMode="auto">
                <a:xfrm>
                  <a:off x="4500" y="10232"/>
                  <a:ext cx="3060" cy="468"/>
                </a:xfrm>
                <a:prstGeom prst="rect">
                  <a:avLst/>
                </a:prstGeom>
                <a:solidFill>
                  <a:srgbClr val="FFFFFF"/>
                </a:solidFill>
                <a:ln w="9525">
                  <a:solidFill>
                    <a:srgbClr val="000000"/>
                  </a:solidFill>
                  <a:miter lim="800000"/>
                </a:ln>
              </p:spPr>
              <p:txBody>
                <a:bodyPr/>
                <a:lstStyle/>
                <a:p>
                  <a:pPr algn="ctr"/>
                  <a:r>
                    <a:rPr lang="zh-CN" altLang="en-US" sz="2000"/>
                    <a:t>编码和单元测试</a:t>
                  </a:r>
                </a:p>
              </p:txBody>
            </p:sp>
            <p:sp>
              <p:nvSpPr>
                <p:cNvPr id="40977" name="Text Box 17"/>
                <p:cNvSpPr txBox="1">
                  <a:spLocks noChangeArrowheads="1"/>
                </p:cNvSpPr>
                <p:nvPr/>
              </p:nvSpPr>
              <p:spPr bwMode="auto">
                <a:xfrm>
                  <a:off x="4860" y="10742"/>
                  <a:ext cx="3420" cy="468"/>
                </a:xfrm>
                <a:prstGeom prst="rect">
                  <a:avLst/>
                </a:prstGeom>
                <a:solidFill>
                  <a:srgbClr val="FFFFFF"/>
                </a:solidFill>
                <a:ln w="9525">
                  <a:solidFill>
                    <a:srgbClr val="000000"/>
                  </a:solidFill>
                  <a:miter lim="800000"/>
                </a:ln>
              </p:spPr>
              <p:txBody>
                <a:bodyPr/>
                <a:lstStyle/>
                <a:p>
                  <a:pPr algn="ctr"/>
                  <a:r>
                    <a:rPr lang="zh-CN" altLang="en-US" sz="2000"/>
                    <a:t>集成测试</a:t>
                  </a:r>
                  <a:endParaRPr lang="zh-CN" altLang="en-US" sz="1200"/>
                </a:p>
              </p:txBody>
            </p:sp>
            <p:sp>
              <p:nvSpPr>
                <p:cNvPr id="40978" name="Text Box 18"/>
                <p:cNvSpPr txBox="1">
                  <a:spLocks noChangeArrowheads="1"/>
                </p:cNvSpPr>
                <p:nvPr/>
              </p:nvSpPr>
              <p:spPr bwMode="auto">
                <a:xfrm>
                  <a:off x="6120" y="11268"/>
                  <a:ext cx="2880" cy="468"/>
                </a:xfrm>
                <a:prstGeom prst="rect">
                  <a:avLst/>
                </a:prstGeom>
                <a:solidFill>
                  <a:srgbClr val="FFFFFF"/>
                </a:solidFill>
                <a:ln w="9525">
                  <a:solidFill>
                    <a:srgbClr val="000000"/>
                  </a:solidFill>
                  <a:miter lim="800000"/>
                </a:ln>
              </p:spPr>
              <p:txBody>
                <a:bodyPr/>
                <a:lstStyle/>
                <a:p>
                  <a:pPr algn="ctr"/>
                  <a:r>
                    <a:rPr lang="zh-CN" altLang="en-US" sz="2000"/>
                    <a:t>软件移交和维护</a:t>
                  </a:r>
                  <a:endParaRPr lang="zh-CN" altLang="en-US" sz="1200"/>
                </a:p>
              </p:txBody>
            </p:sp>
          </p:grpSp>
          <p:sp>
            <p:nvSpPr>
              <p:cNvPr id="40979" name="Arc 19"/>
              <p:cNvSpPr/>
              <p:nvPr/>
            </p:nvSpPr>
            <p:spPr bwMode="auto">
              <a:xfrm>
                <a:off x="3841" y="799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0" name="Arc 20"/>
              <p:cNvSpPr/>
              <p:nvPr/>
            </p:nvSpPr>
            <p:spPr bwMode="auto">
              <a:xfrm>
                <a:off x="4578" y="853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1" name="Arc 21"/>
              <p:cNvSpPr/>
              <p:nvPr/>
            </p:nvSpPr>
            <p:spPr bwMode="auto">
              <a:xfrm>
                <a:off x="5259" y="904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2" name="Arc 22"/>
              <p:cNvSpPr/>
              <p:nvPr/>
            </p:nvSpPr>
            <p:spPr bwMode="auto">
              <a:xfrm>
                <a:off x="5996" y="955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3" name="Arc 23"/>
              <p:cNvSpPr/>
              <p:nvPr/>
            </p:nvSpPr>
            <p:spPr bwMode="auto">
              <a:xfrm>
                <a:off x="6733" y="1006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4" name="Arc 24"/>
              <p:cNvSpPr/>
              <p:nvPr/>
            </p:nvSpPr>
            <p:spPr bwMode="auto">
              <a:xfrm>
                <a:off x="7980" y="1057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5" name="Arc 25"/>
              <p:cNvSpPr/>
              <p:nvPr/>
            </p:nvSpPr>
            <p:spPr bwMode="auto">
              <a:xfrm>
                <a:off x="8717" y="1111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6" name="AutoShape 26"/>
              <p:cNvSpPr/>
              <p:nvPr/>
            </p:nvSpPr>
            <p:spPr bwMode="auto">
              <a:xfrm>
                <a:off x="2160" y="7836"/>
                <a:ext cx="180" cy="1560"/>
              </a:xfrm>
              <a:prstGeom prst="leftBrace">
                <a:avLst>
                  <a:gd name="adj1" fmla="val 72222"/>
                  <a:gd name="adj2" fmla="val 50000"/>
                </a:avLst>
              </a:prstGeom>
              <a:noFill/>
              <a:ln w="9525">
                <a:solidFill>
                  <a:srgbClr val="000000"/>
                </a:solidFill>
                <a:round/>
              </a:ln>
            </p:spPr>
            <p:txBody>
              <a:bodyPr/>
              <a:lstStyle/>
              <a:p>
                <a:endParaRPr lang="zh-CN" altLang="en-US"/>
              </a:p>
            </p:txBody>
          </p:sp>
          <p:sp>
            <p:nvSpPr>
              <p:cNvPr id="40987" name="AutoShape 27"/>
              <p:cNvSpPr/>
              <p:nvPr/>
            </p:nvSpPr>
            <p:spPr bwMode="auto">
              <a:xfrm>
                <a:off x="3960" y="9396"/>
                <a:ext cx="180" cy="2028"/>
              </a:xfrm>
              <a:prstGeom prst="leftBrace">
                <a:avLst>
                  <a:gd name="adj1" fmla="val 93889"/>
                  <a:gd name="adj2" fmla="val 50000"/>
                </a:avLst>
              </a:prstGeom>
              <a:noFill/>
              <a:ln w="9525">
                <a:solidFill>
                  <a:srgbClr val="000000"/>
                </a:solidFill>
                <a:round/>
              </a:ln>
            </p:spPr>
            <p:txBody>
              <a:bodyPr/>
              <a:lstStyle/>
              <a:p>
                <a:endParaRPr lang="zh-CN" altLang="en-US"/>
              </a:p>
            </p:txBody>
          </p:sp>
          <p:sp>
            <p:nvSpPr>
              <p:cNvPr id="40988" name="AutoShape 28"/>
              <p:cNvSpPr/>
              <p:nvPr/>
            </p:nvSpPr>
            <p:spPr bwMode="auto">
              <a:xfrm>
                <a:off x="6300" y="11424"/>
                <a:ext cx="180" cy="468"/>
              </a:xfrm>
              <a:prstGeom prst="leftBrace">
                <a:avLst>
                  <a:gd name="adj1" fmla="val 21667"/>
                  <a:gd name="adj2" fmla="val 50000"/>
                </a:avLst>
              </a:prstGeom>
              <a:noFill/>
              <a:ln w="9525">
                <a:solidFill>
                  <a:srgbClr val="000000"/>
                </a:solidFill>
                <a:round/>
              </a:ln>
            </p:spPr>
            <p:txBody>
              <a:bodyPr/>
              <a:lstStyle/>
              <a:p>
                <a:endParaRPr lang="zh-CN" altLang="en-US"/>
              </a:p>
            </p:txBody>
          </p:sp>
        </p:grpSp>
        <p:sp>
          <p:nvSpPr>
            <p:cNvPr id="40989" name="Rectangle 29"/>
            <p:cNvSpPr>
              <a:spLocks noChangeArrowheads="1"/>
            </p:cNvSpPr>
            <p:nvPr/>
          </p:nvSpPr>
          <p:spPr bwMode="auto">
            <a:xfrm>
              <a:off x="2112" y="1957"/>
              <a:ext cx="739" cy="224"/>
            </a:xfrm>
            <a:prstGeom prst="rect">
              <a:avLst/>
            </a:prstGeom>
            <a:noFill/>
            <a:ln w="9525">
              <a:noFill/>
              <a:miter lim="800000"/>
            </a:ln>
            <a:effectLst/>
          </p:spPr>
          <p:txBody>
            <a:bodyPr wrap="none">
              <a:spAutoFit/>
            </a:bodyPr>
            <a:lstStyle/>
            <a:p>
              <a:r>
                <a:rPr lang="zh-CN" altLang="en-US" sz="2000" dirty="0"/>
                <a:t>概要设计</a:t>
              </a:r>
            </a:p>
          </p:txBody>
        </p:sp>
      </p:grpSp>
      <p:sp>
        <p:nvSpPr>
          <p:cNvPr id="40990" name="Text Box 30"/>
          <p:cNvSpPr txBox="1">
            <a:spLocks noChangeArrowheads="1"/>
          </p:cNvSpPr>
          <p:nvPr/>
        </p:nvSpPr>
        <p:spPr bwMode="auto">
          <a:xfrm>
            <a:off x="539750" y="1268413"/>
            <a:ext cx="7543800" cy="519112"/>
          </a:xfrm>
          <a:prstGeom prst="rect">
            <a:avLst/>
          </a:prstGeom>
          <a:noFill/>
          <a:ln w="9525">
            <a:noFill/>
            <a:miter lim="800000"/>
          </a:ln>
          <a:effectLst/>
        </p:spPr>
        <p:txBody>
          <a:bodyPr>
            <a:spAutoFit/>
          </a:bodyPr>
          <a:lstStyle/>
          <a:p>
            <a:pPr eaLnBrk="0" hangingPunct="0"/>
            <a:r>
              <a:rPr lang="zh-CN" altLang="en-US" sz="2800"/>
              <a:t>软件生存周期各个阶段</a:t>
            </a:r>
          </a:p>
        </p:txBody>
      </p:sp>
      <p:sp>
        <p:nvSpPr>
          <p:cNvPr id="41016" name="Rectangle 56"/>
          <p:cNvSpPr>
            <a:spLocks noGrp="1" noChangeArrowheads="1"/>
          </p:cNvSpPr>
          <p:nvPr>
            <p:ph type="title"/>
          </p:nvPr>
        </p:nvSpPr>
        <p:spPr>
          <a:noFill/>
        </p:spPr>
        <p:txBody>
          <a:bodyPr/>
          <a:lstStyle/>
          <a:p>
            <a:r>
              <a:rPr lang="en-US" altLang="zh-CN" b="1"/>
              <a:t>2.</a:t>
            </a:r>
            <a:r>
              <a:rPr lang="zh-CN" altLang="en-US" b="1"/>
              <a:t>软件工程概述</a:t>
            </a:r>
          </a:p>
        </p:txBody>
      </p:sp>
      <p:sp>
        <p:nvSpPr>
          <p:cNvPr id="2" name="右箭头 1"/>
          <p:cNvSpPr/>
          <p:nvPr/>
        </p:nvSpPr>
        <p:spPr bwMode="auto">
          <a:xfrm>
            <a:off x="4932040" y="2274400"/>
            <a:ext cx="895900" cy="362512"/>
          </a:xfrm>
          <a:prstGeom prst="rightArrow">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p:cNvSpPr txBox="1"/>
          <p:nvPr/>
        </p:nvSpPr>
        <p:spPr>
          <a:xfrm>
            <a:off x="5907466" y="2274400"/>
            <a:ext cx="1966388" cy="369332"/>
          </a:xfrm>
          <a:prstGeom prst="rect">
            <a:avLst/>
          </a:prstGeom>
          <a:noFill/>
        </p:spPr>
        <p:txBody>
          <a:bodyPr wrap="square" rtlCol="0">
            <a:spAutoFit/>
          </a:bodyPr>
          <a:lstStyle/>
          <a:p>
            <a:r>
              <a:rPr lang="zh-CN" altLang="en-US" dirty="0" smtClean="0"/>
              <a:t>需求规格说明书</a:t>
            </a:r>
            <a:endParaRPr lang="zh-CN" altLang="en-US" dirty="0"/>
          </a:p>
        </p:txBody>
      </p:sp>
      <p:graphicFrame>
        <p:nvGraphicFramePr>
          <p:cNvPr id="32" name="Object 2"/>
          <p:cNvGraphicFramePr>
            <a:graphicFrameLocks noChangeAspect="1"/>
          </p:cNvGraphicFramePr>
          <p:nvPr/>
        </p:nvGraphicFramePr>
        <p:xfrm>
          <a:off x="174727" y="3944937"/>
          <a:ext cx="1804986" cy="1427305"/>
        </p:xfrm>
        <a:graphic>
          <a:graphicData uri="http://schemas.openxmlformats.org/presentationml/2006/ole">
            <mc:AlternateContent xmlns:mc="http://schemas.openxmlformats.org/markup-compatibility/2006">
              <mc:Choice xmlns:v="urn:schemas-microsoft-com:vml" Requires="v">
                <p:oleObj spid="_x0000_s9225" r:id="rId3" imgW="4617085" imgH="3736340" progId="">
                  <p:embed/>
                </p:oleObj>
              </mc:Choice>
              <mc:Fallback>
                <p:oleObj r:id="rId3" imgW="4617085" imgH="3736340" progId="">
                  <p:embed/>
                  <p:pic>
                    <p:nvPicPr>
                      <p:cNvPr id="0" name="图片 31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27" y="3944937"/>
                        <a:ext cx="1804986" cy="1427305"/>
                      </a:xfrm>
                      <a:prstGeom prst="rect">
                        <a:avLst/>
                      </a:prstGeom>
                      <a:noFill/>
                      <a:ln>
                        <a:noFill/>
                      </a:ln>
                      <a:effectLst/>
                    </p:spPr>
                  </p:pic>
                </p:oleObj>
              </mc:Fallback>
            </mc:AlternateContent>
          </a:graphicData>
        </a:graphic>
      </p:graphicFrame>
      <p:graphicFrame>
        <p:nvGraphicFramePr>
          <p:cNvPr id="33" name="Object 3"/>
          <p:cNvGraphicFramePr>
            <a:graphicFrameLocks noChangeAspect="1"/>
          </p:cNvGraphicFramePr>
          <p:nvPr/>
        </p:nvGraphicFramePr>
        <p:xfrm>
          <a:off x="189603" y="5007230"/>
          <a:ext cx="2108644" cy="1662130"/>
        </p:xfrm>
        <a:graphic>
          <a:graphicData uri="http://schemas.openxmlformats.org/presentationml/2006/ole">
            <mc:AlternateContent xmlns:mc="http://schemas.openxmlformats.org/markup-compatibility/2006">
              <mc:Choice xmlns:v="urn:schemas-microsoft-com:vml" Requires="v">
                <p:oleObj spid="_x0000_s9226" name="图表" r:id="rId5" imgW="5194300" imgH="4203700" progId="MSGraph.Chart.8">
                  <p:embed/>
                </p:oleObj>
              </mc:Choice>
              <mc:Fallback>
                <p:oleObj name="图表" r:id="rId5" imgW="5194300" imgH="4203700" progId="MSGraph.Chart.8">
                  <p:embed/>
                  <p:pic>
                    <p:nvPicPr>
                      <p:cNvPr id="0" name="图片 3186"/>
                      <p:cNvPicPr>
                        <a:picLocks noChangeAspect="1" noChangeArrowheads="1"/>
                      </p:cNvPicPr>
                      <p:nvPr/>
                    </p:nvPicPr>
                    <p:blipFill>
                      <a:blip r:embed="rId6"/>
                      <a:srcRect/>
                      <a:stretch>
                        <a:fillRect/>
                      </a:stretch>
                    </p:blipFill>
                    <p:spPr bwMode="auto">
                      <a:xfrm>
                        <a:off x="189603" y="5007230"/>
                        <a:ext cx="2108644" cy="1662130"/>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78589FB-6AF5-4E28-A15F-7D39F0B665D8}" type="slidenum">
              <a:rPr lang="en-US" altLang="zh-CN"/>
              <a:t>29</a:t>
            </a:fld>
            <a:endParaRPr lang="en-US" altLang="zh-CN"/>
          </a:p>
        </p:txBody>
      </p:sp>
      <p:sp>
        <p:nvSpPr>
          <p:cNvPr id="46082" name="Rectangle 2"/>
          <p:cNvSpPr>
            <a:spLocks noGrp="1" noChangeArrowheads="1"/>
          </p:cNvSpPr>
          <p:nvPr>
            <p:ph type="title"/>
          </p:nvPr>
        </p:nvSpPr>
        <p:spPr/>
        <p:txBody>
          <a:bodyPr/>
          <a:lstStyle/>
          <a:p>
            <a:r>
              <a:rPr lang="en-US" altLang="zh-CN" b="1"/>
              <a:t>2.</a:t>
            </a:r>
            <a:r>
              <a:rPr lang="zh-CN" altLang="en-US" b="1"/>
              <a:t>软件工程概述</a:t>
            </a:r>
          </a:p>
        </p:txBody>
      </p:sp>
      <p:sp>
        <p:nvSpPr>
          <p:cNvPr id="46083" name="Rectangle 3"/>
          <p:cNvSpPr>
            <a:spLocks noGrp="1" noChangeArrowheads="1"/>
          </p:cNvSpPr>
          <p:nvPr>
            <p:ph type="body" idx="1"/>
          </p:nvPr>
        </p:nvSpPr>
        <p:spPr/>
        <p:txBody>
          <a:bodyPr/>
          <a:lstStyle/>
          <a:p>
            <a:pPr>
              <a:buFontTx/>
              <a:buNone/>
            </a:pPr>
            <a:r>
              <a:rPr lang="en-US" altLang="zh-CN" b="1" dirty="0"/>
              <a:t>1.</a:t>
            </a:r>
            <a:r>
              <a:rPr lang="zh-CN" altLang="en-US" b="1" dirty="0"/>
              <a:t>问题定义</a:t>
            </a:r>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要解决的问题是什么</a:t>
            </a:r>
            <a:r>
              <a:rPr lang="zh-CN" altLang="en-US" b="1" dirty="0">
                <a:latin typeface="宋体" panose="02010600030101010101" pitchFamily="2" charset="-122"/>
              </a:rPr>
              <a:t>”</a:t>
            </a:r>
            <a:r>
              <a:rPr lang="zh-CN" altLang="en-US" b="1" dirty="0"/>
              <a:t>，搞清问题的性质、工程的目标和规模。</a:t>
            </a:r>
          </a:p>
          <a:p>
            <a:pPr>
              <a:buFontTx/>
              <a:buNone/>
            </a:pPr>
            <a:r>
              <a:rPr lang="en-US" altLang="zh-CN" b="1" dirty="0"/>
              <a:t>2.</a:t>
            </a:r>
            <a:r>
              <a:rPr lang="zh-CN" altLang="en-US" b="1" dirty="0"/>
              <a:t>可行性研究</a:t>
            </a:r>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对于待解决的问题有无行得通的解决方法</a:t>
            </a:r>
            <a:r>
              <a:rPr lang="zh-CN" altLang="en-US" b="1" dirty="0" smtClean="0">
                <a:solidFill>
                  <a:schemeClr val="accent2"/>
                </a:solidFill>
              </a:rPr>
              <a:t>、能不能做？在成本范围内要不</a:t>
            </a:r>
            <a:r>
              <a:rPr lang="zh-CN" altLang="en-US" b="1" dirty="0">
                <a:solidFill>
                  <a:schemeClr val="accent2"/>
                </a:solidFill>
              </a:rPr>
              <a:t>要</a:t>
            </a:r>
            <a:r>
              <a:rPr lang="zh-CN" altLang="en-US" b="1" dirty="0" smtClean="0">
                <a:solidFill>
                  <a:schemeClr val="accent2"/>
                </a:solidFill>
              </a:rPr>
              <a:t>做？</a:t>
            </a:r>
            <a:r>
              <a:rPr lang="zh-CN" altLang="en-US" b="1" dirty="0" smtClean="0">
                <a:latin typeface="宋体" panose="02010600030101010101" pitchFamily="2" charset="-122"/>
              </a:rPr>
              <a:t>”</a:t>
            </a:r>
            <a:endParaRPr lang="zh-CN" altLang="en-US" b="1" dirty="0"/>
          </a:p>
          <a:p>
            <a:pPr>
              <a:buFontTx/>
              <a:buNone/>
            </a:pPr>
            <a:r>
              <a:rPr lang="zh-CN" altLang="en-US" b="1" dirty="0"/>
              <a:t>  技术上、投资回报、市场、人</a:t>
            </a:r>
          </a:p>
          <a:p>
            <a:pPr>
              <a:buFontTx/>
              <a:buNone/>
            </a:pPr>
            <a:r>
              <a:rPr lang="en-US" altLang="zh-CN" b="1" dirty="0"/>
              <a:t>3.</a:t>
            </a:r>
            <a:r>
              <a:rPr lang="zh-CN" altLang="en-US" b="1" dirty="0"/>
              <a:t>需求分析</a:t>
            </a:r>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目标系统需要做什么</a:t>
            </a:r>
            <a:r>
              <a:rPr lang="zh-CN" altLang="en-US" b="1" dirty="0">
                <a:latin typeface="宋体" panose="02010600030101010101" pitchFamily="2" charset="-122"/>
              </a:rPr>
              <a:t>”</a:t>
            </a:r>
            <a:endParaRPr lang="zh-CN" altLang="en-US" b="1" dirty="0"/>
          </a:p>
          <a:p>
            <a:pPr>
              <a:buFontTx/>
              <a:buNone/>
            </a:pPr>
            <a:endParaRPr lang="en-US" altLang="zh-CN"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实验</a:t>
            </a:r>
            <a:r>
              <a:rPr lang="en-US" altLang="zh-CN" dirty="0" smtClean="0">
                <a:sym typeface="+mn-ea"/>
              </a:rPr>
              <a:t>: Job shop管理游戏</a:t>
            </a:r>
            <a:endParaRPr lang="zh-CN" altLang="en-US"/>
          </a:p>
        </p:txBody>
      </p:sp>
      <p:sp>
        <p:nvSpPr>
          <p:cNvPr id="3" name="内容占位符 2"/>
          <p:cNvSpPr>
            <a:spLocks noGrp="1"/>
          </p:cNvSpPr>
          <p:nvPr>
            <p:ph idx="1"/>
          </p:nvPr>
        </p:nvSpPr>
        <p:spPr/>
        <p:txBody>
          <a:bodyPr/>
          <a:lstStyle/>
          <a:p>
            <a:r>
              <a:rPr lang="zh-CN" altLang="en-US" b="1"/>
              <a:t>你是一间超级工厂的管理员（BOSS），每天都要在指定时间段内接受客户提交的n个产品（Job）加工订单</a:t>
            </a:r>
            <a:r>
              <a:rPr lang="en-US" altLang="zh-CN" b="1"/>
              <a:t>.</a:t>
            </a:r>
          </a:p>
          <a:p>
            <a:endParaRPr lang="zh-CN" altLang="en-US" b="1"/>
          </a:p>
        </p:txBody>
      </p:sp>
      <p:sp>
        <p:nvSpPr>
          <p:cNvPr id="4" name="灯片编号占位符 3"/>
          <p:cNvSpPr>
            <a:spLocks noGrp="1"/>
          </p:cNvSpPr>
          <p:nvPr>
            <p:ph type="sldNum" sz="quarter" idx="12"/>
          </p:nvPr>
        </p:nvSpPr>
        <p:spPr/>
        <p:txBody>
          <a:bodyPr/>
          <a:lstStyle/>
          <a:p>
            <a:fld id="{1BD9E107-7CBE-4420-B8A8-046F950C4F52}" type="slidenum">
              <a:rPr lang="en-US" altLang="zh-CN"/>
              <a:t>3</a:t>
            </a:fld>
            <a:endParaRPr lang="en-US" altLang="zh-CN"/>
          </a:p>
        </p:txBody>
      </p:sp>
      <p:pic>
        <p:nvPicPr>
          <p:cNvPr id="7" name="图片 6"/>
          <p:cNvPicPr>
            <a:picLocks noChangeAspect="1"/>
          </p:cNvPicPr>
          <p:nvPr/>
        </p:nvPicPr>
        <p:blipFill>
          <a:blip r:embed="rId2"/>
          <a:stretch>
            <a:fillRect/>
          </a:stretch>
        </p:blipFill>
        <p:spPr>
          <a:xfrm>
            <a:off x="1123315" y="2800350"/>
            <a:ext cx="6896735" cy="2087880"/>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CDB8496-6FA9-4230-B97A-9D2F76CECB65}" type="slidenum">
              <a:rPr lang="en-US" altLang="zh-CN"/>
              <a:t>30</a:t>
            </a:fld>
            <a:endParaRPr lang="en-US" altLang="zh-CN"/>
          </a:p>
        </p:txBody>
      </p:sp>
      <p:sp>
        <p:nvSpPr>
          <p:cNvPr id="47106" name="Rectangle 2"/>
          <p:cNvSpPr>
            <a:spLocks noGrp="1" noChangeArrowheads="1"/>
          </p:cNvSpPr>
          <p:nvPr>
            <p:ph type="title"/>
          </p:nvPr>
        </p:nvSpPr>
        <p:spPr/>
        <p:txBody>
          <a:bodyPr/>
          <a:lstStyle/>
          <a:p>
            <a:r>
              <a:rPr lang="en-US" altLang="zh-CN" b="1"/>
              <a:t>2.</a:t>
            </a:r>
            <a:r>
              <a:rPr lang="zh-CN" altLang="en-US" b="1"/>
              <a:t>软件工程概述</a:t>
            </a:r>
          </a:p>
        </p:txBody>
      </p:sp>
      <p:sp>
        <p:nvSpPr>
          <p:cNvPr id="47107" name="Rectangle 3"/>
          <p:cNvSpPr>
            <a:spLocks noGrp="1" noChangeArrowheads="1"/>
          </p:cNvSpPr>
          <p:nvPr>
            <p:ph type="body" idx="1"/>
          </p:nvPr>
        </p:nvSpPr>
        <p:spPr/>
        <p:txBody>
          <a:bodyPr/>
          <a:lstStyle/>
          <a:p>
            <a:pPr>
              <a:buFontTx/>
              <a:buNone/>
            </a:pPr>
            <a:r>
              <a:rPr lang="en-US" altLang="zh-CN" b="1" dirty="0"/>
              <a:t>  4.</a:t>
            </a:r>
            <a:r>
              <a:rPr lang="zh-CN" altLang="en-US" b="1" dirty="0"/>
              <a:t>总体设计</a:t>
            </a:r>
            <a:br>
              <a:rPr lang="zh-CN" altLang="en-US" b="1" dirty="0"/>
            </a:br>
            <a:r>
              <a:rPr lang="zh-CN" altLang="en-US" b="1" dirty="0"/>
              <a:t>回答：</a:t>
            </a:r>
            <a:r>
              <a:rPr lang="zh-CN" altLang="en-US" dirty="0">
                <a:latin typeface="宋体" panose="02010600030101010101" pitchFamily="2" charset="-122"/>
              </a:rPr>
              <a:t>“</a:t>
            </a:r>
            <a:r>
              <a:rPr lang="zh-CN" altLang="en-US" b="1" dirty="0">
                <a:solidFill>
                  <a:schemeClr val="accent2"/>
                </a:solidFill>
                <a:latin typeface="华文中宋" pitchFamily="2" charset="-122"/>
              </a:rPr>
              <a:t>如何解决问题</a:t>
            </a:r>
            <a:r>
              <a:rPr lang="zh-CN" altLang="en-US" dirty="0">
                <a:latin typeface="宋体" panose="02010600030101010101" pitchFamily="2" charset="-122"/>
              </a:rPr>
              <a:t>”</a:t>
            </a:r>
            <a:r>
              <a:rPr lang="zh-CN" altLang="en-US" dirty="0">
                <a:latin typeface="华文中宋" pitchFamily="2" charset="-122"/>
              </a:rPr>
              <a:t>。</a:t>
            </a:r>
            <a:r>
              <a:rPr lang="zh-CN" altLang="en-US" b="1" dirty="0"/>
              <a:t>功能模块划分、数据结构设计、接口设计（包括界面设计） 。</a:t>
            </a:r>
          </a:p>
          <a:p>
            <a:pPr>
              <a:buFontTx/>
              <a:buNone/>
            </a:pPr>
            <a:r>
              <a:rPr lang="zh-CN" altLang="en-US" b="1" dirty="0"/>
              <a:t>  </a:t>
            </a:r>
            <a:r>
              <a:rPr lang="en-US" altLang="zh-CN" b="1" dirty="0"/>
              <a:t>5. </a:t>
            </a:r>
            <a:r>
              <a:rPr lang="zh-CN" altLang="en-US" b="1" dirty="0"/>
              <a:t>详细设计</a:t>
            </a:r>
            <a:br>
              <a:rPr lang="zh-CN" altLang="en-US" b="1" dirty="0"/>
            </a:br>
            <a:r>
              <a:rPr lang="zh-CN" altLang="en-US" b="1" dirty="0"/>
              <a:t>回答：“</a:t>
            </a:r>
            <a:r>
              <a:rPr lang="zh-CN" altLang="en-US" b="1" dirty="0">
                <a:solidFill>
                  <a:schemeClr val="accent2"/>
                </a:solidFill>
              </a:rPr>
              <a:t>如何具体地实现这个系统</a:t>
            </a:r>
            <a:r>
              <a:rPr lang="zh-CN" altLang="en-US" b="1" dirty="0"/>
              <a:t>”， 对每一模块（函数）进行数据结构及算法设计。</a:t>
            </a:r>
          </a:p>
          <a:p>
            <a:pPr>
              <a:buFontTx/>
              <a:buNone/>
            </a:pPr>
            <a:r>
              <a:rPr lang="zh-CN" altLang="en-US" b="1" dirty="0"/>
              <a:t> </a:t>
            </a:r>
            <a:r>
              <a:rPr lang="en-US" altLang="zh-CN" b="1" dirty="0"/>
              <a:t>6.</a:t>
            </a:r>
            <a:r>
              <a:rPr lang="zh-CN" altLang="en-US" b="1" dirty="0"/>
              <a:t>编码和单元测试</a:t>
            </a:r>
            <a:br>
              <a:rPr lang="zh-CN" altLang="en-US" b="1" dirty="0"/>
            </a:br>
            <a:r>
              <a:rPr lang="zh-CN" altLang="en-US" b="1" dirty="0"/>
              <a:t>  写出易理解、易维护的程序模块，各模块完成正确性测试。</a:t>
            </a:r>
          </a:p>
          <a:p>
            <a:pPr>
              <a:buFontTx/>
              <a:buNone/>
            </a:pPr>
            <a:r>
              <a:rPr lang="zh-CN" altLang="en-US" b="1" dirty="0"/>
              <a:t/>
            </a:r>
            <a:br>
              <a:rPr lang="zh-CN" altLang="en-US" b="1" dirty="0"/>
            </a:br>
            <a:endParaRPr lang="zh-CN" altLang="en-US" b="1"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4274F39-3184-4F8B-8005-5A4F0D1FDDCD}" type="slidenum">
              <a:rPr lang="en-US" altLang="zh-CN"/>
              <a:t>31</a:t>
            </a:fld>
            <a:endParaRPr lang="en-US" altLang="zh-CN"/>
          </a:p>
        </p:txBody>
      </p:sp>
      <p:sp>
        <p:nvSpPr>
          <p:cNvPr id="48130" name="Rectangle 2"/>
          <p:cNvSpPr>
            <a:spLocks noGrp="1" noChangeArrowheads="1"/>
          </p:cNvSpPr>
          <p:nvPr>
            <p:ph type="title"/>
          </p:nvPr>
        </p:nvSpPr>
        <p:spPr/>
        <p:txBody>
          <a:bodyPr/>
          <a:lstStyle/>
          <a:p>
            <a:r>
              <a:rPr lang="en-US" altLang="zh-CN" b="1"/>
              <a:t>2.</a:t>
            </a:r>
            <a:r>
              <a:rPr lang="zh-CN" altLang="en-US" b="1"/>
              <a:t>软件工程概述</a:t>
            </a:r>
          </a:p>
        </p:txBody>
      </p:sp>
      <p:sp>
        <p:nvSpPr>
          <p:cNvPr id="48131" name="Rectangle 3"/>
          <p:cNvSpPr>
            <a:spLocks noGrp="1" noChangeArrowheads="1"/>
          </p:cNvSpPr>
          <p:nvPr>
            <p:ph type="body" idx="1"/>
          </p:nvPr>
        </p:nvSpPr>
        <p:spPr/>
        <p:txBody>
          <a:bodyPr/>
          <a:lstStyle/>
          <a:p>
            <a:pPr>
              <a:buFontTx/>
              <a:buNone/>
            </a:pPr>
            <a:r>
              <a:rPr lang="en-US" altLang="zh-CN" b="1" dirty="0"/>
              <a:t>7.</a:t>
            </a:r>
            <a:r>
              <a:rPr lang="zh-CN" altLang="en-US" b="1" dirty="0"/>
              <a:t>集成测试</a:t>
            </a:r>
            <a:br>
              <a:rPr lang="zh-CN" altLang="en-US" b="1" dirty="0"/>
            </a:br>
            <a:r>
              <a:rPr lang="zh-CN" altLang="en-US" b="1" dirty="0"/>
              <a:t>  单元测试后的模块按照某种策略进行组装，在装配过程中进行的测试。</a:t>
            </a:r>
          </a:p>
          <a:p>
            <a:r>
              <a:rPr lang="zh-CN" altLang="en-US" b="1" dirty="0" smtClean="0">
                <a:solidFill>
                  <a:srgbClr val="FF0000"/>
                </a:solidFill>
              </a:rPr>
              <a:t>课程设计过程管理要求</a:t>
            </a:r>
          </a:p>
          <a:p>
            <a:pPr lvl="1"/>
            <a:r>
              <a:rPr lang="zh-CN" altLang="en-US" b="1" dirty="0" smtClean="0"/>
              <a:t>需求分析，明确小组任务目标</a:t>
            </a:r>
          </a:p>
          <a:p>
            <a:pPr lvl="1"/>
            <a:r>
              <a:rPr lang="zh-CN" altLang="en-US" b="1" dirty="0" smtClean="0"/>
              <a:t>概要设计、详细设计</a:t>
            </a:r>
            <a:endParaRPr lang="en-US" altLang="zh-CN" b="1" dirty="0"/>
          </a:p>
          <a:p>
            <a:pPr lvl="1"/>
            <a:r>
              <a:rPr lang="zh-CN" altLang="en-US" b="1" dirty="0" smtClean="0"/>
              <a:t>小组成员按分工进行程序编制与单元测试</a:t>
            </a:r>
            <a:endParaRPr lang="en-US" altLang="zh-CN" b="1" dirty="0" smtClean="0"/>
          </a:p>
          <a:p>
            <a:pPr lvl="1"/>
            <a:r>
              <a:rPr lang="zh-CN" altLang="en-US" b="1" dirty="0" smtClean="0"/>
              <a:t>集成测试，小组内部对照任务书确认测试</a:t>
            </a:r>
            <a:endParaRPr lang="en-US" altLang="zh-CN" b="1" dirty="0" smtClean="0"/>
          </a:p>
          <a:p>
            <a:pPr lvl="1"/>
            <a:r>
              <a:rPr lang="zh-CN" altLang="en-US" b="1" dirty="0" smtClean="0"/>
              <a:t>老师验收</a:t>
            </a:r>
            <a:endParaRPr lang="zh-CN" altLang="en-US" b="1" dirty="0"/>
          </a:p>
          <a:p>
            <a:endParaRPr lang="en-US" altLang="zh-CN"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F784F4A-11BB-4236-9EF3-8836061710FF}" type="slidenum">
              <a:rPr lang="en-US" altLang="zh-CN"/>
              <a:t>32</a:t>
            </a:fld>
            <a:endParaRPr lang="en-US" altLang="zh-CN"/>
          </a:p>
        </p:txBody>
      </p:sp>
      <p:sp>
        <p:nvSpPr>
          <p:cNvPr id="55300" name="Rectangle 4"/>
          <p:cNvSpPr>
            <a:spLocks noGrp="1" noChangeArrowheads="1"/>
          </p:cNvSpPr>
          <p:nvPr>
            <p:ph type="title"/>
          </p:nvPr>
        </p:nvSpPr>
        <p:spPr>
          <a:noFill/>
        </p:spPr>
        <p:txBody>
          <a:bodyPr/>
          <a:lstStyle/>
          <a:p>
            <a:r>
              <a:rPr lang="zh-CN" altLang="en-US" b="1"/>
              <a:t>提纲</a:t>
            </a:r>
          </a:p>
        </p:txBody>
      </p:sp>
      <p:sp>
        <p:nvSpPr>
          <p:cNvPr id="55301"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smtClean="0"/>
              <a:t>接下去的工作</a:t>
            </a:r>
            <a:endParaRPr lang="zh-CN" altLang="en-US" b="1" dirty="0"/>
          </a:p>
        </p:txBody>
      </p:sp>
      <p:sp>
        <p:nvSpPr>
          <p:cNvPr id="55302" name="Text Box 6"/>
          <p:cNvSpPr txBox="1">
            <a:spLocks noChangeArrowheads="1"/>
          </p:cNvSpPr>
          <p:nvPr/>
        </p:nvSpPr>
        <p:spPr bwMode="auto">
          <a:xfrm>
            <a:off x="468313" y="2420938"/>
            <a:ext cx="4032250" cy="376237"/>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5E25E6E-5267-4A4F-9273-0E8CA0AE6D39}" type="slidenum">
              <a:rPr lang="en-US" altLang="zh-CN"/>
              <a:t>33</a:t>
            </a:fld>
            <a:endParaRPr lang="en-US" altLang="zh-CN"/>
          </a:p>
        </p:txBody>
      </p:sp>
      <p:sp>
        <p:nvSpPr>
          <p:cNvPr id="18434" name="Rectangle 2"/>
          <p:cNvSpPr>
            <a:spLocks noGrp="1" noChangeArrowheads="1"/>
          </p:cNvSpPr>
          <p:nvPr>
            <p:ph type="title"/>
          </p:nvPr>
        </p:nvSpPr>
        <p:spPr/>
        <p:txBody>
          <a:bodyPr/>
          <a:lstStyle/>
          <a:p>
            <a:r>
              <a:rPr lang="en-US" altLang="zh-CN" b="1"/>
              <a:t>3.</a:t>
            </a:r>
            <a:r>
              <a:rPr lang="zh-CN" altLang="en-US" b="1"/>
              <a:t>小组成员职责</a:t>
            </a:r>
          </a:p>
        </p:txBody>
      </p:sp>
      <p:sp>
        <p:nvSpPr>
          <p:cNvPr id="18435" name="Rectangle 3"/>
          <p:cNvSpPr>
            <a:spLocks noGrp="1" noChangeArrowheads="1"/>
          </p:cNvSpPr>
          <p:nvPr>
            <p:ph type="body" idx="1"/>
          </p:nvPr>
        </p:nvSpPr>
        <p:spPr>
          <a:xfrm>
            <a:off x="685800" y="1319213"/>
            <a:ext cx="8207375" cy="4989512"/>
          </a:xfrm>
        </p:spPr>
        <p:txBody>
          <a:bodyPr/>
          <a:lstStyle/>
          <a:p>
            <a:pPr marL="533400" indent="-533400">
              <a:buFontTx/>
              <a:buNone/>
            </a:pPr>
            <a:r>
              <a:rPr lang="zh-CN" altLang="en-US" b="1" u="sng"/>
              <a:t>组长职责</a:t>
            </a:r>
          </a:p>
          <a:p>
            <a:pPr marL="533400" indent="-533400">
              <a:buFontTx/>
              <a:buAutoNum type="arabicPeriod"/>
            </a:pPr>
            <a:r>
              <a:rPr lang="zh-CN" altLang="en-US" b="1"/>
              <a:t>进度计划的制定和监控，定期召开小组讨论会议；</a:t>
            </a:r>
          </a:p>
          <a:p>
            <a:pPr marL="533400" indent="-533400">
              <a:buFontTx/>
              <a:buAutoNum type="arabicPeriod"/>
            </a:pPr>
            <a:r>
              <a:rPr lang="zh-CN" altLang="en-US" b="1"/>
              <a:t>组织制定编码规范（程序书写风格要全组一致）；</a:t>
            </a:r>
          </a:p>
          <a:p>
            <a:pPr marL="533400" indent="-533400">
              <a:buFontTx/>
              <a:buAutoNum type="arabicPeriod"/>
            </a:pPr>
            <a:r>
              <a:rPr lang="zh-CN" altLang="en-US" b="1"/>
              <a:t>任务分解与任务安排；</a:t>
            </a:r>
          </a:p>
          <a:p>
            <a:pPr marL="533400" indent="-533400">
              <a:buFontTx/>
              <a:buNone/>
            </a:pPr>
            <a:r>
              <a:rPr lang="en-US" altLang="zh-CN" b="1"/>
              <a:t>4.   </a:t>
            </a:r>
            <a:r>
              <a:rPr lang="zh-CN" altLang="en-US" b="1"/>
              <a:t>定期召开小组会议了解进度以及存在的问题；</a:t>
            </a:r>
          </a:p>
          <a:p>
            <a:pPr marL="533400" indent="-533400">
              <a:buFontTx/>
              <a:buNone/>
            </a:pPr>
            <a:r>
              <a:rPr lang="en-US" altLang="zh-CN" b="1"/>
              <a:t>5.   </a:t>
            </a:r>
            <a:r>
              <a:rPr lang="zh-CN" altLang="en-US" b="1"/>
              <a:t>各阶段末需要开小组会议对阶段成果进行讨论评审；</a:t>
            </a:r>
          </a:p>
          <a:p>
            <a:pPr marL="533400" indent="-533400">
              <a:buFontTx/>
              <a:buNone/>
            </a:pPr>
            <a:endParaRPr lang="en-US" altLang="zh-CN" b="1"/>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2F3ADF7-754E-4743-B574-7A4B2D9B6953}" type="slidenum">
              <a:rPr lang="en-US" altLang="zh-CN"/>
              <a:t>34</a:t>
            </a:fld>
            <a:endParaRPr lang="en-US" altLang="zh-CN"/>
          </a:p>
        </p:txBody>
      </p:sp>
      <p:sp>
        <p:nvSpPr>
          <p:cNvPr id="19458" name="Rectangle 2"/>
          <p:cNvSpPr>
            <a:spLocks noGrp="1" noChangeArrowheads="1"/>
          </p:cNvSpPr>
          <p:nvPr>
            <p:ph type="title"/>
          </p:nvPr>
        </p:nvSpPr>
        <p:spPr/>
        <p:txBody>
          <a:bodyPr/>
          <a:lstStyle/>
          <a:p>
            <a:r>
              <a:rPr lang="en-US" altLang="zh-CN" b="1"/>
              <a:t>3.</a:t>
            </a:r>
            <a:r>
              <a:rPr lang="zh-CN" altLang="en-US" b="1"/>
              <a:t>小组成员职责</a:t>
            </a:r>
          </a:p>
        </p:txBody>
      </p:sp>
      <p:sp>
        <p:nvSpPr>
          <p:cNvPr id="19459" name="Rectangle 3"/>
          <p:cNvSpPr>
            <a:spLocks noGrp="1" noChangeArrowheads="1"/>
          </p:cNvSpPr>
          <p:nvPr>
            <p:ph type="body" idx="1"/>
          </p:nvPr>
        </p:nvSpPr>
        <p:spPr/>
        <p:txBody>
          <a:bodyPr/>
          <a:lstStyle/>
          <a:p>
            <a:pPr marL="533400" indent="-533400">
              <a:buFontTx/>
              <a:buNone/>
            </a:pPr>
            <a:r>
              <a:rPr lang="zh-CN" altLang="en-US" b="1" u="sng"/>
              <a:t>组员职责</a:t>
            </a:r>
          </a:p>
          <a:p>
            <a:pPr marL="533400" indent="-533400">
              <a:buFontTx/>
              <a:buAutoNum type="arabicPeriod"/>
            </a:pPr>
            <a:r>
              <a:rPr lang="zh-CN" altLang="en-US" b="1"/>
              <a:t>积极参与讨论；</a:t>
            </a:r>
          </a:p>
          <a:p>
            <a:pPr marL="533400" indent="-533400">
              <a:buFontTx/>
              <a:buAutoNum type="arabicPeriod"/>
            </a:pPr>
            <a:r>
              <a:rPr lang="zh-CN" altLang="en-US" b="1"/>
              <a:t>配合组长的工作，完成组长交给的任务；</a:t>
            </a:r>
          </a:p>
          <a:p>
            <a:pPr marL="533400" indent="-533400">
              <a:buFontTx/>
              <a:buAutoNum type="arabicPeriod"/>
            </a:pPr>
            <a:r>
              <a:rPr lang="zh-CN" altLang="en-US" b="1"/>
              <a:t>要求对自己负责实现的每一个函数要进行算法设计和单元测试。</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5192F21-9599-4AF8-BEB5-C7035792276E}" type="slidenum">
              <a:rPr lang="en-US" altLang="zh-CN"/>
              <a:t>35</a:t>
            </a:fld>
            <a:endParaRPr lang="en-US" altLang="zh-CN"/>
          </a:p>
        </p:txBody>
      </p:sp>
      <p:sp>
        <p:nvSpPr>
          <p:cNvPr id="56324" name="Rectangle 4"/>
          <p:cNvSpPr>
            <a:spLocks noGrp="1" noChangeArrowheads="1"/>
          </p:cNvSpPr>
          <p:nvPr>
            <p:ph type="title"/>
          </p:nvPr>
        </p:nvSpPr>
        <p:spPr>
          <a:noFill/>
        </p:spPr>
        <p:txBody>
          <a:bodyPr/>
          <a:lstStyle/>
          <a:p>
            <a:r>
              <a:rPr lang="zh-CN" altLang="en-US" b="1"/>
              <a:t>提纲</a:t>
            </a:r>
          </a:p>
        </p:txBody>
      </p:sp>
      <p:sp>
        <p:nvSpPr>
          <p:cNvPr id="56325"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smtClean="0"/>
              <a:t>接下去的工作</a:t>
            </a:r>
            <a:endParaRPr lang="zh-CN" altLang="en-US" b="1" dirty="0"/>
          </a:p>
        </p:txBody>
      </p:sp>
      <p:sp>
        <p:nvSpPr>
          <p:cNvPr id="56326" name="Text Box 6"/>
          <p:cNvSpPr txBox="1">
            <a:spLocks noChangeArrowheads="1"/>
          </p:cNvSpPr>
          <p:nvPr/>
        </p:nvSpPr>
        <p:spPr bwMode="auto">
          <a:xfrm>
            <a:off x="684213" y="2997200"/>
            <a:ext cx="5400675" cy="376238"/>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5D65939-711F-4F9E-B304-50DBE4B8BE0F}" type="slidenum">
              <a:rPr lang="en-US" altLang="zh-CN"/>
              <a:t>36</a:t>
            </a:fld>
            <a:endParaRPr lang="en-US" altLang="zh-CN"/>
          </a:p>
        </p:txBody>
      </p:sp>
      <p:sp>
        <p:nvSpPr>
          <p:cNvPr id="57346" name="Rectangle 2"/>
          <p:cNvSpPr>
            <a:spLocks noGrp="1" noChangeArrowheads="1"/>
          </p:cNvSpPr>
          <p:nvPr>
            <p:ph type="title"/>
          </p:nvPr>
        </p:nvSpPr>
        <p:spPr/>
        <p:txBody>
          <a:bodyPr/>
          <a:lstStyle/>
          <a:p>
            <a:r>
              <a:rPr lang="en-US" altLang="zh-CN" b="1"/>
              <a:t>4.</a:t>
            </a:r>
            <a:r>
              <a:rPr lang="zh-CN" altLang="en-US" b="1"/>
              <a:t>进度要求</a:t>
            </a:r>
          </a:p>
        </p:txBody>
      </p:sp>
      <p:sp>
        <p:nvSpPr>
          <p:cNvPr id="57347" name="Rectangle 3"/>
          <p:cNvSpPr>
            <a:spLocks noGrp="1" noChangeArrowheads="1"/>
          </p:cNvSpPr>
          <p:nvPr>
            <p:ph type="body" idx="1"/>
          </p:nvPr>
        </p:nvSpPr>
        <p:spPr>
          <a:xfrm>
            <a:off x="467360" y="1340485"/>
            <a:ext cx="8203565" cy="4705350"/>
          </a:xfrm>
        </p:spPr>
        <p:txBody>
          <a:bodyPr/>
          <a:lstStyle/>
          <a:p>
            <a:pPr>
              <a:lnSpc>
                <a:spcPct val="90000"/>
              </a:lnSpc>
            </a:pPr>
            <a:r>
              <a:rPr lang="zh-CN" altLang="en-US" sz="2400" b="1" dirty="0" smtClean="0"/>
              <a:t>第</a:t>
            </a:r>
            <a:r>
              <a:rPr lang="en-US" altLang="zh-CN" sz="2400" b="1" dirty="0" smtClean="0"/>
              <a:t>8</a:t>
            </a:r>
            <a:r>
              <a:rPr lang="zh-CN" altLang="en-US" sz="2400" b="1" dirty="0" smtClean="0"/>
              <a:t>周  完成小组建立，每组</a:t>
            </a:r>
            <a:r>
              <a:rPr lang="en-US" altLang="zh-CN" sz="2400" b="1" dirty="0" smtClean="0"/>
              <a:t>2~3</a:t>
            </a:r>
            <a:r>
              <a:rPr lang="zh-CN" altLang="en-US" sz="2400" b="1" dirty="0" smtClean="0"/>
              <a:t>人</a:t>
            </a:r>
          </a:p>
          <a:p>
            <a:pPr>
              <a:lnSpc>
                <a:spcPct val="90000"/>
              </a:lnSpc>
            </a:pPr>
            <a:r>
              <a:rPr lang="zh-CN" altLang="en-US" sz="2400" b="1" dirty="0" smtClean="0"/>
              <a:t>第</a:t>
            </a:r>
            <a:r>
              <a:rPr lang="en-US" altLang="zh-CN" sz="2400" b="1" dirty="0"/>
              <a:t>10</a:t>
            </a:r>
            <a:r>
              <a:rPr lang="zh-CN" altLang="en-US" sz="2400" b="1" dirty="0" smtClean="0"/>
              <a:t>周 </a:t>
            </a:r>
            <a:r>
              <a:rPr lang="zh-CN" altLang="en-US" sz="2400" b="1" dirty="0"/>
              <a:t>提交概要设计书，并将函数分工到组员</a:t>
            </a:r>
          </a:p>
          <a:p>
            <a:pPr>
              <a:lnSpc>
                <a:spcPct val="90000"/>
              </a:lnSpc>
            </a:pPr>
            <a:endParaRPr lang="zh-CN" altLang="en-US" sz="2400" b="1" dirty="0"/>
          </a:p>
          <a:p>
            <a:pPr>
              <a:lnSpc>
                <a:spcPct val="90000"/>
              </a:lnSpc>
            </a:pPr>
            <a:r>
              <a:rPr lang="zh-CN" altLang="en-US" sz="2400" b="1" dirty="0"/>
              <a:t>第</a:t>
            </a:r>
            <a:r>
              <a:rPr lang="en-US" altLang="zh-CN" sz="2400" b="1" dirty="0"/>
              <a:t>13</a:t>
            </a:r>
            <a:r>
              <a:rPr lang="zh-CN" altLang="en-US" sz="2400" b="1" dirty="0"/>
              <a:t>周 验收可运行版本</a:t>
            </a:r>
            <a:r>
              <a:rPr lang="en-US" altLang="zh-CN" sz="2400" b="1" dirty="0"/>
              <a:t>1</a:t>
            </a:r>
            <a:r>
              <a:rPr lang="zh-CN" altLang="en-US" sz="2400" b="1" dirty="0"/>
              <a:t>（周末验收，需提交文档和代码）</a:t>
            </a:r>
          </a:p>
          <a:p>
            <a:pPr>
              <a:lnSpc>
                <a:spcPct val="90000"/>
              </a:lnSpc>
            </a:pPr>
            <a:r>
              <a:rPr lang="zh-CN" altLang="en-US" sz="2400" b="1" dirty="0"/>
              <a:t>第</a:t>
            </a:r>
            <a:r>
              <a:rPr lang="en-US" altLang="zh-CN" sz="2400" b="1" dirty="0"/>
              <a:t>16</a:t>
            </a:r>
            <a:r>
              <a:rPr lang="zh-CN" altLang="en-US" sz="2400" b="1" dirty="0"/>
              <a:t>周 </a:t>
            </a:r>
            <a:r>
              <a:rPr lang="zh-CN" altLang="en-US" sz="2400" b="1" dirty="0">
                <a:sym typeface="+mn-ea"/>
              </a:rPr>
              <a:t>验收</a:t>
            </a:r>
            <a:r>
              <a:rPr lang="zh-CN" altLang="en-US" sz="2400" b="1" dirty="0"/>
              <a:t>可运行版本</a:t>
            </a:r>
            <a:r>
              <a:rPr lang="en-US" altLang="zh-CN" sz="2400" b="1" dirty="0"/>
              <a:t>2 </a:t>
            </a:r>
            <a:r>
              <a:rPr lang="zh-CN" altLang="en-US" sz="2400" b="1" dirty="0">
                <a:sym typeface="+mn-ea"/>
              </a:rPr>
              <a:t>（周末验收，需提交文档和代码）</a:t>
            </a:r>
            <a:endParaRPr lang="en-US" altLang="zh-CN" sz="2400" dirty="0" smtClean="0"/>
          </a:p>
        </p:txBody>
      </p:sp>
      <p:sp>
        <p:nvSpPr>
          <p:cNvPr id="6" name="Rectangle 3"/>
          <p:cNvSpPr txBox="1">
            <a:spLocks noChangeArrowheads="1"/>
          </p:cNvSpPr>
          <p:nvPr/>
        </p:nvSpPr>
        <p:spPr bwMode="auto">
          <a:xfrm>
            <a:off x="682345" y="3760475"/>
            <a:ext cx="7772400" cy="950590"/>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a:lnSpc>
                <a:spcPct val="90000"/>
              </a:lnSpc>
            </a:pPr>
            <a:r>
              <a:rPr lang="zh-CN" altLang="en-US" kern="0" dirty="0" smtClean="0">
                <a:solidFill>
                  <a:srgbClr val="FF0000"/>
                </a:solidFill>
              </a:rPr>
              <a:t>注：设计文档与程序实现要一致，开发时如果发现设计逻辑缺陷问题，需要修改完善。</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A107789-F66E-4CE4-90F1-A6C1A38E84D2}" type="slidenum">
              <a:rPr lang="en-US" altLang="zh-CN"/>
              <a:t>37</a:t>
            </a:fld>
            <a:endParaRPr lang="en-US" altLang="zh-CN"/>
          </a:p>
        </p:txBody>
      </p:sp>
      <p:sp>
        <p:nvSpPr>
          <p:cNvPr id="34818"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34819" name="Rectangle 3"/>
          <p:cNvSpPr>
            <a:spLocks noGrp="1" noChangeArrowheads="1"/>
          </p:cNvSpPr>
          <p:nvPr>
            <p:ph type="body" idx="1"/>
          </p:nvPr>
        </p:nvSpPr>
        <p:spPr>
          <a:xfrm>
            <a:off x="685800" y="1319213"/>
            <a:ext cx="7772400" cy="5062537"/>
          </a:xfrm>
        </p:spPr>
        <p:txBody>
          <a:bodyPr/>
          <a:lstStyle/>
          <a:p>
            <a:pPr>
              <a:buFontTx/>
              <a:buNone/>
            </a:pPr>
            <a:r>
              <a:rPr lang="en-US" altLang="zh-CN" b="1"/>
              <a:t>1.</a:t>
            </a:r>
            <a:r>
              <a:rPr lang="zh-CN" altLang="en-US" b="1"/>
              <a:t>会议纪要</a:t>
            </a:r>
          </a:p>
          <a:p>
            <a:pPr>
              <a:buFontTx/>
              <a:buNone/>
            </a:pPr>
            <a:r>
              <a:rPr lang="zh-CN" altLang="en-US" b="1"/>
              <a:t>实验名称</a:t>
            </a:r>
            <a:r>
              <a:rPr lang="en-US" altLang="zh-CN" b="1"/>
              <a:t>: *******</a:t>
            </a:r>
          </a:p>
          <a:p>
            <a:pPr>
              <a:buFontTx/>
              <a:buNone/>
            </a:pPr>
            <a:r>
              <a:rPr lang="zh-CN" altLang="en-US" b="1"/>
              <a:t>会议时间：****年**月**日**点 至 **点</a:t>
            </a:r>
          </a:p>
          <a:p>
            <a:pPr>
              <a:buFontTx/>
              <a:buNone/>
            </a:pPr>
            <a:r>
              <a:rPr lang="zh-CN" altLang="en-US" b="1"/>
              <a:t>与会者：</a:t>
            </a:r>
            <a:r>
              <a:rPr lang="en-US" altLang="zh-CN" b="1"/>
              <a:t>&lt;</a:t>
            </a:r>
            <a:r>
              <a:rPr lang="zh-CN" altLang="en-US" b="1"/>
              <a:t>成员</a:t>
            </a:r>
            <a:r>
              <a:rPr lang="en-US" altLang="zh-CN" b="1"/>
              <a:t>1&gt;</a:t>
            </a:r>
            <a:r>
              <a:rPr lang="zh-CN" altLang="en-US" b="1"/>
              <a:t>、</a:t>
            </a:r>
            <a:r>
              <a:rPr lang="en-US" altLang="zh-CN" b="1"/>
              <a:t>&lt;</a:t>
            </a:r>
            <a:r>
              <a:rPr lang="zh-CN" altLang="en-US" b="1"/>
              <a:t>成员</a:t>
            </a:r>
            <a:r>
              <a:rPr lang="en-US" altLang="zh-CN" b="1"/>
              <a:t>2&gt;..</a:t>
            </a:r>
          </a:p>
          <a:p>
            <a:pPr>
              <a:buFontTx/>
              <a:buNone/>
            </a:pPr>
            <a:r>
              <a:rPr lang="zh-CN" altLang="en-US" b="1"/>
              <a:t>文档记录者：***</a:t>
            </a:r>
          </a:p>
          <a:p>
            <a:pPr>
              <a:buFontTx/>
              <a:buNone/>
            </a:pPr>
            <a:r>
              <a:rPr lang="zh-CN" altLang="en-US" b="1"/>
              <a:t>会议内容摘要：</a:t>
            </a:r>
          </a:p>
          <a:p>
            <a:pPr>
              <a:buFontTx/>
              <a:buNone/>
            </a:pPr>
            <a:r>
              <a:rPr lang="zh-CN" altLang="en-US" b="1"/>
              <a:t>	</a:t>
            </a:r>
            <a:r>
              <a:rPr lang="en-US" altLang="zh-CN" b="1"/>
              <a:t>&lt;</a:t>
            </a:r>
            <a:r>
              <a:rPr lang="zh-CN" altLang="en-US" b="1"/>
              <a:t>问题编号</a:t>
            </a:r>
            <a:r>
              <a:rPr lang="en-US" altLang="zh-CN" b="1"/>
              <a:t>&gt;</a:t>
            </a:r>
            <a:r>
              <a:rPr lang="zh-CN" altLang="en-US" b="1"/>
              <a:t>、</a:t>
            </a:r>
            <a:r>
              <a:rPr lang="en-US" altLang="zh-CN" b="1"/>
              <a:t>〈</a:t>
            </a:r>
            <a:r>
              <a:rPr lang="zh-CN" altLang="en-US" b="1"/>
              <a:t>问题说明</a:t>
            </a:r>
            <a:r>
              <a:rPr lang="en-US" altLang="zh-CN" b="1"/>
              <a:t>〉</a:t>
            </a:r>
            <a:r>
              <a:rPr lang="zh-CN" altLang="en-US" b="1"/>
              <a:t>；</a:t>
            </a:r>
            <a:r>
              <a:rPr lang="en-US" altLang="zh-CN" b="1"/>
              <a:t>〈</a:t>
            </a:r>
            <a:r>
              <a:rPr lang="zh-CN" altLang="en-US" b="1"/>
              <a:t>讨论意见</a:t>
            </a:r>
            <a:r>
              <a:rPr lang="en-US" altLang="zh-CN" b="1"/>
              <a:t>〉</a:t>
            </a:r>
            <a:r>
              <a:rPr lang="zh-CN" altLang="en-US" b="1"/>
              <a:t>；</a:t>
            </a:r>
            <a:r>
              <a:rPr lang="en-US" altLang="zh-CN" b="1"/>
              <a:t>〈</a:t>
            </a:r>
            <a:r>
              <a:rPr lang="zh-CN" altLang="en-US" b="1"/>
              <a:t>最后结果</a:t>
            </a:r>
            <a:r>
              <a:rPr lang="en-US" altLang="zh-CN" b="1"/>
              <a:t>〉</a:t>
            </a:r>
            <a:r>
              <a:rPr lang="zh-CN" altLang="en-US" b="1"/>
              <a:t>。</a:t>
            </a:r>
          </a:p>
          <a:p>
            <a:pPr>
              <a:buFontTx/>
              <a:buNone/>
            </a:pPr>
            <a:endParaRPr lang="en-US" altLang="zh-CN" b="1"/>
          </a:p>
        </p:txBody>
      </p:sp>
      <p:sp>
        <p:nvSpPr>
          <p:cNvPr id="2" name="文本框 1"/>
          <p:cNvSpPr txBox="1"/>
          <p:nvPr/>
        </p:nvSpPr>
        <p:spPr>
          <a:xfrm>
            <a:off x="516255" y="5502910"/>
            <a:ext cx="8232140" cy="640080"/>
          </a:xfrm>
          <a:prstGeom prst="rect">
            <a:avLst/>
          </a:prstGeom>
          <a:noFill/>
        </p:spPr>
        <p:txBody>
          <a:bodyPr wrap="square" rtlCol="0">
            <a:spAutoFit/>
          </a:bodyPr>
          <a:lstStyle/>
          <a:p>
            <a:r>
              <a:rPr lang="zh-CN" altLang="en-US">
                <a:solidFill>
                  <a:srgbClr val="FF0000"/>
                </a:solidFill>
                <a:effectLst/>
              </a:rPr>
              <a:t>每次会议结束后，安排一个同学就会议的议题和形成的结论进行记录，形成会议纪要</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8CC1F20-65FB-4BD4-BB5A-F51D2E981FD9}" type="slidenum">
              <a:rPr lang="en-US" altLang="zh-CN"/>
              <a:t>38</a:t>
            </a:fld>
            <a:endParaRPr lang="en-US" altLang="zh-CN"/>
          </a:p>
        </p:txBody>
      </p:sp>
      <p:sp>
        <p:nvSpPr>
          <p:cNvPr id="35842"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35843" name="Rectangle 3"/>
          <p:cNvSpPr>
            <a:spLocks noGrp="1" noChangeArrowheads="1"/>
          </p:cNvSpPr>
          <p:nvPr>
            <p:ph type="body" idx="1"/>
          </p:nvPr>
        </p:nvSpPr>
        <p:spPr/>
        <p:txBody>
          <a:bodyPr/>
          <a:lstStyle/>
          <a:p>
            <a:pPr>
              <a:buFontTx/>
              <a:buNone/>
            </a:pPr>
            <a:r>
              <a:rPr lang="en-US" altLang="zh-CN" b="1"/>
              <a:t>2. </a:t>
            </a:r>
            <a:r>
              <a:rPr lang="zh-CN" altLang="en-US" b="1"/>
              <a:t>周报</a:t>
            </a:r>
          </a:p>
          <a:p>
            <a:pPr>
              <a:buFontTx/>
              <a:buNone/>
            </a:pPr>
            <a:r>
              <a:rPr lang="zh-CN" altLang="en-US" b="1"/>
              <a:t>   是否按计划完成？</a:t>
            </a:r>
          </a:p>
          <a:p>
            <a:pPr>
              <a:buFontTx/>
              <a:buNone/>
            </a:pPr>
            <a:r>
              <a:rPr lang="zh-CN" altLang="en-US" b="1"/>
              <a:t>	是！</a:t>
            </a:r>
            <a:r>
              <a:rPr lang="en-US" altLang="zh-CN" b="1"/>
              <a:t>〈</a:t>
            </a:r>
            <a:r>
              <a:rPr lang="zh-CN" altLang="en-US" b="1"/>
              <a:t>上周工作小结</a:t>
            </a:r>
            <a:r>
              <a:rPr lang="en-US" altLang="zh-CN" b="1"/>
              <a:t>〉</a:t>
            </a:r>
            <a:r>
              <a:rPr lang="zh-CN" altLang="en-US" b="1"/>
              <a:t>；</a:t>
            </a:r>
            <a:r>
              <a:rPr lang="en-US" altLang="zh-CN" b="1"/>
              <a:t>〈</a:t>
            </a:r>
            <a:r>
              <a:rPr lang="zh-CN" altLang="en-US" b="1"/>
              <a:t>本周工作分派</a:t>
            </a:r>
            <a:r>
              <a:rPr lang="en-US" altLang="zh-CN" b="1"/>
              <a:t>〉</a:t>
            </a:r>
            <a:r>
              <a:rPr lang="zh-CN" altLang="en-US" b="1"/>
              <a:t>。</a:t>
            </a:r>
          </a:p>
          <a:p>
            <a:pPr>
              <a:buFontTx/>
              <a:buNone/>
            </a:pPr>
            <a:r>
              <a:rPr lang="zh-CN" altLang="en-US" b="1"/>
              <a:t>	否！</a:t>
            </a:r>
            <a:r>
              <a:rPr lang="en-US" altLang="zh-CN" b="1"/>
              <a:t>〈</a:t>
            </a:r>
            <a:r>
              <a:rPr lang="zh-CN" altLang="en-US" b="1"/>
              <a:t>未完成原因</a:t>
            </a:r>
            <a:r>
              <a:rPr lang="en-US" altLang="zh-CN" b="1"/>
              <a:t>〉</a:t>
            </a:r>
            <a:r>
              <a:rPr lang="zh-CN" altLang="en-US" b="1"/>
              <a:t>；</a:t>
            </a:r>
            <a:r>
              <a:rPr lang="en-US" altLang="zh-CN" b="1"/>
              <a:t>〈</a:t>
            </a:r>
            <a:r>
              <a:rPr lang="zh-CN" altLang="en-US" b="1"/>
              <a:t>本周解决办法</a:t>
            </a:r>
            <a:r>
              <a:rPr lang="en-US" altLang="zh-CN" b="1"/>
              <a:t>〉</a:t>
            </a:r>
            <a:r>
              <a:rPr lang="zh-CN" altLang="en-US" b="1"/>
              <a:t>；</a:t>
            </a:r>
            <a:r>
              <a:rPr lang="en-US" altLang="zh-CN" b="1"/>
              <a:t>〈</a:t>
            </a:r>
            <a:r>
              <a:rPr lang="zh-CN" altLang="en-US" b="1"/>
              <a:t>需要请指导教师协助的问题</a:t>
            </a:r>
            <a:r>
              <a:rPr lang="en-US" altLang="zh-CN" b="1"/>
              <a:t>〉</a:t>
            </a:r>
            <a:r>
              <a:rPr lang="zh-CN" altLang="en-US" b="1"/>
              <a:t>。</a:t>
            </a:r>
          </a:p>
          <a:p>
            <a:pPr>
              <a:buFontTx/>
              <a:buNone/>
            </a:pPr>
            <a:endParaRPr lang="zh-CN" altLang="en-US" b="1"/>
          </a:p>
          <a:p>
            <a:endParaRPr lang="en-US" altLang="zh-CN" b="1"/>
          </a:p>
        </p:txBody>
      </p:sp>
      <p:sp>
        <p:nvSpPr>
          <p:cNvPr id="2" name="文本框 1"/>
          <p:cNvSpPr txBox="1"/>
          <p:nvPr/>
        </p:nvSpPr>
        <p:spPr>
          <a:xfrm>
            <a:off x="600075" y="4242435"/>
            <a:ext cx="8004810" cy="640080"/>
          </a:xfrm>
          <a:prstGeom prst="rect">
            <a:avLst/>
          </a:prstGeom>
          <a:noFill/>
        </p:spPr>
        <p:txBody>
          <a:bodyPr wrap="square" rtlCol="0">
            <a:spAutoFit/>
          </a:bodyPr>
          <a:lstStyle/>
          <a:p>
            <a:r>
              <a:rPr lang="zh-CN" altLang="en-US">
                <a:solidFill>
                  <a:srgbClr val="FF0000"/>
                </a:solidFill>
              </a:rPr>
              <a:t>从第</a:t>
            </a:r>
            <a:r>
              <a:rPr lang="en-US" altLang="zh-CN">
                <a:solidFill>
                  <a:srgbClr val="FF0000"/>
                </a:solidFill>
              </a:rPr>
              <a:t>11</a:t>
            </a:r>
            <a:r>
              <a:rPr lang="zh-CN" altLang="en-US">
                <a:solidFill>
                  <a:srgbClr val="FF0000"/>
                </a:solidFill>
              </a:rPr>
              <a:t>周</a:t>
            </a:r>
            <a:r>
              <a:rPr lang="en-US" altLang="zh-CN">
                <a:solidFill>
                  <a:srgbClr val="FF0000"/>
                </a:solidFill>
              </a:rPr>
              <a:t>~</a:t>
            </a:r>
            <a:r>
              <a:rPr lang="zh-CN" altLang="en-US">
                <a:solidFill>
                  <a:srgbClr val="FF0000"/>
                </a:solidFill>
              </a:rPr>
              <a:t>第</a:t>
            </a:r>
            <a:r>
              <a:rPr lang="en-US" altLang="zh-CN">
                <a:solidFill>
                  <a:srgbClr val="FF0000"/>
                </a:solidFill>
              </a:rPr>
              <a:t>15</a:t>
            </a:r>
            <a:r>
              <a:rPr lang="zh-CN" altLang="en-US">
                <a:solidFill>
                  <a:srgbClr val="FF0000"/>
                </a:solidFill>
              </a:rPr>
              <a:t>周，每周需要形成周报，周报由组长来填写</a:t>
            </a:r>
          </a:p>
          <a:p>
            <a:endParaRPr lang="zh-CN" altLang="en-US">
              <a:solidFill>
                <a:srgbClr val="FF0000"/>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9256FE1-661E-4CE9-8259-A263459EE90B}" type="slidenum">
              <a:rPr lang="en-US" altLang="zh-CN"/>
              <a:t>39</a:t>
            </a:fld>
            <a:endParaRPr lang="en-US" altLang="zh-CN"/>
          </a:p>
        </p:txBody>
      </p:sp>
      <p:sp>
        <p:nvSpPr>
          <p:cNvPr id="21506"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21507" name="Rectangle 3"/>
          <p:cNvSpPr>
            <a:spLocks noGrp="1" noChangeArrowheads="1"/>
          </p:cNvSpPr>
          <p:nvPr>
            <p:ph type="body" idx="1"/>
          </p:nvPr>
        </p:nvSpPr>
        <p:spPr/>
        <p:txBody>
          <a:bodyPr/>
          <a:lstStyle/>
          <a:p>
            <a:pPr marL="711200" indent="-711200">
              <a:lnSpc>
                <a:spcPct val="90000"/>
              </a:lnSpc>
              <a:buFontTx/>
              <a:buNone/>
            </a:pPr>
            <a:r>
              <a:rPr lang="en-US" altLang="zh-CN" b="1" dirty="0"/>
              <a:t>3.</a:t>
            </a:r>
            <a:r>
              <a:rPr lang="zh-CN" altLang="en-US" b="1" strike="sngStrike" dirty="0">
                <a:solidFill>
                  <a:schemeClr val="tx1"/>
                </a:solidFill>
                <a:uFillTx/>
              </a:rPr>
              <a:t>完善的任务书</a:t>
            </a:r>
          </a:p>
          <a:p>
            <a:pPr marL="711200" indent="-711200">
              <a:lnSpc>
                <a:spcPct val="90000"/>
              </a:lnSpc>
              <a:buFontTx/>
              <a:buNone/>
            </a:pPr>
            <a:r>
              <a:rPr lang="zh-CN" altLang="en-US" b="1" dirty="0"/>
              <a:t>        </a:t>
            </a:r>
            <a:r>
              <a:rPr lang="zh-CN" altLang="en-US" b="1" dirty="0" smtClean="0"/>
              <a:t>根据</a:t>
            </a:r>
            <a:r>
              <a:rPr lang="zh-CN" altLang="en-US" b="1" dirty="0"/>
              <a:t>发布</a:t>
            </a:r>
            <a:r>
              <a:rPr lang="zh-CN" altLang="en-US" b="1" dirty="0" smtClean="0"/>
              <a:t>的实验要求，</a:t>
            </a:r>
            <a:r>
              <a:rPr lang="zh-CN" altLang="en-US" b="1" dirty="0"/>
              <a:t>剪裁得到一份符合你要实现的系统实际情况的任务书。具体内容和结构参见实验指导书</a:t>
            </a:r>
            <a:r>
              <a:rPr lang="en-US" altLang="zh-CN" b="1" dirty="0"/>
              <a:t>【</a:t>
            </a:r>
            <a:r>
              <a:rPr lang="zh-CN" altLang="en-US" b="1" dirty="0" smtClean="0"/>
              <a:t>模板：</a:t>
            </a:r>
            <a:r>
              <a:rPr lang="zh-CN" altLang="en-US" b="1" dirty="0"/>
              <a:t>任务书</a:t>
            </a:r>
            <a:r>
              <a:rPr lang="en-US" altLang="zh-CN" b="1" dirty="0"/>
              <a:t>】</a:t>
            </a:r>
            <a:r>
              <a:rPr lang="en-US" altLang="zh-CN" dirty="0"/>
              <a:t> </a:t>
            </a:r>
            <a:r>
              <a:rPr lang="zh-CN" altLang="en-US" b="1" dirty="0"/>
              <a:t>。</a:t>
            </a:r>
          </a:p>
          <a:p>
            <a:pPr marL="711200" indent="-711200">
              <a:lnSpc>
                <a:spcPct val="90000"/>
              </a:lnSpc>
              <a:buFontTx/>
              <a:buNone/>
            </a:pPr>
            <a:r>
              <a:rPr lang="zh-CN" altLang="en-US" b="1" dirty="0"/>
              <a:t>        </a:t>
            </a:r>
          </a:p>
          <a:p>
            <a:pPr marL="711200" indent="-711200">
              <a:lnSpc>
                <a:spcPct val="90000"/>
              </a:lnSpc>
              <a:buFontTx/>
              <a:buNone/>
            </a:pPr>
            <a:r>
              <a:rPr lang="zh-CN" altLang="en-US" b="1" dirty="0"/>
              <a:t>       要求：小组为单位，按照时间要求</a:t>
            </a:r>
            <a:r>
              <a:rPr lang="zh-CN" altLang="en-US" b="1" dirty="0" smtClean="0"/>
              <a:t>提交。</a:t>
            </a:r>
            <a:endParaRPr lang="zh-CN" altLang="en-US" b="1" dirty="0"/>
          </a:p>
          <a:p>
            <a:pPr marL="711200" indent="-711200">
              <a:lnSpc>
                <a:spcPct val="90000"/>
              </a:lnSpc>
              <a:buFontTx/>
              <a:buNone/>
            </a:pPr>
            <a:endParaRPr lang="zh-CN" altLang="en-US" b="1" dirty="0"/>
          </a:p>
          <a:p>
            <a:pPr marL="711200" indent="-711200">
              <a:lnSpc>
                <a:spcPct val="90000"/>
              </a:lnSpc>
              <a:buFontTx/>
              <a:buNone/>
            </a:pPr>
            <a:r>
              <a:rPr lang="zh-CN" altLang="en-US" b="1" dirty="0"/>
              <a:t>   </a:t>
            </a:r>
            <a:r>
              <a:rPr lang="zh-CN" altLang="en-US" b="1" strike="dblStrike" dirty="0"/>
              <a:t>文档</a:t>
            </a:r>
            <a:r>
              <a:rPr lang="en-US" altLang="zh-CN" b="1" strike="dblStrike" dirty="0"/>
              <a:t>1</a:t>
            </a:r>
            <a:r>
              <a:rPr lang="zh-CN" altLang="en-US" b="1" strike="dblStrike" dirty="0"/>
              <a:t>：</a:t>
            </a:r>
            <a:r>
              <a:rPr lang="zh-CN" altLang="en-US" b="1" strike="dblStrike" dirty="0">
                <a:solidFill>
                  <a:srgbClr val="FF3300"/>
                </a:solidFill>
              </a:rPr>
              <a:t>班级</a:t>
            </a:r>
            <a:r>
              <a:rPr lang="en-US" altLang="zh-CN" b="1" strike="dblStrike" dirty="0">
                <a:solidFill>
                  <a:srgbClr val="FF3300"/>
                </a:solidFill>
              </a:rPr>
              <a:t>_</a:t>
            </a:r>
            <a:r>
              <a:rPr lang="zh-CN" altLang="en-US" b="1" strike="dblStrike" dirty="0">
                <a:solidFill>
                  <a:srgbClr val="FF3300"/>
                </a:solidFill>
              </a:rPr>
              <a:t>小组编号</a:t>
            </a:r>
            <a:r>
              <a:rPr lang="en-US" altLang="zh-CN" b="1" strike="dblStrike" dirty="0">
                <a:solidFill>
                  <a:srgbClr val="FF3300"/>
                </a:solidFill>
              </a:rPr>
              <a:t>_</a:t>
            </a:r>
            <a:r>
              <a:rPr lang="zh-CN" altLang="en-US" b="1" strike="dblStrike" dirty="0">
                <a:solidFill>
                  <a:srgbClr val="FF3300"/>
                </a:solidFill>
              </a:rPr>
              <a:t>任务书</a:t>
            </a:r>
            <a:r>
              <a:rPr lang="en-US" altLang="zh-CN" b="1" strike="dblStrike" dirty="0">
                <a:solidFill>
                  <a:srgbClr val="FF3300"/>
                </a:solidFill>
              </a:rPr>
              <a:t>.doc</a:t>
            </a:r>
          </a:p>
          <a:p>
            <a:pPr marL="711200" indent="-711200">
              <a:lnSpc>
                <a:spcPct val="90000"/>
              </a:lnSpc>
              <a:buFontTx/>
              <a:buNone/>
            </a:pPr>
            <a:r>
              <a:rPr lang="en-US" altLang="zh-CN" b="1" strike="dblStrike" dirty="0"/>
              <a: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实验</a:t>
            </a:r>
            <a:r>
              <a:rPr lang="en-US" altLang="zh-CN" dirty="0" smtClean="0">
                <a:sym typeface="+mn-ea"/>
              </a:rPr>
              <a:t>: Job shop管理游戏</a:t>
            </a:r>
            <a:endParaRPr lang="zh-CN" altLang="en-US"/>
          </a:p>
        </p:txBody>
      </p:sp>
      <p:sp>
        <p:nvSpPr>
          <p:cNvPr id="3" name="内容占位符 2"/>
          <p:cNvSpPr>
            <a:spLocks noGrp="1"/>
          </p:cNvSpPr>
          <p:nvPr>
            <p:ph idx="1"/>
          </p:nvPr>
        </p:nvSpPr>
        <p:spPr/>
        <p:txBody>
          <a:bodyPr/>
          <a:lstStyle/>
          <a:p>
            <a:r>
              <a:rPr lang="zh-CN" altLang="en-US" b="1"/>
              <a:t>每个产品都会指定加工步骤（Operation），必须按照顺序加工。每道工序（步骤）必须在指定的机器(Machine)上加工，且每道工序的加工时间固定已知。</a:t>
            </a:r>
          </a:p>
        </p:txBody>
      </p:sp>
      <p:sp>
        <p:nvSpPr>
          <p:cNvPr id="4" name="灯片编号占位符 3"/>
          <p:cNvSpPr>
            <a:spLocks noGrp="1"/>
          </p:cNvSpPr>
          <p:nvPr>
            <p:ph type="sldNum" sz="quarter" idx="12"/>
          </p:nvPr>
        </p:nvSpPr>
        <p:spPr/>
        <p:txBody>
          <a:bodyPr/>
          <a:lstStyle/>
          <a:p>
            <a:fld id="{1BD9E107-7CBE-4420-B8A8-046F950C4F52}" type="slidenum">
              <a:rPr lang="en-US" altLang="zh-CN"/>
              <a:t>4</a:t>
            </a:fld>
            <a:endParaRPr lang="en-US" altLang="zh-CN"/>
          </a:p>
        </p:txBody>
      </p:sp>
      <p:pic>
        <p:nvPicPr>
          <p:cNvPr id="5" name="图片 4"/>
          <p:cNvPicPr>
            <a:picLocks noChangeAspect="1"/>
          </p:cNvPicPr>
          <p:nvPr/>
        </p:nvPicPr>
        <p:blipFill>
          <a:blip r:embed="rId2"/>
          <a:stretch>
            <a:fillRect/>
          </a:stretch>
        </p:blipFill>
        <p:spPr>
          <a:xfrm>
            <a:off x="2639060" y="3205480"/>
            <a:ext cx="4147185" cy="2523490"/>
          </a:xfrm>
          <a:prstGeom prst="rect">
            <a:avLst/>
          </a:prstGeom>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52A2085-F4F2-4A6A-B8C3-7C26E7B480E8}" type="slidenum">
              <a:rPr lang="en-US" altLang="zh-CN"/>
              <a:t>40</a:t>
            </a:fld>
            <a:endParaRPr lang="en-US" altLang="zh-CN"/>
          </a:p>
        </p:txBody>
      </p:sp>
      <p:sp>
        <p:nvSpPr>
          <p:cNvPr id="22530"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22531" name="Rectangle 3"/>
          <p:cNvSpPr>
            <a:spLocks noGrp="1" noChangeArrowheads="1"/>
          </p:cNvSpPr>
          <p:nvPr>
            <p:ph type="body" idx="1"/>
          </p:nvPr>
        </p:nvSpPr>
        <p:spPr/>
        <p:txBody>
          <a:bodyPr/>
          <a:lstStyle/>
          <a:p>
            <a:pPr>
              <a:lnSpc>
                <a:spcPct val="90000"/>
              </a:lnSpc>
              <a:buFontTx/>
              <a:buNone/>
            </a:pPr>
            <a:r>
              <a:rPr lang="en-US" altLang="zh-CN" b="1"/>
              <a:t>4.</a:t>
            </a:r>
            <a:r>
              <a:rPr lang="zh-CN" altLang="en-US" b="1"/>
              <a:t>概要设计报告</a:t>
            </a:r>
          </a:p>
          <a:p>
            <a:pPr>
              <a:lnSpc>
                <a:spcPct val="90000"/>
              </a:lnSpc>
              <a:buFont typeface="Wingdings" panose="05000000000000000000" pitchFamily="2" charset="2"/>
              <a:buChar char="Ø"/>
            </a:pPr>
            <a:r>
              <a:rPr lang="en-US" altLang="zh-CN" sz="2400" b="1"/>
              <a:t>1.1 </a:t>
            </a:r>
            <a:r>
              <a:rPr lang="zh-CN" altLang="en-US" sz="2400" b="1"/>
              <a:t>输入、输出设计</a:t>
            </a:r>
          </a:p>
          <a:p>
            <a:pPr lvl="1">
              <a:lnSpc>
                <a:spcPct val="90000"/>
              </a:lnSpc>
              <a:buFont typeface="Wingdings" panose="05000000000000000000" pitchFamily="2" charset="2"/>
              <a:buChar char="Ø"/>
            </a:pPr>
            <a:r>
              <a:rPr lang="zh-CN" altLang="en-US" sz="2400" b="1"/>
              <a:t>文件方式</a:t>
            </a:r>
          </a:p>
          <a:p>
            <a:pPr lvl="1">
              <a:lnSpc>
                <a:spcPct val="90000"/>
              </a:lnSpc>
              <a:buFont typeface="Wingdings" panose="05000000000000000000" pitchFamily="2" charset="2"/>
              <a:buChar char="Ø"/>
            </a:pPr>
            <a:r>
              <a:rPr lang="zh-CN" altLang="en-US" sz="2400" b="1"/>
              <a:t>命令行方式</a:t>
            </a:r>
          </a:p>
          <a:p>
            <a:pPr lvl="1">
              <a:lnSpc>
                <a:spcPct val="90000"/>
              </a:lnSpc>
              <a:buFont typeface="Wingdings" panose="05000000000000000000" pitchFamily="2" charset="2"/>
              <a:buChar char="Ø"/>
            </a:pPr>
            <a:r>
              <a:rPr lang="zh-CN" altLang="en-US" sz="2400" b="1"/>
              <a:t>动画方式（可在第</a:t>
            </a:r>
            <a:r>
              <a:rPr lang="en-US" altLang="zh-CN" sz="2400" b="1"/>
              <a:t>2</a:t>
            </a:r>
            <a:r>
              <a:rPr lang="zh-CN" altLang="en-US" sz="2400" b="1"/>
              <a:t>版本开发时再完善）</a:t>
            </a:r>
          </a:p>
          <a:p>
            <a:pPr>
              <a:lnSpc>
                <a:spcPct val="90000"/>
              </a:lnSpc>
              <a:buFont typeface="Wingdings" panose="05000000000000000000" pitchFamily="2" charset="2"/>
              <a:buChar char="Ø"/>
            </a:pPr>
            <a:r>
              <a:rPr lang="en-US" altLang="zh-CN" sz="2400" b="1"/>
              <a:t>1.2 </a:t>
            </a:r>
            <a:r>
              <a:rPr lang="zh-CN" altLang="en-US" sz="2400" b="1"/>
              <a:t>算法设计 </a:t>
            </a:r>
          </a:p>
          <a:p>
            <a:pPr>
              <a:lnSpc>
                <a:spcPct val="90000"/>
              </a:lnSpc>
              <a:buFont typeface="Wingdings" panose="05000000000000000000" pitchFamily="2" charset="2"/>
              <a:buChar char="Ø"/>
            </a:pPr>
            <a:r>
              <a:rPr lang="en-US" altLang="zh-CN" sz="2400" b="1"/>
              <a:t>1.3 </a:t>
            </a:r>
            <a:r>
              <a:rPr lang="zh-CN" altLang="en-US" sz="2400" b="1"/>
              <a:t>高层数据结构定义</a:t>
            </a:r>
          </a:p>
          <a:p>
            <a:pPr>
              <a:lnSpc>
                <a:spcPct val="90000"/>
              </a:lnSpc>
              <a:buFont typeface="Wingdings" panose="05000000000000000000" pitchFamily="2" charset="2"/>
              <a:buNone/>
            </a:pPr>
            <a:r>
              <a:rPr lang="zh-CN" altLang="en-US" sz="2400" b="1"/>
              <a:t>     包括：全局常量定义、全局数据结构定义</a:t>
            </a:r>
          </a:p>
          <a:p>
            <a:pPr>
              <a:lnSpc>
                <a:spcPct val="90000"/>
              </a:lnSpc>
              <a:buFont typeface="Wingdings" panose="05000000000000000000" pitchFamily="2" charset="2"/>
              <a:buChar char="Ø"/>
            </a:pPr>
            <a:r>
              <a:rPr lang="en-US" altLang="zh-CN" sz="2400" b="1"/>
              <a:t>1.4 </a:t>
            </a:r>
            <a:r>
              <a:rPr lang="zh-CN" altLang="en-US" sz="2400" b="1"/>
              <a:t>系统模块划分</a:t>
            </a:r>
          </a:p>
          <a:p>
            <a:pPr algn="just">
              <a:lnSpc>
                <a:spcPct val="90000"/>
              </a:lnSpc>
              <a:buFont typeface="Wingdings" panose="05000000000000000000" pitchFamily="2" charset="2"/>
              <a:buNone/>
            </a:pPr>
            <a:r>
              <a:rPr lang="zh-CN" altLang="en-US" sz="2400" b="1"/>
              <a:t>画出系统模块的调用关系图；并详细说明各个模块的功能。</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D44378E-8E7E-487A-A4B7-97B07FFF5DAE}" type="slidenum">
              <a:rPr lang="en-US" altLang="zh-CN"/>
              <a:t>41</a:t>
            </a:fld>
            <a:endParaRPr lang="en-US" altLang="zh-CN"/>
          </a:p>
        </p:txBody>
      </p:sp>
      <p:sp>
        <p:nvSpPr>
          <p:cNvPr id="36866"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36867" name="Rectangle 3"/>
          <p:cNvSpPr>
            <a:spLocks noGrp="1" noChangeArrowheads="1"/>
          </p:cNvSpPr>
          <p:nvPr>
            <p:ph type="body" idx="1"/>
          </p:nvPr>
        </p:nvSpPr>
        <p:spPr/>
        <p:txBody>
          <a:bodyPr/>
          <a:lstStyle/>
          <a:p>
            <a:r>
              <a:rPr lang="zh-CN" altLang="en-US" b="1" dirty="0"/>
              <a:t>具体内容和结构参见实验指导书</a:t>
            </a:r>
            <a:r>
              <a:rPr lang="en-US" altLang="zh-CN" b="1" dirty="0"/>
              <a:t>【</a:t>
            </a:r>
            <a:r>
              <a:rPr lang="zh-CN" altLang="en-US" b="1" dirty="0" smtClean="0"/>
              <a:t>模板：</a:t>
            </a:r>
            <a:r>
              <a:rPr lang="zh-CN" altLang="en-US" b="1" dirty="0"/>
              <a:t>概要设计</a:t>
            </a:r>
            <a:r>
              <a:rPr lang="en-US" altLang="zh-CN" b="1" dirty="0"/>
              <a:t>】</a:t>
            </a:r>
            <a:r>
              <a:rPr lang="en-US" altLang="zh-CN" dirty="0"/>
              <a:t> </a:t>
            </a:r>
            <a:r>
              <a:rPr lang="en-US" altLang="zh-CN" b="1" dirty="0"/>
              <a:t> </a:t>
            </a:r>
          </a:p>
          <a:p>
            <a:r>
              <a:rPr lang="zh-CN" altLang="en-US" b="1" dirty="0"/>
              <a:t>要求：小组为单位，按照时间要求</a:t>
            </a:r>
            <a:r>
              <a:rPr lang="zh-CN" altLang="en-US" b="1" dirty="0" smtClean="0"/>
              <a:t>提交。</a:t>
            </a:r>
            <a:endParaRPr lang="zh-CN" altLang="en-US" b="1" dirty="0"/>
          </a:p>
          <a:p>
            <a:pPr>
              <a:buFontTx/>
              <a:buNone/>
            </a:pPr>
            <a:endParaRPr lang="zh-CN" altLang="en-US" b="1" dirty="0"/>
          </a:p>
          <a:p>
            <a:pPr>
              <a:buFontTx/>
              <a:buNone/>
            </a:pPr>
            <a:r>
              <a:rPr lang="zh-CN" altLang="en-US" b="1" dirty="0"/>
              <a:t>文档</a:t>
            </a:r>
            <a:r>
              <a:rPr lang="en-US" altLang="zh-CN" b="1" dirty="0"/>
              <a:t>2</a:t>
            </a:r>
            <a:r>
              <a:rPr lang="zh-CN" altLang="en-US" b="1" dirty="0"/>
              <a:t>：</a:t>
            </a:r>
            <a:r>
              <a:rPr lang="zh-CN" altLang="en-US" b="1" dirty="0">
                <a:solidFill>
                  <a:srgbClr val="FF3300"/>
                </a:solidFill>
              </a:rPr>
              <a:t>班级</a:t>
            </a:r>
            <a:r>
              <a:rPr lang="en-US" altLang="zh-CN" b="1" dirty="0">
                <a:solidFill>
                  <a:srgbClr val="FF3300"/>
                </a:solidFill>
              </a:rPr>
              <a:t>_</a:t>
            </a:r>
            <a:r>
              <a:rPr lang="zh-CN" altLang="en-US" b="1" dirty="0">
                <a:solidFill>
                  <a:srgbClr val="FF3300"/>
                </a:solidFill>
              </a:rPr>
              <a:t>小组编号</a:t>
            </a:r>
            <a:r>
              <a:rPr lang="en-US" altLang="zh-CN" b="1" dirty="0">
                <a:solidFill>
                  <a:srgbClr val="FF3300"/>
                </a:solidFill>
              </a:rPr>
              <a:t>_</a:t>
            </a:r>
            <a:r>
              <a:rPr lang="zh-CN" altLang="en-US" b="1" dirty="0">
                <a:solidFill>
                  <a:srgbClr val="FF3300"/>
                </a:solidFill>
              </a:rPr>
              <a:t>概要设计</a:t>
            </a:r>
            <a:r>
              <a:rPr lang="en-US" altLang="zh-CN" b="1" dirty="0">
                <a:solidFill>
                  <a:srgbClr val="FF3300"/>
                </a:solidFill>
              </a:rPr>
              <a:t>.</a:t>
            </a:r>
            <a:r>
              <a:rPr lang="en-US" altLang="zh-CN" b="1" dirty="0" smtClean="0">
                <a:solidFill>
                  <a:srgbClr val="FF3300"/>
                </a:solidFill>
              </a:rPr>
              <a:t>doc</a:t>
            </a:r>
          </a:p>
          <a:p>
            <a:pPr>
              <a:buFontTx/>
              <a:buNone/>
            </a:pPr>
            <a:endParaRPr lang="en-US" altLang="zh-CN" b="1" dirty="0">
              <a:solidFill>
                <a:srgbClr val="FF3300"/>
              </a:solidFill>
            </a:endParaRPr>
          </a:p>
          <a:p>
            <a:pPr>
              <a:buFontTx/>
              <a:buNone/>
            </a:pPr>
            <a:r>
              <a:rPr lang="zh-CN" altLang="en-US" b="1" dirty="0" smtClean="0">
                <a:solidFill>
                  <a:srgbClr val="FF3300"/>
                </a:solidFill>
              </a:rPr>
              <a:t>注：概设版本</a:t>
            </a:r>
            <a:r>
              <a:rPr lang="en-US" altLang="zh-CN" b="1" dirty="0" smtClean="0">
                <a:solidFill>
                  <a:srgbClr val="FF3300"/>
                </a:solidFill>
              </a:rPr>
              <a:t>2</a:t>
            </a:r>
            <a:r>
              <a:rPr lang="zh-CN" altLang="en-US" b="1" dirty="0" smtClean="0">
                <a:solidFill>
                  <a:srgbClr val="FF3300"/>
                </a:solidFill>
              </a:rPr>
              <a:t>在版本</a:t>
            </a:r>
            <a:r>
              <a:rPr lang="en-US" altLang="zh-CN" b="1" dirty="0" smtClean="0">
                <a:solidFill>
                  <a:srgbClr val="FF3300"/>
                </a:solidFill>
              </a:rPr>
              <a:t>1</a:t>
            </a:r>
            <a:r>
              <a:rPr lang="zh-CN" altLang="en-US" b="1" dirty="0" smtClean="0">
                <a:solidFill>
                  <a:srgbClr val="FF3300"/>
                </a:solidFill>
              </a:rPr>
              <a:t>基础上补充完善即可，文件名称上不用再区分版本号。</a:t>
            </a:r>
            <a:endParaRPr lang="en-US" altLang="zh-CN" b="1" dirty="0"/>
          </a:p>
          <a:p>
            <a:pPr>
              <a:buFontTx/>
              <a:buNone/>
            </a:pPr>
            <a:r>
              <a:rPr lang="en-US" altLang="zh-CN" b="1" dirty="0"/>
              <a:t> </a:t>
            </a:r>
          </a:p>
          <a:p>
            <a:endParaRPr lang="en-US" altLang="zh-CN"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3977871-7269-426B-A7F6-8E6764DE08CE}" type="slidenum">
              <a:rPr lang="en-US" altLang="zh-CN"/>
              <a:t>42</a:t>
            </a:fld>
            <a:endParaRPr lang="en-US" altLang="zh-CN"/>
          </a:p>
        </p:txBody>
      </p:sp>
      <p:sp>
        <p:nvSpPr>
          <p:cNvPr id="23554"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23555" name="Rectangle 3"/>
          <p:cNvSpPr>
            <a:spLocks noGrp="1" noChangeArrowheads="1"/>
          </p:cNvSpPr>
          <p:nvPr>
            <p:ph type="body" idx="1"/>
          </p:nvPr>
        </p:nvSpPr>
        <p:spPr>
          <a:xfrm>
            <a:off x="685800" y="1319213"/>
            <a:ext cx="7772400" cy="4918075"/>
          </a:xfrm>
        </p:spPr>
        <p:txBody>
          <a:bodyPr/>
          <a:lstStyle/>
          <a:p>
            <a:pPr marL="533400" indent="-533400">
              <a:buFontTx/>
              <a:buNone/>
            </a:pPr>
            <a:r>
              <a:rPr lang="en-US" altLang="zh-CN" sz="2400" b="1" dirty="0"/>
              <a:t>5. </a:t>
            </a:r>
            <a:r>
              <a:rPr lang="zh-CN" altLang="en-US" sz="2400" b="1" dirty="0"/>
              <a:t>详细设计报告</a:t>
            </a:r>
          </a:p>
          <a:p>
            <a:pPr marL="990600" lvl="1" indent="-533400"/>
            <a:r>
              <a:rPr lang="zh-CN" altLang="en-US" sz="2400" b="1" dirty="0"/>
              <a:t>模块</a:t>
            </a:r>
            <a:r>
              <a:rPr lang="en-US" altLang="zh-CN" sz="2400" b="1" dirty="0"/>
              <a:t>1&lt;</a:t>
            </a:r>
            <a:r>
              <a:rPr lang="zh-CN" altLang="en-US" sz="2400" b="1" dirty="0"/>
              <a:t>模块名称</a:t>
            </a:r>
            <a:r>
              <a:rPr lang="en-US" altLang="zh-CN" sz="2400" b="1" dirty="0"/>
              <a:t>&gt;</a:t>
            </a:r>
          </a:p>
          <a:p>
            <a:pPr marL="1447800" lvl="2" indent="-533400"/>
            <a:r>
              <a:rPr lang="zh-CN" altLang="en-US" sz="2400" b="1" dirty="0"/>
              <a:t>局部数据结构设计</a:t>
            </a:r>
          </a:p>
          <a:p>
            <a:pPr marL="990600" lvl="1" indent="-533400">
              <a:buFontTx/>
              <a:buNone/>
            </a:pPr>
            <a:r>
              <a:rPr lang="zh-CN" altLang="en-US" sz="2400" b="1" dirty="0"/>
              <a:t>      当前模块的内部变量设计。要求给出数据的含义、变量的命名，以及类型定义。</a:t>
            </a:r>
          </a:p>
          <a:p>
            <a:pPr marL="1447800" lvl="2" indent="-533400"/>
            <a:r>
              <a:rPr lang="zh-CN" altLang="en-US" sz="2400" b="1" dirty="0"/>
              <a:t>算法设计（</a:t>
            </a:r>
            <a:r>
              <a:rPr lang="en-US" altLang="zh-CN" sz="2400" b="1" dirty="0"/>
              <a:t>N</a:t>
            </a:r>
            <a:r>
              <a:rPr lang="zh-CN" altLang="en-US" sz="2400" b="1" dirty="0"/>
              <a:t>－</a:t>
            </a:r>
            <a:r>
              <a:rPr lang="en-US" altLang="zh-CN" sz="2400" b="1" dirty="0"/>
              <a:t>S</a:t>
            </a:r>
            <a:r>
              <a:rPr lang="zh-CN" altLang="en-US" sz="2400" b="1" dirty="0"/>
              <a:t>图描述）</a:t>
            </a:r>
          </a:p>
          <a:p>
            <a:pPr marL="990600" lvl="1" indent="-533400"/>
            <a:r>
              <a:rPr lang="zh-CN" altLang="en-US" sz="2400" b="1" dirty="0"/>
              <a:t>模块</a:t>
            </a:r>
            <a:r>
              <a:rPr lang="en-US" altLang="zh-CN" sz="2400" b="1" dirty="0"/>
              <a:t>2&lt;</a:t>
            </a:r>
            <a:r>
              <a:rPr lang="zh-CN" altLang="en-US" sz="2400" b="1" dirty="0"/>
              <a:t>模块名称</a:t>
            </a:r>
            <a:r>
              <a:rPr lang="en-US" altLang="zh-CN" sz="2400" b="1" dirty="0"/>
              <a:t>&gt;</a:t>
            </a:r>
          </a:p>
          <a:p>
            <a:pPr marL="533400" indent="-533400">
              <a:buFontTx/>
              <a:buNone/>
            </a:pPr>
            <a:r>
              <a:rPr lang="zh-CN" altLang="en-US" sz="2400" b="1" dirty="0"/>
              <a:t>具体内容和结构参见实验指导书</a:t>
            </a:r>
            <a:r>
              <a:rPr lang="en-US" altLang="zh-CN" sz="2400" b="1" dirty="0"/>
              <a:t>【</a:t>
            </a:r>
            <a:r>
              <a:rPr lang="zh-CN" altLang="en-US" sz="2400" b="1" dirty="0" smtClean="0"/>
              <a:t>模板：</a:t>
            </a:r>
            <a:r>
              <a:rPr lang="zh-CN" altLang="en-US" sz="2400" b="1" dirty="0"/>
              <a:t>详细设计</a:t>
            </a:r>
            <a:r>
              <a:rPr lang="en-US" altLang="zh-CN" sz="2400" b="1" dirty="0"/>
              <a:t>】 </a:t>
            </a:r>
          </a:p>
          <a:p>
            <a:pPr marL="533400" indent="-533400">
              <a:buFontTx/>
              <a:buNone/>
            </a:pPr>
            <a:r>
              <a:rPr lang="zh-CN" altLang="en-US" sz="2400" b="1" dirty="0"/>
              <a:t>要求：小组为单位，按照时间要求</a:t>
            </a:r>
            <a:r>
              <a:rPr lang="zh-CN" altLang="en-US" sz="2400" b="1" dirty="0" smtClean="0"/>
              <a:t>提交。</a:t>
            </a:r>
            <a:endParaRPr lang="zh-CN" altLang="en-US" sz="2400" b="1" dirty="0"/>
          </a:p>
          <a:p>
            <a:pPr marL="533400" indent="-533400">
              <a:buFontTx/>
              <a:buNone/>
            </a:pPr>
            <a:r>
              <a:rPr lang="zh-CN" altLang="en-US" sz="2400" b="1" dirty="0"/>
              <a:t>文档</a:t>
            </a:r>
            <a:r>
              <a:rPr lang="en-US" altLang="zh-CN" sz="2400" b="1" dirty="0"/>
              <a:t>3</a:t>
            </a:r>
            <a:r>
              <a:rPr lang="zh-CN" altLang="en-US" sz="2400"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详细设计</a:t>
            </a:r>
            <a:r>
              <a:rPr lang="en-US" altLang="zh-CN" sz="2400" b="1" dirty="0">
                <a:solidFill>
                  <a:srgbClr val="FF3300"/>
                </a:solidFill>
              </a:rPr>
              <a:t>.</a:t>
            </a:r>
            <a:r>
              <a:rPr lang="en-US" altLang="zh-CN" sz="2400" b="1" dirty="0" smtClean="0">
                <a:solidFill>
                  <a:srgbClr val="FF3300"/>
                </a:solidFill>
              </a:rPr>
              <a:t>doc</a:t>
            </a:r>
          </a:p>
          <a:p>
            <a:pPr>
              <a:buFontTx/>
              <a:buNone/>
            </a:pPr>
            <a:r>
              <a:rPr lang="zh-CN" altLang="en-US" sz="2400" b="1" dirty="0">
                <a:solidFill>
                  <a:srgbClr val="FF3300"/>
                </a:solidFill>
              </a:rPr>
              <a:t>注</a:t>
            </a:r>
            <a:r>
              <a:rPr lang="zh-CN" altLang="en-US" sz="2400" b="1" dirty="0" smtClean="0">
                <a:solidFill>
                  <a:srgbClr val="FF3300"/>
                </a:solidFill>
              </a:rPr>
              <a:t>：详设版本</a:t>
            </a:r>
            <a:r>
              <a:rPr lang="en-US" altLang="zh-CN" sz="2400" b="1" dirty="0">
                <a:solidFill>
                  <a:srgbClr val="FF3300"/>
                </a:solidFill>
              </a:rPr>
              <a:t>2</a:t>
            </a:r>
            <a:r>
              <a:rPr lang="zh-CN" altLang="en-US" sz="2400" b="1" dirty="0">
                <a:solidFill>
                  <a:srgbClr val="FF3300"/>
                </a:solidFill>
              </a:rPr>
              <a:t>在版本</a:t>
            </a:r>
            <a:r>
              <a:rPr lang="en-US" altLang="zh-CN" sz="2400" b="1" dirty="0">
                <a:solidFill>
                  <a:srgbClr val="FF3300"/>
                </a:solidFill>
              </a:rPr>
              <a:t>1</a:t>
            </a:r>
            <a:r>
              <a:rPr lang="zh-CN" altLang="en-US" sz="2400" b="1" dirty="0">
                <a:solidFill>
                  <a:srgbClr val="FF3300"/>
                </a:solidFill>
              </a:rPr>
              <a:t>基础上补充完善即可，文件名称上不用再区分版本号。</a:t>
            </a:r>
            <a:endParaRPr lang="en-US" altLang="zh-CN" sz="2400" b="1" dirty="0"/>
          </a:p>
          <a:p>
            <a:pPr>
              <a:buFontTx/>
              <a:buNone/>
            </a:pPr>
            <a:r>
              <a:rPr lang="en-US" altLang="zh-CN" sz="2400" b="1" dirty="0"/>
              <a:t> </a:t>
            </a:r>
          </a:p>
          <a:p>
            <a:pPr marL="533400" indent="-533400">
              <a:buFontTx/>
              <a:buNone/>
            </a:pPr>
            <a:endParaRPr lang="en-US" altLang="zh-CN" sz="2400" b="1" dirty="0">
              <a:solidFill>
                <a:srgbClr val="FF3300"/>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EEF6C4D-9CC9-4AB0-97AE-95745F97103E}" type="slidenum">
              <a:rPr lang="en-US" altLang="zh-CN"/>
              <a:t>43</a:t>
            </a:fld>
            <a:endParaRPr lang="en-US" altLang="zh-CN"/>
          </a:p>
        </p:txBody>
      </p:sp>
      <p:sp>
        <p:nvSpPr>
          <p:cNvPr id="24578"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24579" name="Rectangle 3"/>
          <p:cNvSpPr>
            <a:spLocks noGrp="1" noChangeArrowheads="1"/>
          </p:cNvSpPr>
          <p:nvPr>
            <p:ph type="body" idx="1"/>
          </p:nvPr>
        </p:nvSpPr>
        <p:spPr>
          <a:xfrm>
            <a:off x="611188" y="1196975"/>
            <a:ext cx="7772400" cy="4611688"/>
          </a:xfrm>
        </p:spPr>
        <p:txBody>
          <a:bodyPr/>
          <a:lstStyle/>
          <a:p>
            <a:pPr>
              <a:buFontTx/>
              <a:buNone/>
            </a:pPr>
            <a:r>
              <a:rPr lang="en-US" altLang="zh-CN" sz="2400" b="1" dirty="0"/>
              <a:t>6. </a:t>
            </a:r>
            <a:r>
              <a:rPr lang="zh-CN" altLang="en-US" sz="2400" b="1" strike="sngStrike" dirty="0">
                <a:solidFill>
                  <a:schemeClr val="tx1"/>
                </a:solidFill>
                <a:uFillTx/>
              </a:rPr>
              <a:t>测试报告</a:t>
            </a:r>
          </a:p>
          <a:p>
            <a:pPr>
              <a:buFontTx/>
              <a:buNone/>
            </a:pPr>
            <a:r>
              <a:rPr lang="zh-CN" altLang="en-US" sz="2400" b="1" dirty="0"/>
              <a:t>   包括测试用例设计，测试结果总结</a:t>
            </a:r>
          </a:p>
          <a:p>
            <a:pPr>
              <a:buFontTx/>
              <a:buNone/>
            </a:pPr>
            <a:r>
              <a:rPr lang="zh-CN" altLang="en-US" sz="2400" b="1" dirty="0"/>
              <a:t>   见</a:t>
            </a:r>
            <a:r>
              <a:rPr lang="en-US" altLang="zh-CN" sz="2400" b="1" dirty="0"/>
              <a:t>【</a:t>
            </a:r>
            <a:r>
              <a:rPr lang="zh-CN" altLang="en-US" sz="2400" b="1" dirty="0" smtClean="0"/>
              <a:t>模板：</a:t>
            </a:r>
            <a:r>
              <a:rPr lang="zh-CN" altLang="en-US" sz="2400" b="1" dirty="0"/>
              <a:t>测试用例</a:t>
            </a:r>
            <a:r>
              <a:rPr lang="en-US" altLang="zh-CN" sz="2400" b="1" dirty="0"/>
              <a:t>】</a:t>
            </a:r>
            <a:r>
              <a:rPr lang="en-US" altLang="zh-CN" sz="2400" dirty="0"/>
              <a:t> </a:t>
            </a:r>
          </a:p>
          <a:p>
            <a:pPr>
              <a:buFontTx/>
              <a:buNone/>
            </a:pPr>
            <a:r>
              <a:rPr lang="en-US" altLang="zh-CN" sz="2400" b="1" dirty="0"/>
              <a:t>   </a:t>
            </a:r>
            <a:r>
              <a:rPr lang="zh-CN" altLang="en-US" sz="2400" b="1" dirty="0" smtClean="0"/>
              <a:t>需要</a:t>
            </a:r>
            <a:r>
              <a:rPr lang="zh-CN" altLang="en-US" sz="2400" b="1" dirty="0"/>
              <a:t>提交不同</a:t>
            </a:r>
            <a:r>
              <a:rPr lang="zh-CN" altLang="en-US" sz="2400" b="1" dirty="0" smtClean="0"/>
              <a:t>版本相应</a:t>
            </a:r>
            <a:r>
              <a:rPr lang="zh-CN" altLang="en-US" sz="2400" b="1" dirty="0"/>
              <a:t>的测试用例和测试报告</a:t>
            </a:r>
          </a:p>
          <a:p>
            <a:pPr>
              <a:buFontTx/>
              <a:buNone/>
            </a:pPr>
            <a:r>
              <a:rPr lang="zh-CN" altLang="en-US" b="1" strike="dblStrike" dirty="0"/>
              <a:t>文档</a:t>
            </a:r>
            <a:r>
              <a:rPr lang="en-US" altLang="zh-CN" b="1" strike="dblStrike" dirty="0"/>
              <a:t>4</a:t>
            </a:r>
            <a:r>
              <a:rPr lang="zh-CN" altLang="en-US" b="1" strike="dblStrike" dirty="0"/>
              <a:t>：</a:t>
            </a:r>
            <a:r>
              <a:rPr lang="zh-CN" altLang="en-US" sz="2400" b="1" strike="dblStrike" dirty="0">
                <a:solidFill>
                  <a:srgbClr val="FF3300"/>
                </a:solidFill>
              </a:rPr>
              <a:t>班级</a:t>
            </a:r>
            <a:r>
              <a:rPr lang="en-US" altLang="zh-CN" sz="2400" b="1" strike="dblStrike" dirty="0">
                <a:solidFill>
                  <a:srgbClr val="FF3300"/>
                </a:solidFill>
              </a:rPr>
              <a:t>_</a:t>
            </a:r>
            <a:r>
              <a:rPr lang="zh-CN" altLang="en-US" sz="2400" b="1" strike="dblStrike" dirty="0">
                <a:solidFill>
                  <a:srgbClr val="FF3300"/>
                </a:solidFill>
              </a:rPr>
              <a:t>小组编号</a:t>
            </a:r>
            <a:r>
              <a:rPr lang="en-US" altLang="zh-CN" sz="2400" b="1" strike="dblStrike" dirty="0">
                <a:solidFill>
                  <a:srgbClr val="FF3300"/>
                </a:solidFill>
              </a:rPr>
              <a:t>_</a:t>
            </a:r>
            <a:r>
              <a:rPr lang="zh-CN" altLang="en-US" sz="2400" b="1" strike="dblStrike" dirty="0">
                <a:solidFill>
                  <a:srgbClr val="FF3300"/>
                </a:solidFill>
              </a:rPr>
              <a:t>版本</a:t>
            </a:r>
            <a:r>
              <a:rPr lang="en-US" altLang="zh-CN" sz="2400" b="1" strike="dblStrike" dirty="0">
                <a:solidFill>
                  <a:srgbClr val="FF3300"/>
                </a:solidFill>
              </a:rPr>
              <a:t>n_</a:t>
            </a:r>
            <a:r>
              <a:rPr lang="zh-CN" altLang="en-US" sz="2400" b="1" strike="dblStrike" dirty="0">
                <a:solidFill>
                  <a:srgbClr val="FF3300"/>
                </a:solidFill>
              </a:rPr>
              <a:t>测试报告</a:t>
            </a:r>
            <a:r>
              <a:rPr lang="en-US" altLang="zh-CN" sz="2400" b="1" strike="dblStrike" dirty="0">
                <a:solidFill>
                  <a:srgbClr val="FF3300"/>
                </a:solidFill>
              </a:rPr>
              <a:t>.doc</a:t>
            </a:r>
            <a:endParaRPr lang="en-US" altLang="zh-CN" sz="2400" b="1" strike="dblStrike" dirty="0"/>
          </a:p>
          <a:p>
            <a:pPr>
              <a:buFontTx/>
              <a:buNone/>
            </a:pPr>
            <a:r>
              <a:rPr lang="en-US" altLang="zh-CN" sz="2400" b="1" dirty="0"/>
              <a:t>7. </a:t>
            </a:r>
            <a:r>
              <a:rPr lang="zh-CN" altLang="en-US" sz="2400" b="1" dirty="0"/>
              <a:t>源程序清单</a:t>
            </a:r>
          </a:p>
          <a:p>
            <a:pPr>
              <a:buFontTx/>
              <a:buNone/>
            </a:pPr>
            <a:r>
              <a:rPr lang="zh-CN" altLang="en-US" b="1" dirty="0"/>
              <a:t>文档</a:t>
            </a:r>
            <a:r>
              <a:rPr lang="en-US" altLang="zh-CN" b="1" dirty="0"/>
              <a:t>5</a:t>
            </a:r>
            <a:r>
              <a:rPr lang="zh-CN" altLang="en-US"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版本</a:t>
            </a:r>
            <a:r>
              <a:rPr lang="en-US" altLang="zh-CN" sz="2400" b="1" dirty="0">
                <a:solidFill>
                  <a:srgbClr val="FF3300"/>
                </a:solidFill>
              </a:rPr>
              <a:t>n_</a:t>
            </a:r>
            <a:r>
              <a:rPr lang="zh-CN" altLang="en-US" sz="2400" b="1" dirty="0">
                <a:solidFill>
                  <a:srgbClr val="FF3300"/>
                </a:solidFill>
              </a:rPr>
              <a:t>源程序清单</a:t>
            </a:r>
            <a:r>
              <a:rPr lang="en-US" altLang="zh-CN" sz="2400" b="1" dirty="0">
                <a:solidFill>
                  <a:srgbClr val="FF3300"/>
                </a:solidFill>
              </a:rPr>
              <a:t>.</a:t>
            </a:r>
            <a:r>
              <a:rPr lang="en-US" altLang="zh-CN" sz="2400" b="1" dirty="0" err="1">
                <a:solidFill>
                  <a:srgbClr val="FF3300"/>
                </a:solidFill>
              </a:rPr>
              <a:t>rar</a:t>
            </a:r>
            <a:endParaRPr lang="en-US" altLang="zh-CN" sz="2400" b="1" dirty="0"/>
          </a:p>
          <a:p>
            <a:pPr>
              <a:buFontTx/>
              <a:buNone/>
            </a:pPr>
            <a:r>
              <a:rPr lang="en-US" altLang="zh-CN" sz="2400" b="1" dirty="0"/>
              <a:t>8. </a:t>
            </a:r>
            <a:r>
              <a:rPr lang="zh-CN" altLang="en-US" sz="2400" b="1" strike="sngStrike" dirty="0">
                <a:solidFill>
                  <a:schemeClr val="tx1"/>
                </a:solidFill>
                <a:uFillTx/>
              </a:rPr>
              <a:t>使用说明</a:t>
            </a:r>
          </a:p>
          <a:p>
            <a:pPr>
              <a:buFontTx/>
              <a:buNone/>
            </a:pPr>
            <a:r>
              <a:rPr lang="zh-CN" altLang="en-US" b="1" strike="dblStrike" dirty="0"/>
              <a:t>文档</a:t>
            </a:r>
            <a:r>
              <a:rPr lang="en-US" altLang="zh-CN" b="1" strike="dblStrike" dirty="0"/>
              <a:t>6</a:t>
            </a:r>
            <a:r>
              <a:rPr lang="zh-CN" altLang="en-US" b="1" strike="dblStrike" dirty="0"/>
              <a:t>：</a:t>
            </a:r>
            <a:r>
              <a:rPr lang="zh-CN" altLang="en-US" sz="2400" b="1" strike="dblStrike" dirty="0">
                <a:solidFill>
                  <a:srgbClr val="FF3300"/>
                </a:solidFill>
              </a:rPr>
              <a:t>班级</a:t>
            </a:r>
            <a:r>
              <a:rPr lang="en-US" altLang="zh-CN" sz="2400" b="1" strike="dblStrike" dirty="0">
                <a:solidFill>
                  <a:srgbClr val="FF3300"/>
                </a:solidFill>
              </a:rPr>
              <a:t>_</a:t>
            </a:r>
            <a:r>
              <a:rPr lang="zh-CN" altLang="en-US" sz="2400" b="1" strike="dblStrike" dirty="0">
                <a:solidFill>
                  <a:srgbClr val="FF3300"/>
                </a:solidFill>
              </a:rPr>
              <a:t>小组编号</a:t>
            </a:r>
            <a:r>
              <a:rPr lang="en-US" altLang="zh-CN" sz="2400" b="1" strike="dblStrike" dirty="0">
                <a:solidFill>
                  <a:srgbClr val="FF3300"/>
                </a:solidFill>
              </a:rPr>
              <a:t>_</a:t>
            </a:r>
            <a:r>
              <a:rPr lang="zh-CN" altLang="en-US" sz="2400" b="1" strike="dblStrike" dirty="0">
                <a:solidFill>
                  <a:srgbClr val="FF3300"/>
                </a:solidFill>
              </a:rPr>
              <a:t>版本</a:t>
            </a:r>
            <a:r>
              <a:rPr lang="en-US" altLang="zh-CN" sz="2400" b="1" strike="dblStrike" dirty="0">
                <a:solidFill>
                  <a:srgbClr val="FF3300"/>
                </a:solidFill>
              </a:rPr>
              <a:t>n_</a:t>
            </a:r>
            <a:r>
              <a:rPr lang="zh-CN" altLang="en-US" sz="2400" b="1" strike="dblStrike" dirty="0">
                <a:solidFill>
                  <a:srgbClr val="FF3300"/>
                </a:solidFill>
              </a:rPr>
              <a:t>使用说明</a:t>
            </a:r>
            <a:r>
              <a:rPr lang="en-US" altLang="zh-CN" sz="2400" b="1" strike="dblStrike" dirty="0">
                <a:solidFill>
                  <a:srgbClr val="FF3300"/>
                </a:solidFill>
              </a:rPr>
              <a:t>.doc</a:t>
            </a:r>
            <a:endParaRPr lang="en-US" altLang="zh-CN" sz="2400" b="1" strike="dblStrike" dirty="0"/>
          </a:p>
          <a:p>
            <a:pPr>
              <a:buFontTx/>
              <a:buNone/>
            </a:pPr>
            <a:r>
              <a:rPr lang="en-US" altLang="zh-CN" sz="2400" b="1" dirty="0"/>
              <a:t>9.</a:t>
            </a:r>
            <a:r>
              <a:rPr lang="zh-CN" altLang="en-US" sz="2400" b="1" dirty="0"/>
              <a:t>实验总结</a:t>
            </a:r>
            <a:r>
              <a:rPr lang="zh-CN" altLang="en-US" sz="2400" dirty="0"/>
              <a:t> </a:t>
            </a:r>
          </a:p>
          <a:p>
            <a:pPr>
              <a:buFontTx/>
              <a:buNone/>
            </a:pPr>
            <a:r>
              <a:rPr lang="zh-CN" altLang="en-US" b="1" dirty="0"/>
              <a:t>文档</a:t>
            </a:r>
            <a:r>
              <a:rPr lang="en-US" altLang="zh-CN" b="1" dirty="0"/>
              <a:t>7</a:t>
            </a:r>
            <a:r>
              <a:rPr lang="zh-CN" altLang="en-US"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实验总结</a:t>
            </a:r>
            <a:r>
              <a:rPr lang="en-US" altLang="zh-CN" sz="2400" b="1" dirty="0">
                <a:solidFill>
                  <a:srgbClr val="FF3300"/>
                </a:solidFill>
              </a:rPr>
              <a:t>.doc</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a:t>大作业验收说明</a:t>
            </a:r>
          </a:p>
        </p:txBody>
      </p:sp>
      <p:sp>
        <p:nvSpPr>
          <p:cNvPr id="18435" name="Rectangle 3"/>
          <p:cNvSpPr>
            <a:spLocks noGrp="1" noChangeArrowheads="1"/>
          </p:cNvSpPr>
          <p:nvPr>
            <p:ph type="body" idx="1"/>
          </p:nvPr>
        </p:nvSpPr>
        <p:spPr>
          <a:xfrm>
            <a:off x="684213" y="1341438"/>
            <a:ext cx="7772400" cy="5205412"/>
          </a:xfrm>
        </p:spPr>
        <p:txBody>
          <a:bodyPr/>
          <a:lstStyle/>
          <a:p>
            <a:pPr>
              <a:spcBef>
                <a:spcPct val="50000"/>
              </a:spcBef>
              <a:buFontTx/>
              <a:buNone/>
            </a:pPr>
            <a:r>
              <a:rPr lang="zh-CN" altLang="en-US" b="1" dirty="0"/>
              <a:t>验收时间：13周、</a:t>
            </a:r>
            <a:r>
              <a:rPr lang="en-US" altLang="zh-CN" b="1" dirty="0"/>
              <a:t>16</a:t>
            </a:r>
            <a:r>
              <a:rPr lang="zh-CN" altLang="en-US" b="1" dirty="0"/>
              <a:t>周周末机房验收。</a:t>
            </a:r>
          </a:p>
          <a:p>
            <a:pPr>
              <a:buFontTx/>
              <a:buNone/>
            </a:pPr>
            <a:r>
              <a:rPr lang="zh-CN" altLang="en-US" b="1" dirty="0"/>
              <a:t>验收方式：</a:t>
            </a:r>
          </a:p>
          <a:p>
            <a:pPr>
              <a:buFontTx/>
              <a:buNone/>
            </a:pPr>
            <a:r>
              <a:rPr lang="zh-CN" altLang="en-US" b="1" dirty="0"/>
              <a:t>	以小组为单位验收，要求</a:t>
            </a:r>
            <a:r>
              <a:rPr lang="zh-CN" altLang="en-US" b="1" u="sng" dirty="0">
                <a:solidFill>
                  <a:srgbClr val="FF3300"/>
                </a:solidFill>
              </a:rPr>
              <a:t>全体参加</a:t>
            </a:r>
            <a:r>
              <a:rPr lang="zh-CN" altLang="en-US" b="1" dirty="0"/>
              <a:t>！</a:t>
            </a:r>
          </a:p>
          <a:p>
            <a:pPr>
              <a:buFontTx/>
              <a:buNone/>
            </a:pPr>
            <a:r>
              <a:rPr lang="zh-CN" altLang="en-US" b="1" dirty="0"/>
              <a:t>	1. 向</a:t>
            </a:r>
            <a:r>
              <a:rPr lang="zh-CN" altLang="en-US" b="1" dirty="0">
                <a:sym typeface="+mn-ea"/>
              </a:rPr>
              <a:t>验收人员</a:t>
            </a:r>
            <a:r>
              <a:rPr lang="zh-CN" altLang="en-US" b="1" dirty="0"/>
              <a:t>演示小组程序功能。</a:t>
            </a:r>
          </a:p>
          <a:p>
            <a:pPr>
              <a:buFontTx/>
              <a:buNone/>
            </a:pPr>
            <a:r>
              <a:rPr lang="zh-CN" altLang="en-US" b="1" dirty="0"/>
              <a:t>	2. 每个组员依次说明自己负责的工作，打开源码解释思路，并回答问题。</a:t>
            </a:r>
          </a:p>
          <a:p>
            <a:pPr>
              <a:buFontTx/>
              <a:buNone/>
            </a:pPr>
            <a:r>
              <a:rPr lang="zh-CN" altLang="en-US" b="1" dirty="0"/>
              <a:t>    3. 验收人员评估小组程序分，和每人工作量</a:t>
            </a:r>
            <a:r>
              <a:rPr lang="zh-CN" altLang="en-US" b="1" dirty="0" smtClean="0"/>
              <a:t>。</a:t>
            </a:r>
            <a:endParaRPr lang="en-US" altLang="zh-CN" b="1" dirty="0" smtClean="0"/>
          </a:p>
          <a:p>
            <a:pPr>
              <a:buFontTx/>
              <a:buNone/>
            </a:pPr>
            <a:r>
              <a:rPr lang="en-US" altLang="zh-CN" b="1" dirty="0"/>
              <a:t> </a:t>
            </a:r>
            <a:r>
              <a:rPr lang="en-US" altLang="zh-CN" b="1" dirty="0" smtClean="0"/>
              <a:t>   </a:t>
            </a:r>
            <a:endParaRPr lang="zh-CN" altLang="en-US" b="1" dirty="0"/>
          </a:p>
          <a:p>
            <a:pPr>
              <a:buFontTx/>
              <a:buNone/>
            </a:pPr>
            <a:r>
              <a:rPr lang="zh-CN" altLang="en-US" b="1" dirty="0"/>
              <a:t> </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B765CBA-FC95-4C27-847C-E989A1E977BE}" type="slidenum">
              <a:rPr lang="en-US" altLang="zh-CN"/>
              <a:t>45</a:t>
            </a:fld>
            <a:endParaRPr lang="en-US" altLang="zh-CN"/>
          </a:p>
        </p:txBody>
      </p:sp>
      <p:sp>
        <p:nvSpPr>
          <p:cNvPr id="67589" name="Rectangle 5"/>
          <p:cNvSpPr>
            <a:spLocks noGrp="1" noChangeArrowheads="1"/>
          </p:cNvSpPr>
          <p:nvPr>
            <p:ph type="title"/>
          </p:nvPr>
        </p:nvSpPr>
        <p:spPr>
          <a:noFill/>
        </p:spPr>
        <p:txBody>
          <a:bodyPr/>
          <a:lstStyle/>
          <a:p>
            <a:r>
              <a:rPr lang="zh-CN" altLang="en-US" b="1"/>
              <a:t>提纲</a:t>
            </a:r>
          </a:p>
        </p:txBody>
      </p:sp>
      <p:sp>
        <p:nvSpPr>
          <p:cNvPr id="67590" name="Rectangle 6"/>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smtClean="0"/>
              <a:t>接下去的工作</a:t>
            </a:r>
            <a:endParaRPr lang="zh-CN" altLang="en-US" b="1" dirty="0"/>
          </a:p>
        </p:txBody>
      </p:sp>
      <p:sp>
        <p:nvSpPr>
          <p:cNvPr id="67591" name="Text Box 7"/>
          <p:cNvSpPr txBox="1">
            <a:spLocks noChangeArrowheads="1"/>
          </p:cNvSpPr>
          <p:nvPr/>
        </p:nvSpPr>
        <p:spPr bwMode="auto">
          <a:xfrm>
            <a:off x="395288" y="3430136"/>
            <a:ext cx="4967907" cy="376237"/>
          </a:xfrm>
          <a:prstGeom prst="rect">
            <a:avLst/>
          </a:prstGeom>
          <a:solidFill>
            <a:srgbClr val="FFFF99">
              <a:alpha val="39999"/>
            </a:srgbClr>
          </a:solidFill>
          <a:ln w="9525" algn="ctr">
            <a:solidFill>
              <a:schemeClr val="tx1"/>
            </a:solidFill>
            <a:miter lim="800000"/>
          </a:ln>
          <a:effectLst/>
        </p:spPr>
        <p:txBody>
          <a:bodyPr wrap="square">
            <a:spAutoFit/>
          </a:bodyPr>
          <a:lstStyle/>
          <a:p>
            <a:pPr marL="342900" indent="-342900">
              <a:spcBef>
                <a:spcPct val="50000"/>
              </a:spcBef>
            </a:pPr>
            <a:endParaRPr lang="zh-CN" altLang="zh-CN" b="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ym typeface="+mn-ea"/>
              </a:rPr>
              <a:t>接下去的工作</a:t>
            </a:r>
            <a:endParaRPr lang="zh-CN" altLang="en-US"/>
          </a:p>
        </p:txBody>
      </p:sp>
      <p:sp>
        <p:nvSpPr>
          <p:cNvPr id="3" name="内容占位符 2"/>
          <p:cNvSpPr>
            <a:spLocks noGrp="1"/>
          </p:cNvSpPr>
          <p:nvPr>
            <p:ph idx="1"/>
          </p:nvPr>
        </p:nvSpPr>
        <p:spPr/>
        <p:txBody>
          <a:bodyPr/>
          <a:lstStyle/>
          <a:p>
            <a:r>
              <a:rPr lang="zh-CN" altLang="en-US" b="1"/>
              <a:t>学习概要设计要包含哪些工作</a:t>
            </a:r>
          </a:p>
          <a:p>
            <a:r>
              <a:rPr lang="zh-CN" altLang="en-US" b="1"/>
              <a:t>学习如何对程序的功能进行分解</a:t>
            </a:r>
            <a:r>
              <a:rPr lang="en-US" altLang="zh-CN" b="1">
                <a:sym typeface="+mn-ea"/>
              </a:rPr>
              <a:t>----</a:t>
            </a:r>
            <a:r>
              <a:rPr lang="zh-CN" altLang="en-US" b="1">
                <a:sym typeface="+mn-ea"/>
              </a:rPr>
              <a:t>模块化</a:t>
            </a:r>
            <a:endParaRPr lang="zh-CN" altLang="en-US" b="1"/>
          </a:p>
          <a:p>
            <a:r>
              <a:rPr lang="zh-CN" altLang="en-US" b="1"/>
              <a:t>学习如何实现算法的并发执行</a:t>
            </a:r>
            <a:r>
              <a:rPr lang="en-US" altLang="zh-CN" b="1"/>
              <a:t>---</a:t>
            </a:r>
            <a:r>
              <a:rPr lang="zh-CN" altLang="en-US" b="1"/>
              <a:t>线程</a:t>
            </a:r>
          </a:p>
          <a:p>
            <a:r>
              <a:rPr lang="zh-CN" altLang="en-US" b="1"/>
              <a:t>简单学习软件单元测试和集成测试方法</a:t>
            </a:r>
          </a:p>
        </p:txBody>
      </p:sp>
      <p:sp>
        <p:nvSpPr>
          <p:cNvPr id="4" name="灯片编号占位符 3"/>
          <p:cNvSpPr>
            <a:spLocks noGrp="1"/>
          </p:cNvSpPr>
          <p:nvPr>
            <p:ph type="sldNum" sz="quarter" idx="12"/>
          </p:nvPr>
        </p:nvSpPr>
        <p:spPr/>
        <p:txBody>
          <a:bodyPr/>
          <a:lstStyle/>
          <a:p>
            <a:fld id="{1BD9E107-7CBE-4420-B8A8-046F950C4F52}" type="slidenum">
              <a:rPr lang="en-US" altLang="zh-CN"/>
              <a:t>46</a:t>
            </a:fld>
            <a:endParaRPr lang="en-US" altLang="zh-CN"/>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txBox="1">
            <a:spLocks noGrp="1"/>
          </p:cNvSpPr>
          <p:nvPr/>
        </p:nvSpPr>
        <p:spPr>
          <a:xfrm>
            <a:off x="6934200" y="6324600"/>
            <a:ext cx="1905000" cy="457200"/>
          </a:xfrm>
          <a:prstGeom prst="rect">
            <a:avLst/>
          </a:prstGeom>
          <a:noFill/>
          <a:ln w="9525">
            <a:noFill/>
          </a:ln>
        </p:spPr>
        <p:txBody>
          <a:bodyPr/>
          <a:lstStyle/>
          <a:p>
            <a:pPr algn="r">
              <a:spcBef>
                <a:spcPct val="50000"/>
              </a:spcBef>
            </a:pPr>
            <a:fld id="{9A0DB2DC-4C9A-4742-B13C-FB6460FD3503}" type="slidenum">
              <a:rPr lang="zh-CN" altLang="en-US" sz="1400" dirty="0">
                <a:latin typeface="Times New Roman" panose="02020603050405020304" pitchFamily="18" charset="0"/>
              </a:rPr>
              <a:t>47</a:t>
            </a:fld>
            <a:endParaRPr lang="zh-CN" altLang="en-US" sz="1400" dirty="0">
              <a:latin typeface="Times New Roman" panose="02020603050405020304" pitchFamily="18" charset="0"/>
            </a:endParaRPr>
          </a:p>
        </p:txBody>
      </p:sp>
      <p:graphicFrame>
        <p:nvGraphicFramePr>
          <p:cNvPr id="55299" name="Object 2"/>
          <p:cNvGraphicFramePr>
            <a:graphicFrameLocks noGrp="1" noChangeAspect="1"/>
          </p:cNvGraphicFramePr>
          <p:nvPr>
            <p:ph idx="1"/>
          </p:nvPr>
        </p:nvGraphicFramePr>
        <p:xfrm>
          <a:off x="2916238" y="2638425"/>
          <a:ext cx="2376487" cy="2212975"/>
        </p:xfrm>
        <a:graphic>
          <a:graphicData uri="http://schemas.openxmlformats.org/presentationml/2006/ole">
            <mc:AlternateContent xmlns:mc="http://schemas.openxmlformats.org/markup-compatibility/2006">
              <mc:Choice xmlns:v="urn:schemas-microsoft-com:vml" Requires="v">
                <p:oleObj spid="_x0000_s10245" r:id="rId3" imgW="1132205" imgH="1054100" progId="">
                  <p:embed/>
                </p:oleObj>
              </mc:Choice>
              <mc:Fallback>
                <p:oleObj r:id="rId3" imgW="1132205" imgH="1054100" progId="">
                  <p:embed/>
                  <p:pic>
                    <p:nvPicPr>
                      <p:cNvPr id="0" name="图片 3084"/>
                      <p:cNvPicPr/>
                      <p:nvPr/>
                    </p:nvPicPr>
                    <p:blipFill>
                      <a:blip r:embed="rId4"/>
                      <a:stretch>
                        <a:fillRect/>
                      </a:stretch>
                    </p:blipFill>
                    <p:spPr>
                      <a:xfrm>
                        <a:off x="2916238" y="2638425"/>
                        <a:ext cx="2376487" cy="2212975"/>
                      </a:xfrm>
                      <a:prstGeom prst="rect">
                        <a:avLst/>
                      </a:prstGeom>
                      <a:noFill/>
                      <a:ln w="38100">
                        <a:miter/>
                      </a:ln>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实验</a:t>
            </a:r>
            <a:r>
              <a:rPr lang="en-US" altLang="zh-CN" dirty="0" smtClean="0">
                <a:sym typeface="+mn-ea"/>
              </a:rPr>
              <a:t>: Job shop管理游戏</a:t>
            </a:r>
            <a:endParaRPr lang="zh-CN" altLang="en-US"/>
          </a:p>
        </p:txBody>
      </p:sp>
      <p:sp>
        <p:nvSpPr>
          <p:cNvPr id="3" name="内容占位符 2"/>
          <p:cNvSpPr>
            <a:spLocks noGrp="1"/>
          </p:cNvSpPr>
          <p:nvPr>
            <p:ph idx="1"/>
          </p:nvPr>
        </p:nvSpPr>
        <p:spPr/>
        <p:txBody>
          <a:bodyPr/>
          <a:lstStyle/>
          <a:p>
            <a:r>
              <a:rPr lang="zh-CN" altLang="en-US" b="1"/>
              <a:t>你的任务是通过计算，尽可能使完成所有订单的总加工时间最短，并将你的加工计划展示出来。</a:t>
            </a:r>
          </a:p>
        </p:txBody>
      </p:sp>
      <p:sp>
        <p:nvSpPr>
          <p:cNvPr id="4" name="灯片编号占位符 3"/>
          <p:cNvSpPr>
            <a:spLocks noGrp="1"/>
          </p:cNvSpPr>
          <p:nvPr>
            <p:ph type="sldNum" sz="quarter" idx="12"/>
          </p:nvPr>
        </p:nvSpPr>
        <p:spPr/>
        <p:txBody>
          <a:bodyPr/>
          <a:lstStyle/>
          <a:p>
            <a:fld id="{1BD9E107-7CBE-4420-B8A8-046F950C4F52}" type="slidenum">
              <a:rPr lang="en-US" altLang="zh-CN"/>
              <a:t>5</a:t>
            </a:fld>
            <a:endParaRPr lang="en-US" altLang="zh-CN"/>
          </a:p>
        </p:txBody>
      </p:sp>
      <p:pic>
        <p:nvPicPr>
          <p:cNvPr id="5" name="图片 4"/>
          <p:cNvPicPr>
            <a:picLocks noChangeAspect="1"/>
          </p:cNvPicPr>
          <p:nvPr/>
        </p:nvPicPr>
        <p:blipFill>
          <a:blip r:embed="rId3"/>
          <a:stretch>
            <a:fillRect/>
          </a:stretch>
        </p:blipFill>
        <p:spPr>
          <a:xfrm>
            <a:off x="248920" y="2677160"/>
            <a:ext cx="2070735" cy="2433320"/>
          </a:xfrm>
          <a:prstGeom prst="rect">
            <a:avLst/>
          </a:prstGeom>
        </p:spPr>
      </p:pic>
      <p:graphicFrame>
        <p:nvGraphicFramePr>
          <p:cNvPr id="6" name="对象 -2147482607"/>
          <p:cNvGraphicFramePr>
            <a:graphicFrameLocks noChangeAspect="1"/>
          </p:cNvGraphicFramePr>
          <p:nvPr/>
        </p:nvGraphicFramePr>
        <p:xfrm>
          <a:off x="2590800" y="2677160"/>
          <a:ext cx="5732145" cy="2629535"/>
        </p:xfrm>
        <a:graphic>
          <a:graphicData uri="http://schemas.openxmlformats.org/presentationml/2006/ole">
            <mc:AlternateContent xmlns:mc="http://schemas.openxmlformats.org/markup-compatibility/2006">
              <mc:Choice xmlns:v="urn:schemas-microsoft-com:vml" Requires="v">
                <p:oleObj spid="_x0000_s3082" r:id="rId4" imgW="5208905" imgH="2147570" progId="Equation.3">
                  <p:embed/>
                </p:oleObj>
              </mc:Choice>
              <mc:Fallback>
                <p:oleObj r:id="rId4" imgW="5208905" imgH="2147570" progId="Equation.3">
                  <p:embed/>
                  <p:pic>
                    <p:nvPicPr>
                      <p:cNvPr id="0" name="图片 3075"/>
                      <p:cNvPicPr/>
                      <p:nvPr/>
                    </p:nvPicPr>
                    <p:blipFill>
                      <a:blip r:embed="rId5"/>
                      <a:stretch>
                        <a:fillRect/>
                      </a:stretch>
                    </p:blipFill>
                    <p:spPr>
                      <a:xfrm>
                        <a:off x="2590800" y="2677160"/>
                        <a:ext cx="5732145" cy="2629535"/>
                      </a:xfrm>
                      <a:prstGeom prst="rect">
                        <a:avLst/>
                      </a:prstGeom>
                      <a:noFill/>
                      <a:ln w="38100">
                        <a:noFill/>
                        <a:miter/>
                      </a:ln>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排行榜</a:t>
            </a:r>
          </a:p>
        </p:txBody>
      </p:sp>
      <p:sp>
        <p:nvSpPr>
          <p:cNvPr id="3" name="内容占位符 2"/>
          <p:cNvSpPr>
            <a:spLocks noGrp="1"/>
          </p:cNvSpPr>
          <p:nvPr>
            <p:ph idx="1"/>
          </p:nvPr>
        </p:nvSpPr>
        <p:spPr>
          <a:xfrm>
            <a:off x="392430" y="1319530"/>
            <a:ext cx="8447405" cy="4611370"/>
          </a:xfrm>
        </p:spPr>
        <p:txBody>
          <a:bodyPr/>
          <a:lstStyle/>
          <a:p>
            <a:pPr lvl="1"/>
            <a:r>
              <a:rPr lang="zh-CN" altLang="en-US" b="1"/>
              <a:t>所有参与此游戏开发的小组会将结果：</a:t>
            </a:r>
          </a:p>
          <a:p>
            <a:pPr marL="457200" lvl="1" indent="0">
              <a:buNone/>
            </a:pPr>
            <a:r>
              <a:rPr lang="zh-CN" altLang="en-US" b="1" u="sng">
                <a:solidFill>
                  <a:srgbClr val="0070C0"/>
                </a:solidFill>
              </a:rPr>
              <a:t>程序运行时间、最优解方案加工时间</a:t>
            </a:r>
            <a:r>
              <a:rPr lang="zh-CN" altLang="en-US" b="1"/>
              <a:t>两个时间值按一定权重进行评比，形成一个排行榜。</a:t>
            </a:r>
          </a:p>
          <a:p>
            <a:pPr lvl="1"/>
            <a:r>
              <a:rPr lang="zh-CN" altLang="en-US" b="1"/>
              <a:t>大作业成绩会基于这个排行榜得分。另外再综合软件的扩展功能、程序代码结构、小组协作度等附加项，形成最终分数。</a:t>
            </a:r>
          </a:p>
        </p:txBody>
      </p:sp>
      <p:sp>
        <p:nvSpPr>
          <p:cNvPr id="4" name="灯片编号占位符 3"/>
          <p:cNvSpPr>
            <a:spLocks noGrp="1"/>
          </p:cNvSpPr>
          <p:nvPr>
            <p:ph type="sldNum" sz="quarter" idx="12"/>
          </p:nvPr>
        </p:nvSpPr>
        <p:spPr/>
        <p:txBody>
          <a:bodyPr/>
          <a:lstStyle/>
          <a:p>
            <a:fld id="{1BD9E107-7CBE-4420-B8A8-046F950C4F52}" type="slidenum">
              <a:rPr lang="en-US" altLang="zh-CN"/>
              <a:t>6</a:t>
            </a:fld>
            <a:endParaRPr lang="en-US" altLang="zh-CN"/>
          </a:p>
        </p:txBody>
      </p:sp>
      <p:pic>
        <p:nvPicPr>
          <p:cNvPr id="5" name="图片 4"/>
          <p:cNvPicPr>
            <a:picLocks noChangeAspect="1"/>
          </p:cNvPicPr>
          <p:nvPr/>
        </p:nvPicPr>
        <p:blipFill>
          <a:blip r:embed="rId2"/>
          <a:stretch>
            <a:fillRect/>
          </a:stretch>
        </p:blipFill>
        <p:spPr>
          <a:xfrm>
            <a:off x="2174240" y="4038600"/>
            <a:ext cx="4084955" cy="228600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规则</a:t>
            </a:r>
          </a:p>
        </p:txBody>
      </p:sp>
      <p:sp>
        <p:nvSpPr>
          <p:cNvPr id="3" name="内容占位符 2"/>
          <p:cNvSpPr>
            <a:spLocks noGrp="1"/>
          </p:cNvSpPr>
          <p:nvPr>
            <p:ph idx="1"/>
          </p:nvPr>
        </p:nvSpPr>
        <p:spPr>
          <a:xfrm>
            <a:off x="392430" y="1319530"/>
            <a:ext cx="8447405" cy="4611370"/>
          </a:xfrm>
        </p:spPr>
        <p:txBody>
          <a:bodyPr/>
          <a:lstStyle/>
          <a:p>
            <a:pPr lvl="1"/>
            <a:r>
              <a:rPr lang="zh-CN" altLang="en-US" b="1"/>
              <a:t>约束1: 程序启动后首先接受产品加工请求输入，确认当天的需求后不再接受新的订单。</a:t>
            </a:r>
          </a:p>
          <a:p>
            <a:pPr lvl="1"/>
            <a:endParaRPr lang="zh-CN" altLang="en-US" b="1"/>
          </a:p>
        </p:txBody>
      </p:sp>
      <p:sp>
        <p:nvSpPr>
          <p:cNvPr id="4" name="灯片编号占位符 3"/>
          <p:cNvSpPr>
            <a:spLocks noGrp="1"/>
          </p:cNvSpPr>
          <p:nvPr>
            <p:ph type="sldNum" sz="quarter" idx="12"/>
          </p:nvPr>
        </p:nvSpPr>
        <p:spPr/>
        <p:txBody>
          <a:bodyPr/>
          <a:lstStyle/>
          <a:p>
            <a:fld id="{1BD9E107-7CBE-4420-B8A8-046F950C4F52}" type="slidenum">
              <a:rPr lang="en-US" altLang="zh-CN"/>
              <a:t>7</a:t>
            </a:fld>
            <a:endParaRPr lang="en-US" altLang="zh-CN"/>
          </a:p>
        </p:txBody>
      </p:sp>
      <p:graphicFrame>
        <p:nvGraphicFramePr>
          <p:cNvPr id="5" name="表格 -1"/>
          <p:cNvGraphicFramePr/>
          <p:nvPr/>
        </p:nvGraphicFramePr>
        <p:xfrm>
          <a:off x="1250950" y="2791460"/>
          <a:ext cx="6642100" cy="2657475"/>
        </p:xfrm>
        <a:graphic>
          <a:graphicData uri="http://schemas.openxmlformats.org/drawingml/2006/table">
            <a:tbl>
              <a:tblPr firstRow="1" bandRow="1">
                <a:tableStyleId>{5940675A-B579-460E-94D1-54222C63F5DA}</a:tableStyleId>
              </a:tblPr>
              <a:tblGrid>
                <a:gridCol w="1100455">
                  <a:extLst>
                    <a:ext uri="{9D8B030D-6E8A-4147-A177-3AD203B41FA5}">
                      <a16:colId xmlns:a16="http://schemas.microsoft.com/office/drawing/2014/main" val="20000"/>
                    </a:ext>
                  </a:extLst>
                </a:gridCol>
                <a:gridCol w="1271905">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494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tblGrid>
              <a:tr h="531495">
                <a:tc>
                  <a:txBody>
                    <a:bodyPr/>
                    <a:lstStyle/>
                    <a:p>
                      <a:pPr indent="0" algn="ctr">
                        <a:buNone/>
                      </a:pPr>
                      <a:endParaRPr lang="zh-CN" altLang="en-US"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产品</a:t>
                      </a:r>
                      <a:r>
                        <a:rPr lang="en-US" altLang="zh-CN" sz="2400" b="1">
                          <a:latin typeface="宋体" panose="02010600030101010101" pitchFamily="2" charset="-122"/>
                          <a:ea typeface="宋体" panose="02010600030101010101" pitchFamily="2" charset="-122"/>
                          <a:cs typeface="宋体" panose="02010600030101010101" pitchFamily="2" charset="-122"/>
                        </a:rPr>
                        <a:t>1</a:t>
                      </a:r>
                      <a:endParaRPr lang="zh-CN"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产品</a:t>
                      </a:r>
                      <a:r>
                        <a:rPr lang="en-US" altLang="zh-CN" sz="2400" b="1">
                          <a:latin typeface="宋体" panose="02010600030101010101" pitchFamily="2" charset="-122"/>
                          <a:ea typeface="宋体" panose="02010600030101010101" pitchFamily="2" charset="-122"/>
                          <a:cs typeface="宋体" panose="02010600030101010101" pitchFamily="2" charset="-122"/>
                        </a:rPr>
                        <a:t>2</a:t>
                      </a:r>
                      <a:endParaRPr lang="zh-CN"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产品</a:t>
                      </a:r>
                      <a:r>
                        <a:rPr lang="en-US" altLang="zh-CN" sz="2400" b="1">
                          <a:latin typeface="宋体" panose="02010600030101010101" pitchFamily="2" charset="-122"/>
                          <a:ea typeface="宋体" panose="02010600030101010101" pitchFamily="2" charset="-122"/>
                          <a:cs typeface="宋体" panose="02010600030101010101" pitchFamily="2" charset="-122"/>
                        </a:rPr>
                        <a:t>3</a:t>
                      </a:r>
                      <a:endParaRPr lang="zh-CN"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495">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操作</a:t>
                      </a:r>
                      <a:r>
                        <a:rPr lang="en-US" altLang="zh-CN" sz="2400" b="1">
                          <a:latin typeface="宋体" panose="02010600030101010101" pitchFamily="2" charset="-122"/>
                          <a:ea typeface="宋体" panose="02010600030101010101" pitchFamily="2" charset="-122"/>
                          <a:cs typeface="宋体" panose="02010600030101010101" pitchFamily="2" charset="-122"/>
                        </a:rPr>
                        <a:t>1</a:t>
                      </a:r>
                      <a:endParaRPr lang="zh-CN"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7</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i="1">
                          <a:latin typeface="宋体" panose="02010600030101010101" pitchFamily="2" charset="-122"/>
                          <a:ea typeface="宋体" panose="02010600030101010101" pitchFamily="2" charset="-122"/>
                          <a:cs typeface="宋体" panose="02010600030101010101" pitchFamily="2" charset="-122"/>
                        </a:rPr>
                        <a:t>M</a:t>
                      </a:r>
                      <a:r>
                        <a:rPr lang="en-US" altLang="zh-CN" sz="2400" b="1" baseline="-25000">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10</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i="1">
                          <a:latin typeface="宋体" panose="02010600030101010101" pitchFamily="2" charset="-122"/>
                          <a:ea typeface="宋体" panose="02010600030101010101" pitchFamily="2" charset="-122"/>
                          <a:cs typeface="宋体" panose="02010600030101010101" pitchFamily="2" charset="-122"/>
                        </a:rPr>
                        <a:t>M</a:t>
                      </a:r>
                      <a:r>
                        <a:rPr lang="en-US" altLang="zh-CN" sz="2400" b="1" baseline="-25000">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7</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i="1">
                          <a:latin typeface="宋体" panose="02010600030101010101" pitchFamily="2" charset="-122"/>
                          <a:ea typeface="宋体" panose="02010600030101010101" pitchFamily="2" charset="-122"/>
                          <a:cs typeface="宋体" panose="02010600030101010101" pitchFamily="2" charset="-122"/>
                        </a:rPr>
                        <a:t>M</a:t>
                      </a:r>
                      <a:r>
                        <a:rPr lang="en-US" altLang="zh-CN" sz="2400" b="1" baseline="-25000">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1495">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操作</a:t>
                      </a:r>
                      <a:r>
                        <a:rPr lang="en-US" altLang="zh-CN" sz="2400" b="1">
                          <a:latin typeface="宋体" panose="02010600030101010101" pitchFamily="2" charset="-122"/>
                          <a:ea typeface="宋体" panose="02010600030101010101" pitchFamily="2" charset="-122"/>
                          <a:cs typeface="宋体" panose="02010600030101010101" pitchFamily="2" charset="-122"/>
                        </a:rPr>
                        <a:t>2</a:t>
                      </a:r>
                      <a:endParaRPr lang="zh-CN"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12</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i="1">
                          <a:latin typeface="宋体" panose="02010600030101010101" pitchFamily="2" charset="-122"/>
                          <a:ea typeface="宋体" panose="02010600030101010101" pitchFamily="2" charset="-122"/>
                          <a:cs typeface="宋体" panose="02010600030101010101" pitchFamily="2" charset="-122"/>
                        </a:rPr>
                        <a:t>M</a:t>
                      </a:r>
                      <a:r>
                        <a:rPr lang="en-US" altLang="zh-CN" sz="2400" b="1" baseline="-25000">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17</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i="1">
                          <a:latin typeface="宋体" panose="02010600030101010101" pitchFamily="2" charset="-122"/>
                          <a:ea typeface="宋体" panose="02010600030101010101" pitchFamily="2" charset="-122"/>
                          <a:cs typeface="宋体" panose="02010600030101010101" pitchFamily="2" charset="-122"/>
                        </a:rPr>
                        <a:t>M</a:t>
                      </a:r>
                      <a:r>
                        <a:rPr lang="en-US" altLang="zh-CN" sz="2400" b="1" baseline="-25000">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22</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i="1">
                          <a:latin typeface="宋体" panose="02010600030101010101" pitchFamily="2" charset="-122"/>
                          <a:ea typeface="宋体" panose="02010600030101010101" pitchFamily="2" charset="-122"/>
                          <a:cs typeface="宋体" panose="02010600030101010101" pitchFamily="2" charset="-122"/>
                        </a:rPr>
                        <a:t>M</a:t>
                      </a:r>
                      <a:r>
                        <a:rPr lang="en-US" altLang="zh-CN" sz="2400" b="1" baseline="-25000">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1495">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操作</a:t>
                      </a:r>
                      <a:r>
                        <a:rPr lang="en-US" altLang="zh-CN" sz="2400" b="1">
                          <a:latin typeface="宋体" panose="02010600030101010101" pitchFamily="2" charset="-122"/>
                          <a:ea typeface="宋体" panose="02010600030101010101" pitchFamily="2" charset="-122"/>
                          <a:cs typeface="宋体" panose="02010600030101010101" pitchFamily="2" charset="-122"/>
                        </a:rPr>
                        <a:t>3</a:t>
                      </a:r>
                      <a:endParaRPr lang="zh-CN"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15</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i="1">
                          <a:latin typeface="宋体" panose="02010600030101010101" pitchFamily="2" charset="-122"/>
                          <a:ea typeface="宋体" panose="02010600030101010101" pitchFamily="2" charset="-122"/>
                          <a:cs typeface="宋体" panose="02010600030101010101" pitchFamily="2" charset="-122"/>
                        </a:rPr>
                        <a:t>M</a:t>
                      </a:r>
                      <a:r>
                        <a:rPr lang="en-US" altLang="zh-CN" sz="2400" b="1" baseline="-25000">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Times New Roman" panose="02020603050405020304" pitchFamily="18" charset="0"/>
                          <a:cs typeface="Times New Roman" panose="02020603050405020304" pitchFamily="18" charset="0"/>
                        </a:rPr>
                        <a:t> </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Times New Roman" panose="02020603050405020304" pitchFamily="18" charset="0"/>
                          <a:cs typeface="Times New Roman" panose="02020603050405020304" pitchFamily="18" charset="0"/>
                        </a:rPr>
                        <a:t> </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1495">
                <a:tc>
                  <a:txBody>
                    <a:bodyPr/>
                    <a:lstStyle/>
                    <a:p>
                      <a:pPr indent="0" algn="ctr">
                        <a:buNone/>
                      </a:pPr>
                      <a:r>
                        <a:rPr lang="en-US" altLang="zh-CN"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Times New Roman" panose="02020603050405020304" pitchFamily="18" charset="0"/>
                          <a:cs typeface="Times New Roman" panose="02020603050405020304" pitchFamily="18" charset="0"/>
                        </a:rPr>
                        <a:t> </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Times New Roman" panose="02020603050405020304" pitchFamily="18" charset="0"/>
                          <a:cs typeface="Times New Roman" panose="02020603050405020304" pitchFamily="18" charset="0"/>
                        </a:rPr>
                        <a:t> </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Times New Roman" panose="02020603050405020304" pitchFamily="18" charset="0"/>
                          <a:cs typeface="Times New Roman" panose="02020603050405020304" pitchFamily="18" charset="0"/>
                        </a:rPr>
                        <a:t> </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规则</a:t>
            </a:r>
          </a:p>
        </p:txBody>
      </p:sp>
      <p:sp>
        <p:nvSpPr>
          <p:cNvPr id="3" name="内容占位符 2"/>
          <p:cNvSpPr>
            <a:spLocks noGrp="1"/>
          </p:cNvSpPr>
          <p:nvPr>
            <p:ph idx="1"/>
          </p:nvPr>
        </p:nvSpPr>
        <p:spPr>
          <a:xfrm>
            <a:off x="392430" y="1319530"/>
            <a:ext cx="8447405" cy="4611370"/>
          </a:xfrm>
        </p:spPr>
        <p:txBody>
          <a:bodyPr/>
          <a:lstStyle/>
          <a:p>
            <a:pPr lvl="1"/>
            <a:r>
              <a:rPr lang="zh-CN" altLang="en-US" b="1"/>
              <a:t>约束2: 每台机器同一时间只能加工一个操作，</a:t>
            </a:r>
            <a:r>
              <a:rPr lang="zh-CN" altLang="en-US" b="1">
                <a:solidFill>
                  <a:srgbClr val="FF0000"/>
                </a:solidFill>
              </a:rPr>
              <a:t>一旦开始加工一个操作就要加工完成</a:t>
            </a:r>
            <a:r>
              <a:rPr lang="zh-CN" altLang="en-US" b="1"/>
              <a:t>，期间不允许中断。每台机器都不能被其他机器替代。</a:t>
            </a:r>
          </a:p>
        </p:txBody>
      </p:sp>
      <p:sp>
        <p:nvSpPr>
          <p:cNvPr id="4" name="灯片编号占位符 3"/>
          <p:cNvSpPr>
            <a:spLocks noGrp="1"/>
          </p:cNvSpPr>
          <p:nvPr>
            <p:ph type="sldNum" sz="quarter" idx="12"/>
          </p:nvPr>
        </p:nvSpPr>
        <p:spPr/>
        <p:txBody>
          <a:bodyPr/>
          <a:lstStyle/>
          <a:p>
            <a:fld id="{1BD9E107-7CBE-4420-B8A8-046F950C4F52}" type="slidenum">
              <a:rPr lang="en-US" altLang="zh-CN"/>
              <a:t>8</a:t>
            </a:fld>
            <a:endParaRPr lang="en-US" altLang="zh-CN"/>
          </a:p>
        </p:txBody>
      </p:sp>
      <p:pic>
        <p:nvPicPr>
          <p:cNvPr id="5" name="图片 4"/>
          <p:cNvPicPr>
            <a:picLocks noChangeAspect="1"/>
          </p:cNvPicPr>
          <p:nvPr/>
        </p:nvPicPr>
        <p:blipFill>
          <a:blip r:embed="rId2"/>
          <a:stretch>
            <a:fillRect/>
          </a:stretch>
        </p:blipFill>
        <p:spPr>
          <a:xfrm>
            <a:off x="2078990" y="3048000"/>
            <a:ext cx="3421380" cy="227838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规则</a:t>
            </a:r>
          </a:p>
        </p:txBody>
      </p:sp>
      <p:sp>
        <p:nvSpPr>
          <p:cNvPr id="3" name="内容占位符 2"/>
          <p:cNvSpPr>
            <a:spLocks noGrp="1"/>
          </p:cNvSpPr>
          <p:nvPr>
            <p:ph idx="1"/>
          </p:nvPr>
        </p:nvSpPr>
        <p:spPr>
          <a:xfrm>
            <a:off x="392430" y="1319530"/>
            <a:ext cx="8447405" cy="4611370"/>
          </a:xfrm>
        </p:spPr>
        <p:txBody>
          <a:bodyPr/>
          <a:lstStyle/>
          <a:p>
            <a:pPr lvl="1"/>
            <a:r>
              <a:rPr lang="zh-CN" altLang="en-US" b="1" dirty="0" smtClean="0"/>
              <a:t>约束</a:t>
            </a:r>
            <a:r>
              <a:rPr lang="en-US" altLang="zh-CN" b="1" dirty="0" smtClean="0"/>
              <a:t>3</a:t>
            </a:r>
            <a:r>
              <a:rPr lang="zh-CN" altLang="en-US" b="1" dirty="0" smtClean="0"/>
              <a:t>: 每天有不定时的设备（机器）检修需求，即：任意机器、任意时间、提出设备检修的要求，检修时间随检修需求确定。</a:t>
            </a:r>
            <a:endParaRPr lang="zh-CN" altLang="en-US" b="1" dirty="0"/>
          </a:p>
        </p:txBody>
      </p:sp>
      <p:sp>
        <p:nvSpPr>
          <p:cNvPr id="4" name="灯片编号占位符 3"/>
          <p:cNvSpPr>
            <a:spLocks noGrp="1"/>
          </p:cNvSpPr>
          <p:nvPr>
            <p:ph type="sldNum" sz="quarter" idx="12"/>
          </p:nvPr>
        </p:nvSpPr>
        <p:spPr/>
        <p:txBody>
          <a:bodyPr/>
          <a:lstStyle/>
          <a:p>
            <a:fld id="{1BD9E107-7CBE-4420-B8A8-046F950C4F52}" type="slidenum">
              <a:rPr lang="en-US" altLang="zh-CN"/>
              <a:t>9</a:t>
            </a:fld>
            <a:endParaRPr lang="en-US" altLang="zh-CN"/>
          </a:p>
        </p:txBody>
      </p:sp>
      <p:pic>
        <p:nvPicPr>
          <p:cNvPr id="5" name="图片 4"/>
          <p:cNvPicPr>
            <a:picLocks noChangeAspect="1"/>
          </p:cNvPicPr>
          <p:nvPr/>
        </p:nvPicPr>
        <p:blipFill>
          <a:blip r:embed="rId2"/>
          <a:stretch>
            <a:fillRect/>
          </a:stretch>
        </p:blipFill>
        <p:spPr>
          <a:xfrm>
            <a:off x="2078990" y="3048000"/>
            <a:ext cx="3421380" cy="2278380"/>
          </a:xfrm>
          <a:prstGeom prst="rect">
            <a:avLst/>
          </a:prstGeom>
        </p:spPr>
      </p:pic>
    </p:spTree>
    <p:extLst>
      <p:ext uri="{BB962C8B-B14F-4D97-AF65-F5344CB8AC3E}">
        <p14:creationId xmlns:p14="http://schemas.microsoft.com/office/powerpoint/2010/main" val="113322046"/>
      </p:ext>
    </p:extLst>
  </p:cSld>
  <p:clrMapOvr>
    <a:masterClrMapping/>
  </p:clrMapOvr>
  <p:transition/>
</p:sld>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34</TotalTime>
  <Words>2755</Words>
  <Application>Microsoft Office PowerPoint</Application>
  <PresentationFormat>全屏显示(4:3)</PresentationFormat>
  <Paragraphs>369</Paragraphs>
  <Slides>47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47</vt:i4>
      </vt:variant>
    </vt:vector>
  </HeadingPairs>
  <TitlesOfParts>
    <vt:vector size="59" baseType="lpstr">
      <vt:lpstr>ArialUnicodeMS</vt:lpstr>
      <vt:lpstr>华文中宋</vt:lpstr>
      <vt:lpstr>楷体_GB2312</vt:lpstr>
      <vt:lpstr>宋体</vt:lpstr>
      <vt:lpstr>Arial</vt:lpstr>
      <vt:lpstr>Times New Roman</vt:lpstr>
      <vt:lpstr>Wingdings</vt:lpstr>
      <vt:lpstr>经分互动规范介绍</vt:lpstr>
      <vt:lpstr>Equation.3</vt:lpstr>
      <vt:lpstr>Bitmap Image</vt:lpstr>
      <vt:lpstr>Visio</vt:lpstr>
      <vt:lpstr>图表</vt:lpstr>
      <vt:lpstr>PowerPoint 演示文稿</vt:lpstr>
      <vt:lpstr>提纲</vt:lpstr>
      <vt:lpstr>实验: Job shop管理游戏</vt:lpstr>
      <vt:lpstr>实验: Job shop管理游戏</vt:lpstr>
      <vt:lpstr>实验: Job shop管理游戏</vt:lpstr>
      <vt:lpstr>排行榜</vt:lpstr>
      <vt:lpstr>规则</vt:lpstr>
      <vt:lpstr>规则</vt:lpstr>
      <vt:lpstr>规则</vt:lpstr>
      <vt:lpstr>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提纲</vt:lpstr>
      <vt:lpstr>3.小组成员职责</vt:lpstr>
      <vt:lpstr>3.小组成员职责</vt:lpstr>
      <vt:lpstr>提纲</vt:lpstr>
      <vt:lpstr>4.进度要求</vt:lpstr>
      <vt:lpstr>4.课程设计提交内容</vt:lpstr>
      <vt:lpstr>4.课程设计提交内容</vt:lpstr>
      <vt:lpstr>4.课程设计提交内容</vt:lpstr>
      <vt:lpstr>4.课程设计提交内容</vt:lpstr>
      <vt:lpstr>4.课程设计提交内容</vt:lpstr>
      <vt:lpstr>4.课程设计提交内容</vt:lpstr>
      <vt:lpstr>4.课程设计提交内容</vt:lpstr>
      <vt:lpstr>大作业验收说明</vt:lpstr>
      <vt:lpstr>提纲</vt:lpstr>
      <vt:lpstr>接下去的工作</vt:lpstr>
      <vt:lpstr>PowerPoint 演示文稿</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zhouchunyan</dc:creator>
  <cp:lastModifiedBy>lei zhang</cp:lastModifiedBy>
  <cp:revision>466</cp:revision>
  <dcterms:created xsi:type="dcterms:W3CDTF">2005-11-27T05:02:00Z</dcterms:created>
  <dcterms:modified xsi:type="dcterms:W3CDTF">2018-05-15T00:33:30Z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