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8"/>
  </p:notesMasterIdLst>
  <p:handoutMasterIdLst>
    <p:handoutMasterId r:id="rId49"/>
  </p:handoutMasterIdLst>
  <p:sldIdLst>
    <p:sldId id="256" r:id="rId2"/>
    <p:sldId id="257" r:id="rId3"/>
    <p:sldId id="388" r:id="rId4"/>
    <p:sldId id="460" r:id="rId5"/>
    <p:sldId id="461" r:id="rId6"/>
    <p:sldId id="426" r:id="rId7"/>
    <p:sldId id="462" r:id="rId8"/>
    <p:sldId id="463" r:id="rId9"/>
    <p:sldId id="464" r:id="rId10"/>
    <p:sldId id="390" r:id="rId11"/>
    <p:sldId id="465" r:id="rId12"/>
    <p:sldId id="393" r:id="rId13"/>
    <p:sldId id="466" r:id="rId14"/>
    <p:sldId id="394" r:id="rId15"/>
    <p:sldId id="468" r:id="rId16"/>
    <p:sldId id="467" r:id="rId17"/>
    <p:sldId id="395" r:id="rId18"/>
    <p:sldId id="397" r:id="rId19"/>
    <p:sldId id="303" r:id="rId20"/>
    <p:sldId id="289" r:id="rId21"/>
    <p:sldId id="292" r:id="rId22"/>
    <p:sldId id="294" r:id="rId23"/>
    <p:sldId id="295" r:id="rId24"/>
    <p:sldId id="293" r:id="rId25"/>
    <p:sldId id="320" r:id="rId26"/>
    <p:sldId id="302" r:id="rId27"/>
    <p:sldId id="291" r:id="rId28"/>
    <p:sldId id="296" r:id="rId29"/>
    <p:sldId id="297" r:id="rId30"/>
    <p:sldId id="298" r:id="rId31"/>
    <p:sldId id="304" r:id="rId32"/>
    <p:sldId id="269" r:id="rId33"/>
    <p:sldId id="270" r:id="rId34"/>
    <p:sldId id="305" r:id="rId35"/>
    <p:sldId id="306" r:id="rId36"/>
    <p:sldId id="285" r:id="rId37"/>
    <p:sldId id="286" r:id="rId38"/>
    <p:sldId id="272" r:id="rId39"/>
    <p:sldId id="273" r:id="rId40"/>
    <p:sldId id="287" r:id="rId41"/>
    <p:sldId id="274" r:id="rId42"/>
    <p:sldId id="275" r:id="rId43"/>
    <p:sldId id="336" r:id="rId44"/>
    <p:sldId id="335" r:id="rId45"/>
    <p:sldId id="358" r:id="rId46"/>
    <p:sldId id="469" r:id="rId47"/>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126" d="100"/>
          <a:sy n="126" d="100"/>
        </p:scale>
        <p:origin x="1116" y="132"/>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2018-04-17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t>‹#›</a:t>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4"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a:solidFill>
                    <a:schemeClr val="bg1"/>
                  </a:solidFill>
                </a:rPr>
                <a:t>课程设计作业布置</a:t>
              </a:r>
            </a:p>
          </p:txBody>
        </p:sp>
      </p:grpSp>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5"/>
            <a:ext cx="8153400" cy="4611370"/>
          </a:xfrm>
        </p:spPr>
        <p:txBody>
          <a:bodyPr/>
          <a:lstStyle/>
          <a:p>
            <a:r>
              <a:rPr lang="zh-CN" altLang="en-US" b="1"/>
              <a:t>输入方式</a:t>
            </a:r>
          </a:p>
          <a:p>
            <a:pPr lvl="1"/>
            <a:r>
              <a:rPr lang="en-US" altLang="zh-CN" b="1">
                <a:solidFill>
                  <a:srgbClr val="FF0000"/>
                </a:solidFill>
              </a:rPr>
              <a:t>a.</a:t>
            </a:r>
            <a:r>
              <a:rPr lang="zh-CN" altLang="en-US" sz="2400" b="1">
                <a:solidFill>
                  <a:srgbClr val="FF0000"/>
                </a:solidFill>
              </a:rPr>
              <a:t>文件输入</a:t>
            </a:r>
          </a:p>
          <a:p>
            <a:pPr lvl="2"/>
            <a:r>
              <a:rPr sz="2400" b="1">
                <a:sym typeface="+mn-ea"/>
              </a:rPr>
              <a:t>文件名为input.txt，文本文件格式为：</a:t>
            </a:r>
          </a:p>
          <a:p>
            <a:pPr marL="914400" lvl="2" indent="0">
              <a:buNone/>
            </a:pPr>
            <a:r>
              <a:rPr sz="2400" b="1">
                <a:sym typeface="+mn-ea"/>
              </a:rPr>
              <a:t>首行输入产品数和机器数，格式为：</a:t>
            </a:r>
          </a:p>
          <a:p>
            <a:pPr marL="914400" lvl="2" indent="0">
              <a:buNone/>
            </a:pPr>
            <a:r>
              <a:rPr sz="2400" b="1">
                <a:solidFill>
                  <a:srgbClr val="FF0000"/>
                </a:solidFill>
                <a:sym typeface="+mn-ea"/>
              </a:rPr>
              <a:t>&lt;产品数目&gt; &lt;空格&gt;&lt;机器数目&gt;&lt;\n&gt;</a:t>
            </a:r>
          </a:p>
          <a:p>
            <a:pPr marL="914400" lvl="2" indent="0">
              <a:buNone/>
            </a:pPr>
            <a:r>
              <a:rPr sz="2400" b="1">
                <a:sym typeface="+mn-ea"/>
              </a:rPr>
              <a:t>之后每一行代表一个产品的加工订单，‘-1’表示结束。</a:t>
            </a:r>
          </a:p>
          <a:p>
            <a:pPr marL="914400" lvl="2" indent="0">
              <a:buNone/>
            </a:pPr>
            <a:r>
              <a:rPr sz="2400" b="1">
                <a:sym typeface="+mn-ea"/>
              </a:rPr>
              <a:t>每行的订单输入格式规定如下：</a:t>
            </a:r>
          </a:p>
          <a:p>
            <a:pPr marL="914400" lvl="2" indent="0">
              <a:buNone/>
            </a:pPr>
            <a:r>
              <a:rPr sz="2400" b="1">
                <a:solidFill>
                  <a:srgbClr val="FF0000"/>
                </a:solidFill>
                <a:sym typeface="+mn-ea"/>
              </a:rPr>
              <a:t>&lt;产品序号&gt;&lt;空格&gt;&lt;(&gt;&lt;按顺序的工序所花时间&gt;&lt;,&gt;&lt;工序指定机器号&gt;&lt;空格&gt;&lt;)&gt;...&lt;\n&gt; </a:t>
            </a:r>
          </a:p>
        </p:txBody>
      </p:sp>
      <p:sp>
        <p:nvSpPr>
          <p:cNvPr id="4" name="灯片编号占位符 3"/>
          <p:cNvSpPr>
            <a:spLocks noGrp="1"/>
          </p:cNvSpPr>
          <p:nvPr>
            <p:ph type="sldNum" sz="quarter" idx="12"/>
          </p:nvPr>
        </p:nvSpPr>
        <p:spPr/>
        <p:txBody>
          <a:bodyPr/>
          <a:lstStyle/>
          <a:p>
            <a:fld id="{1BD9E107-7CBE-4420-B8A8-046F950C4F52}" type="slidenum">
              <a:rPr lang="en-US" altLang="zh-CN"/>
              <a:t>10</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5"/>
            <a:ext cx="8153400" cy="4611370"/>
          </a:xfrm>
        </p:spPr>
        <p:txBody>
          <a:bodyPr/>
          <a:lstStyle/>
          <a:p>
            <a:r>
              <a:rPr lang="zh-CN" altLang="en-US" b="1"/>
              <a:t>输入方式</a:t>
            </a:r>
          </a:p>
          <a:p>
            <a:pPr lvl="1"/>
            <a:r>
              <a:rPr lang="en-US" altLang="zh-CN" b="1">
                <a:solidFill>
                  <a:srgbClr val="FF0000"/>
                </a:solidFill>
              </a:rPr>
              <a:t>a.</a:t>
            </a:r>
            <a:r>
              <a:rPr lang="zh-CN" altLang="en-US" sz="2400" b="1">
                <a:solidFill>
                  <a:srgbClr val="FF0000"/>
                </a:solidFill>
              </a:rPr>
              <a:t>文件输入示例</a:t>
            </a:r>
          </a:p>
          <a:p>
            <a:pPr marL="914400" lvl="2" indent="0">
              <a:buNone/>
            </a:pPr>
            <a:r>
              <a:rPr sz="2400" b="1">
                <a:sym typeface="+mn-ea"/>
              </a:rPr>
              <a:t>3 3 </a:t>
            </a:r>
          </a:p>
          <a:p>
            <a:pPr marL="914400" lvl="2" indent="0">
              <a:buNone/>
            </a:pPr>
            <a:r>
              <a:rPr sz="2400" b="1">
                <a:sym typeface="+mn-ea"/>
              </a:rPr>
              <a:t>1 (7,1) (3,2) (15,3)</a:t>
            </a:r>
          </a:p>
          <a:p>
            <a:pPr marL="914400" lvl="2" indent="0">
              <a:buNone/>
            </a:pPr>
            <a:r>
              <a:rPr sz="2400" b="1">
                <a:sym typeface="+mn-ea"/>
              </a:rPr>
              <a:t>2 (10,2) (17,1)</a:t>
            </a:r>
          </a:p>
          <a:p>
            <a:pPr marL="914400" lvl="2" indent="0">
              <a:buNone/>
            </a:pPr>
            <a:r>
              <a:rPr sz="2400" b="1">
                <a:sym typeface="+mn-ea"/>
              </a:rPr>
              <a:t>3 (7,1) (22,2)</a:t>
            </a:r>
          </a:p>
          <a:p>
            <a:pPr marL="914400" lvl="2" indent="0">
              <a:buNone/>
            </a:pPr>
            <a:r>
              <a:rPr sz="2400" b="1">
                <a:sym typeface="+mn-ea"/>
              </a:rPr>
              <a:t>-1</a:t>
            </a:r>
          </a:p>
          <a:p>
            <a:pPr lvl="1"/>
            <a:r>
              <a:rPr sz="2400" b="1">
                <a:sym typeface="+mn-ea"/>
              </a:rPr>
              <a:t>在软件系统开发期间，老师会提供几组测试数据（输入文件和参照结果）给同学们，便于大家测试。最后验收的时候，老师会现场给定新的</a:t>
            </a:r>
            <a:r>
              <a:rPr lang="zh-CN" sz="2400" b="1">
                <a:sym typeface="+mn-ea"/>
              </a:rPr>
              <a:t>输入文件</a:t>
            </a:r>
            <a:r>
              <a:rPr sz="2400" b="1">
                <a:sym typeface="+mn-ea"/>
              </a:rPr>
              <a:t>，来验证各组程序的算法优劣。</a:t>
            </a:r>
          </a:p>
        </p:txBody>
      </p:sp>
      <p:sp>
        <p:nvSpPr>
          <p:cNvPr id="4" name="灯片编号占位符 3"/>
          <p:cNvSpPr>
            <a:spLocks noGrp="1"/>
          </p:cNvSpPr>
          <p:nvPr>
            <p:ph type="sldNum" sz="quarter" idx="12"/>
          </p:nvPr>
        </p:nvSpPr>
        <p:spPr/>
        <p:txBody>
          <a:bodyPr/>
          <a:lstStyle/>
          <a:p>
            <a:fld id="{1BD9E107-7CBE-4420-B8A8-046F950C4F52}" type="slidenum">
              <a:rPr lang="en-US" altLang="zh-CN"/>
              <a:t>11</a:t>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a:solidFill>
                  <a:srgbClr val="FF0000"/>
                </a:solidFill>
                <a:sym typeface="+mn-ea"/>
              </a:rPr>
              <a:t>b．从键盘输入</a:t>
            </a:r>
          </a:p>
          <a:p>
            <a:pPr lvl="2"/>
            <a:r>
              <a:rPr sz="2400" b="1">
                <a:sym typeface="+mn-ea"/>
              </a:rPr>
              <a:t>命令行方式下，首先输入产品数和机器数，格式为：</a:t>
            </a:r>
            <a:r>
              <a:rPr sz="2400" b="1">
                <a:solidFill>
                  <a:srgbClr val="FF0000"/>
                </a:solidFill>
                <a:sym typeface="+mn-ea"/>
              </a:rPr>
              <a:t>&lt;产品数目&gt; &lt;空格&gt;&lt;机器数目&gt;&lt;ENTER&gt;</a:t>
            </a:r>
          </a:p>
          <a:p>
            <a:pPr lvl="2"/>
            <a:r>
              <a:rPr sz="2400" b="1">
                <a:sym typeface="+mn-ea"/>
              </a:rPr>
              <a:t>之后每一行代表一个产品的加工订单，输入‘-1’表示结束输入。</a:t>
            </a:r>
          </a:p>
          <a:p>
            <a:pPr lvl="2"/>
            <a:r>
              <a:rPr sz="2400" b="1">
                <a:sym typeface="+mn-ea"/>
              </a:rPr>
              <a:t>每行的订单输入格式规定如下：</a:t>
            </a:r>
          </a:p>
          <a:p>
            <a:pPr marL="914400" lvl="2" indent="0">
              <a:buNone/>
            </a:pPr>
            <a:r>
              <a:rPr sz="2400" b="1">
                <a:solidFill>
                  <a:srgbClr val="FF0000"/>
                </a:solidFill>
                <a:sym typeface="+mn-ea"/>
              </a:rPr>
              <a:t>&lt;产品序号&gt;&lt;空格&gt;&lt;按顺序的工序所花时间&gt;&lt;,&gt;&lt;工序指定机器号&gt;&lt;空格&gt;...&lt;ENTER&gt;</a:t>
            </a:r>
            <a:endParaRPr lang="zh-CN" altLang="zh-CN" sz="2400" b="1">
              <a:solidFill>
                <a:srgbClr val="FF0000"/>
              </a:solidFill>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12</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a:solidFill>
                  <a:srgbClr val="FF0000"/>
                </a:solidFill>
              </a:rPr>
              <a:t>c．图形界面输入（动画版本）</a:t>
            </a:r>
          </a:p>
          <a:p>
            <a:pPr lvl="2"/>
            <a:r>
              <a:rPr lang="zh-CN" altLang="en-US" sz="2400" b="1"/>
              <a:t>订单输入</a:t>
            </a:r>
            <a:r>
              <a:rPr lang="zh-CN" altLang="zh-CN" sz="2400" b="1"/>
              <a:t>均通过点击对应的界面按钮实现。</a:t>
            </a:r>
          </a:p>
          <a:p>
            <a:pPr marL="914400" lvl="2" indent="0">
              <a:buNone/>
            </a:pPr>
            <a:endParaRPr lang="zh-CN" altLang="zh-CN" sz="2400" b="1"/>
          </a:p>
        </p:txBody>
      </p:sp>
      <p:sp>
        <p:nvSpPr>
          <p:cNvPr id="4" name="灯片编号占位符 3"/>
          <p:cNvSpPr>
            <a:spLocks noGrp="1"/>
          </p:cNvSpPr>
          <p:nvPr>
            <p:ph type="sldNum" sz="quarter" idx="12"/>
          </p:nvPr>
        </p:nvSpPr>
        <p:spPr/>
        <p:txBody>
          <a:bodyPr/>
          <a:lstStyle/>
          <a:p>
            <a:fld id="{1BD9E107-7CBE-4420-B8A8-046F950C4F52}" type="slidenum">
              <a:rPr lang="en-US" altLang="zh-CN"/>
              <a:t>13</a:t>
            </a:fld>
            <a:endParaRPr lang="en-US" altLang="zh-CN"/>
          </a:p>
        </p:txBody>
      </p:sp>
      <p:graphicFrame>
        <p:nvGraphicFramePr>
          <p:cNvPr id="5" name="对象 4"/>
          <p:cNvGraphicFramePr/>
          <p:nvPr/>
        </p:nvGraphicFramePr>
        <p:xfrm>
          <a:off x="685800" y="2393315"/>
          <a:ext cx="7832090" cy="2951480"/>
        </p:xfrm>
        <a:graphic>
          <a:graphicData uri="http://schemas.openxmlformats.org/presentationml/2006/ole">
            <mc:AlternateContent xmlns:mc="http://schemas.openxmlformats.org/markup-compatibility/2006">
              <mc:Choice xmlns:v="urn:schemas-microsoft-com:vml" Requires="v">
                <p:oleObj spid="_x0000_s5122" r:id="rId3" imgW="7825740" imgH="2948940" progId="Paint.Picture">
                  <p:embed/>
                </p:oleObj>
              </mc:Choice>
              <mc:Fallback>
                <p:oleObj r:id="rId3" imgW="7825740" imgH="2948940" progId="Paint.Picture">
                  <p:embed/>
                  <p:pic>
                    <p:nvPicPr>
                      <p:cNvPr id="0" name="图片 5"/>
                      <p:cNvPicPr/>
                      <p:nvPr/>
                    </p:nvPicPr>
                    <p:blipFill>
                      <a:blip r:embed="rId4"/>
                      <a:stretch>
                        <a:fillRect/>
                      </a:stretch>
                    </p:blipFill>
                    <p:spPr>
                      <a:xfrm>
                        <a:off x="685800" y="2393315"/>
                        <a:ext cx="7832090" cy="2951480"/>
                      </a:xfrm>
                      <a:prstGeom prst="rect">
                        <a:avLst/>
                      </a:prstGeom>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4611687"/>
          </a:xfrm>
        </p:spPr>
        <p:txBody>
          <a:bodyPr/>
          <a:lstStyle/>
          <a:p>
            <a:r>
              <a:rPr lang="zh-CN" altLang="en-US" b="1"/>
              <a:t>输出方式</a:t>
            </a:r>
          </a:p>
          <a:p>
            <a:pPr lvl="1"/>
            <a:r>
              <a:rPr lang="en-US" altLang="zh-CN" b="1">
                <a:solidFill>
                  <a:srgbClr val="FF0000"/>
                </a:solidFill>
              </a:rPr>
              <a:t>a</a:t>
            </a:r>
            <a:r>
              <a:rPr lang="zh-CN" altLang="en-US" b="1">
                <a:solidFill>
                  <a:srgbClr val="FF0000"/>
                </a:solidFill>
              </a:rPr>
              <a:t>.</a:t>
            </a:r>
            <a:r>
              <a:rPr lang="zh-CN" altLang="en-US" sz="2400" b="1">
                <a:solidFill>
                  <a:srgbClr val="FF0000"/>
                </a:solidFill>
              </a:rPr>
              <a:t>文件输出</a:t>
            </a:r>
          </a:p>
          <a:p>
            <a:pPr lvl="2"/>
            <a:r>
              <a:rPr sz="2400" b="1"/>
              <a:t>文件名为output.txt，文本文件格式为：</a:t>
            </a:r>
          </a:p>
          <a:p>
            <a:pPr lvl="2"/>
            <a:r>
              <a:rPr sz="2400" b="1"/>
              <a:t>一行代表一个机器的加工序列。每行的机器加工序列输出格式规定如下：</a:t>
            </a:r>
          </a:p>
          <a:p>
            <a:pPr lvl="2"/>
            <a:r>
              <a:rPr sz="2400" b="1">
                <a:solidFill>
                  <a:srgbClr val="FF0000"/>
                </a:solidFill>
              </a:rPr>
              <a:t>&lt;M&gt;&lt;机器号&gt;&lt;空格&gt;&lt;(&gt;&lt;起始时间,产品号-工序号,终止时间&gt;&lt;空格&gt;&lt;)&gt;...&lt;\n&gt;</a:t>
            </a:r>
          </a:p>
          <a:p>
            <a:pPr lvl="2"/>
            <a:r>
              <a:rPr sz="2400" b="1">
                <a:sym typeface="+mn-ea"/>
              </a:rPr>
              <a:t>最后一行输出</a:t>
            </a:r>
            <a:r>
              <a:rPr lang="en-US" sz="2400" b="1">
                <a:solidFill>
                  <a:srgbClr val="FF0000"/>
                </a:solidFill>
                <a:sym typeface="+mn-ea"/>
              </a:rPr>
              <a:t>&lt;</a:t>
            </a:r>
            <a:r>
              <a:rPr sz="2400" b="1">
                <a:solidFill>
                  <a:srgbClr val="FF0000"/>
                </a:solidFill>
                <a:sym typeface="+mn-ea"/>
              </a:rPr>
              <a:t>End</a:t>
            </a:r>
            <a:r>
              <a:rPr lang="en-US" sz="2400" b="1">
                <a:solidFill>
                  <a:srgbClr val="FF0000"/>
                </a:solidFill>
                <a:sym typeface="+mn-ea"/>
              </a:rPr>
              <a:t>&gt;</a:t>
            </a:r>
            <a:r>
              <a:rPr sz="2400" b="1">
                <a:solidFill>
                  <a:srgbClr val="FF0000"/>
                </a:solidFill>
                <a:sym typeface="+mn-ea"/>
              </a:rPr>
              <a:t>&lt;最终结束时间&gt;&lt;\n&gt;</a:t>
            </a:r>
            <a:r>
              <a:rPr sz="2400" b="1">
                <a:sym typeface="+mn-ea"/>
              </a:rPr>
              <a:t>表示方案的最终完成时间</a:t>
            </a:r>
            <a:r>
              <a:rPr lang="zh-CN" sz="2400" b="1">
                <a:sym typeface="+mn-ea"/>
              </a:rPr>
              <a:t>。</a:t>
            </a:r>
          </a:p>
        </p:txBody>
      </p:sp>
      <p:sp>
        <p:nvSpPr>
          <p:cNvPr id="4" name="灯片编号占位符 3"/>
          <p:cNvSpPr>
            <a:spLocks noGrp="1"/>
          </p:cNvSpPr>
          <p:nvPr>
            <p:ph type="sldNum" sz="quarter" idx="12"/>
          </p:nvPr>
        </p:nvSpPr>
        <p:spPr/>
        <p:txBody>
          <a:bodyPr/>
          <a:lstStyle/>
          <a:p>
            <a:fld id="{1BD9E107-7CBE-4420-B8A8-046F950C4F52}" type="slidenum">
              <a:rPr lang="en-US" altLang="zh-CN"/>
              <a:t>14</a:t>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4611687"/>
          </a:xfrm>
        </p:spPr>
        <p:txBody>
          <a:bodyPr/>
          <a:lstStyle/>
          <a:p>
            <a:r>
              <a:rPr lang="zh-CN" altLang="en-US" b="1"/>
              <a:t>输出方式</a:t>
            </a:r>
          </a:p>
          <a:p>
            <a:pPr lvl="1"/>
            <a:r>
              <a:rPr lang="en-US" altLang="zh-CN" b="1">
                <a:solidFill>
                  <a:srgbClr val="FF0000"/>
                </a:solidFill>
              </a:rPr>
              <a:t>a</a:t>
            </a:r>
            <a:r>
              <a:rPr lang="zh-CN" altLang="en-US" b="1">
                <a:solidFill>
                  <a:srgbClr val="FF0000"/>
                </a:solidFill>
              </a:rPr>
              <a:t>.</a:t>
            </a:r>
            <a:r>
              <a:rPr lang="zh-CN" altLang="en-US" sz="2400" b="1">
                <a:solidFill>
                  <a:srgbClr val="FF0000"/>
                </a:solidFill>
              </a:rPr>
              <a:t>文件输出示例</a:t>
            </a:r>
          </a:p>
          <a:p>
            <a:pPr lvl="2"/>
            <a:r>
              <a:rPr lang="zh-CN" sz="2400" b="1">
                <a:sym typeface="+mn-ea"/>
              </a:rPr>
              <a:t>M1 (0,1-1,7) (7,3-1,14) (29,2-2,46) </a:t>
            </a:r>
          </a:p>
          <a:p>
            <a:pPr lvl="2"/>
            <a:r>
              <a:rPr lang="zh-CN" sz="2400" b="1">
                <a:sym typeface="+mn-ea"/>
              </a:rPr>
              <a:t>M2 (7,1-2,19) (19,2-1,29) (29,3-2,51)</a:t>
            </a:r>
          </a:p>
          <a:p>
            <a:pPr lvl="2"/>
            <a:r>
              <a:rPr lang="zh-CN" sz="2400" b="1">
                <a:sym typeface="+mn-ea"/>
              </a:rPr>
              <a:t>M3 (19,1-3,34)</a:t>
            </a:r>
          </a:p>
          <a:p>
            <a:pPr lvl="2"/>
            <a:r>
              <a:rPr lang="zh-CN" sz="2400" b="1">
                <a:sym typeface="+mn-ea"/>
              </a:rPr>
              <a:t>End 51</a:t>
            </a:r>
          </a:p>
          <a:p>
            <a:pPr lvl="2"/>
            <a:endParaRPr lang="zh-CN" sz="2400" b="1">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a:t>输出方式</a:t>
            </a:r>
          </a:p>
          <a:p>
            <a:pPr lvl="1"/>
            <a:r>
              <a:rPr lang="en-US" altLang="zh-CN" sz="2400" b="1">
                <a:solidFill>
                  <a:srgbClr val="FF0000"/>
                </a:solidFill>
                <a:sym typeface="+mn-ea"/>
              </a:rPr>
              <a:t>b</a:t>
            </a:r>
            <a:r>
              <a:rPr lang="zh-CN" altLang="en-US" sz="2400" b="1">
                <a:solidFill>
                  <a:srgbClr val="FF0000"/>
                </a:solidFill>
                <a:sym typeface="+mn-ea"/>
              </a:rPr>
              <a:t>.命令行输出</a:t>
            </a:r>
          </a:p>
          <a:p>
            <a:pPr lvl="2"/>
            <a:r>
              <a:rPr lang="zh-CN" altLang="en-US" sz="2400" b="1">
                <a:solidFill>
                  <a:srgbClr val="FF0000"/>
                </a:solidFill>
                <a:sym typeface="+mn-ea"/>
              </a:rPr>
              <a:t>可用纯文字输出，也可用字符图形的效果输出</a:t>
            </a:r>
            <a:r>
              <a:rPr lang="zh-CN" altLang="en-US" sz="2400" b="1">
                <a:sym typeface="+mn-ea"/>
              </a:rPr>
              <a:t>。力求直观。</a:t>
            </a:r>
          </a:p>
          <a:p>
            <a:pPr lvl="2"/>
            <a:r>
              <a:rPr sz="2400" b="1">
                <a:sym typeface="+mn-ea"/>
              </a:rPr>
              <a:t>一行代表一个机器的加工序列。每行的机器加工序列输出格式规定如下：</a:t>
            </a:r>
            <a:endParaRPr sz="2400" b="1"/>
          </a:p>
          <a:p>
            <a:pPr lvl="2"/>
            <a:r>
              <a:rPr sz="2400" b="1">
                <a:solidFill>
                  <a:srgbClr val="FF0000"/>
                </a:solidFill>
                <a:sym typeface="+mn-ea"/>
              </a:rPr>
              <a:t>&lt;M&gt;&lt;机器号&gt;&lt;空格&gt;&lt;(&gt;&lt;起始时间,产品号-工序号,终止时间&gt;&lt;空格&gt;&lt;)&gt;...&lt;</a:t>
            </a:r>
            <a:r>
              <a:rPr lang="en-US" sz="2400" b="1">
                <a:solidFill>
                  <a:srgbClr val="FF0000"/>
                </a:solidFill>
                <a:sym typeface="+mn-ea"/>
              </a:rPr>
              <a:t>ENTER</a:t>
            </a:r>
            <a:r>
              <a:rPr sz="2400" b="1">
                <a:solidFill>
                  <a:srgbClr val="FF0000"/>
                </a:solidFill>
                <a:sym typeface="+mn-ea"/>
              </a:rPr>
              <a:t>&gt;</a:t>
            </a:r>
            <a:endParaRPr sz="2400" b="1">
              <a:solidFill>
                <a:srgbClr val="FF0000"/>
              </a:solidFill>
            </a:endParaRPr>
          </a:p>
          <a:p>
            <a:pPr lvl="2"/>
            <a:r>
              <a:rPr sz="2400" b="1">
                <a:sym typeface="+mn-ea"/>
              </a:rPr>
              <a:t>最后一行输出</a:t>
            </a:r>
            <a:r>
              <a:rPr lang="en-US" sz="2400" b="1">
                <a:solidFill>
                  <a:srgbClr val="FF0000"/>
                </a:solidFill>
                <a:sym typeface="+mn-ea"/>
              </a:rPr>
              <a:t>&lt;</a:t>
            </a:r>
            <a:r>
              <a:rPr sz="2400" b="1">
                <a:solidFill>
                  <a:srgbClr val="FF0000"/>
                </a:solidFill>
                <a:sym typeface="+mn-ea"/>
              </a:rPr>
              <a:t>End</a:t>
            </a:r>
            <a:r>
              <a:rPr lang="en-US" sz="2400" b="1">
                <a:solidFill>
                  <a:srgbClr val="FF0000"/>
                </a:solidFill>
                <a:sym typeface="+mn-ea"/>
              </a:rPr>
              <a:t>&gt;</a:t>
            </a:r>
            <a:r>
              <a:rPr sz="2400" b="1">
                <a:solidFill>
                  <a:srgbClr val="FF0000"/>
                </a:solidFill>
                <a:sym typeface="+mn-ea"/>
              </a:rPr>
              <a:t>&lt;最终结束时间&gt;&lt;</a:t>
            </a:r>
            <a:r>
              <a:rPr lang="en-US" sz="2400" b="1">
                <a:solidFill>
                  <a:srgbClr val="FF0000"/>
                </a:solidFill>
                <a:sym typeface="+mn-ea"/>
              </a:rPr>
              <a:t>ENTER</a:t>
            </a:r>
            <a:r>
              <a:rPr sz="2400" b="1">
                <a:solidFill>
                  <a:srgbClr val="FF0000"/>
                </a:solidFill>
                <a:sym typeface="+mn-ea"/>
              </a:rPr>
              <a:t>&gt;</a:t>
            </a:r>
            <a:r>
              <a:rPr sz="2400" b="1">
                <a:sym typeface="+mn-ea"/>
              </a:rPr>
              <a:t>表示方案的最终完成时间</a:t>
            </a:r>
            <a:r>
              <a:rPr lang="zh-CN" sz="2400" b="1">
                <a:sym typeface="+mn-ea"/>
              </a:rPr>
              <a:t>。</a:t>
            </a:r>
          </a:p>
          <a:p>
            <a:pPr lvl="2"/>
            <a:endParaRPr lang="zh-CN" altLang="en-US" sz="2400" b="1"/>
          </a:p>
        </p:txBody>
      </p:sp>
      <p:sp>
        <p:nvSpPr>
          <p:cNvPr id="4" name="灯片编号占位符 3"/>
          <p:cNvSpPr>
            <a:spLocks noGrp="1"/>
          </p:cNvSpPr>
          <p:nvPr>
            <p:ph type="sldNum" sz="quarter" idx="12"/>
          </p:nvPr>
        </p:nvSpPr>
        <p:spPr/>
        <p:txBody>
          <a:bodyPr/>
          <a:lstStyle/>
          <a:p>
            <a:fld id="{1BD9E107-7CBE-4420-B8A8-046F950C4F52}" type="slidenum">
              <a:rPr lang="en-US" altLang="zh-CN"/>
              <a:t>16</a:t>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sz="2400" b="1">
                <a:solidFill>
                  <a:srgbClr val="FF0000"/>
                </a:solidFill>
                <a:effectLst>
                  <a:outerShdw blurRad="38100" dist="38100" dir="2700000" algn="tl">
                    <a:srgbClr val="000000">
                      <a:alpha val="43137"/>
                    </a:srgbClr>
                  </a:outerShdw>
                </a:effectLst>
                <a:sym typeface="+mn-ea"/>
              </a:rPr>
              <a:t>c</a:t>
            </a:r>
            <a:r>
              <a:rPr lang="zh-CN" altLang="en-US" sz="2400" b="1">
                <a:solidFill>
                  <a:srgbClr val="FF0000"/>
                </a:solidFill>
                <a:effectLst>
                  <a:outerShdw blurRad="38100" dist="38100" dir="2700000" algn="tl">
                    <a:srgbClr val="000000">
                      <a:alpha val="43137"/>
                    </a:srgbClr>
                  </a:outerShdw>
                </a:effectLst>
                <a:sym typeface="+mn-ea"/>
              </a:rPr>
              <a:t>.动画输出</a:t>
            </a:r>
          </a:p>
          <a:p>
            <a:pPr lvl="2"/>
            <a:r>
              <a:rPr lang="zh-CN" altLang="en-US" sz="2400" b="1"/>
              <a:t>在图形窗口中用绘制的甘特图来表示操作在机器上的安排。</a:t>
            </a:r>
          </a:p>
        </p:txBody>
      </p:sp>
      <p:sp>
        <p:nvSpPr>
          <p:cNvPr id="4" name="灯片编号占位符 3"/>
          <p:cNvSpPr>
            <a:spLocks noGrp="1"/>
          </p:cNvSpPr>
          <p:nvPr>
            <p:ph type="sldNum" sz="quarter" idx="12"/>
          </p:nvPr>
        </p:nvSpPr>
        <p:spPr/>
        <p:txBody>
          <a:bodyPr/>
          <a:lstStyle/>
          <a:p>
            <a:fld id="{1BD9E107-7CBE-4420-B8A8-046F950C4F52}" type="slidenum">
              <a:rPr lang="en-US" altLang="zh-CN"/>
              <a:t>17</a:t>
            </a:fld>
            <a:endParaRPr lang="en-US" altLang="zh-CN"/>
          </a:p>
        </p:txBody>
      </p:sp>
      <p:graphicFrame>
        <p:nvGraphicFramePr>
          <p:cNvPr id="5" name="对象 -2147482607"/>
          <p:cNvGraphicFramePr>
            <a:graphicFrameLocks noChangeAspect="1"/>
          </p:cNvGraphicFramePr>
          <p:nvPr/>
        </p:nvGraphicFramePr>
        <p:xfrm>
          <a:off x="1555750" y="2762250"/>
          <a:ext cx="5881370" cy="2434590"/>
        </p:xfrm>
        <a:graphic>
          <a:graphicData uri="http://schemas.openxmlformats.org/presentationml/2006/ole">
            <mc:AlternateContent xmlns:mc="http://schemas.openxmlformats.org/markup-compatibility/2006">
              <mc:Choice xmlns:v="urn:schemas-microsoft-com:vml" Requires="v">
                <p:oleObj spid="_x0000_s6146" r:id="rId3" imgW="5208905" imgH="2147570" progId="Equation.3">
                  <p:embed/>
                </p:oleObj>
              </mc:Choice>
              <mc:Fallback>
                <p:oleObj r:id="rId3" imgW="5208905" imgH="2147570" progId="Equation.3">
                  <p:embed/>
                  <p:pic>
                    <p:nvPicPr>
                      <p:cNvPr id="0" name="图片 3075"/>
                      <p:cNvPicPr/>
                      <p:nvPr/>
                    </p:nvPicPr>
                    <p:blipFill>
                      <a:blip r:embed="rId4"/>
                      <a:stretch>
                        <a:fillRect/>
                      </a:stretch>
                    </p:blipFill>
                    <p:spPr>
                      <a:xfrm>
                        <a:off x="1555750" y="2762250"/>
                        <a:ext cx="5881370" cy="2434590"/>
                      </a:xfrm>
                      <a:prstGeom prst="rect">
                        <a:avLst/>
                      </a:prstGeom>
                      <a:noFill/>
                      <a:ln w="38100">
                        <a:noFill/>
                        <a:miter/>
                      </a:ln>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a:t>实现时间安排</a:t>
            </a:r>
          </a:p>
          <a:p>
            <a:pPr lvl="1"/>
            <a:r>
              <a:rPr sz="2400" b="1" dirty="0">
                <a:sym typeface="+mn-ea"/>
              </a:rPr>
              <a:t>版本一：</a:t>
            </a:r>
            <a:r>
              <a:rPr lang="zh-CN" sz="2400" b="1" dirty="0">
                <a:sym typeface="+mn-ea"/>
              </a:rPr>
              <a:t>命令行</a:t>
            </a:r>
            <a:r>
              <a:rPr sz="2400" b="1" dirty="0">
                <a:sym typeface="+mn-ea"/>
              </a:rPr>
              <a:t>版本</a:t>
            </a:r>
          </a:p>
          <a:p>
            <a:pPr lvl="2"/>
            <a:r>
              <a:rPr sz="2400" b="1" dirty="0">
                <a:sym typeface="+mn-ea"/>
              </a:rPr>
              <a:t>目标1：</a:t>
            </a:r>
            <a:r>
              <a:rPr lang="zh-CN" sz="2400" b="1" dirty="0">
                <a:sym typeface="+mn-ea"/>
              </a:rPr>
              <a:t>设计订单数据结构和机器加工流水数据结构；实现文件</a:t>
            </a:r>
            <a:r>
              <a:rPr lang="en-US" altLang="zh-CN" sz="2400" b="1" dirty="0">
                <a:sym typeface="+mn-ea"/>
              </a:rPr>
              <a:t>/</a:t>
            </a:r>
            <a:r>
              <a:rPr lang="zh-CN" altLang="en-US" sz="2400" b="1" dirty="0">
                <a:sym typeface="+mn-ea"/>
              </a:rPr>
              <a:t>键盘</a:t>
            </a:r>
            <a:r>
              <a:rPr lang="zh-CN" sz="2400" b="1" dirty="0">
                <a:sym typeface="+mn-ea"/>
              </a:rPr>
              <a:t>读取模块；选定两种调度算法，实现并比较；实现</a:t>
            </a:r>
            <a:r>
              <a:rPr sz="2400" b="1" dirty="0">
                <a:sym typeface="+mn-ea"/>
              </a:rPr>
              <a:t>文件</a:t>
            </a:r>
            <a:r>
              <a:rPr lang="en-US" sz="2400" b="1" dirty="0">
                <a:sym typeface="+mn-ea"/>
              </a:rPr>
              <a:t>/</a:t>
            </a:r>
            <a:r>
              <a:rPr sz="2400" b="1" dirty="0">
                <a:sym typeface="+mn-ea"/>
              </a:rPr>
              <a:t>命令行</a:t>
            </a:r>
            <a:r>
              <a:rPr lang="zh-CN" sz="2400" b="1" dirty="0">
                <a:sym typeface="+mn-ea"/>
              </a:rPr>
              <a:t>输出模块</a:t>
            </a:r>
            <a:r>
              <a:rPr sz="2400" b="1" dirty="0">
                <a:sym typeface="+mn-ea"/>
              </a:rPr>
              <a:t>。（第12周）。</a:t>
            </a:r>
          </a:p>
          <a:p>
            <a:pPr lvl="2"/>
            <a:r>
              <a:rPr sz="2400" b="1" dirty="0">
                <a:sym typeface="+mn-ea"/>
              </a:rPr>
              <a:t>目标2：</a:t>
            </a:r>
            <a:r>
              <a:rPr lang="zh-CN" sz="2400" b="1" dirty="0">
                <a:sym typeface="+mn-ea"/>
              </a:rPr>
              <a:t>集成测试，</a:t>
            </a:r>
            <a:r>
              <a:rPr sz="2400" b="1" dirty="0">
                <a:sym typeface="+mn-ea"/>
              </a:rPr>
              <a:t>形成完整的第一版本</a:t>
            </a:r>
            <a:r>
              <a:rPr lang="zh-CN" sz="2400" b="1" dirty="0">
                <a:sym typeface="+mn-ea"/>
              </a:rPr>
              <a:t>；比对各个测试数据的结果并调优</a:t>
            </a:r>
            <a:r>
              <a:rPr sz="2400" b="1" dirty="0">
                <a:sym typeface="+mn-ea"/>
              </a:rPr>
              <a:t>（第13周验收）。</a:t>
            </a:r>
            <a:endParaRPr lang="en-US" sz="2400" b="1" dirty="0">
              <a:sym typeface="+mn-ea"/>
            </a:endParaRPr>
          </a:p>
          <a:p>
            <a:pPr lvl="1"/>
            <a:r>
              <a:rPr sz="2400" b="1" dirty="0">
                <a:sym typeface="+mn-ea"/>
              </a:rPr>
              <a:t>版本</a:t>
            </a:r>
            <a:r>
              <a:rPr lang="zh-CN" sz="2400" b="1" dirty="0">
                <a:sym typeface="+mn-ea"/>
              </a:rPr>
              <a:t>二</a:t>
            </a:r>
            <a:r>
              <a:rPr sz="2400" b="1" dirty="0">
                <a:sym typeface="+mn-ea"/>
              </a:rPr>
              <a:t>：在版本一基础上，新增功能：图形界面输入，动画输出。形成完整的第二版本（第16周验收）</a:t>
            </a:r>
          </a:p>
          <a:p>
            <a:pPr lvl="1"/>
            <a:endParaRPr lang="zh-CN" altLang="en-US" sz="2400"/>
          </a:p>
          <a:p>
            <a:pPr lvl="1"/>
            <a:endParaRPr lang="zh-CN" altLang="en-US"/>
          </a:p>
        </p:txBody>
      </p:sp>
      <p:sp>
        <p:nvSpPr>
          <p:cNvPr id="4" name="灯片编号占位符 3"/>
          <p:cNvSpPr>
            <a:spLocks noGrp="1"/>
          </p:cNvSpPr>
          <p:nvPr>
            <p:ph type="sldNum" sz="quarter" idx="12"/>
          </p:nvPr>
        </p:nvSpPr>
        <p:spPr/>
        <p:txBody>
          <a:bodyPr/>
          <a:lstStyle/>
          <a:p>
            <a:fld id="{1BD9E107-7CBE-4420-B8A8-046F950C4F52}" type="slidenum">
              <a:rPr lang="en-US" altLang="zh-CN"/>
              <a:t>18</a:t>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t>19</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t>2</a:t>
            </a:fld>
            <a:endParaRPr lang="en-US" altLang="zh-CN"/>
          </a:p>
        </p:txBody>
      </p:sp>
      <p:sp>
        <p:nvSpPr>
          <p:cNvPr id="6146" name="Rectangle 2"/>
          <p:cNvSpPr>
            <a:spLocks noGrp="1" noChangeArrowheads="1"/>
          </p:cNvSpPr>
          <p:nvPr>
            <p:ph type="title"/>
          </p:nvPr>
        </p:nvSpPr>
        <p:spPr/>
        <p:txBody>
          <a:bodyPr/>
          <a:lstStyle/>
          <a:p>
            <a:r>
              <a:rPr lang="zh-CN" altLang="en-US" b="1"/>
              <a:t>提纲</a:t>
            </a:r>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t>20</a:t>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p>
          <a:p>
            <a:pPr lvl="1"/>
            <a:r>
              <a:rPr lang="zh-CN" altLang="en-US" b="1" dirty="0">
                <a:effectLst>
                  <a:outerShdw blurRad="38100" dist="38100" dir="2700000" algn="tl">
                    <a:srgbClr val="C0C0C0"/>
                  </a:outerShdw>
                </a:effectLst>
              </a:rPr>
              <a:t>软件＝程序＋数据＋相关文档</a:t>
            </a:r>
          </a:p>
          <a:p>
            <a:pPr lvl="1"/>
            <a:r>
              <a:rPr lang="zh-CN" altLang="en-US" b="1" dirty="0">
                <a:effectLst>
                  <a:outerShdw blurRad="38100" dist="38100" dir="2700000" algn="tl">
                    <a:srgbClr val="C0C0C0"/>
                  </a:outerShdw>
                </a:effectLst>
              </a:rPr>
              <a:t>程序是按事先设计的功能和性能要求执行</a:t>
            </a:r>
            <a:r>
              <a:rPr lang="zh-CN" altLang="en-US" b="1" dirty="0" smtClean="0">
                <a:effectLst>
                  <a:outerShdw blurRad="38100" dist="38100" dir="2700000" algn="tl">
                    <a:srgbClr val="C0C0C0"/>
                  </a:outerShdw>
                </a:effectLst>
              </a:rPr>
              <a:t>的</a:t>
            </a:r>
            <a:r>
              <a:rPr lang="zh-CN" altLang="en-US" b="1" dirty="0">
                <a:effectLst>
                  <a:outerShdw blurRad="38100" dist="38100" dir="2700000" algn="tl">
                    <a:srgbClr val="C0C0C0"/>
                  </a:outerShdw>
                </a:effectLst>
              </a:rPr>
              <a:t>代码</a:t>
            </a:r>
            <a:r>
              <a:rPr lang="zh-CN" altLang="en-US" b="1" dirty="0" smtClean="0">
                <a:effectLst>
                  <a:outerShdw blurRad="38100" dist="38100" dir="2700000" algn="tl">
                    <a:srgbClr val="C0C0C0"/>
                  </a:outerShdw>
                </a:effectLst>
              </a:rPr>
              <a:t>序列</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数据是使程序能</a:t>
            </a:r>
            <a:r>
              <a:rPr lang="zh-CN" altLang="en-US" b="1" dirty="0" smtClean="0">
                <a:effectLst>
                  <a:outerShdw blurRad="38100" dist="38100" dir="2700000" algn="tl">
                    <a:srgbClr val="C0C0C0"/>
                  </a:outerShdw>
                </a:effectLst>
              </a:rPr>
              <a:t>正常运行所必须数据的总和</a:t>
            </a:r>
            <a:endParaRPr lang="en-US" altLang="zh-CN" b="1" dirty="0" smtClean="0">
              <a:effectLst>
                <a:outerShdw blurRad="38100" dist="38100" dir="2700000" algn="tl">
                  <a:srgbClr val="C0C0C0"/>
                </a:outerShdw>
              </a:effectLst>
            </a:endParaRPr>
          </a:p>
          <a:p>
            <a:pPr lvl="1"/>
            <a:r>
              <a:rPr lang="zh-CN" altLang="en-US" b="1" dirty="0" smtClean="0">
                <a:effectLst>
                  <a:outerShdw blurRad="38100" dist="38100" dir="2700000" algn="tl">
                    <a:srgbClr val="C0C0C0"/>
                  </a:outerShdw>
                </a:effectLst>
              </a:rPr>
              <a:t>文档</a:t>
            </a:r>
            <a:r>
              <a:rPr lang="zh-CN" altLang="en-US" b="1" dirty="0">
                <a:effectLst>
                  <a:outerShdw blurRad="38100" dist="38100" dir="2700000" algn="tl">
                    <a:srgbClr val="C0C0C0"/>
                  </a:outerShdw>
                </a:effectLst>
              </a:rPr>
              <a:t>是与程序开发，维护和使用有关的</a:t>
            </a:r>
            <a:r>
              <a:rPr lang="zh-CN" altLang="en-US" b="1" dirty="0" smtClean="0">
                <a:effectLst>
                  <a:outerShdw blurRad="38100" dist="38100" dir="2700000" algn="tl">
                    <a:srgbClr val="C0C0C0"/>
                  </a:outerShdw>
                </a:effectLst>
              </a:rPr>
              <a:t>图文资料</a:t>
            </a:r>
            <a:endParaRPr lang="zh-CN" altLang="en-US" b="1" dirty="0">
              <a:effectLst>
                <a:outerShdw blurRad="38100" dist="38100" dir="2700000" algn="tl">
                  <a:srgbClr val="C0C0C0"/>
                </a:outerShdw>
              </a:effectLst>
            </a:endParaRPr>
          </a:p>
          <a:p>
            <a:endParaRPr lang="en-US" altLang="zh-CN"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t>21</a:t>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p>
        </p:txBody>
      </p:sp>
      <p:sp>
        <p:nvSpPr>
          <p:cNvPr id="41987" name="Rectangle 3"/>
          <p:cNvSpPr>
            <a:spLocks noGrp="1" noChangeArrowheads="1"/>
          </p:cNvSpPr>
          <p:nvPr>
            <p:ph type="body" idx="1"/>
          </p:nvPr>
        </p:nvSpPr>
        <p:spPr/>
        <p:txBody>
          <a:bodyPr/>
          <a:lstStyle/>
          <a:p>
            <a:r>
              <a:rPr lang="zh-CN" altLang="en-US" b="1"/>
              <a:t>软件的特点</a:t>
            </a:r>
          </a:p>
          <a:p>
            <a:pPr lvl="1"/>
            <a:r>
              <a:rPr lang="en-US" altLang="zh-CN" b="1"/>
              <a:t>a.</a:t>
            </a:r>
            <a:r>
              <a:rPr lang="zh-CN" altLang="en-US" b="1"/>
              <a:t>软件是复杂的：</a:t>
            </a:r>
            <a:r>
              <a:rPr lang="zh-CN" altLang="en-US"/>
              <a:t> </a:t>
            </a:r>
            <a:r>
              <a:rPr lang="zh-CN" altLang="en-US" b="1"/>
              <a:t>实际问题的复杂性、感知接受的复杂性、理性表达的复杂性。</a:t>
            </a:r>
          </a:p>
          <a:p>
            <a:pPr lvl="1"/>
            <a:r>
              <a:rPr lang="en-US" altLang="zh-CN" b="1"/>
              <a:t>b.</a:t>
            </a:r>
            <a:r>
              <a:rPr lang="zh-CN" altLang="en-US" b="1"/>
              <a:t>软件是逻辑部件：不可见，造成开发过程的进展难以衡量，开发质量难以评价，管理开发过程困难。</a:t>
            </a:r>
          </a:p>
          <a:p>
            <a:pPr lvl="1"/>
            <a:r>
              <a:rPr lang="en-US" altLang="zh-CN" b="1"/>
              <a:t>c.</a:t>
            </a:r>
            <a:r>
              <a:rPr lang="zh-CN" altLang="en-US" b="1"/>
              <a:t>软件规模和复杂度不断增加：协同工作的困难性，人员分工、协作，需要有严格而科学的管理；问题的复杂导致软件的复杂。</a:t>
            </a:r>
          </a:p>
          <a:p>
            <a:endParaRPr lang="zh-CN" altLang="en-US" b="1"/>
          </a:p>
          <a:p>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t>22</a:t>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smtClean="0">
                <a:solidFill>
                  <a:srgbClr val="FF0000"/>
                </a:solidFill>
                <a:latin typeface="ArialUnicodeMS" charset="-122"/>
              </a:rPr>
              <a:t>如何研发软件</a:t>
            </a:r>
            <a:r>
              <a:rPr lang="en-US" altLang="zh-CN" b="1" dirty="0" smtClean="0">
                <a:latin typeface="ArialUnicodeMS" charset="-122"/>
              </a:rPr>
              <a:t>——</a:t>
            </a:r>
            <a:r>
              <a:rPr lang="zh-CN" altLang="en-US" b="1" dirty="0" smtClean="0">
                <a:latin typeface="ArialUnicodeMS" charset="-122"/>
              </a:rPr>
              <a:t>类比建筑领域</a:t>
            </a:r>
            <a:endParaRPr lang="en-US" altLang="zh-CN" b="1" dirty="0" smtClean="0">
              <a:latin typeface="ArialUnicodeMS" charset="-122"/>
            </a:endParaRPr>
          </a:p>
          <a:p>
            <a:pPr lvl="1">
              <a:lnSpc>
                <a:spcPct val="80000"/>
              </a:lnSpc>
            </a:pPr>
            <a:r>
              <a:rPr lang="zh-CN" altLang="en-US" b="1" dirty="0" smtClean="0">
                <a:latin typeface="ArialUnicodeMS" charset="-122"/>
              </a:rPr>
              <a:t>简单问题：简单的方法解决</a:t>
            </a:r>
            <a:endParaRPr lang="en-US" altLang="zh-CN" b="1" dirty="0" smtClean="0">
              <a:latin typeface="ArialUnicodeMS" charset="-122"/>
            </a:endParaRPr>
          </a:p>
          <a:p>
            <a:pPr lvl="1">
              <a:lnSpc>
                <a:spcPct val="80000"/>
              </a:lnSpc>
            </a:pPr>
            <a:r>
              <a:rPr lang="zh-CN" altLang="en-US" b="1" dirty="0" smtClean="0">
                <a:latin typeface="ArialUnicodeMS" charset="-122"/>
              </a:rPr>
              <a:t>复杂问题：遵循建筑工程规范进行设计与施工</a:t>
            </a:r>
            <a:endParaRPr lang="zh-CN" altLang="en-US" b="1" dirty="0">
              <a:latin typeface="ArialUnicodeMS" charset="-122"/>
            </a:endParaRP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smtClean="0">
                <a:solidFill>
                  <a:srgbClr val="0000FF"/>
                </a:solidFill>
                <a:latin typeface="楷体_GB2312" pitchFamily="49" charset="-122"/>
              </a:rPr>
              <a:t>	   </a:t>
            </a:r>
            <a:r>
              <a:rPr lang="zh-CN" altLang="en-US" sz="2400" b="1" kern="0" dirty="0" smtClean="0">
                <a:solidFill>
                  <a:srgbClr val="FF0000"/>
                </a:solidFill>
                <a:latin typeface="楷体_GB2312" pitchFamily="49" charset="-122"/>
              </a:rPr>
              <a:t>同理，</a:t>
            </a:r>
            <a:r>
              <a:rPr lang="zh-CN" altLang="en-US" sz="2400" b="1" kern="0" dirty="0" smtClean="0">
                <a:solidFill>
                  <a:srgbClr val="FF0000"/>
                </a:solidFill>
              </a:rPr>
              <a:t>软件研发领域，也</a:t>
            </a:r>
            <a:r>
              <a:rPr lang="zh-CN" altLang="en-US" sz="2400" b="1" kern="0" dirty="0" smtClean="0">
                <a:solidFill>
                  <a:srgbClr val="FF0000"/>
                </a:solidFill>
                <a:latin typeface="楷体_GB2312" pitchFamily="49" charset="-122"/>
              </a:rPr>
              <a:t>需采用科学的、工程化的技术和方法进行开发、管理和维护。</a:t>
            </a:r>
            <a:endParaRPr lang="en-US" altLang="zh-CN" sz="2400" b="1" kern="0" dirty="0" smtClean="0">
              <a:solidFill>
                <a:srgbClr val="FF0000"/>
              </a:solidFill>
              <a:latin typeface="楷体_GB2312" pitchFamily="49" charset="-122"/>
            </a:endParaRPr>
          </a:p>
          <a:p>
            <a:pPr>
              <a:lnSpc>
                <a:spcPct val="80000"/>
              </a:lnSpc>
              <a:buFontTx/>
              <a:buNone/>
            </a:pPr>
            <a:r>
              <a:rPr lang="zh-CN" altLang="en-US" sz="2400" b="1" kern="0" dirty="0" smtClean="0">
                <a:solidFill>
                  <a:srgbClr val="0000FF"/>
                </a:solidFill>
                <a:latin typeface="楷体_GB2312" pitchFamily="49" charset="-122"/>
              </a:rPr>
              <a:t>     复杂的软件研发核心策略：分而治之、模块化设计与实现                                </a:t>
            </a:r>
            <a:endParaRPr lang="zh-CN" altLang="en-US" sz="2400" b="1" kern="0" dirty="0">
              <a:solidFill>
                <a:srgbClr val="0000FF"/>
              </a:solidFill>
              <a:latin typeface="楷体_GB2312" pitchFamily="49" charset="-122"/>
            </a:endParaRPr>
          </a:p>
        </p:txBody>
      </p:sp>
      <p:pic>
        <p:nvPicPr>
          <p:cNvPr id="2" name="图片 1"/>
          <p:cNvPicPr>
            <a:picLocks noChangeAspect="1"/>
          </p:cNvPicPr>
          <p:nvPr/>
        </p:nvPicPr>
        <p:blipFill>
          <a:blip r:embed="rId2"/>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t>23</a:t>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a:t>
            </a:r>
            <a:r>
              <a:rPr lang="zh-CN" altLang="en-US" sz="2400" b="1" dirty="0" smtClean="0"/>
              <a:t>途径。</a:t>
            </a:r>
            <a:endParaRPr lang="zh-CN" altLang="en-US" sz="2400" b="1" dirty="0"/>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t>24</a:t>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p>
        </p:txBody>
      </p:sp>
      <p:sp>
        <p:nvSpPr>
          <p:cNvPr id="43011" name="Rectangle 3"/>
          <p:cNvSpPr>
            <a:spLocks noGrp="1" noChangeArrowheads="1"/>
          </p:cNvSpPr>
          <p:nvPr>
            <p:ph type="body" idx="1"/>
          </p:nvPr>
        </p:nvSpPr>
        <p:spPr/>
        <p:txBody>
          <a:bodyPr/>
          <a:lstStyle/>
          <a:p>
            <a:r>
              <a:rPr lang="zh-CN" altLang="en-US" b="1"/>
              <a:t>软件质量要素</a:t>
            </a:r>
          </a:p>
          <a:p>
            <a:pPr lvl="1"/>
            <a:r>
              <a:rPr lang="zh-CN" altLang="en-US" sz="2400" b="1" u="sng"/>
              <a:t>正确性</a:t>
            </a:r>
            <a:r>
              <a:rPr lang="en-US" altLang="zh-CN" sz="2400" b="1"/>
              <a:t>:</a:t>
            </a:r>
            <a:r>
              <a:rPr lang="zh-CN" altLang="en-US" sz="2400" b="1"/>
              <a:t>软件满足规格说明及完成用户目标的程度</a:t>
            </a:r>
          </a:p>
          <a:p>
            <a:pPr lvl="1"/>
            <a:r>
              <a:rPr lang="zh-CN" altLang="en-US" sz="2400" b="1" u="sng"/>
              <a:t>可靠性</a:t>
            </a:r>
            <a:r>
              <a:rPr lang="en-US" altLang="zh-CN" sz="2400" b="1"/>
              <a:t>:</a:t>
            </a:r>
            <a:r>
              <a:rPr lang="zh-CN" altLang="en-US" sz="2400" b="1"/>
              <a:t>软件无故障执行一段时间的概率</a:t>
            </a:r>
          </a:p>
          <a:p>
            <a:pPr lvl="1"/>
            <a:r>
              <a:rPr lang="zh-CN" altLang="en-US" sz="2400" b="1"/>
              <a:t>性能：计费系统一秒得处理多少条话单</a:t>
            </a:r>
          </a:p>
          <a:p>
            <a:pPr lvl="1"/>
            <a:r>
              <a:rPr lang="zh-CN" altLang="en-US" sz="2400" b="1"/>
              <a:t>容错性：数据库双机备份</a:t>
            </a:r>
          </a:p>
          <a:p>
            <a:pPr lvl="1"/>
            <a:r>
              <a:rPr lang="zh-CN" altLang="en-US" sz="2400" b="1"/>
              <a:t>完整性</a:t>
            </a:r>
            <a:r>
              <a:rPr lang="en-US" altLang="zh-CN" sz="2400" b="1"/>
              <a:t>:</a:t>
            </a:r>
            <a:r>
              <a:rPr lang="zh-CN" altLang="en-US" sz="2400" b="1"/>
              <a:t>控制未被授权人员访问程序和数据的程度</a:t>
            </a:r>
          </a:p>
          <a:p>
            <a:pPr lvl="1"/>
            <a:r>
              <a:rPr lang="zh-CN" altLang="en-US" sz="2400" b="1" u="sng"/>
              <a:t>易用性</a:t>
            </a:r>
            <a:r>
              <a:rPr lang="en-US" altLang="zh-CN" sz="2400" b="1"/>
              <a:t>:</a:t>
            </a:r>
            <a:r>
              <a:rPr lang="zh-CN" altLang="en-US" sz="2400" b="1"/>
              <a:t>用户使用软件的难易程度</a:t>
            </a:r>
          </a:p>
          <a:p>
            <a:pPr lvl="1"/>
            <a:r>
              <a:rPr lang="zh-CN" altLang="en-US" sz="2400" b="1" u="sng"/>
              <a:t>灵活性</a:t>
            </a:r>
          </a:p>
          <a:p>
            <a:pPr lvl="1"/>
            <a:r>
              <a:rPr lang="zh-CN" altLang="en-US" sz="2400" b="1"/>
              <a:t>易理解性</a:t>
            </a:r>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mc:AlternateContent xmlns:mc="http://schemas.openxmlformats.org/markup-compatibility/2006">
              <mc:Choice xmlns:v="urn:schemas-microsoft-com:vml" Requires="v">
                <p:oleObj spid="_x0000_s7170" name="Visio" r:id="rId3" imgW="2832100" imgH="2286000" progId="Visio.Drawing.11">
                  <p:embed/>
                </p:oleObj>
              </mc:Choice>
              <mc:Fallback>
                <p:oleObj name="Visio" r:id="rId3" imgW="2832100" imgH="2286000" progId="Visio.Drawing.11">
                  <p:embed/>
                  <p:pic>
                    <p:nvPicPr>
                      <p:cNvPr id="0" name="图片 4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4103688"/>
                        <a:ext cx="30353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1120775" y="5876925"/>
            <a:ext cx="5372100" cy="579120"/>
          </a:xfrm>
          <a:prstGeom prst="rect">
            <a:avLst/>
          </a:prstGeom>
          <a:noFill/>
        </p:spPr>
        <p:txBody>
          <a:bodyPr wrap="square" rtlCol="0">
            <a:spAutoFit/>
          </a:bodyPr>
          <a:lstStyle/>
          <a:p>
            <a:r>
              <a:rPr lang="zh-CN" altLang="en-US" sz="3200">
                <a:solidFill>
                  <a:srgbClr val="FF0000"/>
                </a:solidFill>
              </a:rPr>
              <a:t>软件，不仅仅是要正确！</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t>25</a:t>
            </a:fld>
            <a:endParaRPr lang="en-US" altLang="zh-CN"/>
          </a:p>
        </p:txBody>
      </p:sp>
      <p:sp>
        <p:nvSpPr>
          <p:cNvPr id="21506" name="Rectangle 2"/>
          <p:cNvSpPr>
            <a:spLocks noGrp="1" noChangeArrowheads="1"/>
          </p:cNvSpPr>
          <p:nvPr>
            <p:ph type="title"/>
          </p:nvPr>
        </p:nvSpPr>
        <p:spPr/>
        <p:txBody>
          <a:bodyPr/>
          <a:lstStyle/>
          <a:p>
            <a:r>
              <a:rPr lang="en-US" altLang="zh-CN" b="1" dirty="0" smtClean="0"/>
              <a:t>2.</a:t>
            </a:r>
            <a:r>
              <a:rPr lang="zh-CN" altLang="en-US" b="1" dirty="0" smtClean="0"/>
              <a:t>软件工程概述</a:t>
            </a:r>
            <a:endParaRPr lang="zh-CN" altLang="en-US" b="1" dirty="0"/>
          </a:p>
        </p:txBody>
      </p:sp>
      <p:sp>
        <p:nvSpPr>
          <p:cNvPr id="21507" name="Rectangle 3"/>
          <p:cNvSpPr>
            <a:spLocks noGrp="1" noChangeArrowheads="1"/>
          </p:cNvSpPr>
          <p:nvPr>
            <p:ph type="body" idx="1"/>
          </p:nvPr>
        </p:nvSpPr>
        <p:spPr/>
        <p:txBody>
          <a:bodyPr/>
          <a:lstStyle/>
          <a:p>
            <a:pPr>
              <a:lnSpc>
                <a:spcPct val="90000"/>
              </a:lnSpc>
            </a:pPr>
            <a:r>
              <a:rPr lang="zh-CN" altLang="en-US" sz="2400" b="1" dirty="0" smtClean="0"/>
              <a:t>软件质量保障：遵循软件工程</a:t>
            </a:r>
            <a:r>
              <a:rPr lang="zh-CN" altLang="en-US" sz="2400" b="1" dirty="0"/>
              <a:t>三</a:t>
            </a:r>
            <a:r>
              <a:rPr lang="zh-CN" altLang="en-US" sz="2400" b="1" dirty="0" smtClean="0"/>
              <a:t>要素，即方法</a:t>
            </a:r>
            <a:r>
              <a:rPr lang="zh-CN" altLang="en-US" sz="2400" b="1" dirty="0"/>
              <a:t>、过程和工具。</a:t>
            </a:r>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a:t>
            </a:r>
            <a:r>
              <a:rPr lang="zh-CN" altLang="en-US" sz="2000" b="1" dirty="0" smtClean="0"/>
              <a:t>、软件模型设计、版本管理、项目进度管理等工具等</a:t>
            </a:r>
            <a:endParaRPr lang="zh-CN" altLang="en-US" sz="2000" b="1" dirty="0"/>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mc:AlternateContent xmlns:mc="http://schemas.openxmlformats.org/markup-compatibility/2006">
              <mc:Choice xmlns:v="urn:schemas-microsoft-com:vml" Requires="v">
                <p:oleObj spid="_x0000_s8194" name="Visio" r:id="rId3" imgW="5803900" imgH="1765300" progId="Visio.Drawing.11">
                  <p:embed/>
                </p:oleObj>
              </mc:Choice>
              <mc:Fallback>
                <p:oleObj name="Visio" r:id="rId3" imgW="5803900" imgH="1765300" progId="Visio.Drawing.11">
                  <p:embed/>
                  <p:pic>
                    <p:nvPicPr>
                      <p:cNvPr id="0" name="图片 5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980057"/>
                        <a:ext cx="52070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t>26</a:t>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smtClean="0"/>
              <a:t>软件生存周期</a:t>
            </a:r>
            <a:r>
              <a:rPr lang="en-US" altLang="zh-CN" sz="3000" b="1" dirty="0" smtClean="0"/>
              <a:t>(</a:t>
            </a:r>
            <a:r>
              <a:rPr lang="en-US" altLang="zh-CN" sz="3000" b="1" dirty="0"/>
              <a:t>L</a:t>
            </a:r>
            <a:r>
              <a:rPr lang="en-US" altLang="zh-CN" sz="3000" b="1" dirty="0" smtClean="0"/>
              <a:t>ife </a:t>
            </a:r>
            <a:r>
              <a:rPr lang="en-US" altLang="zh-CN" sz="3000" b="1" dirty="0"/>
              <a:t>cycle)</a:t>
            </a:r>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p>
          <a:p>
            <a:pPr>
              <a:lnSpc>
                <a:spcPct val="80000"/>
              </a:lnSpc>
              <a:buFontTx/>
              <a:buNone/>
            </a:pPr>
            <a:endParaRPr lang="en-US" altLang="zh-CN" sz="2600"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t>27</a:t>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smtClean="0"/>
              <a:t>需求规格说明书</a:t>
            </a:r>
            <a:endParaRPr lang="zh-CN" altLang="en-US" dirty="0"/>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mc:AlternateContent xmlns:mc="http://schemas.openxmlformats.org/markup-compatibility/2006">
              <mc:Choice xmlns:v="urn:schemas-microsoft-com:vml" Requires="v">
                <p:oleObj spid="_x0000_s9219" r:id="rId3" imgW="4617085" imgH="3736340" progId="">
                  <p:embed/>
                </p:oleObj>
              </mc:Choice>
              <mc:Fallback>
                <p:oleObj r:id="rId3" imgW="4617085" imgH="3736340" progId="">
                  <p:embed/>
                  <p:pic>
                    <p:nvPicPr>
                      <p:cNvPr id="0" name="图片 3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27" y="3944937"/>
                        <a:ext cx="1804986" cy="1427305"/>
                      </a:xfrm>
                      <a:prstGeom prst="rect">
                        <a:avLst/>
                      </a:prstGeom>
                      <a:noFill/>
                      <a:ln>
                        <a:noFill/>
                      </a:ln>
                      <a:effectLst/>
                    </p:spPr>
                  </p:pic>
                </p:oleObj>
              </mc:Fallback>
            </mc:AlternateContent>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mc:AlternateContent xmlns:mc="http://schemas.openxmlformats.org/markup-compatibility/2006">
              <mc:Choice xmlns:v="urn:schemas-microsoft-com:vml" Requires="v">
                <p:oleObj spid="_x0000_s9220" name="图表" r:id="rId5" imgW="5194300" imgH="4203700" progId="MSGraph.Chart.8">
                  <p:embed/>
                </p:oleObj>
              </mc:Choice>
              <mc:Fallback>
                <p:oleObj name="图表" r:id="rId5" imgW="5194300" imgH="4203700" progId="MSGraph.Chart.8">
                  <p:embed/>
                  <p:pic>
                    <p:nvPicPr>
                      <p:cNvPr id="0" name="图片 3186"/>
                      <p:cNvPicPr>
                        <a:picLocks noChangeAspect="1" noChangeArrowheads="1"/>
                      </p:cNvPicPr>
                      <p:nvPr/>
                    </p:nvPicPr>
                    <p:blipFill>
                      <a:blip r:embed="rId6"/>
                      <a:srcRect/>
                      <a:stretch>
                        <a:fillRect/>
                      </a:stretch>
                    </p:blipFill>
                    <p:spPr bwMode="auto">
                      <a:xfrm>
                        <a:off x="189603" y="5007230"/>
                        <a:ext cx="2108644" cy="166213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t>28</a:t>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p>
          <a:p>
            <a:pPr>
              <a:buFontTx/>
              <a:buNone/>
            </a:pPr>
            <a:r>
              <a:rPr lang="en-US" altLang="zh-CN" b="1" dirty="0"/>
              <a:t>2.</a:t>
            </a:r>
            <a:r>
              <a:rPr lang="zh-CN" altLang="en-US" b="1" dirty="0"/>
              <a:t>可行性研究</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a:t>
            </a:r>
            <a:r>
              <a:rPr lang="zh-CN" altLang="en-US" b="1" dirty="0" smtClean="0">
                <a:solidFill>
                  <a:schemeClr val="accent2"/>
                </a:solidFill>
              </a:rPr>
              <a:t>、能不能做？在成本范围内要不</a:t>
            </a:r>
            <a:r>
              <a:rPr lang="zh-CN" altLang="en-US" b="1" dirty="0">
                <a:solidFill>
                  <a:schemeClr val="accent2"/>
                </a:solidFill>
              </a:rPr>
              <a:t>要</a:t>
            </a:r>
            <a:r>
              <a:rPr lang="zh-CN" altLang="en-US" b="1" dirty="0" smtClean="0">
                <a:solidFill>
                  <a:schemeClr val="accent2"/>
                </a:solidFill>
              </a:rPr>
              <a:t>做？</a:t>
            </a:r>
            <a:r>
              <a:rPr lang="zh-CN" altLang="en-US" b="1" dirty="0" smtClean="0">
                <a:latin typeface="宋体" panose="02010600030101010101" pitchFamily="2" charset="-122"/>
              </a:rPr>
              <a:t>”</a:t>
            </a:r>
            <a:endParaRPr lang="zh-CN" altLang="en-US" b="1" dirty="0"/>
          </a:p>
          <a:p>
            <a:pPr>
              <a:buFontTx/>
              <a:buNone/>
            </a:pPr>
            <a:r>
              <a:rPr lang="zh-CN" altLang="en-US" b="1" dirty="0"/>
              <a:t>  技术上、投资回报、市场、人</a:t>
            </a:r>
          </a:p>
          <a:p>
            <a:pPr>
              <a:buFontTx/>
              <a:buNone/>
            </a:pPr>
            <a:r>
              <a:rPr lang="en-US" altLang="zh-CN" b="1" dirty="0"/>
              <a:t>3.</a:t>
            </a:r>
            <a:r>
              <a:rPr lang="zh-CN" altLang="en-US" b="1" dirty="0"/>
              <a:t>需求分析</a:t>
            </a:r>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t>29</a:t>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p>
          <a:p>
            <a:pPr>
              <a:buFontTx/>
              <a:buNone/>
            </a:pPr>
            <a:r>
              <a:rPr lang="zh-CN" altLang="en-US" b="1" dirty="0"/>
              <a:t/>
            </a:r>
            <a:br>
              <a:rPr lang="zh-CN" altLang="en-US" b="1" dirty="0"/>
            </a:br>
            <a:endParaRPr lang="zh-CN" altLang="en-US"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a:t>
            </a:r>
            <a:r>
              <a:rPr lang="en-US" altLang="zh-CN" dirty="0" smtClean="0">
                <a:sym typeface="+mn-ea"/>
              </a:rPr>
              <a:t>: Job shop管理游戏</a:t>
            </a:r>
            <a:endParaRPr lang="zh-CN" altLang="en-US"/>
          </a:p>
        </p:txBody>
      </p:sp>
      <p:sp>
        <p:nvSpPr>
          <p:cNvPr id="3" name="内容占位符 2"/>
          <p:cNvSpPr>
            <a:spLocks noGrp="1"/>
          </p:cNvSpPr>
          <p:nvPr>
            <p:ph idx="1"/>
          </p:nvPr>
        </p:nvSpPr>
        <p:spPr/>
        <p:txBody>
          <a:bodyPr/>
          <a:lstStyle/>
          <a:p>
            <a:r>
              <a:rPr lang="zh-CN" altLang="en-US" b="1"/>
              <a:t>你是一间超级工厂的管理员（BOSS），每天都要在指定时间段内接受客户提交的n个产品（Job）加工订单</a:t>
            </a:r>
            <a:r>
              <a:rPr lang="en-US" altLang="zh-CN" b="1"/>
              <a:t>.</a:t>
            </a:r>
          </a:p>
          <a:p>
            <a:endParaRPr lang="zh-CN" altLang="en-US" b="1"/>
          </a:p>
        </p:txBody>
      </p:sp>
      <p:sp>
        <p:nvSpPr>
          <p:cNvPr id="4" name="灯片编号占位符 3"/>
          <p:cNvSpPr>
            <a:spLocks noGrp="1"/>
          </p:cNvSpPr>
          <p:nvPr>
            <p:ph type="sldNum" sz="quarter" idx="12"/>
          </p:nvPr>
        </p:nvSpPr>
        <p:spPr/>
        <p:txBody>
          <a:bodyPr/>
          <a:lstStyle/>
          <a:p>
            <a:fld id="{1BD9E107-7CBE-4420-B8A8-046F950C4F52}" type="slidenum">
              <a:rPr lang="en-US" altLang="zh-CN"/>
              <a:t>3</a:t>
            </a:fld>
            <a:endParaRPr lang="en-US" altLang="zh-CN"/>
          </a:p>
        </p:txBody>
      </p:sp>
      <p:pic>
        <p:nvPicPr>
          <p:cNvPr id="7" name="图片 6"/>
          <p:cNvPicPr>
            <a:picLocks noChangeAspect="1"/>
          </p:cNvPicPr>
          <p:nvPr/>
        </p:nvPicPr>
        <p:blipFill>
          <a:blip r:embed="rId2"/>
          <a:stretch>
            <a:fillRect/>
          </a:stretch>
        </p:blipFill>
        <p:spPr>
          <a:xfrm>
            <a:off x="1123315" y="2800350"/>
            <a:ext cx="6896735" cy="208788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t>30</a:t>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p>
          <a:p>
            <a:r>
              <a:rPr lang="zh-CN" altLang="en-US" b="1" dirty="0" smtClean="0">
                <a:solidFill>
                  <a:srgbClr val="FF0000"/>
                </a:solidFill>
              </a:rPr>
              <a:t>课程设计过程管理要求</a:t>
            </a:r>
          </a:p>
          <a:p>
            <a:pPr lvl="1"/>
            <a:r>
              <a:rPr lang="zh-CN" altLang="en-US" b="1" dirty="0" smtClean="0"/>
              <a:t>需求分析，明确小组任务目标</a:t>
            </a:r>
          </a:p>
          <a:p>
            <a:pPr lvl="1"/>
            <a:r>
              <a:rPr lang="zh-CN" altLang="en-US" b="1" dirty="0" smtClean="0"/>
              <a:t>概要设计、详细设计</a:t>
            </a:r>
            <a:endParaRPr lang="en-US" altLang="zh-CN" b="1" dirty="0"/>
          </a:p>
          <a:p>
            <a:pPr lvl="1"/>
            <a:r>
              <a:rPr lang="zh-CN" altLang="en-US" b="1" dirty="0" smtClean="0"/>
              <a:t>小组成员按分工进行程序编制与单元测试</a:t>
            </a:r>
            <a:endParaRPr lang="en-US" altLang="zh-CN" b="1" dirty="0" smtClean="0"/>
          </a:p>
          <a:p>
            <a:pPr lvl="1"/>
            <a:r>
              <a:rPr lang="zh-CN" altLang="en-US" b="1" dirty="0" smtClean="0"/>
              <a:t>集成测试，小组内部对照任务书确认测试</a:t>
            </a:r>
            <a:endParaRPr lang="en-US" altLang="zh-CN" b="1" dirty="0" smtClean="0"/>
          </a:p>
          <a:p>
            <a:pPr lvl="1"/>
            <a:r>
              <a:rPr lang="zh-CN" altLang="en-US" b="1" dirty="0" smtClean="0"/>
              <a:t>老师验收</a:t>
            </a:r>
            <a:endParaRPr lang="zh-CN" altLang="en-US" b="1" dirty="0"/>
          </a:p>
          <a:p>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t>31</a:t>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t>32</a:t>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p>
          <a:p>
            <a:pPr marL="533400" indent="-533400">
              <a:buFontTx/>
              <a:buAutoNum type="arabicPeriod"/>
            </a:pPr>
            <a:r>
              <a:rPr lang="zh-CN" altLang="en-US" b="1"/>
              <a:t>进度计划的制定和监控，定期召开小组讨论会议；</a:t>
            </a:r>
          </a:p>
          <a:p>
            <a:pPr marL="533400" indent="-533400">
              <a:buFontTx/>
              <a:buAutoNum type="arabicPeriod"/>
            </a:pPr>
            <a:r>
              <a:rPr lang="zh-CN" altLang="en-US" b="1"/>
              <a:t>组织制定编码规范（程序书写风格要全组一致）；</a:t>
            </a:r>
          </a:p>
          <a:p>
            <a:pPr marL="533400" indent="-533400">
              <a:buFontTx/>
              <a:buAutoNum type="arabicPeriod"/>
            </a:pPr>
            <a:r>
              <a:rPr lang="zh-CN" altLang="en-US" b="1"/>
              <a:t>任务分解与任务安排；</a:t>
            </a:r>
          </a:p>
          <a:p>
            <a:pPr marL="533400" indent="-533400">
              <a:buFontTx/>
              <a:buNone/>
            </a:pPr>
            <a:r>
              <a:rPr lang="en-US" altLang="zh-CN" b="1"/>
              <a:t>4.   </a:t>
            </a:r>
            <a:r>
              <a:rPr lang="zh-CN" altLang="en-US" b="1"/>
              <a:t>定期召开小组会议了解进度以及存在的问题；</a:t>
            </a:r>
          </a:p>
          <a:p>
            <a:pPr marL="533400" indent="-533400">
              <a:buFontTx/>
              <a:buNone/>
            </a:pPr>
            <a:r>
              <a:rPr lang="en-US" altLang="zh-CN" b="1"/>
              <a:t>5.   </a:t>
            </a:r>
            <a:r>
              <a:rPr lang="zh-CN" altLang="en-US" b="1"/>
              <a:t>各阶段末需要开小组会议对阶段成果进行讨论评审；</a:t>
            </a:r>
          </a:p>
          <a:p>
            <a:pPr marL="533400" indent="-533400">
              <a:buFontTx/>
              <a:buNone/>
            </a:pPr>
            <a:endParaRPr lang="en-US" altLang="zh-CN" b="1"/>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t>33</a:t>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p>
          <a:p>
            <a:pPr marL="533400" indent="-533400">
              <a:buFontTx/>
              <a:buAutoNum type="arabicPeriod"/>
            </a:pPr>
            <a:r>
              <a:rPr lang="zh-CN" altLang="en-US" b="1"/>
              <a:t>积极参与讨论；</a:t>
            </a:r>
          </a:p>
          <a:p>
            <a:pPr marL="533400" indent="-533400">
              <a:buFontTx/>
              <a:buAutoNum type="arabicPeriod"/>
            </a:pPr>
            <a:r>
              <a:rPr lang="zh-CN" altLang="en-US" b="1"/>
              <a:t>配合组长的工作，完成组长交给的任务；</a:t>
            </a:r>
          </a:p>
          <a:p>
            <a:pPr marL="533400" indent="-533400">
              <a:buFontTx/>
              <a:buAutoNum type="arabicPeriod"/>
            </a:pPr>
            <a:r>
              <a:rPr lang="zh-CN" altLang="en-US" b="1"/>
              <a:t>要求对自己负责实现的每一个函数要进行算法设计和单元测试。</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t>34</a:t>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t>35</a:t>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smtClean="0"/>
              <a:t>第</a:t>
            </a:r>
            <a:r>
              <a:rPr lang="en-US" altLang="zh-CN" sz="2400" b="1" dirty="0" smtClean="0"/>
              <a:t>8</a:t>
            </a:r>
            <a:r>
              <a:rPr lang="zh-CN" altLang="en-US" sz="2400" b="1" dirty="0" smtClean="0"/>
              <a:t>周  完成小组建立，每组</a:t>
            </a:r>
            <a:r>
              <a:rPr lang="en-US" altLang="zh-CN" sz="2400" b="1" dirty="0" smtClean="0"/>
              <a:t>2~3</a:t>
            </a:r>
            <a:r>
              <a:rPr lang="zh-CN" altLang="en-US" sz="2400" b="1" dirty="0" smtClean="0"/>
              <a:t>人</a:t>
            </a:r>
          </a:p>
          <a:p>
            <a:pPr>
              <a:lnSpc>
                <a:spcPct val="90000"/>
              </a:lnSpc>
            </a:pPr>
            <a:r>
              <a:rPr lang="zh-CN" altLang="en-US" sz="2400" b="1" dirty="0" smtClean="0"/>
              <a:t>第</a:t>
            </a:r>
            <a:r>
              <a:rPr lang="en-US" altLang="zh-CN" sz="2400" b="1" dirty="0"/>
              <a:t>10</a:t>
            </a:r>
            <a:r>
              <a:rPr lang="zh-CN" altLang="en-US" sz="2400" b="1" dirty="0" smtClean="0"/>
              <a:t>周 </a:t>
            </a:r>
            <a:r>
              <a:rPr lang="zh-CN" altLang="en-US" sz="2400" b="1" dirty="0"/>
              <a:t>提交概要设计书，并将函数分工到组员</a:t>
            </a:r>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smtClean="0"/>
          </a:p>
        </p:txBody>
      </p:sp>
      <p:sp>
        <p:nvSpPr>
          <p:cNvPr id="6" name="Rectangle 3"/>
          <p:cNvSpPr txBox="1">
            <a:spLocks noChangeArrowheads="1"/>
          </p:cNvSpPr>
          <p:nvPr/>
        </p:nvSpPr>
        <p:spPr bwMode="auto">
          <a:xfrm>
            <a:off x="682345" y="376047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smtClean="0">
                <a:solidFill>
                  <a:srgbClr val="FF0000"/>
                </a:solidFill>
              </a:rPr>
              <a:t>注：设计文档与程序实现要一致，开发时如果发现设计逻辑缺陷问题，需要修改完善。</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t>36</a:t>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p>
          <a:p>
            <a:pPr>
              <a:buFontTx/>
              <a:buNone/>
            </a:pPr>
            <a:r>
              <a:rPr lang="zh-CN" altLang="en-US" b="1"/>
              <a:t>实验名称</a:t>
            </a:r>
            <a:r>
              <a:rPr lang="en-US" altLang="zh-CN" b="1"/>
              <a:t>: *******</a:t>
            </a:r>
          </a:p>
          <a:p>
            <a:pPr>
              <a:buFontTx/>
              <a:buNone/>
            </a:pPr>
            <a:r>
              <a:rPr lang="zh-CN" altLang="en-US" b="1"/>
              <a:t>会议时间：****年**月**日**点 至 **点</a:t>
            </a:r>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p>
          <a:p>
            <a:pPr>
              <a:buFontTx/>
              <a:buNone/>
            </a:pPr>
            <a:r>
              <a:rPr lang="zh-CN" altLang="en-US" b="1"/>
              <a:t>文档记录者：***</a:t>
            </a:r>
          </a:p>
          <a:p>
            <a:pPr>
              <a:buFontTx/>
              <a:buNone/>
            </a:pPr>
            <a:r>
              <a:rPr lang="zh-CN" altLang="en-US" b="1"/>
              <a:t>会议内容摘要：</a:t>
            </a:r>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p>
          <a:p>
            <a:pPr>
              <a:buFontTx/>
              <a:buNone/>
            </a:pPr>
            <a:endParaRPr lang="en-US" altLang="zh-CN" b="1"/>
          </a:p>
        </p:txBody>
      </p:sp>
      <p:sp>
        <p:nvSpPr>
          <p:cNvPr id="2" name="文本框 1"/>
          <p:cNvSpPr txBox="1"/>
          <p:nvPr/>
        </p:nvSpPr>
        <p:spPr>
          <a:xfrm>
            <a:off x="516255" y="5502910"/>
            <a:ext cx="8232140" cy="640080"/>
          </a:xfrm>
          <a:prstGeom prst="rect">
            <a:avLst/>
          </a:prstGeom>
          <a:noFill/>
        </p:spPr>
        <p:txBody>
          <a:bodyPr wrap="square" rtlCol="0">
            <a:spAutoFit/>
          </a:bodyPr>
          <a:lstStyle/>
          <a:p>
            <a:r>
              <a:rPr lang="zh-CN" altLang="en-US">
                <a:solidFill>
                  <a:srgbClr val="FF0000"/>
                </a:solidFill>
                <a:effectLst/>
              </a:rPr>
              <a:t>每次会议结束后，安排一个同学就会议的议题和形成的结论进行记录，形成会议纪要</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t>37</a:t>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p>
          <a:p>
            <a:pPr>
              <a:buFontTx/>
              <a:buNone/>
            </a:pPr>
            <a:r>
              <a:rPr lang="zh-CN" altLang="en-US" b="1"/>
              <a:t>   是否按计划完成？</a:t>
            </a:r>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p>
          <a:p>
            <a:pPr>
              <a:buFontTx/>
              <a:buNone/>
            </a:pPr>
            <a:endParaRPr lang="zh-CN" altLang="en-US" b="1"/>
          </a:p>
          <a:p>
            <a:endParaRPr lang="en-US" altLang="zh-CN" b="1"/>
          </a:p>
        </p:txBody>
      </p:sp>
      <p:sp>
        <p:nvSpPr>
          <p:cNvPr id="2" name="文本框 1"/>
          <p:cNvSpPr txBox="1"/>
          <p:nvPr/>
        </p:nvSpPr>
        <p:spPr>
          <a:xfrm>
            <a:off x="600075" y="4242435"/>
            <a:ext cx="8004810" cy="640080"/>
          </a:xfrm>
          <a:prstGeom prst="rect">
            <a:avLst/>
          </a:prstGeom>
          <a:noFill/>
        </p:spPr>
        <p:txBody>
          <a:bodyPr wrap="square" rtlCol="0">
            <a:spAutoFit/>
          </a:bodyPr>
          <a:lstStyle/>
          <a:p>
            <a:r>
              <a:rPr lang="zh-CN" altLang="en-US">
                <a:solidFill>
                  <a:srgbClr val="FF0000"/>
                </a:solidFill>
              </a:rPr>
              <a:t>从第</a:t>
            </a:r>
            <a:r>
              <a:rPr lang="en-US" altLang="zh-CN">
                <a:solidFill>
                  <a:srgbClr val="FF0000"/>
                </a:solidFill>
              </a:rPr>
              <a:t>11</a:t>
            </a:r>
            <a:r>
              <a:rPr lang="zh-CN" altLang="en-US">
                <a:solidFill>
                  <a:srgbClr val="FF0000"/>
                </a:solidFill>
              </a:rPr>
              <a:t>周</a:t>
            </a:r>
            <a:r>
              <a:rPr lang="en-US" altLang="zh-CN">
                <a:solidFill>
                  <a:srgbClr val="FF0000"/>
                </a:solidFill>
              </a:rPr>
              <a:t>~</a:t>
            </a:r>
            <a:r>
              <a:rPr lang="zh-CN" altLang="en-US">
                <a:solidFill>
                  <a:srgbClr val="FF0000"/>
                </a:solidFill>
              </a:rPr>
              <a:t>第</a:t>
            </a:r>
            <a:r>
              <a:rPr lang="en-US" altLang="zh-CN">
                <a:solidFill>
                  <a:srgbClr val="FF0000"/>
                </a:solidFill>
              </a:rPr>
              <a:t>15</a:t>
            </a:r>
            <a:r>
              <a:rPr lang="zh-CN" altLang="en-US">
                <a:solidFill>
                  <a:srgbClr val="FF0000"/>
                </a:solidFill>
              </a:rPr>
              <a:t>周，每周需要形成周报，周报由组长来填写</a:t>
            </a:r>
          </a:p>
          <a:p>
            <a:endParaRPr lang="zh-CN" altLang="en-US">
              <a:solidFill>
                <a:srgbClr val="FF000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t>38</a:t>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strike="sngStrike" dirty="0">
                <a:solidFill>
                  <a:schemeClr val="tx1"/>
                </a:solidFill>
                <a:uFillTx/>
              </a:rPr>
              <a:t>完善的任务书</a:t>
            </a:r>
          </a:p>
          <a:p>
            <a:pPr marL="711200" indent="-711200">
              <a:lnSpc>
                <a:spcPct val="90000"/>
              </a:lnSpc>
              <a:buFontTx/>
              <a:buNone/>
            </a:pPr>
            <a:r>
              <a:rPr lang="zh-CN" altLang="en-US" b="1" dirty="0"/>
              <a:t>        </a:t>
            </a:r>
            <a:r>
              <a:rPr lang="zh-CN" altLang="en-US" b="1" dirty="0" smtClean="0"/>
              <a:t>根据</a:t>
            </a:r>
            <a:r>
              <a:rPr lang="zh-CN" altLang="en-US" b="1" dirty="0"/>
              <a:t>发布</a:t>
            </a:r>
            <a:r>
              <a:rPr lang="zh-CN" altLang="en-US" b="1" dirty="0" smtClean="0"/>
              <a:t>的实验要求，</a:t>
            </a:r>
            <a:r>
              <a:rPr lang="zh-CN" altLang="en-US" b="1" dirty="0"/>
              <a:t>剪裁得到一份符合你要实现的系统实际情况的任务书。具体内容和结构参见实验指导书</a:t>
            </a:r>
            <a:r>
              <a:rPr lang="en-US" altLang="zh-CN" b="1" dirty="0"/>
              <a:t>【</a:t>
            </a:r>
            <a:r>
              <a:rPr lang="zh-CN" altLang="en-US" b="1" dirty="0" smtClean="0"/>
              <a:t>模板：</a:t>
            </a:r>
            <a:r>
              <a:rPr lang="zh-CN" altLang="en-US" b="1" dirty="0"/>
              <a:t>任务书</a:t>
            </a:r>
            <a:r>
              <a:rPr lang="en-US" altLang="zh-CN" b="1" dirty="0"/>
              <a:t>】</a:t>
            </a:r>
            <a:r>
              <a:rPr lang="en-US" altLang="zh-CN" dirty="0"/>
              <a:t> </a:t>
            </a:r>
            <a:r>
              <a:rPr lang="zh-CN" altLang="en-US" b="1" dirty="0"/>
              <a:t>。</a:t>
            </a:r>
          </a:p>
          <a:p>
            <a:pPr marL="711200" indent="-711200">
              <a:lnSpc>
                <a:spcPct val="90000"/>
              </a:lnSpc>
              <a:buFontTx/>
              <a:buNone/>
            </a:pPr>
            <a:r>
              <a:rPr lang="zh-CN" altLang="en-US" b="1" dirty="0"/>
              <a:t>        </a:t>
            </a:r>
          </a:p>
          <a:p>
            <a:pPr marL="711200" indent="-711200">
              <a:lnSpc>
                <a:spcPct val="90000"/>
              </a:lnSpc>
              <a:buFontTx/>
              <a:buNone/>
            </a:pPr>
            <a:r>
              <a:rPr lang="zh-CN" altLang="en-US" b="1" dirty="0"/>
              <a:t>       要求：小组为单位，按照时间要求</a:t>
            </a:r>
            <a:r>
              <a:rPr lang="zh-CN" altLang="en-US" b="1" dirty="0" smtClean="0"/>
              <a:t>提交。</a:t>
            </a:r>
            <a:endParaRPr lang="zh-CN" altLang="en-US" b="1" dirty="0"/>
          </a:p>
          <a:p>
            <a:pPr marL="711200" indent="-711200">
              <a:lnSpc>
                <a:spcPct val="90000"/>
              </a:lnSpc>
              <a:buFontTx/>
              <a:buNone/>
            </a:pPr>
            <a:endParaRPr lang="zh-CN" altLang="en-US" b="1" dirty="0"/>
          </a:p>
          <a:p>
            <a:pPr marL="711200" indent="-711200">
              <a:lnSpc>
                <a:spcPct val="90000"/>
              </a:lnSpc>
              <a:buFontTx/>
              <a:buNone/>
            </a:pPr>
            <a:r>
              <a:rPr lang="zh-CN" altLang="en-US" b="1" dirty="0"/>
              <a:t>   </a:t>
            </a:r>
            <a:r>
              <a:rPr lang="zh-CN" altLang="en-US" b="1" strike="dblStrike" dirty="0"/>
              <a:t>文档</a:t>
            </a:r>
            <a:r>
              <a:rPr lang="en-US" altLang="zh-CN" b="1" strike="dblStrike" dirty="0"/>
              <a:t>1</a:t>
            </a:r>
            <a:r>
              <a:rPr lang="zh-CN" altLang="en-US" b="1" strike="dblStrike" dirty="0"/>
              <a:t>：</a:t>
            </a:r>
            <a:r>
              <a:rPr lang="zh-CN" altLang="en-US" b="1" strike="dblStrike" dirty="0">
                <a:solidFill>
                  <a:srgbClr val="FF3300"/>
                </a:solidFill>
              </a:rPr>
              <a:t>班级</a:t>
            </a:r>
            <a:r>
              <a:rPr lang="en-US" altLang="zh-CN" b="1" strike="dblStrike" dirty="0">
                <a:solidFill>
                  <a:srgbClr val="FF3300"/>
                </a:solidFill>
              </a:rPr>
              <a:t>_</a:t>
            </a:r>
            <a:r>
              <a:rPr lang="zh-CN" altLang="en-US" b="1" strike="dblStrike" dirty="0">
                <a:solidFill>
                  <a:srgbClr val="FF3300"/>
                </a:solidFill>
              </a:rPr>
              <a:t>小组编号</a:t>
            </a:r>
            <a:r>
              <a:rPr lang="en-US" altLang="zh-CN" b="1" strike="dblStrike" dirty="0">
                <a:solidFill>
                  <a:srgbClr val="FF3300"/>
                </a:solidFill>
              </a:rPr>
              <a:t>_</a:t>
            </a:r>
            <a:r>
              <a:rPr lang="zh-CN" altLang="en-US" b="1" strike="dblStrike" dirty="0">
                <a:solidFill>
                  <a:srgbClr val="FF3300"/>
                </a:solidFill>
              </a:rPr>
              <a:t>任务书</a:t>
            </a:r>
            <a:r>
              <a:rPr lang="en-US" altLang="zh-CN" b="1" strike="dblStrike" dirty="0">
                <a:solidFill>
                  <a:srgbClr val="FF3300"/>
                </a:solidFill>
              </a:rPr>
              <a:t>.doc</a:t>
            </a:r>
          </a:p>
          <a:p>
            <a:pPr marL="711200" indent="-711200">
              <a:lnSpc>
                <a:spcPct val="90000"/>
              </a:lnSpc>
              <a:buFontTx/>
              <a:buNone/>
            </a:pPr>
            <a:r>
              <a:rPr lang="en-US" altLang="zh-CN" b="1" strike="dblStrike" dirty="0"/>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t>39</a:t>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p>
          <a:p>
            <a:pPr>
              <a:lnSpc>
                <a:spcPct val="90000"/>
              </a:lnSpc>
              <a:buFont typeface="Wingdings" panose="05000000000000000000" pitchFamily="2" charset="2"/>
              <a:buChar char="Ø"/>
            </a:pPr>
            <a:r>
              <a:rPr lang="en-US" altLang="zh-CN" sz="2400" b="1"/>
              <a:t>1.1 </a:t>
            </a:r>
            <a:r>
              <a:rPr lang="zh-CN" altLang="en-US" sz="2400" b="1"/>
              <a:t>输入、输出设计</a:t>
            </a:r>
          </a:p>
          <a:p>
            <a:pPr lvl="1">
              <a:lnSpc>
                <a:spcPct val="90000"/>
              </a:lnSpc>
              <a:buFont typeface="Wingdings" panose="05000000000000000000" pitchFamily="2" charset="2"/>
              <a:buChar char="Ø"/>
            </a:pPr>
            <a:r>
              <a:rPr lang="zh-CN" altLang="en-US" sz="2400" b="1"/>
              <a:t>文件方式</a:t>
            </a:r>
          </a:p>
          <a:p>
            <a:pPr lvl="1">
              <a:lnSpc>
                <a:spcPct val="90000"/>
              </a:lnSpc>
              <a:buFont typeface="Wingdings" panose="05000000000000000000" pitchFamily="2" charset="2"/>
              <a:buChar char="Ø"/>
            </a:pPr>
            <a:r>
              <a:rPr lang="zh-CN" altLang="en-US" sz="2400" b="1"/>
              <a:t>命令行方式</a:t>
            </a:r>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p>
          <a:p>
            <a:pPr>
              <a:lnSpc>
                <a:spcPct val="90000"/>
              </a:lnSpc>
              <a:buFont typeface="Wingdings" panose="05000000000000000000" pitchFamily="2" charset="2"/>
              <a:buChar char="Ø"/>
            </a:pPr>
            <a:r>
              <a:rPr lang="en-US" altLang="zh-CN" sz="2400" b="1"/>
              <a:t>1.2 </a:t>
            </a:r>
            <a:r>
              <a:rPr lang="zh-CN" altLang="en-US" sz="2400" b="1"/>
              <a:t>算法设计 </a:t>
            </a:r>
          </a:p>
          <a:p>
            <a:pPr>
              <a:lnSpc>
                <a:spcPct val="90000"/>
              </a:lnSpc>
              <a:buFont typeface="Wingdings" panose="05000000000000000000" pitchFamily="2" charset="2"/>
              <a:buChar char="Ø"/>
            </a:pPr>
            <a:r>
              <a:rPr lang="en-US" altLang="zh-CN" sz="2400" b="1"/>
              <a:t>1.3 </a:t>
            </a:r>
            <a:r>
              <a:rPr lang="zh-CN" altLang="en-US" sz="2400" b="1"/>
              <a:t>高层数据结构定义</a:t>
            </a:r>
          </a:p>
          <a:p>
            <a:pPr>
              <a:lnSpc>
                <a:spcPct val="90000"/>
              </a:lnSpc>
              <a:buFont typeface="Wingdings" panose="05000000000000000000" pitchFamily="2" charset="2"/>
              <a:buNone/>
            </a:pPr>
            <a:r>
              <a:rPr lang="zh-CN" altLang="en-US" sz="2400" b="1"/>
              <a:t>     包括：全局常量定义、全局数据结构定义</a:t>
            </a:r>
          </a:p>
          <a:p>
            <a:pPr>
              <a:lnSpc>
                <a:spcPct val="90000"/>
              </a:lnSpc>
              <a:buFont typeface="Wingdings" panose="05000000000000000000" pitchFamily="2" charset="2"/>
              <a:buChar char="Ø"/>
            </a:pPr>
            <a:r>
              <a:rPr lang="en-US" altLang="zh-CN" sz="2400" b="1"/>
              <a:t>1.4 </a:t>
            </a:r>
            <a:r>
              <a:rPr lang="zh-CN" altLang="en-US" sz="2400" b="1"/>
              <a:t>系统模块划分</a:t>
            </a:r>
          </a:p>
          <a:p>
            <a:pPr algn="just">
              <a:lnSpc>
                <a:spcPct val="90000"/>
              </a:lnSpc>
              <a:buFont typeface="Wingdings" panose="05000000000000000000" pitchFamily="2" charset="2"/>
              <a:buNone/>
            </a:pPr>
            <a:r>
              <a:rPr lang="zh-CN" altLang="en-US" sz="2400" b="1"/>
              <a:t>画出系统模块的调用关系图；并详细说明各个模块的功能。</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a:t>
            </a:r>
            <a:r>
              <a:rPr lang="en-US" altLang="zh-CN" dirty="0" smtClean="0">
                <a:sym typeface="+mn-ea"/>
              </a:rPr>
              <a:t>: Job shop管理游戏</a:t>
            </a:r>
            <a:endParaRPr lang="zh-CN" altLang="en-US"/>
          </a:p>
        </p:txBody>
      </p:sp>
      <p:sp>
        <p:nvSpPr>
          <p:cNvPr id="3" name="内容占位符 2"/>
          <p:cNvSpPr>
            <a:spLocks noGrp="1"/>
          </p:cNvSpPr>
          <p:nvPr>
            <p:ph idx="1"/>
          </p:nvPr>
        </p:nvSpPr>
        <p:spPr/>
        <p:txBody>
          <a:bodyPr/>
          <a:lstStyle/>
          <a:p>
            <a:r>
              <a:rPr lang="zh-CN" altLang="en-US" b="1"/>
              <a:t>每个产品都会指定加工步骤（Operation），必须按照顺序加工。每道工序（步骤）必须在指定的机器(Machine)上加工，且每道工序的加工时间固定已知。</a:t>
            </a:r>
          </a:p>
        </p:txBody>
      </p:sp>
      <p:sp>
        <p:nvSpPr>
          <p:cNvPr id="4" name="灯片编号占位符 3"/>
          <p:cNvSpPr>
            <a:spLocks noGrp="1"/>
          </p:cNvSpPr>
          <p:nvPr>
            <p:ph type="sldNum" sz="quarter" idx="12"/>
          </p:nvPr>
        </p:nvSpPr>
        <p:spPr/>
        <p:txBody>
          <a:bodyPr/>
          <a:lstStyle/>
          <a:p>
            <a:fld id="{1BD9E107-7CBE-4420-B8A8-046F950C4F52}" type="slidenum">
              <a:rPr lang="en-US" altLang="zh-CN"/>
              <a:t>4</a:t>
            </a:fld>
            <a:endParaRPr lang="en-US" altLang="zh-CN"/>
          </a:p>
        </p:txBody>
      </p:sp>
      <p:pic>
        <p:nvPicPr>
          <p:cNvPr id="5" name="图片 4"/>
          <p:cNvPicPr>
            <a:picLocks noChangeAspect="1"/>
          </p:cNvPicPr>
          <p:nvPr/>
        </p:nvPicPr>
        <p:blipFill>
          <a:blip r:embed="rId2"/>
          <a:stretch>
            <a:fillRect/>
          </a:stretch>
        </p:blipFill>
        <p:spPr>
          <a:xfrm>
            <a:off x="2639060" y="3205480"/>
            <a:ext cx="4147185" cy="2523490"/>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t>40</a:t>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smtClean="0"/>
              <a:t>模板：</a:t>
            </a:r>
            <a:r>
              <a:rPr lang="zh-CN" altLang="en-US" b="1" dirty="0"/>
              <a:t>概要设计</a:t>
            </a:r>
            <a:r>
              <a:rPr lang="en-US" altLang="zh-CN" b="1" dirty="0"/>
              <a:t>】</a:t>
            </a:r>
            <a:r>
              <a:rPr lang="en-US" altLang="zh-CN" dirty="0"/>
              <a:t> </a:t>
            </a:r>
            <a:r>
              <a:rPr lang="en-US" altLang="zh-CN" b="1" dirty="0"/>
              <a:t> </a:t>
            </a:r>
          </a:p>
          <a:p>
            <a:r>
              <a:rPr lang="zh-CN" altLang="en-US" b="1" dirty="0"/>
              <a:t>要求：小组为单位，按照时间要求</a:t>
            </a:r>
            <a:r>
              <a:rPr lang="zh-CN" altLang="en-US" b="1" dirty="0" smtClean="0"/>
              <a:t>提交。</a:t>
            </a:r>
            <a:endParaRPr lang="zh-CN" altLang="en-US" b="1" dirty="0"/>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a:t>
            </a:r>
            <a:r>
              <a:rPr lang="en-US" altLang="zh-CN" b="1" dirty="0" smtClean="0">
                <a:solidFill>
                  <a:srgbClr val="FF3300"/>
                </a:solidFill>
              </a:rPr>
              <a:t>doc</a:t>
            </a:r>
          </a:p>
          <a:p>
            <a:pPr>
              <a:buFontTx/>
              <a:buNone/>
            </a:pPr>
            <a:endParaRPr lang="en-US" altLang="zh-CN" b="1" dirty="0">
              <a:solidFill>
                <a:srgbClr val="FF3300"/>
              </a:solidFill>
            </a:endParaRPr>
          </a:p>
          <a:p>
            <a:pPr>
              <a:buFontTx/>
              <a:buNone/>
            </a:pPr>
            <a:r>
              <a:rPr lang="zh-CN" altLang="en-US" b="1" dirty="0" smtClean="0">
                <a:solidFill>
                  <a:srgbClr val="FF3300"/>
                </a:solidFill>
              </a:rPr>
              <a:t>注：概设版本</a:t>
            </a:r>
            <a:r>
              <a:rPr lang="en-US" altLang="zh-CN" b="1" dirty="0" smtClean="0">
                <a:solidFill>
                  <a:srgbClr val="FF3300"/>
                </a:solidFill>
              </a:rPr>
              <a:t>2</a:t>
            </a:r>
            <a:r>
              <a:rPr lang="zh-CN" altLang="en-US" b="1" dirty="0" smtClean="0">
                <a:solidFill>
                  <a:srgbClr val="FF3300"/>
                </a:solidFill>
              </a:rPr>
              <a:t>在版本</a:t>
            </a:r>
            <a:r>
              <a:rPr lang="en-US" altLang="zh-CN" b="1" dirty="0" smtClean="0">
                <a:solidFill>
                  <a:srgbClr val="FF3300"/>
                </a:solidFill>
              </a:rPr>
              <a:t>1</a:t>
            </a:r>
            <a:r>
              <a:rPr lang="zh-CN" altLang="en-US" b="1" dirty="0" smtClean="0">
                <a:solidFill>
                  <a:srgbClr val="FF3300"/>
                </a:solidFill>
              </a:rPr>
              <a:t>基础上补充完善即可，文件名称上不用再区分版本号。</a:t>
            </a:r>
            <a:endParaRPr lang="en-US" altLang="zh-CN" b="1" dirty="0"/>
          </a:p>
          <a:p>
            <a:pPr>
              <a:buFontTx/>
              <a:buNone/>
            </a:pPr>
            <a:r>
              <a:rPr lang="en-US" altLang="zh-CN" b="1" dirty="0"/>
              <a:t> </a:t>
            </a:r>
          </a:p>
          <a:p>
            <a:endParaRPr lang="en-US" altLang="zh-C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t>41</a:t>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p>
          <a:p>
            <a:pPr marL="1447800" lvl="2" indent="-533400"/>
            <a:r>
              <a:rPr lang="zh-CN" altLang="en-US" sz="2400" b="1" dirty="0"/>
              <a:t>局部数据结构设计</a:t>
            </a:r>
          </a:p>
          <a:p>
            <a:pPr marL="990600" lvl="1" indent="-533400">
              <a:buFontTx/>
              <a:buNone/>
            </a:pPr>
            <a:r>
              <a:rPr lang="zh-CN" altLang="en-US" sz="2400" b="1" dirty="0"/>
              <a:t>      当前模块的内部变量设计。要求给出数据的含义、变量的命名，以及类型定义。</a:t>
            </a:r>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p>
          <a:p>
            <a:pPr marL="533400" indent="-533400">
              <a:buFontTx/>
              <a:buNone/>
            </a:pPr>
            <a:r>
              <a:rPr lang="zh-CN" altLang="en-US" sz="2400" b="1" dirty="0"/>
              <a:t>具体内容和结构参见实验指导书</a:t>
            </a:r>
            <a:r>
              <a:rPr lang="en-US" altLang="zh-CN" sz="2400" b="1" dirty="0"/>
              <a:t>【</a:t>
            </a:r>
            <a:r>
              <a:rPr lang="zh-CN" altLang="en-US" sz="2400" b="1" dirty="0" smtClean="0"/>
              <a:t>模板：</a:t>
            </a:r>
            <a:r>
              <a:rPr lang="zh-CN" altLang="en-US" sz="2400" b="1" dirty="0"/>
              <a:t>详细设计</a:t>
            </a:r>
            <a:r>
              <a:rPr lang="en-US" altLang="zh-CN" sz="2400" b="1" dirty="0"/>
              <a:t>】 </a:t>
            </a:r>
          </a:p>
          <a:p>
            <a:pPr marL="533400" indent="-533400">
              <a:buFontTx/>
              <a:buNone/>
            </a:pPr>
            <a:r>
              <a:rPr lang="zh-CN" altLang="en-US" sz="2400" b="1" dirty="0"/>
              <a:t>要求：小组为单位，按照时间要求</a:t>
            </a:r>
            <a:r>
              <a:rPr lang="zh-CN" altLang="en-US" sz="2400" b="1" dirty="0" smtClean="0"/>
              <a:t>提交。</a:t>
            </a:r>
            <a:endParaRPr lang="zh-CN" altLang="en-US" sz="2400" b="1" dirty="0"/>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a:t>
            </a:r>
            <a:r>
              <a:rPr lang="en-US" altLang="zh-CN" sz="2400" b="1" dirty="0" smtClean="0">
                <a:solidFill>
                  <a:srgbClr val="FF3300"/>
                </a:solidFill>
              </a:rPr>
              <a:t>doc</a:t>
            </a:r>
          </a:p>
          <a:p>
            <a:pPr>
              <a:buFontTx/>
              <a:buNone/>
            </a:pPr>
            <a:r>
              <a:rPr lang="zh-CN" altLang="en-US" sz="2400" b="1" dirty="0">
                <a:solidFill>
                  <a:srgbClr val="FF3300"/>
                </a:solidFill>
              </a:rPr>
              <a:t>注</a:t>
            </a:r>
            <a:r>
              <a:rPr lang="zh-CN" altLang="en-US" sz="2400" b="1" dirty="0" smtClean="0">
                <a:solidFill>
                  <a:srgbClr val="FF3300"/>
                </a:solidFill>
              </a:rPr>
              <a:t>：详设版本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p>
          <a:p>
            <a:pPr marL="533400" indent="-533400">
              <a:buFontTx/>
              <a:buNone/>
            </a:pPr>
            <a:endParaRPr lang="en-US" altLang="zh-CN" sz="2400" b="1" dirty="0">
              <a:solidFill>
                <a:srgbClr val="FF3300"/>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t>42</a:t>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p>
        </p:txBody>
      </p:sp>
      <p:sp>
        <p:nvSpPr>
          <p:cNvPr id="24579" name="Rectangle 3"/>
          <p:cNvSpPr>
            <a:spLocks noGrp="1" noChangeArrowheads="1"/>
          </p:cNvSpPr>
          <p:nvPr>
            <p:ph type="body" idx="1"/>
          </p:nvPr>
        </p:nvSpPr>
        <p:spPr>
          <a:xfrm>
            <a:off x="611188" y="1196975"/>
            <a:ext cx="7772400" cy="4611688"/>
          </a:xfrm>
        </p:spPr>
        <p:txBody>
          <a:bodyPr/>
          <a:lstStyle/>
          <a:p>
            <a:pPr>
              <a:buFontTx/>
              <a:buNone/>
            </a:pPr>
            <a:r>
              <a:rPr lang="en-US" altLang="zh-CN" sz="2400" b="1" dirty="0"/>
              <a:t>6. </a:t>
            </a:r>
            <a:r>
              <a:rPr lang="zh-CN" altLang="en-US" sz="2400" b="1" strike="sngStrike" dirty="0">
                <a:solidFill>
                  <a:schemeClr val="tx1"/>
                </a:solidFill>
                <a:uFillTx/>
              </a:rPr>
              <a:t>测试报告</a:t>
            </a:r>
          </a:p>
          <a:p>
            <a:pPr>
              <a:buFontTx/>
              <a:buNone/>
            </a:pPr>
            <a:r>
              <a:rPr lang="zh-CN" altLang="en-US" sz="2400" b="1" dirty="0"/>
              <a:t>   包括测试用例设计，测试结果总结</a:t>
            </a:r>
          </a:p>
          <a:p>
            <a:pPr>
              <a:buFontTx/>
              <a:buNone/>
            </a:pPr>
            <a:r>
              <a:rPr lang="zh-CN" altLang="en-US" sz="2400" b="1" dirty="0"/>
              <a:t>   见</a:t>
            </a:r>
            <a:r>
              <a:rPr lang="en-US" altLang="zh-CN" sz="2400" b="1" dirty="0"/>
              <a:t>【</a:t>
            </a:r>
            <a:r>
              <a:rPr lang="zh-CN" altLang="en-US" sz="2400" b="1" dirty="0" smtClean="0"/>
              <a:t>模板：</a:t>
            </a:r>
            <a:r>
              <a:rPr lang="zh-CN" altLang="en-US" sz="2400" b="1" dirty="0"/>
              <a:t>测试用例</a:t>
            </a:r>
            <a:r>
              <a:rPr lang="en-US" altLang="zh-CN" sz="2400" b="1" dirty="0"/>
              <a:t>】</a:t>
            </a:r>
            <a:r>
              <a:rPr lang="en-US" altLang="zh-CN" sz="2400" dirty="0"/>
              <a:t> </a:t>
            </a:r>
          </a:p>
          <a:p>
            <a:pPr>
              <a:buFontTx/>
              <a:buNone/>
            </a:pPr>
            <a:r>
              <a:rPr lang="en-US" altLang="zh-CN" sz="2400" b="1" dirty="0"/>
              <a:t>   </a:t>
            </a:r>
            <a:r>
              <a:rPr lang="zh-CN" altLang="en-US" sz="2400" b="1" dirty="0" smtClean="0"/>
              <a:t>需要</a:t>
            </a:r>
            <a:r>
              <a:rPr lang="zh-CN" altLang="en-US" sz="2400" b="1" dirty="0"/>
              <a:t>提交不同</a:t>
            </a:r>
            <a:r>
              <a:rPr lang="zh-CN" altLang="en-US" sz="2400" b="1" dirty="0" smtClean="0"/>
              <a:t>版本相应</a:t>
            </a:r>
            <a:r>
              <a:rPr lang="zh-CN" altLang="en-US" sz="2400" b="1" dirty="0"/>
              <a:t>的测试用例和测试报告</a:t>
            </a:r>
          </a:p>
          <a:p>
            <a:pPr>
              <a:buFontTx/>
              <a:buNone/>
            </a:pPr>
            <a:r>
              <a:rPr lang="zh-CN" altLang="en-US" b="1" strike="dblStrike" dirty="0"/>
              <a:t>文档</a:t>
            </a:r>
            <a:r>
              <a:rPr lang="en-US" altLang="zh-CN" b="1" strike="dblStrike" dirty="0"/>
              <a:t>4</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测试报告</a:t>
            </a:r>
            <a:r>
              <a:rPr lang="en-US" altLang="zh-CN" sz="2400" b="1" strike="dblStrike" dirty="0">
                <a:solidFill>
                  <a:srgbClr val="FF3300"/>
                </a:solidFill>
              </a:rPr>
              <a:t>.doc</a:t>
            </a:r>
            <a:endParaRPr lang="en-US" altLang="zh-CN" sz="2400" b="1" strike="dblStrike" dirty="0"/>
          </a:p>
          <a:p>
            <a:pPr>
              <a:buFontTx/>
              <a:buNone/>
            </a:pPr>
            <a:r>
              <a:rPr lang="en-US" altLang="zh-CN" sz="2400" b="1" dirty="0"/>
              <a:t>7. </a:t>
            </a:r>
            <a:r>
              <a:rPr lang="zh-CN" altLang="en-US" sz="2400" b="1" dirty="0"/>
              <a:t>源程序清单</a:t>
            </a:r>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strike="sngStrike" dirty="0">
                <a:solidFill>
                  <a:schemeClr val="tx1"/>
                </a:solidFill>
                <a:uFillTx/>
              </a:rPr>
              <a:t>使用说明</a:t>
            </a:r>
          </a:p>
          <a:p>
            <a:pPr>
              <a:buFontTx/>
              <a:buNone/>
            </a:pPr>
            <a:r>
              <a:rPr lang="zh-CN" altLang="en-US" b="1" strike="dblStrike" dirty="0"/>
              <a:t>文档</a:t>
            </a:r>
            <a:r>
              <a:rPr lang="en-US" altLang="zh-CN" b="1" strike="dblStrike" dirty="0"/>
              <a:t>6</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使用说明</a:t>
            </a:r>
            <a:r>
              <a:rPr lang="en-US" altLang="zh-CN" sz="2400" b="1" strike="dblStrike" dirty="0">
                <a:solidFill>
                  <a:srgbClr val="FF3300"/>
                </a:solidFill>
              </a:rPr>
              <a:t>.doc</a:t>
            </a:r>
            <a:endParaRPr lang="en-US" altLang="zh-CN" sz="2400" b="1" strike="dblStrike" dirty="0"/>
          </a:p>
          <a:p>
            <a:pPr>
              <a:buFontTx/>
              <a:buNone/>
            </a:pPr>
            <a:r>
              <a:rPr lang="en-US" altLang="zh-CN" sz="2400" b="1" dirty="0"/>
              <a:t>9.</a:t>
            </a:r>
            <a:r>
              <a:rPr lang="zh-CN" altLang="en-US" sz="2400" b="1" dirty="0"/>
              <a:t>实验总结</a:t>
            </a:r>
            <a:r>
              <a:rPr lang="zh-CN" altLang="en-US" sz="2400" dirty="0"/>
              <a:t> </a:t>
            </a:r>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大作业验收说明</a:t>
            </a:r>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p>
          <a:p>
            <a:pPr>
              <a:buFontTx/>
              <a:buNone/>
            </a:pPr>
            <a:r>
              <a:rPr lang="zh-CN" altLang="en-US" b="1" dirty="0"/>
              <a:t>验收方式：</a:t>
            </a:r>
          </a:p>
          <a:p>
            <a:pPr>
              <a:buFontTx/>
              <a:buNone/>
            </a:pPr>
            <a:r>
              <a:rPr lang="zh-CN" altLang="en-US" b="1" dirty="0"/>
              <a:t>	以小组为单位验收，要求</a:t>
            </a:r>
            <a:r>
              <a:rPr lang="zh-CN" altLang="en-US" b="1" u="sng" dirty="0">
                <a:solidFill>
                  <a:srgbClr val="FF3300"/>
                </a:solidFill>
              </a:rPr>
              <a:t>全体参加</a:t>
            </a:r>
            <a:r>
              <a:rPr lang="zh-CN" altLang="en-US" b="1" dirty="0"/>
              <a:t>！</a:t>
            </a:r>
          </a:p>
          <a:p>
            <a:pPr>
              <a:buFontTx/>
              <a:buNone/>
            </a:pPr>
            <a:r>
              <a:rPr lang="zh-CN" altLang="en-US" b="1" dirty="0"/>
              <a:t>	1. 向</a:t>
            </a:r>
            <a:r>
              <a:rPr lang="zh-CN" altLang="en-US" b="1" dirty="0">
                <a:sym typeface="+mn-ea"/>
              </a:rPr>
              <a:t>验收人员</a:t>
            </a:r>
            <a:r>
              <a:rPr lang="zh-CN" altLang="en-US" b="1" dirty="0"/>
              <a:t>演示小组程序功能。</a:t>
            </a:r>
          </a:p>
          <a:p>
            <a:pPr>
              <a:buFontTx/>
              <a:buNone/>
            </a:pPr>
            <a:r>
              <a:rPr lang="zh-CN" altLang="en-US" b="1" dirty="0"/>
              <a:t>	2. 每个组员依次说明自己负责的工作，打开源码解释思路，并回答问题。</a:t>
            </a:r>
          </a:p>
          <a:p>
            <a:pPr>
              <a:buFontTx/>
              <a:buNone/>
            </a:pPr>
            <a:r>
              <a:rPr lang="zh-CN" altLang="en-US" b="1" dirty="0"/>
              <a:t>    3. 验收人员评估小组程序分，和每人工作量</a:t>
            </a:r>
            <a:r>
              <a:rPr lang="zh-CN" altLang="en-US" b="1" dirty="0" smtClean="0"/>
              <a:t>。</a:t>
            </a:r>
            <a:endParaRPr lang="en-US" altLang="zh-CN" b="1" dirty="0" smtClean="0"/>
          </a:p>
          <a:p>
            <a:pPr>
              <a:buFontTx/>
              <a:buNone/>
            </a:pPr>
            <a:r>
              <a:rPr lang="en-US" altLang="zh-CN" b="1" dirty="0"/>
              <a:t> </a:t>
            </a:r>
            <a:r>
              <a:rPr lang="en-US" altLang="zh-CN" b="1" dirty="0" smtClean="0"/>
              <a:t>   </a:t>
            </a:r>
            <a:endParaRPr lang="zh-CN" altLang="en-US" b="1" dirty="0"/>
          </a:p>
          <a:p>
            <a:pPr>
              <a:buFontTx/>
              <a:buNone/>
            </a:pPr>
            <a:r>
              <a:rPr lang="zh-CN" altLang="en-US" b="1" dirty="0"/>
              <a:t>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t>44</a:t>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p>
          <a:p>
            <a:pPr marL="533400" indent="-533400">
              <a:buFontTx/>
              <a:buAutoNum type="arabicPeriod"/>
            </a:pPr>
            <a:r>
              <a:rPr lang="zh-CN" altLang="en-US" b="1" dirty="0"/>
              <a:t>软件工程概述</a:t>
            </a:r>
          </a:p>
          <a:p>
            <a:pPr marL="533400" indent="-533400">
              <a:buFontTx/>
              <a:buAutoNum type="arabicPeriod"/>
            </a:pPr>
            <a:r>
              <a:rPr lang="zh-CN" altLang="en-US" b="1" dirty="0"/>
              <a:t>小组成员及职责</a:t>
            </a:r>
          </a:p>
          <a:p>
            <a:pPr marL="533400" indent="-533400">
              <a:buFontTx/>
              <a:buAutoNum type="arabicPeriod"/>
            </a:pPr>
            <a:r>
              <a:rPr lang="zh-CN" altLang="en-US" b="1" dirty="0"/>
              <a:t>课程设计进度安排及提交内容</a:t>
            </a:r>
          </a:p>
          <a:p>
            <a:pPr marL="533400" indent="-533400">
              <a:buFontTx/>
              <a:buAutoNum type="arabicPeriod"/>
            </a:pPr>
            <a:r>
              <a:rPr lang="zh-CN" altLang="en-US" b="1" dirty="0" smtClean="0"/>
              <a:t>接下去的工作</a:t>
            </a:r>
            <a:endParaRPr lang="zh-CN" altLang="en-US" b="1" dirty="0"/>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ym typeface="+mn-ea"/>
              </a:rPr>
              <a:t>接下去的工作</a:t>
            </a:r>
            <a:endParaRPr lang="zh-CN" altLang="en-US"/>
          </a:p>
        </p:txBody>
      </p:sp>
      <p:sp>
        <p:nvSpPr>
          <p:cNvPr id="3" name="内容占位符 2"/>
          <p:cNvSpPr>
            <a:spLocks noGrp="1"/>
          </p:cNvSpPr>
          <p:nvPr>
            <p:ph idx="1"/>
          </p:nvPr>
        </p:nvSpPr>
        <p:spPr/>
        <p:txBody>
          <a:bodyPr/>
          <a:lstStyle/>
          <a:p>
            <a:r>
              <a:rPr lang="zh-CN" altLang="en-US" b="1"/>
              <a:t>学习概要设计要包含哪些工作</a:t>
            </a:r>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学习如何实现算法的并发执行</a:t>
            </a:r>
            <a:r>
              <a:rPr lang="en-US" altLang="zh-CN" b="1"/>
              <a:t>---</a:t>
            </a:r>
            <a:r>
              <a:rPr lang="zh-CN" altLang="en-US" b="1"/>
              <a:t>线程</a:t>
            </a:r>
          </a:p>
          <a:p>
            <a:r>
              <a:rPr lang="zh-CN" altLang="en-US" b="1"/>
              <a:t>简单学习软件单元测试和集成测试方法</a:t>
            </a:r>
          </a:p>
        </p:txBody>
      </p:sp>
      <p:sp>
        <p:nvSpPr>
          <p:cNvPr id="4" name="灯片编号占位符 3"/>
          <p:cNvSpPr>
            <a:spLocks noGrp="1"/>
          </p:cNvSpPr>
          <p:nvPr>
            <p:ph type="sldNum" sz="quarter" idx="12"/>
          </p:nvPr>
        </p:nvSpPr>
        <p:spPr/>
        <p:txBody>
          <a:bodyPr/>
          <a:lstStyle/>
          <a:p>
            <a:fld id="{1BD9E107-7CBE-4420-B8A8-046F950C4F52}" type="slidenum">
              <a:rPr lang="en-US" altLang="zh-CN"/>
              <a:t>45</a:t>
            </a:fld>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t>46</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spid="_x0000_s10242" r:id="rId3" imgW="1132205" imgH="1054100" progId="">
                  <p:embed/>
                </p:oleObj>
              </mc:Choice>
              <mc:Fallback>
                <p:oleObj r:id="rId3" imgW="1132205" imgH="1054100" progId="">
                  <p:embed/>
                  <p:pic>
                    <p:nvPicPr>
                      <p:cNvPr id="0" name="图片 3084"/>
                      <p:cNvPicPr/>
                      <p:nvPr/>
                    </p:nvPicPr>
                    <p:blipFill>
                      <a:blip r:embed="rId4"/>
                      <a:stretch>
                        <a:fillRect/>
                      </a:stretch>
                    </p:blipFill>
                    <p:spPr>
                      <a:xfrm>
                        <a:off x="2916238" y="2638425"/>
                        <a:ext cx="2376487" cy="2212975"/>
                      </a:xfrm>
                      <a:prstGeom prst="rect">
                        <a:avLst/>
                      </a:prstGeom>
                      <a:noFill/>
                      <a:ln w="38100">
                        <a:miter/>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实验</a:t>
            </a:r>
            <a:r>
              <a:rPr lang="en-US" altLang="zh-CN" dirty="0" smtClean="0">
                <a:sym typeface="+mn-ea"/>
              </a:rPr>
              <a:t>: Job shop管理游戏</a:t>
            </a:r>
            <a:endParaRPr lang="zh-CN" altLang="en-US"/>
          </a:p>
        </p:txBody>
      </p:sp>
      <p:sp>
        <p:nvSpPr>
          <p:cNvPr id="3" name="内容占位符 2"/>
          <p:cNvSpPr>
            <a:spLocks noGrp="1"/>
          </p:cNvSpPr>
          <p:nvPr>
            <p:ph idx="1"/>
          </p:nvPr>
        </p:nvSpPr>
        <p:spPr/>
        <p:txBody>
          <a:bodyPr/>
          <a:lstStyle/>
          <a:p>
            <a:r>
              <a:rPr lang="zh-CN" altLang="en-US" b="1"/>
              <a:t>你的任务是通过计算，尽可能使完成所有订单的总加工时间最短，并将你的加工计划展示出来。</a:t>
            </a:r>
          </a:p>
        </p:txBody>
      </p:sp>
      <p:sp>
        <p:nvSpPr>
          <p:cNvPr id="4" name="灯片编号占位符 3"/>
          <p:cNvSpPr>
            <a:spLocks noGrp="1"/>
          </p:cNvSpPr>
          <p:nvPr>
            <p:ph type="sldNum" sz="quarter" idx="12"/>
          </p:nvPr>
        </p:nvSpPr>
        <p:spPr/>
        <p:txBody>
          <a:bodyPr/>
          <a:lstStyle/>
          <a:p>
            <a:fld id="{1BD9E107-7CBE-4420-B8A8-046F950C4F52}" type="slidenum">
              <a:rPr lang="en-US" altLang="zh-CN"/>
              <a:t>5</a:t>
            </a:fld>
            <a:endParaRPr lang="en-US" altLang="zh-CN"/>
          </a:p>
        </p:txBody>
      </p:sp>
      <p:pic>
        <p:nvPicPr>
          <p:cNvPr id="5" name="图片 4"/>
          <p:cNvPicPr>
            <a:picLocks noChangeAspect="1"/>
          </p:cNvPicPr>
          <p:nvPr/>
        </p:nvPicPr>
        <p:blipFill>
          <a:blip r:embed="rId3"/>
          <a:stretch>
            <a:fillRect/>
          </a:stretch>
        </p:blipFill>
        <p:spPr>
          <a:xfrm>
            <a:off x="248920" y="2677160"/>
            <a:ext cx="2070735" cy="2433320"/>
          </a:xfrm>
          <a:prstGeom prst="rect">
            <a:avLst/>
          </a:prstGeom>
        </p:spPr>
      </p:pic>
      <p:graphicFrame>
        <p:nvGraphicFramePr>
          <p:cNvPr id="6" name="对象 -2147482607"/>
          <p:cNvGraphicFramePr>
            <a:graphicFrameLocks noChangeAspect="1"/>
          </p:cNvGraphicFramePr>
          <p:nvPr/>
        </p:nvGraphicFramePr>
        <p:xfrm>
          <a:off x="2590800" y="2677160"/>
          <a:ext cx="5732145" cy="2629535"/>
        </p:xfrm>
        <a:graphic>
          <a:graphicData uri="http://schemas.openxmlformats.org/presentationml/2006/ole">
            <mc:AlternateContent xmlns:mc="http://schemas.openxmlformats.org/markup-compatibility/2006">
              <mc:Choice xmlns:v="urn:schemas-microsoft-com:vml" Requires="v">
                <p:oleObj spid="_x0000_s3079" r:id="rId4" imgW="5208905" imgH="2147570" progId="Equation.3">
                  <p:embed/>
                </p:oleObj>
              </mc:Choice>
              <mc:Fallback>
                <p:oleObj r:id="rId4" imgW="5208905" imgH="2147570" progId="Equation.3">
                  <p:embed/>
                  <p:pic>
                    <p:nvPicPr>
                      <p:cNvPr id="0" name="图片 3075"/>
                      <p:cNvPicPr/>
                      <p:nvPr/>
                    </p:nvPicPr>
                    <p:blipFill>
                      <a:blip r:embed="rId5"/>
                      <a:stretch>
                        <a:fillRect/>
                      </a:stretch>
                    </p:blipFill>
                    <p:spPr>
                      <a:xfrm>
                        <a:off x="2590800" y="2677160"/>
                        <a:ext cx="5732145" cy="2629535"/>
                      </a:xfrm>
                      <a:prstGeom prst="rect">
                        <a:avLst/>
                      </a:prstGeom>
                      <a:noFill/>
                      <a:ln w="38100">
                        <a:noFill/>
                        <a:miter/>
                      </a:ln>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排行榜</a:t>
            </a:r>
          </a:p>
        </p:txBody>
      </p:sp>
      <p:sp>
        <p:nvSpPr>
          <p:cNvPr id="3" name="内容占位符 2"/>
          <p:cNvSpPr>
            <a:spLocks noGrp="1"/>
          </p:cNvSpPr>
          <p:nvPr>
            <p:ph idx="1"/>
          </p:nvPr>
        </p:nvSpPr>
        <p:spPr>
          <a:xfrm>
            <a:off x="392430" y="1319530"/>
            <a:ext cx="8447405" cy="4611370"/>
          </a:xfrm>
        </p:spPr>
        <p:txBody>
          <a:bodyPr/>
          <a:lstStyle/>
          <a:p>
            <a:pPr lvl="1"/>
            <a:r>
              <a:rPr lang="zh-CN" altLang="en-US" b="1"/>
              <a:t>所有参与此游戏开发的小组会将结果：</a:t>
            </a:r>
          </a:p>
          <a:p>
            <a:pPr marL="457200" lvl="1" indent="0">
              <a:buNone/>
            </a:pPr>
            <a:r>
              <a:rPr lang="zh-CN" altLang="en-US" b="1" u="sng">
                <a:solidFill>
                  <a:srgbClr val="0070C0"/>
                </a:solidFill>
              </a:rPr>
              <a:t>程序运行时间、最优解方案加工时间</a:t>
            </a:r>
            <a:r>
              <a:rPr lang="zh-CN" altLang="en-US" b="1"/>
              <a:t>两个时间值按一定权重进行评比，形成一个排行榜。</a:t>
            </a:r>
          </a:p>
          <a:p>
            <a:pPr lvl="1"/>
            <a:r>
              <a:rPr lang="zh-CN" altLang="en-US" b="1"/>
              <a:t>大作业成绩会基于这个排行榜得分。另外再综合软件的扩展功能、程序代码结构、小组协作度等附加项，形成最终分数。</a:t>
            </a:r>
          </a:p>
        </p:txBody>
      </p:sp>
      <p:sp>
        <p:nvSpPr>
          <p:cNvPr id="4" name="灯片编号占位符 3"/>
          <p:cNvSpPr>
            <a:spLocks noGrp="1"/>
          </p:cNvSpPr>
          <p:nvPr>
            <p:ph type="sldNum" sz="quarter" idx="12"/>
          </p:nvPr>
        </p:nvSpPr>
        <p:spPr/>
        <p:txBody>
          <a:bodyPr/>
          <a:lstStyle/>
          <a:p>
            <a:fld id="{1BD9E107-7CBE-4420-B8A8-046F950C4F52}" type="slidenum">
              <a:rPr lang="en-US" altLang="zh-CN"/>
              <a:t>6</a:t>
            </a:fld>
            <a:endParaRPr lang="en-US" altLang="zh-CN"/>
          </a:p>
        </p:txBody>
      </p:sp>
      <p:pic>
        <p:nvPicPr>
          <p:cNvPr id="5" name="图片 4"/>
          <p:cNvPicPr>
            <a:picLocks noChangeAspect="1"/>
          </p:cNvPicPr>
          <p:nvPr/>
        </p:nvPicPr>
        <p:blipFill>
          <a:blip r:embed="rId2"/>
          <a:stretch>
            <a:fillRect/>
          </a:stretch>
        </p:blipFill>
        <p:spPr>
          <a:xfrm>
            <a:off x="2174240" y="4038600"/>
            <a:ext cx="4084955" cy="22860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a:t>约束1: 程序启动后首先接受产品加工请求输入，确认当天的需求后不再接受新的订单。</a:t>
            </a:r>
          </a:p>
          <a:p>
            <a:pPr lvl="1"/>
            <a:endParaRPr lang="zh-CN" altLang="en-US" b="1"/>
          </a:p>
        </p:txBody>
      </p:sp>
      <p:sp>
        <p:nvSpPr>
          <p:cNvPr id="4" name="灯片编号占位符 3"/>
          <p:cNvSpPr>
            <a:spLocks noGrp="1"/>
          </p:cNvSpPr>
          <p:nvPr>
            <p:ph type="sldNum" sz="quarter" idx="12"/>
          </p:nvPr>
        </p:nvSpPr>
        <p:spPr/>
        <p:txBody>
          <a:bodyPr/>
          <a:lstStyle/>
          <a:p>
            <a:fld id="{1BD9E107-7CBE-4420-B8A8-046F950C4F52}" type="slidenum">
              <a:rPr lang="en-US" altLang="zh-CN"/>
              <a:t>7</a:t>
            </a:fld>
            <a:endParaRPr lang="en-US" altLang="zh-CN"/>
          </a:p>
        </p:txBody>
      </p:sp>
      <p:graphicFrame>
        <p:nvGraphicFramePr>
          <p:cNvPr id="5" name="表格 -1"/>
          <p:cNvGraphicFramePr/>
          <p:nvPr/>
        </p:nvGraphicFramePr>
        <p:xfrm>
          <a:off x="1250950" y="2791460"/>
          <a:ext cx="6642100" cy="2657475"/>
        </p:xfrm>
        <a:graphic>
          <a:graphicData uri="http://schemas.openxmlformats.org/drawingml/2006/table">
            <a:tbl>
              <a:tblPr firstRow="1" bandRow="1">
                <a:tableStyleId>{5940675A-B579-460E-94D1-54222C63F5DA}</a:tableStyleId>
              </a:tblPr>
              <a:tblGrid>
                <a:gridCol w="1100455">
                  <a:extLst>
                    <a:ext uri="{9D8B030D-6E8A-4147-A177-3AD203B41FA5}">
                      <a16:colId xmlns:a16="http://schemas.microsoft.com/office/drawing/2014/main" val="20000"/>
                    </a:ext>
                  </a:extLst>
                </a:gridCol>
                <a:gridCol w="1271905">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494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531495">
                <a:tc>
                  <a:txBody>
                    <a:bodyPr/>
                    <a:lstStyle/>
                    <a:p>
                      <a:pPr indent="0" algn="ctr">
                        <a:buNone/>
                      </a:pPr>
                      <a:endParaRPr lang="zh-CN" alt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产品</a:t>
                      </a:r>
                      <a:r>
                        <a:rPr lang="en-US" altLang="zh-CN" sz="2400" b="1">
                          <a:latin typeface="宋体" panose="02010600030101010101" pitchFamily="2" charset="-122"/>
                          <a:ea typeface="宋体" panose="02010600030101010101" pitchFamily="2" charset="-122"/>
                          <a:cs typeface="宋体" panose="02010600030101010101" pitchFamily="2" charset="-122"/>
                        </a:rPr>
                        <a:t>1</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产品</a:t>
                      </a:r>
                      <a:r>
                        <a:rPr lang="en-US" altLang="zh-CN" sz="2400" b="1">
                          <a:latin typeface="宋体" panose="02010600030101010101" pitchFamily="2" charset="-122"/>
                          <a:ea typeface="宋体" panose="02010600030101010101" pitchFamily="2" charset="-122"/>
                          <a:cs typeface="宋体" panose="02010600030101010101" pitchFamily="2" charset="-122"/>
                        </a:rPr>
                        <a:t>2</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产品</a:t>
                      </a:r>
                      <a:r>
                        <a:rPr lang="en-US" altLang="zh-CN" sz="2400" b="1">
                          <a:latin typeface="宋体" panose="02010600030101010101" pitchFamily="2" charset="-122"/>
                          <a:ea typeface="宋体" panose="02010600030101010101" pitchFamily="2" charset="-122"/>
                          <a:cs typeface="宋体" panose="02010600030101010101" pitchFamily="2" charset="-122"/>
                        </a:rPr>
                        <a:t>3</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495">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操作</a:t>
                      </a:r>
                      <a:r>
                        <a:rPr lang="en-US" altLang="zh-CN" sz="2400" b="1">
                          <a:latin typeface="宋体" panose="02010600030101010101" pitchFamily="2" charset="-122"/>
                          <a:ea typeface="宋体" panose="02010600030101010101" pitchFamily="2" charset="-122"/>
                          <a:cs typeface="宋体" panose="02010600030101010101" pitchFamily="2" charset="-122"/>
                        </a:rPr>
                        <a:t>1</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10</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495">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操作</a:t>
                      </a:r>
                      <a:r>
                        <a:rPr lang="en-US" altLang="zh-CN" sz="2400" b="1">
                          <a:latin typeface="宋体" panose="02010600030101010101" pitchFamily="2" charset="-122"/>
                          <a:ea typeface="宋体" panose="02010600030101010101" pitchFamily="2" charset="-122"/>
                          <a:cs typeface="宋体" panose="02010600030101010101" pitchFamily="2" charset="-122"/>
                        </a:rPr>
                        <a:t>2</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17</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22</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2</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495">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操作</a:t>
                      </a:r>
                      <a:r>
                        <a:rPr lang="en-US" altLang="zh-CN" sz="2400" b="1">
                          <a:latin typeface="宋体" panose="02010600030101010101" pitchFamily="2" charset="-122"/>
                          <a:ea typeface="宋体" panose="02010600030101010101" pitchFamily="2" charset="-122"/>
                          <a:cs typeface="宋体" panose="02010600030101010101" pitchFamily="2" charset="-122"/>
                        </a:rPr>
                        <a:t>3</a:t>
                      </a:r>
                      <a:endParaRPr lang="zh-CN" altLang="en-US" sz="2400" b="1">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15</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i="1">
                          <a:latin typeface="宋体" panose="02010600030101010101" pitchFamily="2" charset="-122"/>
                          <a:ea typeface="宋体" panose="02010600030101010101" pitchFamily="2" charset="-122"/>
                          <a:cs typeface="宋体" panose="02010600030101010101" pitchFamily="2" charset="-122"/>
                        </a:rPr>
                        <a:t>M</a:t>
                      </a:r>
                      <a:r>
                        <a:rPr lang="en-US" altLang="zh-CN" sz="2400" b="1" baseline="-25000">
                          <a:latin typeface="宋体" panose="02010600030101010101" pitchFamily="2" charset="-122"/>
                          <a:ea typeface="宋体" panose="02010600030101010101" pitchFamily="2" charset="-122"/>
                          <a:cs typeface="宋体" panose="02010600030101010101" pitchFamily="2" charset="-122"/>
                        </a:rPr>
                        <a:t>3</a:t>
                      </a:r>
                      <a:r>
                        <a:rPr lang="zh-CN" altLang="en-US"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495">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Times New Roman" panose="02020603050405020304" pitchFamily="18" charset="0"/>
                          <a:cs typeface="Times New Roman" panose="02020603050405020304" pitchFamily="18" charset="0"/>
                        </a:rPr>
                        <a:t> </a:t>
                      </a:r>
                      <a:endParaRPr lang="en-US" altLang="zh-CN"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400" b="1">
                          <a:latin typeface="宋体" panose="02010600030101010101" pitchFamily="2" charset="-122"/>
                          <a:ea typeface="宋体" panose="02010600030101010101" pitchFamily="2" charset="-122"/>
                          <a:cs typeface="宋体" panose="02010600030101010101" pitchFamily="2" charset="-122"/>
                        </a:rPr>
                        <a:t>...</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a:t>约束2: 每台机器同一时间只能加工一个操作，</a:t>
            </a:r>
            <a:r>
              <a:rPr lang="zh-CN" altLang="en-US" b="1">
                <a:solidFill>
                  <a:srgbClr val="FF0000"/>
                </a:solidFill>
              </a:rPr>
              <a:t>一旦开始加工一个操作就要加工完成</a:t>
            </a:r>
            <a:r>
              <a:rPr lang="zh-CN" altLang="en-US" b="1"/>
              <a:t>，期间不允许中断。每台机器都不能被其他机器替代。</a:t>
            </a:r>
          </a:p>
        </p:txBody>
      </p:sp>
      <p:sp>
        <p:nvSpPr>
          <p:cNvPr id="4" name="灯片编号占位符 3"/>
          <p:cNvSpPr>
            <a:spLocks noGrp="1"/>
          </p:cNvSpPr>
          <p:nvPr>
            <p:ph type="sldNum" sz="quarter" idx="12"/>
          </p:nvPr>
        </p:nvSpPr>
        <p:spPr/>
        <p:txBody>
          <a:bodyPr/>
          <a:lstStyle/>
          <a:p>
            <a:fld id="{1BD9E107-7CBE-4420-B8A8-046F950C4F52}" type="slidenum">
              <a:rPr lang="en-US" altLang="zh-CN"/>
              <a:t>8</a:t>
            </a:fld>
            <a:endParaRPr lang="en-US" altLang="zh-CN"/>
          </a:p>
        </p:txBody>
      </p:sp>
      <p:pic>
        <p:nvPicPr>
          <p:cNvPr id="5" name="图片 4"/>
          <p:cNvPicPr>
            <a:picLocks noChangeAspect="1"/>
          </p:cNvPicPr>
          <p:nvPr/>
        </p:nvPicPr>
        <p:blipFill>
          <a:blip r:embed="rId2"/>
          <a:stretch>
            <a:fillRect/>
          </a:stretch>
        </p:blipFill>
        <p:spPr>
          <a:xfrm>
            <a:off x="2078990" y="3048000"/>
            <a:ext cx="3421380" cy="227838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a:t>
            </a:r>
          </a:p>
        </p:txBody>
      </p:sp>
      <p:sp>
        <p:nvSpPr>
          <p:cNvPr id="3" name="内容占位符 2"/>
          <p:cNvSpPr>
            <a:spLocks noGrp="1"/>
          </p:cNvSpPr>
          <p:nvPr>
            <p:ph idx="1"/>
          </p:nvPr>
        </p:nvSpPr>
        <p:spPr>
          <a:xfrm>
            <a:off x="392430" y="1319530"/>
            <a:ext cx="8447405" cy="4611370"/>
          </a:xfrm>
        </p:spPr>
        <p:txBody>
          <a:bodyPr/>
          <a:lstStyle/>
          <a:p>
            <a:pPr lvl="1"/>
            <a:r>
              <a:rPr lang="zh-CN" altLang="en-US" b="1"/>
              <a:t>要求开发两个版本：命令行版本和动画版本。</a:t>
            </a:r>
          </a:p>
          <a:p>
            <a:pPr lvl="1"/>
            <a:r>
              <a:rPr lang="zh-CN" altLang="en-US" b="1"/>
              <a:t>命令行版本，要求实现文件输入和键盘输入，文件和命令行同时输出。</a:t>
            </a:r>
          </a:p>
          <a:p>
            <a:pPr lvl="1"/>
            <a:endParaRPr lang="zh-CN" altLang="en-US" b="1"/>
          </a:p>
          <a:p>
            <a:pPr lvl="1"/>
            <a:endParaRPr lang="zh-CN" altLang="en-US" b="1"/>
          </a:p>
          <a:p>
            <a:pPr lvl="1"/>
            <a:endParaRPr lang="zh-CN" altLang="en-US" b="1"/>
          </a:p>
          <a:p>
            <a:pPr lvl="1"/>
            <a:endParaRPr lang="zh-CN" altLang="en-US" b="1"/>
          </a:p>
          <a:p>
            <a:pPr lvl="1"/>
            <a:r>
              <a:rPr lang="zh-CN" altLang="en-US" b="1"/>
              <a:t>动画版本，要求实现图形界面输入，文件和动画同时输出。</a:t>
            </a:r>
          </a:p>
        </p:txBody>
      </p:sp>
      <p:sp>
        <p:nvSpPr>
          <p:cNvPr id="4" name="灯片编号占位符 3"/>
          <p:cNvSpPr>
            <a:spLocks noGrp="1"/>
          </p:cNvSpPr>
          <p:nvPr>
            <p:ph type="sldNum" sz="quarter" idx="12"/>
          </p:nvPr>
        </p:nvSpPr>
        <p:spPr/>
        <p:txBody>
          <a:bodyPr/>
          <a:lstStyle/>
          <a:p>
            <a:fld id="{1BD9E107-7CBE-4420-B8A8-046F950C4F52}" type="slidenum">
              <a:rPr lang="en-US" altLang="zh-CN"/>
              <a:t>9</a:t>
            </a:fld>
            <a:endParaRPr lang="en-US" altLang="zh-CN"/>
          </a:p>
        </p:txBody>
      </p:sp>
      <p:graphicFrame>
        <p:nvGraphicFramePr>
          <p:cNvPr id="6" name="对象 5"/>
          <p:cNvGraphicFramePr/>
          <p:nvPr/>
        </p:nvGraphicFramePr>
        <p:xfrm>
          <a:off x="1263650" y="2719070"/>
          <a:ext cx="4041140" cy="2012950"/>
        </p:xfrm>
        <a:graphic>
          <a:graphicData uri="http://schemas.openxmlformats.org/presentationml/2006/ole">
            <mc:AlternateContent xmlns:mc="http://schemas.openxmlformats.org/markup-compatibility/2006">
              <mc:Choice xmlns:v="urn:schemas-microsoft-com:vml" Requires="v">
                <p:oleObj spid="_x0000_s4099" r:id="rId3" imgW="6370320" imgH="2011680" progId="Paint.Picture">
                  <p:embed/>
                </p:oleObj>
              </mc:Choice>
              <mc:Fallback>
                <p:oleObj r:id="rId3" imgW="6370320" imgH="2011680" progId="Paint.Picture">
                  <p:embed/>
                  <p:pic>
                    <p:nvPicPr>
                      <p:cNvPr id="0" name="图片 6"/>
                      <p:cNvPicPr/>
                      <p:nvPr/>
                    </p:nvPicPr>
                    <p:blipFill>
                      <a:blip r:embed="rId4"/>
                      <a:stretch>
                        <a:fillRect/>
                      </a:stretch>
                    </p:blipFill>
                    <p:spPr>
                      <a:xfrm>
                        <a:off x="1263650" y="2719070"/>
                        <a:ext cx="4041140" cy="2012950"/>
                      </a:xfrm>
                      <a:prstGeom prst="rect">
                        <a:avLst/>
                      </a:prstGeom>
                    </p:spPr>
                  </p:pic>
                </p:oleObj>
              </mc:Fallback>
            </mc:AlternateContent>
          </a:graphicData>
        </a:graphic>
      </p:graphicFrame>
      <p:graphicFrame>
        <p:nvGraphicFramePr>
          <p:cNvPr id="8" name="对象 7"/>
          <p:cNvGraphicFramePr/>
          <p:nvPr/>
        </p:nvGraphicFramePr>
        <p:xfrm>
          <a:off x="5850255" y="2215515"/>
          <a:ext cx="2577465" cy="2516505"/>
        </p:xfrm>
        <a:graphic>
          <a:graphicData uri="http://schemas.openxmlformats.org/presentationml/2006/ole">
            <mc:AlternateContent xmlns:mc="http://schemas.openxmlformats.org/markup-compatibility/2006">
              <mc:Choice xmlns:v="urn:schemas-microsoft-com:vml" Requires="v">
                <p:oleObj spid="_x0000_s4100" r:id="rId5" imgW="2575560" imgH="3017520" progId="Paint.Picture">
                  <p:embed/>
                </p:oleObj>
              </mc:Choice>
              <mc:Fallback>
                <p:oleObj r:id="rId5" imgW="2575560" imgH="3017520" progId="Paint.Picture">
                  <p:embed/>
                  <p:pic>
                    <p:nvPicPr>
                      <p:cNvPr id="0" name="图片 8"/>
                      <p:cNvPicPr/>
                      <p:nvPr/>
                    </p:nvPicPr>
                    <p:blipFill>
                      <a:blip r:embed="rId6"/>
                      <a:stretch>
                        <a:fillRect/>
                      </a:stretch>
                    </p:blipFill>
                    <p:spPr>
                      <a:xfrm>
                        <a:off x="5850255" y="2215515"/>
                        <a:ext cx="2577465" cy="2516505"/>
                      </a:xfrm>
                      <a:prstGeom prst="rect">
                        <a:avLst/>
                      </a:prstGeom>
                    </p:spPr>
                  </p:pic>
                </p:oleObj>
              </mc:Fallback>
            </mc:AlternateContent>
          </a:graphicData>
        </a:graphic>
      </p:graphicFrame>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2502</Words>
  <Application>Microsoft Office PowerPoint</Application>
  <PresentationFormat>全屏显示(4:3)</PresentationFormat>
  <Paragraphs>351</Paragraphs>
  <Slides>46</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46</vt:i4>
      </vt:variant>
    </vt:vector>
  </HeadingPairs>
  <TitlesOfParts>
    <vt:vector size="58" baseType="lpstr">
      <vt:lpstr>ArialUnicodeMS</vt:lpstr>
      <vt:lpstr>华文中宋</vt:lpstr>
      <vt:lpstr>楷体_GB2312</vt:lpstr>
      <vt:lpstr>宋体</vt:lpstr>
      <vt:lpstr>Arial</vt:lpstr>
      <vt:lpstr>Times New Roman</vt:lpstr>
      <vt:lpstr>Wingdings</vt:lpstr>
      <vt:lpstr>经分互动规范介绍</vt:lpstr>
      <vt:lpstr>Equation.3</vt:lpstr>
      <vt:lpstr>Bitmap Image</vt:lpstr>
      <vt:lpstr>Visio</vt:lpstr>
      <vt:lpstr>图表</vt:lpstr>
      <vt:lpstr>PowerPoint 演示文稿</vt:lpstr>
      <vt:lpstr>提纲</vt:lpstr>
      <vt:lpstr>实验: Job shop管理游戏</vt:lpstr>
      <vt:lpstr>实验: Job shop管理游戏</vt:lpstr>
      <vt:lpstr>实验: Job shop管理游戏</vt:lpstr>
      <vt:lpstr>排行榜</vt:lpstr>
      <vt:lpstr>规则</vt:lpstr>
      <vt:lpstr>规则</vt:lpstr>
      <vt:lpstr>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大作业验收说明</vt:lpstr>
      <vt:lpstr>提纲</vt:lpstr>
      <vt:lpstr>接下去的工作</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李万</cp:lastModifiedBy>
  <cp:revision>462</cp:revision>
  <dcterms:created xsi:type="dcterms:W3CDTF">2005-11-27T05:02:00Z</dcterms:created>
  <dcterms:modified xsi:type="dcterms:W3CDTF">2018-04-17T07:59:04Z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