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57" r:id="rId4"/>
    <p:sldId id="260" r:id="rId5"/>
    <p:sldId id="258" r:id="rId6"/>
    <p:sldId id="263" r:id="rId7"/>
    <p:sldId id="264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648"/>
  </p:normalViewPr>
  <p:slideViewPr>
    <p:cSldViewPr snapToGrid="0" snapToObjects="1">
      <p:cViewPr varScale="1">
        <p:scale>
          <a:sx n="41" d="100"/>
          <a:sy n="41" d="100"/>
        </p:scale>
        <p:origin x="21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7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7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84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6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2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65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err="1" smtClean="0">
                <a:latin typeface="Hiragino Sans GB W6" charset="-122"/>
                <a:ea typeface="Hiragino Sans GB W6" charset="-122"/>
                <a:cs typeface="Hiragino Sans GB W6" charset="-122"/>
              </a:rPr>
              <a:t>JobShop</a:t>
            </a:r>
            <a:r>
              <a:rPr lang="zh-CN" altLang="zh-CN" sz="72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概要</a:t>
            </a:r>
            <a:r>
              <a:rPr lang="zh-CN" altLang="zh-CN" sz="7200" b="1" dirty="0">
                <a:latin typeface="Hiragino Sans GB W6" charset="-122"/>
                <a:ea typeface="Hiragino Sans GB W6" charset="-122"/>
                <a:cs typeface="Hiragino Sans GB W6" charset="-122"/>
              </a:rPr>
              <a:t>设计</a:t>
            </a:r>
            <a:r>
              <a:rPr lang="zh-CN" altLang="zh-CN" sz="7200" b="1" dirty="0" smtClean="0">
                <a:effectLst/>
                <a:latin typeface="Hiragino Sans GB W6" charset="-122"/>
                <a:ea typeface="Hiragino Sans GB W6" charset="-122"/>
                <a:cs typeface="Hiragino Sans GB W6" charset="-122"/>
              </a:rPr>
              <a:t> </a:t>
            </a:r>
            <a:endParaRPr kumimoji="1" lang="zh-CN" altLang="en-US" sz="72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1" y="24003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THANK  YOU</a:t>
            </a:r>
            <a:endParaRPr kumimoji="1" lang="zh-CN" altLang="en-US" sz="88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5400000" flipH="1">
            <a:off x="5870916" y="717174"/>
            <a:ext cx="135438" cy="6337082"/>
            <a:chOff x="1451122" y="796658"/>
            <a:chExt cx="143859" cy="5298142"/>
          </a:xfrm>
        </p:grpSpPr>
        <p:sp>
          <p:nvSpPr>
            <p:cNvPr id="5" name="矩形 4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12376" y="2312894"/>
            <a:ext cx="5592775" cy="961072"/>
          </a:xfrm>
        </p:spPr>
        <p:txBody>
          <a:bodyPr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5400" b="1" dirty="0" smtClean="0"/>
              <a:t>系统模块划分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06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>
            <a:off x="1705497" y="1890275"/>
            <a:ext cx="8534400" cy="2876550"/>
            <a:chOff x="1390650" y="1943100"/>
            <a:chExt cx="8534400" cy="2876550"/>
          </a:xfrm>
        </p:grpSpPr>
        <p:sp>
          <p:nvSpPr>
            <p:cNvPr id="26" name="圆角矩形 25"/>
            <p:cNvSpPr/>
            <p:nvPr/>
          </p:nvSpPr>
          <p:spPr>
            <a:xfrm>
              <a:off x="4476750" y="1943100"/>
              <a:ext cx="2247900" cy="10096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677150" y="3810000"/>
              <a:ext cx="2247900" cy="10096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390650" y="3810000"/>
              <a:ext cx="2247900" cy="10096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4425" y="2155537"/>
              <a:ext cx="1352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 err="1" smtClean="0"/>
                <a:t>main.c</a:t>
              </a:r>
              <a:endParaRPr kumimoji="1" lang="zh-CN" altLang="en-US" sz="3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081962" y="3965284"/>
              <a:ext cx="1590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smtClean="0"/>
                <a:t>graph.c</a:t>
              </a:r>
              <a:endParaRPr kumimoji="1" lang="zh-CN" altLang="en-US" sz="3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43050" y="4022435"/>
              <a:ext cx="2095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smtClean="0"/>
                <a:t>schedule.c</a:t>
              </a:r>
              <a:endParaRPr kumimoji="1" lang="zh-CN" altLang="en-US" sz="3200" dirty="0"/>
            </a:p>
          </p:txBody>
        </p:sp>
        <p:cxnSp>
          <p:nvCxnSpPr>
            <p:cNvPr id="38" name="直接箭头连接符 4"/>
            <p:cNvCxnSpPr>
              <a:stCxn id="26" idx="3"/>
            </p:cNvCxnSpPr>
            <p:nvPr/>
          </p:nvCxnSpPr>
          <p:spPr>
            <a:xfrm>
              <a:off x="6724650" y="2447925"/>
              <a:ext cx="2152649" cy="1362075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"/>
            <p:cNvCxnSpPr>
              <a:endCxn id="28" idx="0"/>
            </p:cNvCxnSpPr>
            <p:nvPr/>
          </p:nvCxnSpPr>
          <p:spPr>
            <a:xfrm flipH="1">
              <a:off x="2514600" y="2447924"/>
              <a:ext cx="1909764" cy="1362076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"/>
            <p:cNvCxnSpPr>
              <a:stCxn id="27" idx="1"/>
              <a:endCxn id="28" idx="3"/>
            </p:cNvCxnSpPr>
            <p:nvPr/>
          </p:nvCxnSpPr>
          <p:spPr>
            <a:xfrm flipH="1">
              <a:off x="3638550" y="4314825"/>
              <a:ext cx="4038600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492361" y="515979"/>
            <a:ext cx="296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完成对文件或键盘输入的订单数据获取</a:t>
            </a:r>
            <a:r>
              <a:rPr lang="zh-CN" altLang="zh-CN" sz="2000"/>
              <a:t>，</a:t>
            </a:r>
            <a:r>
              <a:rPr lang="zh-CN" altLang="zh-CN" sz="2000" smtClean="0"/>
              <a:t>保存</a:t>
            </a:r>
            <a:r>
              <a:rPr lang="zh-CN" altLang="en-US" sz="2000" smtClean="0"/>
              <a:t>至</a:t>
            </a:r>
            <a:r>
              <a:rPr lang="zh-CN" altLang="zh-CN" sz="2000" smtClean="0"/>
              <a:t>公共变量，输出结果</a:t>
            </a:r>
            <a:endParaRPr lang="zh-CN" altLang="zh-CN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510398" y="5205570"/>
            <a:ext cx="279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安排在每台机器上工件的加工顺序，</a:t>
            </a:r>
            <a:r>
              <a:rPr lang="zh-CN" altLang="zh-CN" dirty="0" smtClean="0"/>
              <a:t>使总完工时间最小</a:t>
            </a:r>
            <a:r>
              <a:rPr lang="zh-CN" altLang="zh-CN" dirty="0"/>
              <a:t>，保存到公共变量中 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788309" y="5205973"/>
            <a:ext cx="280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图形界面完成订单数据的获取，保存到公共变量中，图形界面输出结果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5400000" flipH="1">
            <a:off x="5870916" y="717174"/>
            <a:ext cx="135438" cy="6337082"/>
            <a:chOff x="1451122" y="796658"/>
            <a:chExt cx="143859" cy="5298142"/>
          </a:xfrm>
        </p:grpSpPr>
        <p:sp>
          <p:nvSpPr>
            <p:cNvPr id="5" name="矩形 4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27294" y="2312894"/>
            <a:ext cx="5377857" cy="961072"/>
          </a:xfrm>
        </p:spPr>
        <p:txBody>
          <a:bodyPr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5400" b="1" smtClean="0"/>
              <a:t>函数调用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4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43786" y="10897945"/>
            <a:ext cx="835934" cy="43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latin typeface="Times New Roman" charset="0"/>
                <a:ea typeface="宋体" charset="-122"/>
              </a:rPr>
              <a:t>main</a:t>
            </a:r>
            <a:endParaRPr lang="zh-CN" sz="1050" kern="100">
              <a:effectLst/>
              <a:latin typeface="Times New Roman" charset="0"/>
              <a:ea typeface="宋体" charset="-122"/>
            </a:endParaRPr>
          </a:p>
        </p:txBody>
      </p:sp>
      <p:cxnSp>
        <p:nvCxnSpPr>
          <p:cNvPr id="5" name="直接箭头连接符 9"/>
          <p:cNvCxnSpPr/>
          <p:nvPr/>
        </p:nvCxnSpPr>
        <p:spPr>
          <a:xfrm>
            <a:off x="3661536" y="11103685"/>
            <a:ext cx="57024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8"/>
          <p:cNvCxnSpPr/>
          <p:nvPr/>
        </p:nvCxnSpPr>
        <p:spPr>
          <a:xfrm>
            <a:off x="5345506" y="11210365"/>
            <a:ext cx="559994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4"/>
          <p:cNvCxnSpPr/>
          <p:nvPr/>
        </p:nvCxnSpPr>
        <p:spPr>
          <a:xfrm>
            <a:off x="3698305" y="10845241"/>
            <a:ext cx="54545" cy="14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8"/>
          <p:cNvCxnSpPr/>
          <p:nvPr/>
        </p:nvCxnSpPr>
        <p:spPr>
          <a:xfrm>
            <a:off x="3891057" y="10525203"/>
            <a:ext cx="42769" cy="24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9"/>
          <p:cNvCxnSpPr/>
          <p:nvPr/>
        </p:nvCxnSpPr>
        <p:spPr>
          <a:xfrm>
            <a:off x="4980955" y="10772851"/>
            <a:ext cx="621" cy="16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29679" y="11461190"/>
            <a:ext cx="1272161" cy="43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solidFill>
                  <a:srgbClr val="FFFFFF"/>
                </a:solidFill>
                <a:effectLst/>
                <a:ea typeface="宋体" charset="-122"/>
              </a:rPr>
              <a:t>outputOnScreen</a:t>
            </a:r>
            <a:endParaRPr lang="zh-CN" sz="1050" kern="100">
              <a:effectLst/>
              <a:latin typeface="Times New Roman" charset="0"/>
              <a:ea typeface="宋体" charset="-122"/>
            </a:endParaRPr>
          </a:p>
        </p:txBody>
      </p:sp>
      <p:cxnSp>
        <p:nvCxnSpPr>
          <p:cNvPr id="16" name="直接箭头连接符 23"/>
          <p:cNvCxnSpPr/>
          <p:nvPr/>
        </p:nvCxnSpPr>
        <p:spPr>
          <a:xfrm>
            <a:off x="5354072" y="10748086"/>
            <a:ext cx="513328" cy="16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78224" y="2675965"/>
            <a:ext cx="12985376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 flipV="1">
            <a:off x="578224" y="3361763"/>
            <a:ext cx="12985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9" name="组 68"/>
          <p:cNvGrpSpPr/>
          <p:nvPr/>
        </p:nvGrpSpPr>
        <p:grpSpPr>
          <a:xfrm>
            <a:off x="903236" y="436033"/>
            <a:ext cx="10705945" cy="3677500"/>
            <a:chOff x="1486055" y="827265"/>
            <a:chExt cx="10062451" cy="4428917"/>
          </a:xfrm>
        </p:grpSpPr>
        <p:sp>
          <p:nvSpPr>
            <p:cNvPr id="6" name="矩形 5"/>
            <p:cNvSpPr/>
            <p:nvPr/>
          </p:nvSpPr>
          <p:spPr>
            <a:xfrm>
              <a:off x="1486055" y="2285340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>
                  <a:solidFill>
                    <a:schemeClr val="tx1"/>
                  </a:solidFill>
                  <a:effectLst/>
                  <a:ea typeface="宋体" charset="-122"/>
                </a:rPr>
                <a:t>inputByKeyboard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86055" y="3416151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inputByFile</a:t>
              </a:r>
              <a:endParaRPr lang="zh-CN" kern="10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6055" y="4573718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inputByGraph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39976" y="3599255"/>
              <a:ext cx="1245778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schedule</a:t>
              </a:r>
              <a:endParaRPr lang="zh-CN" kern="10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17003" y="4700744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outputBygraph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52626" y="3650981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outputByFile</a:t>
              </a:r>
              <a:endParaRPr lang="zh-CN" kern="10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8" name="直接箭头连接符 25"/>
            <p:cNvCxnSpPr/>
            <p:nvPr/>
          </p:nvCxnSpPr>
          <p:spPr>
            <a:xfrm>
              <a:off x="7064233" y="2937585"/>
              <a:ext cx="870835" cy="55543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6"/>
            <p:cNvCxnSpPr/>
            <p:nvPr/>
          </p:nvCxnSpPr>
          <p:spPr>
            <a:xfrm>
              <a:off x="7064233" y="3197617"/>
              <a:ext cx="870835" cy="222907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262010" y="827265"/>
              <a:ext cx="2166991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 smtClean="0">
                  <a:solidFill>
                    <a:schemeClr val="tx1"/>
                  </a:solidFill>
                  <a:effectLst/>
                  <a:ea typeface="宋体" charset="-122"/>
                </a:rPr>
                <a:t>main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 flipH="1">
              <a:off x="3325336" y="1375749"/>
              <a:ext cx="1513990" cy="1204415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endCxn id="9" idx="3"/>
            </p:cNvCxnSpPr>
            <p:nvPr/>
          </p:nvCxnSpPr>
          <p:spPr>
            <a:xfrm flipH="1">
              <a:off x="3381935" y="1375749"/>
              <a:ext cx="1598375" cy="2318121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 flipH="1">
              <a:off x="3355053" y="1375749"/>
              <a:ext cx="1792952" cy="3629608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5987518" y="1375749"/>
              <a:ext cx="1029485" cy="1694487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5677495" y="1375749"/>
              <a:ext cx="1339508" cy="3629608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endCxn id="13" idx="0"/>
            </p:cNvCxnSpPr>
            <p:nvPr/>
          </p:nvCxnSpPr>
          <p:spPr>
            <a:xfrm flipH="1">
              <a:off x="5162865" y="1375749"/>
              <a:ext cx="216855" cy="2223506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017003" y="2806324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 smtClean="0">
                  <a:solidFill>
                    <a:schemeClr val="tx1"/>
                  </a:solidFill>
                  <a:effectLst/>
                  <a:ea typeface="宋体" charset="-122"/>
                </a:rPr>
                <a:t>outputOnScreen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8886001" y="3006257"/>
              <a:ext cx="766625" cy="965332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15" idx="3"/>
              <a:endCxn id="17" idx="1"/>
            </p:cNvCxnSpPr>
            <p:nvPr/>
          </p:nvCxnSpPr>
          <p:spPr>
            <a:xfrm flipV="1">
              <a:off x="8912883" y="3928700"/>
              <a:ext cx="739743" cy="1049763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767267" y="4935223"/>
            <a:ext cx="10705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zh-CN" dirty="0"/>
              <a:t>通过对</a:t>
            </a:r>
            <a:r>
              <a:rPr lang="en-US" altLang="zh-CN" dirty="0"/>
              <a:t>3</a:t>
            </a:r>
            <a:r>
              <a:rPr lang="zh-CN" altLang="zh-CN" dirty="0"/>
              <a:t>钟</a:t>
            </a:r>
            <a:r>
              <a:rPr lang="en-US" altLang="zh-CN" dirty="0"/>
              <a:t>input</a:t>
            </a:r>
            <a:r>
              <a:rPr lang="zh-CN" altLang="zh-CN" dirty="0"/>
              <a:t>的调用，完成对文件、键盘、图形界面输入的订单数据获取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zh-CN" dirty="0"/>
              <a:t>再通过对</a:t>
            </a:r>
            <a:r>
              <a:rPr lang="en-US" altLang="zh-CN" dirty="0"/>
              <a:t>schedule</a:t>
            </a:r>
            <a:r>
              <a:rPr lang="zh-CN" altLang="zh-CN" dirty="0"/>
              <a:t>的调用，完成对每台机器上工件的加工顺序和总的完工</a:t>
            </a:r>
            <a:r>
              <a:rPr lang="zh-CN" altLang="zh-CN" dirty="0" smtClean="0"/>
              <a:t>时间最小</a:t>
            </a:r>
            <a:r>
              <a:rPr lang="zh-CN" altLang="zh-CN" dirty="0"/>
              <a:t>输出的安排、获取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zh-CN" dirty="0"/>
              <a:t>最后通过对</a:t>
            </a:r>
            <a:r>
              <a:rPr lang="en-US" altLang="zh-CN" dirty="0" err="1"/>
              <a:t>outputOnScreen</a:t>
            </a:r>
            <a:r>
              <a:rPr lang="zh-CN" altLang="zh-CN" dirty="0"/>
              <a:t>或</a:t>
            </a:r>
            <a:r>
              <a:rPr lang="en-US" altLang="zh-CN" dirty="0" err="1"/>
              <a:t>outputByGraph</a:t>
            </a:r>
            <a:r>
              <a:rPr lang="zh-CN" altLang="zh-CN" dirty="0"/>
              <a:t>的调用，完成对结果的命令行或图形化界面输出；</a:t>
            </a:r>
            <a:r>
              <a:rPr lang="en-US" altLang="zh-CN" dirty="0" err="1"/>
              <a:t>outputOnScreen</a:t>
            </a:r>
            <a:r>
              <a:rPr lang="zh-CN" altLang="zh-CN" dirty="0"/>
              <a:t>或</a:t>
            </a:r>
            <a:r>
              <a:rPr lang="en-US" altLang="zh-CN" dirty="0" err="1"/>
              <a:t>outputByGraph</a:t>
            </a:r>
            <a:r>
              <a:rPr lang="zh-CN" altLang="zh-CN" dirty="0"/>
              <a:t>通过对</a:t>
            </a:r>
            <a:r>
              <a:rPr lang="en-US" altLang="zh-CN" dirty="0" err="1"/>
              <a:t>ouputByFile</a:t>
            </a:r>
            <a:r>
              <a:rPr lang="zh-CN" altLang="zh-CN" dirty="0"/>
              <a:t>的调用，完成对结果的文件输出。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5400000" flipH="1">
            <a:off x="5870916" y="717174"/>
            <a:ext cx="135438" cy="6337082"/>
            <a:chOff x="1451122" y="796658"/>
            <a:chExt cx="143859" cy="5298142"/>
          </a:xfrm>
        </p:grpSpPr>
        <p:sp>
          <p:nvSpPr>
            <p:cNvPr id="5" name="矩形 4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891234" y="2351819"/>
            <a:ext cx="6094801" cy="961072"/>
          </a:xfrm>
        </p:spPr>
        <p:txBody>
          <a:bodyPr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5400" b="1" smtClean="0"/>
              <a:t>高层数据结构设计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65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9807" y="3492276"/>
            <a:ext cx="11046614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</a:t>
            </a: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jobNum, machineNum; //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产品数目, 机器数目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 rot="5400000" flipH="1">
            <a:off x="6044940" y="-205900"/>
            <a:ext cx="91852" cy="4229796"/>
            <a:chOff x="1451122" y="796658"/>
            <a:chExt cx="143859" cy="5298142"/>
          </a:xfrm>
        </p:grpSpPr>
        <p:sp>
          <p:nvSpPr>
            <p:cNvPr id="7" name="矩形 6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19024" y="694042"/>
            <a:ext cx="3069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/>
              <a:t>全 局 变 量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294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5020" y="2642191"/>
            <a:ext cx="10158368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>
                <a:latin typeface="Arial Unicode MS" charset="0"/>
                <a:cs typeface="宋体" charset="-122"/>
              </a:rPr>
              <a:t>typedef struct job 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{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/产品，用于输入与处理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int machine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;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  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该工序指定机器号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int time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;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        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/该工序所花时间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struct job 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*nextMachine;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  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/下一机器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} *JOBPTR;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 rot="5400000" flipH="1">
            <a:off x="6044940" y="-205900"/>
            <a:ext cx="91852" cy="4229796"/>
            <a:chOff x="1451122" y="796658"/>
            <a:chExt cx="143859" cy="5298142"/>
          </a:xfrm>
        </p:grpSpPr>
        <p:sp>
          <p:nvSpPr>
            <p:cNvPr id="7" name="矩形 6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69713" y="815430"/>
            <a:ext cx="2242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/>
              <a:t>结      构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28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0622" y="1447043"/>
            <a:ext cx="11855668" cy="4231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/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typedef struct machine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{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机器，用于处理和输出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job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;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                   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/当前产品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time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;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                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/当前产品工序所花时间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totalTime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;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        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/当前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机器时间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线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（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意义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待定）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struct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mac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hine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*nextJob; 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/下一产品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/>
            </a:r>
            <a:br>
              <a:rPr lang="zh-CN" altLang="zh-CN" sz="3600" b="1" dirty="0">
                <a:latin typeface="Arial Unicode MS" charset="0"/>
                <a:cs typeface="宋体" charset="-122"/>
              </a:rPr>
            </a:br>
            <a:r>
              <a:rPr lang="zh-CN" altLang="zh-CN" sz="3600" b="1" dirty="0">
                <a:latin typeface="Arial Unicode MS" charset="0"/>
                <a:cs typeface="宋体" charset="-122"/>
              </a:rPr>
              <a:t>} *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MACHINEP</a:t>
            </a:r>
            <a:r>
              <a:rPr lang="en-US" altLang="zh-CN" sz="3600" b="1" dirty="0">
                <a:latin typeface="Arial Unicode MS" charset="0"/>
                <a:cs typeface="宋体" charset="-122"/>
              </a:rPr>
              <a:t>TR</a:t>
            </a:r>
            <a:r>
              <a:rPr lang="zh-CN" altLang="zh-CN" sz="3600" b="1" dirty="0" smtClean="0">
                <a:latin typeface="Arial Unicode MS" charset="0"/>
                <a:cs typeface="宋体" charset="-122"/>
              </a:rPr>
              <a:t>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/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205</Words>
  <Application>Microsoft Macintosh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DengXian</vt:lpstr>
      <vt:lpstr>DengXian Light</vt:lpstr>
      <vt:lpstr>Hiragino Sans GB W6</vt:lpstr>
      <vt:lpstr>Times New Roman</vt:lpstr>
      <vt:lpstr>宋体</vt:lpstr>
      <vt:lpstr>Arial</vt:lpstr>
      <vt:lpstr>Office 主题</vt:lpstr>
      <vt:lpstr>JobShop概要设计 </vt:lpstr>
      <vt:lpstr>系统模块划分</vt:lpstr>
      <vt:lpstr>PowerPoint 演示文稿</vt:lpstr>
      <vt:lpstr>函数调用</vt:lpstr>
      <vt:lpstr>PowerPoint 演示文稿</vt:lpstr>
      <vt:lpstr>高层数据结构设计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JobShop概要设计 </dc:title>
  <dc:creator>Yi Song</dc:creator>
  <cp:lastModifiedBy>Yi Song</cp:lastModifiedBy>
  <cp:revision>8</cp:revision>
  <dcterms:created xsi:type="dcterms:W3CDTF">2018-05-06T04:59:28Z</dcterms:created>
  <dcterms:modified xsi:type="dcterms:W3CDTF">2018-05-08T08:08:41Z</dcterms:modified>
</cp:coreProperties>
</file>