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88" r:id="rId4"/>
    <p:sldId id="257" r:id="rId5"/>
    <p:sldId id="260" r:id="rId6"/>
    <p:sldId id="289" r:id="rId7"/>
    <p:sldId id="290" r:id="rId8"/>
    <p:sldId id="292" r:id="rId9"/>
    <p:sldId id="291" r:id="rId10"/>
    <p:sldId id="293" r:id="rId11"/>
    <p:sldId id="268" r:id="rId12"/>
    <p:sldId id="280" r:id="rId13"/>
    <p:sldId id="294" r:id="rId14"/>
    <p:sldId id="283" r:id="rId15"/>
    <p:sldId id="282" r:id="rId16"/>
    <p:sldId id="295" r:id="rId17"/>
    <p:sldId id="273" r:id="rId18"/>
    <p:sldId id="296" r:id="rId19"/>
    <p:sldId id="297" r:id="rId20"/>
    <p:sldId id="298" r:id="rId21"/>
    <p:sldId id="299" r:id="rId22"/>
    <p:sldId id="27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Roboto Light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G082vS2gGxZR0ChzZGZbTJeOD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E85F43-1E44-47FA-AC6A-B4479A5ABDD4}">
  <a:tblStyle styleId="{6AE85F43-1E44-47FA-AC6A-B4479A5ABD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91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9059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279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725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8513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6569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956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426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22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60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364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4675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5" name="Google Shape;12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77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35800" y="-53733"/>
            <a:ext cx="12301200" cy="698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634" y="571651"/>
            <a:ext cx="8516333" cy="5732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302988" y="2385200"/>
            <a:ext cx="5623625" cy="2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3"/>
              <a:buFont typeface="Arial"/>
              <a:buNone/>
            </a:pPr>
            <a:r>
              <a:rPr lang="fr-FR" sz="5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Welcome To</a:t>
            </a:r>
            <a:endParaRPr sz="5333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fr-FR" sz="7200" b="1" i="0" u="none" strike="noStrike" cap="non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GoMyCode</a:t>
            </a:r>
            <a:endParaRPr sz="1867" b="1" i="0" u="none" strike="noStrike" cap="non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85DA5DB-4544-4A40-9957-6EE653669994}"/>
              </a:ext>
            </a:extLst>
          </p:cNvPr>
          <p:cNvSpPr txBox="1"/>
          <p:nvPr/>
        </p:nvSpPr>
        <p:spPr>
          <a:xfrm>
            <a:off x="2308645" y="1272927"/>
            <a:ext cx="71198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cs typeface="Calibri"/>
              </a:rPr>
              <a:t>The injection of a component inside an HTML element is called rendering.</a:t>
            </a:r>
          </a:p>
          <a:p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cs typeface="Calibri"/>
              </a:rPr>
              <a:t>In React, we usually have only one root component (called App).</a:t>
            </a:r>
          </a:p>
          <a:p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cs typeface="Calibri"/>
              </a:rPr>
              <a:t>We only need one root component to build a React website.</a:t>
            </a:r>
          </a:p>
          <a:p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cs typeface="Calibri"/>
              </a:rPr>
              <a:t>The root component (App.js) is the entry point of React.</a:t>
            </a:r>
          </a:p>
          <a:p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cs typeface="Calibri"/>
              </a:rPr>
              <a:t>We only need one HTML file called index.html in any single-page application (like React).</a:t>
            </a:r>
          </a:p>
          <a:p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cs typeface="Calibri"/>
              </a:rPr>
              <a:t>JSX is compiled and rendered inside the root element in the index.html.</a:t>
            </a:r>
          </a:p>
        </p:txBody>
      </p:sp>
    </p:spTree>
    <p:extLst>
      <p:ext uri="{BB962C8B-B14F-4D97-AF65-F5344CB8AC3E}">
        <p14:creationId xmlns:p14="http://schemas.microsoft.com/office/powerpoint/2010/main" val="191937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1557020" y="1882509"/>
            <a:ext cx="907796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Roboto"/>
              <a:buNone/>
            </a:pPr>
            <a:r>
              <a:rPr lang="fr-FR" sz="8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Attributes</a:t>
            </a: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F788A-2171-4B34-8F65-0372F246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922623"/>
            <a:ext cx="5181600" cy="4351338"/>
          </a:xfrm>
        </p:spPr>
        <p:txBody>
          <a:bodyPr>
            <a:normAutofit/>
          </a:bodyPr>
          <a:lstStyle/>
          <a:p>
            <a:pPr marL="114300" indent="0"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 are some of the rules to keep in mind:</a:t>
            </a:r>
          </a:p>
          <a:p>
            <a:pPr marL="114300" indent="0"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Apostrophes (‘) or quotes (“) on strings</a:t>
            </a:r>
          </a:p>
          <a:p>
            <a:pPr marL="114300" indent="0" algn="l">
              <a:buNone/>
            </a:pPr>
            <a:r>
              <a:rPr lang="en-US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camelCase</a:t>
            </a:r>
            <a:r>
              <a:rPr lang="en-US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(See next page)</a:t>
            </a:r>
          </a:p>
          <a:p>
            <a:pPr marL="114300" indent="0"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Commas (,) instead of a semicolon (;)</a:t>
            </a:r>
          </a:p>
          <a:p>
            <a:pPr marL="114300" indent="0"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Two curly </a:t>
            </a:r>
            <a:r>
              <a:rPr lang="en-US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brackets {{}}</a:t>
            </a:r>
            <a:r>
              <a:rPr lang="en-US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instead of </a:t>
            </a:r>
            <a:r>
              <a:rPr lang="en-US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quotes (“”)</a:t>
            </a:r>
          </a:p>
          <a:p>
            <a:pPr marL="114300" indent="0">
              <a:buNone/>
            </a:pPr>
            <a:r>
              <a:rPr lang="fr-FR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ClassName</a:t>
            </a:r>
            <a:r>
              <a:rPr lang="fr-F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(File)</a:t>
            </a:r>
          </a:p>
          <a:p>
            <a:pPr marL="114300" indent="0" algn="l">
              <a:buNone/>
            </a:pPr>
            <a:endParaRPr lang="en-US" sz="24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Google Shape;136;p7">
            <a:extLst>
              <a:ext uri="{FF2B5EF4-FFF2-40B4-BE49-F238E27FC236}">
                <a16:creationId xmlns:a16="http://schemas.microsoft.com/office/drawing/2014/main" id="{B38033FA-AE21-448D-B21F-780DB42DA6A4}"/>
              </a:ext>
            </a:extLst>
          </p:cNvPr>
          <p:cNvSpPr/>
          <p:nvPr/>
        </p:nvSpPr>
        <p:spPr>
          <a:xfrm>
            <a:off x="1134644" y="584039"/>
            <a:ext cx="9922712" cy="769441"/>
          </a:xfrm>
          <a:prstGeom prst="rect">
            <a:avLst/>
          </a:prstGeom>
          <a:noFill/>
          <a:ln w="9525" cap="flat" cmpd="sng">
            <a:solidFill>
              <a:srgbClr val="E50E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dirty="0" err="1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Attributes</a:t>
            </a:r>
            <a:r>
              <a:rPr lang="fr-FR" sz="4400" b="1" dirty="0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-Style</a:t>
            </a:r>
            <a:endParaRPr sz="4400" b="0" i="0" u="none" strike="noStrike" cap="none" dirty="0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B1D0F7-0621-4CD4-94F1-E0C21ECBC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80562"/>
            <a:ext cx="5659120" cy="314138"/>
          </a:xfrm>
          <a:prstGeom prst="rect">
            <a:avLst/>
          </a:prstGeom>
          <a:solidFill>
            <a:srgbClr val="2425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AA194"/>
                </a:solidFill>
                <a:effectLst/>
                <a:latin typeface="inherit"/>
              </a:rPr>
              <a:t>&lt;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DA2C8"/>
                </a:solidFill>
                <a:effectLst/>
                <a:latin typeface="inherit"/>
              </a:rPr>
              <a:t>h1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AA194"/>
                </a:solidFill>
                <a:effectLst/>
                <a:latin typeface="inherit"/>
              </a:rPr>
              <a:t>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92CFEB"/>
                </a:solidFill>
                <a:effectLst/>
                <a:latin typeface="inherit"/>
              </a:rPr>
              <a:t>style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AA194"/>
                </a:solidFill>
                <a:effectLst/>
                <a:latin typeface="inherit"/>
              </a:rPr>
              <a:t>=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CE9E85"/>
                </a:solidFill>
                <a:effectLst/>
                <a:latin typeface="inherit"/>
              </a:rPr>
              <a:t>"color:red; font-size:60px"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AA194"/>
                </a:solidFill>
                <a:effectLst/>
                <a:latin typeface="inherit"/>
              </a:rPr>
              <a:t>&gt;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D0CAC0"/>
                </a:solidFill>
                <a:effectLst/>
                <a:latin typeface="inherit"/>
              </a:rPr>
              <a:t> ... 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AA194"/>
                </a:solidFill>
                <a:effectLst/>
                <a:latin typeface="inherit"/>
              </a:rPr>
              <a:t>&lt;/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6DA2C8"/>
                </a:solidFill>
                <a:effectLst/>
                <a:latin typeface="inherit"/>
              </a:rPr>
              <a:t>h1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AA194"/>
                </a:solidFill>
                <a:effectLst/>
                <a:latin typeface="inherit"/>
              </a:rPr>
              <a:t>&gt;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D0CAC0"/>
                </a:solidFill>
                <a:effectLst/>
                <a:latin typeface="inherit"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25470B-D9F0-4303-A076-3893533A0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01990"/>
            <a:ext cx="5659120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AFBAB2-321D-49B5-ACBE-B88E9B63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70786"/>
            <a:ext cx="5659120" cy="498804"/>
          </a:xfrm>
          <a:prstGeom prst="rect">
            <a:avLst/>
          </a:prstGeom>
          <a:solidFill>
            <a:srgbClr val="2323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0CAC0"/>
                </a:solidFill>
                <a:effectLst/>
                <a:latin typeface="inherit"/>
              </a:rPr>
              <a:t>&lt;h1 style={{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2CFEB"/>
                </a:solidFill>
                <a:effectLst/>
                <a:latin typeface="inherit"/>
              </a:rPr>
              <a:t>color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0CAC0"/>
                </a:solidFill>
                <a:effectLst/>
                <a:latin typeface="inherit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E9E85"/>
                </a:solidFill>
                <a:effectLst/>
                <a:latin typeface="inherit"/>
              </a:rPr>
              <a:t>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CE9E85"/>
                </a:solidFill>
                <a:effectLst/>
                <a:latin typeface="inherit"/>
              </a:rPr>
              <a:t>red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E9E85"/>
                </a:solidFill>
                <a:effectLst/>
                <a:latin typeface="inherit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0CAC0"/>
                </a:solidFill>
                <a:effectLst/>
                <a:latin typeface="inherit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92CFEB"/>
                </a:solidFill>
                <a:effectLst/>
                <a:latin typeface="inherit"/>
              </a:rPr>
              <a:t>fontSize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0CAC0"/>
                </a:solidFill>
                <a:effectLst/>
                <a:latin typeface="inherit"/>
              </a:rPr>
              <a:t>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B5CE9B"/>
                </a:solidFill>
                <a:effectLst/>
                <a:latin typeface="inherit"/>
              </a:rPr>
              <a:t>60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D0CAC0"/>
                </a:solidFill>
                <a:effectLst/>
                <a:latin typeface="inherit"/>
              </a:rPr>
              <a:t> }}&gt;...&lt;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C78D72"/>
                </a:solidFill>
                <a:effectLst/>
                <a:latin typeface="inherit"/>
              </a:rPr>
              <a:t>/h1&gt;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6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F788A-2171-4B34-8F65-0372F246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7920" y="1790543"/>
            <a:ext cx="7552156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b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/&gt; requires an 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attribute, it’s the path to the image.</a:t>
            </a:r>
          </a:p>
          <a:p>
            <a:pPr marL="114300" indent="0"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React, this path can be set in two ways, depending on which directory the image is in:</a:t>
            </a:r>
          </a:p>
          <a:p>
            <a:pPr marL="114300" indent="0" algn="ctr"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📁public directory </a:t>
            </a:r>
          </a:p>
          <a:p>
            <a:pPr marL="114300" indent="0" algn="ctr"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fr-FR" sz="1600" b="0" i="0" dirty="0">
                <a:effectLst/>
                <a:latin typeface="Roboto" panose="02000000000000000000" pitchFamily="2" charset="0"/>
              </a:rPr>
              <a:t>src=”/</a:t>
            </a:r>
            <a:r>
              <a:rPr lang="fr-FR" sz="1600" b="0" i="0" dirty="0" err="1">
                <a:effectLst/>
                <a:latin typeface="Roboto" panose="02000000000000000000" pitchFamily="2" charset="0"/>
              </a:rPr>
              <a:t>subfolder</a:t>
            </a:r>
            <a:r>
              <a:rPr lang="fr-FR" sz="1600" b="0" i="0" dirty="0">
                <a:effectLst/>
                <a:latin typeface="Roboto" panose="02000000000000000000" pitchFamily="2" charset="0"/>
              </a:rPr>
              <a:t>/myImage.png”/)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ctr"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📁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directory</a:t>
            </a:r>
          </a:p>
          <a:p>
            <a:pPr marL="114300" indent="0" algn="ctr">
              <a:buNone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(import …. From ./folder</a:t>
            </a:r>
            <a:r>
              <a:rPr lang="fr-F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src={….})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ctr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ctr"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endParaRPr lang="en-US" sz="24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Google Shape;136;p7">
            <a:extLst>
              <a:ext uri="{FF2B5EF4-FFF2-40B4-BE49-F238E27FC236}">
                <a16:creationId xmlns:a16="http://schemas.microsoft.com/office/drawing/2014/main" id="{B38033FA-AE21-448D-B21F-780DB42DA6A4}"/>
              </a:ext>
            </a:extLst>
          </p:cNvPr>
          <p:cNvSpPr/>
          <p:nvPr/>
        </p:nvSpPr>
        <p:spPr>
          <a:xfrm>
            <a:off x="1134644" y="584039"/>
            <a:ext cx="9922712" cy="769441"/>
          </a:xfrm>
          <a:prstGeom prst="rect">
            <a:avLst/>
          </a:prstGeom>
          <a:noFill/>
          <a:ln w="9525" cap="flat" cmpd="sng">
            <a:solidFill>
              <a:srgbClr val="E50E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dirty="0" err="1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Attributes</a:t>
            </a:r>
            <a:r>
              <a:rPr lang="fr-FR" sz="4400" b="1" dirty="0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-SRC</a:t>
            </a:r>
            <a:endParaRPr sz="4400" b="0" i="0" u="none" strike="noStrike" cap="none" dirty="0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8775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1557020" y="1882509"/>
            <a:ext cx="907796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Roboto"/>
              <a:buNone/>
            </a:pP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Components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580045" y="2649220"/>
            <a:ext cx="6337300" cy="143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l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A component is a piece of code that can be reused and made to cooperate with other components to create a UI.</a:t>
            </a:r>
            <a:endParaRPr lang="en-US" sz="2400" dirty="0">
              <a:latin typeface="Roboto"/>
              <a:ea typeface="Roboto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1">
            <a:extLst>
              <a:ext uri="{FF2B5EF4-FFF2-40B4-BE49-F238E27FC236}">
                <a16:creationId xmlns:a16="http://schemas.microsoft.com/office/drawing/2014/main" id="{92CDEE14-11BE-421D-B0A8-8583253E05FC}"/>
              </a:ext>
            </a:extLst>
          </p:cNvPr>
          <p:cNvGrpSpPr>
            <a:grpSpLocks/>
          </p:cNvGrpSpPr>
          <p:nvPr/>
        </p:nvGrpSpPr>
        <p:grpSpPr bwMode="auto">
          <a:xfrm>
            <a:off x="7412355" y="896801"/>
            <a:ext cx="4291330" cy="5740400"/>
            <a:chOff x="10177" y="934"/>
            <a:chExt cx="6758" cy="9040"/>
          </a:xfrm>
        </p:grpSpPr>
        <p:pic>
          <p:nvPicPr>
            <p:cNvPr id="3086" name="Picture 14" descr="Todo Sketch">
              <a:extLst>
                <a:ext uri="{FF2B5EF4-FFF2-40B4-BE49-F238E27FC236}">
                  <a16:creationId xmlns:a16="http://schemas.microsoft.com/office/drawing/2014/main" id="{BEC7AA45-55F2-4608-A16B-8085E2E86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0" y="934"/>
              <a:ext cx="4195" cy="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Line 13">
              <a:extLst>
                <a:ext uri="{FF2B5EF4-FFF2-40B4-BE49-F238E27FC236}">
                  <a16:creationId xmlns:a16="http://schemas.microsoft.com/office/drawing/2014/main" id="{1109C425-019C-47D1-854C-F5012481B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3" y="1292"/>
              <a:ext cx="2211" cy="0"/>
            </a:xfrm>
            <a:prstGeom prst="line">
              <a:avLst/>
            </a:prstGeom>
            <a:noFill/>
            <a:ln w="25146">
              <a:solidFill>
                <a:srgbClr val="256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7EBDD023-CED1-4622-9AEA-0CA129A40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8" y="1255"/>
              <a:ext cx="224" cy="182"/>
            </a:xfrm>
            <a:custGeom>
              <a:avLst/>
              <a:gdLst>
                <a:gd name="T0" fmla="+- 0 12772 12548"/>
                <a:gd name="T1" fmla="*/ T0 w 224"/>
                <a:gd name="T2" fmla="+- 0 1256 1256"/>
                <a:gd name="T3" fmla="*/ 1256 h 182"/>
                <a:gd name="T4" fmla="+- 0 12548 12548"/>
                <a:gd name="T5" fmla="*/ T4 w 224"/>
                <a:gd name="T6" fmla="+- 0 1260 1256"/>
                <a:gd name="T7" fmla="*/ 1260 h 182"/>
                <a:gd name="T8" fmla="+- 0 12641 12548"/>
                <a:gd name="T9" fmla="*/ T8 w 224"/>
                <a:gd name="T10" fmla="+- 0 1437 1256"/>
                <a:gd name="T11" fmla="*/ 1437 h 182"/>
                <a:gd name="T12" fmla="+- 0 12772 12548"/>
                <a:gd name="T13" fmla="*/ T12 w 224"/>
                <a:gd name="T14" fmla="+- 0 1256 1256"/>
                <a:gd name="T15" fmla="*/ 1256 h 18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24" h="182">
                  <a:moveTo>
                    <a:pt x="224" y="0"/>
                  </a:moveTo>
                  <a:lnTo>
                    <a:pt x="0" y="4"/>
                  </a:lnTo>
                  <a:lnTo>
                    <a:pt x="93" y="181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5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F4E9B34E-C012-45DE-BD90-5CC5E7230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7" y="2562"/>
              <a:ext cx="2213" cy="0"/>
            </a:xfrm>
            <a:prstGeom prst="line">
              <a:avLst/>
            </a:prstGeom>
            <a:noFill/>
            <a:ln w="25146">
              <a:solidFill>
                <a:srgbClr val="27006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C1F32E0-D391-4632-8150-1B6BC74CB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8" y="2493"/>
              <a:ext cx="224" cy="184"/>
            </a:xfrm>
            <a:custGeom>
              <a:avLst/>
              <a:gdLst>
                <a:gd name="T0" fmla="+- 0 12772 12548"/>
                <a:gd name="T1" fmla="*/ T0 w 224"/>
                <a:gd name="T2" fmla="+- 0 2493 2493"/>
                <a:gd name="T3" fmla="*/ 2493 h 184"/>
                <a:gd name="T4" fmla="+- 0 12548 12548"/>
                <a:gd name="T5" fmla="*/ T4 w 224"/>
                <a:gd name="T6" fmla="+- 0 2500 2493"/>
                <a:gd name="T7" fmla="*/ 2500 h 184"/>
                <a:gd name="T8" fmla="+- 0 12644 12548"/>
                <a:gd name="T9" fmla="*/ T8 w 224"/>
                <a:gd name="T10" fmla="+- 0 2676 2493"/>
                <a:gd name="T11" fmla="*/ 2676 h 184"/>
                <a:gd name="T12" fmla="+- 0 12772 12548"/>
                <a:gd name="T13" fmla="*/ T12 w 224"/>
                <a:gd name="T14" fmla="+- 0 2493 2493"/>
                <a:gd name="T15" fmla="*/ 2493 h 1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24" h="184">
                  <a:moveTo>
                    <a:pt x="224" y="0"/>
                  </a:moveTo>
                  <a:lnTo>
                    <a:pt x="0" y="7"/>
                  </a:lnTo>
                  <a:lnTo>
                    <a:pt x="96" y="18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270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5F15E299-ECB7-4123-8D43-DFB3F2225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7" y="4826"/>
              <a:ext cx="2226" cy="0"/>
            </a:xfrm>
            <a:prstGeom prst="line">
              <a:avLst/>
            </a:prstGeom>
            <a:noFill/>
            <a:ln w="25146">
              <a:solidFill>
                <a:srgbClr val="BC0B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57861856-482C-4CBD-A637-52578A720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1" y="4649"/>
              <a:ext cx="221" cy="200"/>
            </a:xfrm>
            <a:custGeom>
              <a:avLst/>
              <a:gdLst>
                <a:gd name="T0" fmla="+- 0 12772 12552"/>
                <a:gd name="T1" fmla="*/ T0 w 221"/>
                <a:gd name="T2" fmla="+- 0 4649 4649"/>
                <a:gd name="T3" fmla="*/ 4649 h 200"/>
                <a:gd name="T4" fmla="+- 0 12552 12552"/>
                <a:gd name="T5" fmla="*/ T4 w 221"/>
                <a:gd name="T6" fmla="+- 0 4687 4649"/>
                <a:gd name="T7" fmla="*/ 4687 h 200"/>
                <a:gd name="T8" fmla="+- 0 12670 12552"/>
                <a:gd name="T9" fmla="*/ T8 w 221"/>
                <a:gd name="T10" fmla="+- 0 4848 4649"/>
                <a:gd name="T11" fmla="*/ 4848 h 200"/>
                <a:gd name="T12" fmla="+- 0 12772 12552"/>
                <a:gd name="T13" fmla="*/ T12 w 221"/>
                <a:gd name="T14" fmla="+- 0 4649 4649"/>
                <a:gd name="T15" fmla="*/ 4649 h 2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21" h="200">
                  <a:moveTo>
                    <a:pt x="220" y="0"/>
                  </a:moveTo>
                  <a:lnTo>
                    <a:pt x="0" y="38"/>
                  </a:lnTo>
                  <a:lnTo>
                    <a:pt x="118" y="199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BC0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8DBF5514-E85D-4A6A-9E02-BDE473A78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1" y="8163"/>
              <a:ext cx="2365" cy="0"/>
            </a:xfrm>
            <a:prstGeom prst="line">
              <a:avLst/>
            </a:prstGeom>
            <a:noFill/>
            <a:ln w="25146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B865B556-2971-4FB3-88EC-5C9320B9A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1" y="8164"/>
              <a:ext cx="2352" cy="0"/>
            </a:xfrm>
            <a:prstGeom prst="line">
              <a:avLst/>
            </a:prstGeom>
            <a:noFill/>
            <a:ln w="25146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4">
              <a:extLst>
                <a:ext uri="{FF2B5EF4-FFF2-40B4-BE49-F238E27FC236}">
                  <a16:creationId xmlns:a16="http://schemas.microsoft.com/office/drawing/2014/main" id="{47AAFA45-F686-4808-A6F1-C45960DDA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1" y="7774"/>
              <a:ext cx="211" cy="199"/>
            </a:xfrm>
            <a:custGeom>
              <a:avLst/>
              <a:gdLst>
                <a:gd name="T0" fmla="+- 0 12721 12721"/>
                <a:gd name="T1" fmla="*/ T0 w 211"/>
                <a:gd name="T2" fmla="+- 0 7774 7774"/>
                <a:gd name="T3" fmla="*/ 7774 h 199"/>
                <a:gd name="T4" fmla="+- 0 12746 12721"/>
                <a:gd name="T5" fmla="*/ T4 w 211"/>
                <a:gd name="T6" fmla="+- 0 7973 7774"/>
                <a:gd name="T7" fmla="*/ 7973 h 199"/>
                <a:gd name="T8" fmla="+- 0 12932 12721"/>
                <a:gd name="T9" fmla="*/ T8 w 211"/>
                <a:gd name="T10" fmla="+- 0 7849 7774"/>
                <a:gd name="T11" fmla="*/ 7849 h 199"/>
                <a:gd name="T12" fmla="+- 0 12721 12721"/>
                <a:gd name="T13" fmla="*/ T12 w 211"/>
                <a:gd name="T14" fmla="+- 0 7774 7774"/>
                <a:gd name="T15" fmla="*/ 7774 h 1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" h="199">
                  <a:moveTo>
                    <a:pt x="0" y="0"/>
                  </a:moveTo>
                  <a:lnTo>
                    <a:pt x="25" y="199"/>
                  </a:lnTo>
                  <a:lnTo>
                    <a:pt x="211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Line 3">
              <a:extLst>
                <a:ext uri="{FF2B5EF4-FFF2-40B4-BE49-F238E27FC236}">
                  <a16:creationId xmlns:a16="http://schemas.microsoft.com/office/drawing/2014/main" id="{F3EDCB33-D20E-4559-A7FF-B5D267FCF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1" y="8163"/>
              <a:ext cx="2352" cy="293"/>
            </a:xfrm>
            <a:prstGeom prst="line">
              <a:avLst/>
            </a:prstGeom>
            <a:noFill/>
            <a:ln w="25146">
              <a:solidFill>
                <a:srgbClr val="66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2">
              <a:extLst>
                <a:ext uri="{FF2B5EF4-FFF2-40B4-BE49-F238E27FC236}">
                  <a16:creationId xmlns:a16="http://schemas.microsoft.com/office/drawing/2014/main" id="{83947828-74F4-4812-866E-913765F8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1" y="8354"/>
              <a:ext cx="211" cy="199"/>
            </a:xfrm>
            <a:custGeom>
              <a:avLst/>
              <a:gdLst>
                <a:gd name="T0" fmla="+- 0 12746 12721"/>
                <a:gd name="T1" fmla="*/ T0 w 211"/>
                <a:gd name="T2" fmla="+- 0 8354 8354"/>
                <a:gd name="T3" fmla="*/ 8354 h 199"/>
                <a:gd name="T4" fmla="+- 0 12721 12721"/>
                <a:gd name="T5" fmla="*/ T4 w 211"/>
                <a:gd name="T6" fmla="+- 0 8553 8354"/>
                <a:gd name="T7" fmla="*/ 8553 h 199"/>
                <a:gd name="T8" fmla="+- 0 12932 12721"/>
                <a:gd name="T9" fmla="*/ T8 w 211"/>
                <a:gd name="T10" fmla="+- 0 8478 8354"/>
                <a:gd name="T11" fmla="*/ 8478 h 199"/>
                <a:gd name="T12" fmla="+- 0 12746 12721"/>
                <a:gd name="T13" fmla="*/ T12 w 211"/>
                <a:gd name="T14" fmla="+- 0 8354 8354"/>
                <a:gd name="T15" fmla="*/ 8354 h 1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" h="199">
                  <a:moveTo>
                    <a:pt x="25" y="0"/>
                  </a:moveTo>
                  <a:lnTo>
                    <a:pt x="0" y="199"/>
                  </a:lnTo>
                  <a:lnTo>
                    <a:pt x="211" y="12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382BA92-C31F-4A7B-A9E2-10EACB84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" y="290637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9F788A-2171-4B34-8F65-0372F246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1760" y="1780383"/>
            <a:ext cx="440944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>
              <a:buNone/>
            </a:pPr>
            <a:r>
              <a:rPr lang="en-US" sz="29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Reusability</a:t>
            </a:r>
          </a:p>
          <a:p>
            <a:pPr marL="114300" indent="0">
              <a:buNone/>
            </a:pPr>
            <a:r>
              <a:rPr lang="en-US" sz="29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Maintainability</a:t>
            </a:r>
          </a:p>
          <a:p>
            <a:pPr marL="114300" indent="0">
              <a:buNone/>
            </a:pPr>
            <a:r>
              <a:rPr lang="en-US" sz="29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Platform independence</a:t>
            </a:r>
          </a:p>
          <a:p>
            <a:pPr marL="114300" indent="0">
              <a:buNone/>
            </a:pPr>
            <a:r>
              <a:rPr lang="en-US" sz="29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Privacy</a:t>
            </a:r>
          </a:p>
          <a:p>
            <a:pPr marL="114300" indent="0" algn="l">
              <a:buNone/>
            </a:pPr>
            <a:endParaRPr lang="en-US" sz="24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Google Shape;136;p7">
            <a:extLst>
              <a:ext uri="{FF2B5EF4-FFF2-40B4-BE49-F238E27FC236}">
                <a16:creationId xmlns:a16="http://schemas.microsoft.com/office/drawing/2014/main" id="{B38033FA-AE21-448D-B21F-780DB42DA6A4}"/>
              </a:ext>
            </a:extLst>
          </p:cNvPr>
          <p:cNvSpPr/>
          <p:nvPr/>
        </p:nvSpPr>
        <p:spPr>
          <a:xfrm>
            <a:off x="1134644" y="584039"/>
            <a:ext cx="9922712" cy="769441"/>
          </a:xfrm>
          <a:prstGeom prst="rect">
            <a:avLst/>
          </a:prstGeom>
          <a:noFill/>
          <a:ln w="9525" cap="flat" cmpd="sng">
            <a:solidFill>
              <a:srgbClr val="E50E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dirty="0" err="1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endParaRPr sz="4400" b="0" i="0" u="none" strike="noStrike" cap="none" dirty="0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9805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148080" y="1882509"/>
            <a:ext cx="989584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19"/>
              <a:buFont typeface="Roboto"/>
              <a:buNone/>
            </a:pPr>
            <a:r>
              <a:rPr lang="fr-FR" sz="7919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Component Types</a:t>
            </a:r>
            <a:endParaRPr sz="7919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2551085" y="2117090"/>
            <a:ext cx="6337300" cy="2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l">
              <a:buNone/>
            </a:pPr>
            <a:r>
              <a:rPr lang="en-US" sz="2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two types of React components are:</a:t>
            </a:r>
          </a:p>
          <a:p>
            <a:pPr marL="114300" indent="0" algn="l">
              <a:buNone/>
            </a:pPr>
            <a:r>
              <a:rPr lang="en-US" sz="2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components:</a:t>
            </a:r>
            <a:r>
              <a:rPr lang="en-US" sz="2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referring to JavaScript classes.</a:t>
            </a:r>
          </a:p>
          <a:p>
            <a:pPr marL="114300" indent="0" algn="l">
              <a:buNone/>
            </a:pPr>
            <a:r>
              <a:rPr lang="en-US" sz="26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Functional components:</a:t>
            </a:r>
            <a:r>
              <a:rPr lang="en-US" sz="26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referring to JavaScript function.</a:t>
            </a:r>
          </a:p>
          <a:p>
            <a:pPr marL="114300" indent="0" algn="l">
              <a:buNone/>
            </a:pPr>
            <a:endParaRPr lang="en-US" sz="2400" dirty="0">
              <a:latin typeface="Roboto"/>
              <a:ea typeface="Roboto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382BA92-C31F-4A7B-A9E2-10EACB84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" y="290637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4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148080" y="1882509"/>
            <a:ext cx="989584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919"/>
              <a:buFont typeface="Roboto"/>
              <a:buNone/>
            </a:pPr>
            <a:r>
              <a:rPr lang="fr-FR" sz="7919" b="1" dirty="0">
                <a:solidFill>
                  <a:schemeClr val="lt1"/>
                </a:solidFill>
                <a:latin typeface="Roboto"/>
                <a:ea typeface="Roboto"/>
                <a:sym typeface="Roboto"/>
              </a:rPr>
              <a:t>Challenge</a:t>
            </a:r>
            <a:endParaRPr sz="7919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7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-12"/>
            <a:ext cx="1484933" cy="1334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3"/>
          <p:cNvGrpSpPr/>
          <p:nvPr/>
        </p:nvGrpSpPr>
        <p:grpSpPr>
          <a:xfrm>
            <a:off x="2921773" y="1815888"/>
            <a:ext cx="6447546" cy="687200"/>
            <a:chOff x="1820965" y="1794367"/>
            <a:chExt cx="6447546" cy="687200"/>
          </a:xfrm>
        </p:grpSpPr>
        <p:sp>
          <p:nvSpPr>
            <p:cNvPr id="104" name="Google Shape;104;p3"/>
            <p:cNvSpPr txBox="1"/>
            <p:nvPr/>
          </p:nvSpPr>
          <p:spPr>
            <a:xfrm>
              <a:off x="2572600" y="1794367"/>
              <a:ext cx="5695911" cy="6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What</a:t>
              </a:r>
              <a:r>
                <a:rPr lang="fr-FR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24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</a:t>
              </a:r>
              <a:r>
                <a:rPr lang="fr-FR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JSX?</a:t>
              </a:r>
              <a:endParaRPr sz="3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820965" y="1811299"/>
              <a:ext cx="653336" cy="653336"/>
            </a:xfrm>
            <a:prstGeom prst="ellipse">
              <a:avLst/>
            </a:prstGeom>
            <a:solidFill>
              <a:srgbClr val="0D32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fr-FR" sz="28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3248441" y="2682220"/>
            <a:ext cx="6447546" cy="687200"/>
            <a:chOff x="1820965" y="1794367"/>
            <a:chExt cx="6447546" cy="687200"/>
          </a:xfrm>
        </p:grpSpPr>
        <p:sp>
          <p:nvSpPr>
            <p:cNvPr id="107" name="Google Shape;107;p3"/>
            <p:cNvSpPr txBox="1"/>
            <p:nvPr/>
          </p:nvSpPr>
          <p:spPr>
            <a:xfrm>
              <a:off x="2572600" y="1794367"/>
              <a:ext cx="5695911" cy="6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How </a:t>
              </a:r>
              <a:r>
                <a:rPr lang="fr-FR" sz="24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does</a:t>
              </a:r>
              <a:r>
                <a:rPr lang="fr-FR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24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</a:t>
              </a:r>
              <a:r>
                <a:rPr lang="fr-FR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fr-FR" sz="24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work</a:t>
              </a:r>
              <a:r>
                <a:rPr lang="fr-FR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?</a:t>
              </a:r>
              <a:endParaRPr sz="3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820965" y="1811299"/>
              <a:ext cx="653336" cy="653336"/>
            </a:xfrm>
            <a:prstGeom prst="ellipse">
              <a:avLst/>
            </a:prstGeom>
            <a:solidFill>
              <a:srgbClr val="0D32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fr-FR" sz="28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8814282" y="366434"/>
            <a:ext cx="3111829" cy="769441"/>
          </a:xfrm>
          <a:prstGeom prst="rect">
            <a:avLst/>
          </a:prstGeom>
          <a:noFill/>
          <a:ln w="9525" cap="flat" cmpd="sng">
            <a:solidFill>
              <a:srgbClr val="E50E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sz="4400" b="0" i="0" u="none" strike="noStrike" cap="non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3575109" y="3548552"/>
            <a:ext cx="6447546" cy="687200"/>
            <a:chOff x="1820965" y="1794367"/>
            <a:chExt cx="6447546" cy="687200"/>
          </a:xfrm>
        </p:grpSpPr>
        <p:sp>
          <p:nvSpPr>
            <p:cNvPr id="111" name="Google Shape;111;p3"/>
            <p:cNvSpPr txBox="1"/>
            <p:nvPr/>
          </p:nvSpPr>
          <p:spPr>
            <a:xfrm>
              <a:off x="2572600" y="1794367"/>
              <a:ext cx="5695911" cy="6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Attributes</a:t>
              </a:r>
              <a:endParaRPr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820965" y="1811299"/>
              <a:ext cx="653336" cy="653336"/>
            </a:xfrm>
            <a:prstGeom prst="ellipse">
              <a:avLst/>
            </a:prstGeom>
            <a:solidFill>
              <a:srgbClr val="0D32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fr-FR" sz="28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28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3901777" y="4414885"/>
            <a:ext cx="6447546" cy="687200"/>
            <a:chOff x="1820965" y="1794367"/>
            <a:chExt cx="6447546" cy="687200"/>
          </a:xfrm>
        </p:grpSpPr>
        <p:sp>
          <p:nvSpPr>
            <p:cNvPr id="114" name="Google Shape;114;p3"/>
            <p:cNvSpPr txBox="1"/>
            <p:nvPr/>
          </p:nvSpPr>
          <p:spPr>
            <a:xfrm>
              <a:off x="2572600" y="1794367"/>
              <a:ext cx="5695911" cy="6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Components</a:t>
              </a:r>
              <a:endParaRPr sz="3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820965" y="1811299"/>
              <a:ext cx="653336" cy="653336"/>
            </a:xfrm>
            <a:prstGeom prst="ellipse">
              <a:avLst/>
            </a:prstGeom>
            <a:solidFill>
              <a:srgbClr val="0D32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fr-FR" sz="28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2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382BA92-C31F-4A7B-A9E2-10EACB84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" y="290637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3B5229-B078-4E93-8DE1-5DBDA815F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D8CE905-4C42-4DF1-A2CB-B7096E97C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63455"/>
            <a:ext cx="12192000" cy="71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06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3018445" y="1107440"/>
            <a:ext cx="6337300" cy="43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this project, we will be recreating the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youtube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 page.</a:t>
            </a:r>
            <a:endParaRPr lang="en-US" sz="24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page must have 3 parts:</a:t>
            </a:r>
            <a:endParaRPr lang="en-US" sz="2400" b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 fontAlgn="base">
              <a:spcBef>
                <a:spcPts val="0"/>
              </a:spcBef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Video</a:t>
            </a:r>
          </a:p>
          <a:p>
            <a:pPr algn="just" fontAlgn="base"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Suggestions list</a:t>
            </a:r>
          </a:p>
          <a:p>
            <a:pPr algn="just" fontAlgn="base"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Comments list</a:t>
            </a:r>
          </a:p>
          <a:p>
            <a:pPr marL="114300" indent="0" algn="l">
              <a:buNone/>
            </a:pPr>
            <a:endParaRPr lang="en-US" sz="2400" dirty="0">
              <a:latin typeface="Roboto"/>
              <a:ea typeface="Roboto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382BA92-C31F-4A7B-A9E2-10EACB84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" y="290637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3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/>
          <p:nvPr/>
        </p:nvSpPr>
        <p:spPr>
          <a:xfrm>
            <a:off x="-35800" y="-53733"/>
            <a:ext cx="12301200" cy="698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634" y="571651"/>
            <a:ext cx="8516333" cy="5732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5"/>
          <p:cNvSpPr txBox="1"/>
          <p:nvPr/>
        </p:nvSpPr>
        <p:spPr>
          <a:xfrm>
            <a:off x="3065600" y="2832200"/>
            <a:ext cx="6098400" cy="1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33"/>
              <a:buFont typeface="Arial"/>
              <a:buNone/>
            </a:pPr>
            <a:r>
              <a:rPr lang="fr-FR" sz="5333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</a:t>
            </a:r>
            <a:endParaRPr sz="5333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-12"/>
            <a:ext cx="1484933" cy="1334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3"/>
          <p:cNvGrpSpPr/>
          <p:nvPr/>
        </p:nvGrpSpPr>
        <p:grpSpPr>
          <a:xfrm>
            <a:off x="2921773" y="1815888"/>
            <a:ext cx="6447546" cy="687200"/>
            <a:chOff x="1820965" y="1794367"/>
            <a:chExt cx="6447546" cy="687200"/>
          </a:xfrm>
        </p:grpSpPr>
        <p:sp>
          <p:nvSpPr>
            <p:cNvPr id="104" name="Google Shape;104;p3"/>
            <p:cNvSpPr txBox="1"/>
            <p:nvPr/>
          </p:nvSpPr>
          <p:spPr>
            <a:xfrm>
              <a:off x="2572600" y="1794367"/>
              <a:ext cx="5695911" cy="6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What</a:t>
              </a:r>
              <a:r>
                <a:rPr lang="fr-FR" sz="2400" b="1" i="0" u="none" strike="noStrike" cap="none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are the Component Types?</a:t>
              </a:r>
              <a:endParaRPr lang="fr-FR" sz="3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820965" y="1811299"/>
              <a:ext cx="653336" cy="653336"/>
            </a:xfrm>
            <a:prstGeom prst="ellipse">
              <a:avLst/>
            </a:prstGeom>
            <a:solidFill>
              <a:srgbClr val="0D32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fr-FR" sz="28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2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3248441" y="2682220"/>
            <a:ext cx="6447546" cy="687200"/>
            <a:chOff x="1820965" y="1794367"/>
            <a:chExt cx="6447546" cy="687200"/>
          </a:xfrm>
        </p:grpSpPr>
        <p:sp>
          <p:nvSpPr>
            <p:cNvPr id="107" name="Google Shape;107;p3"/>
            <p:cNvSpPr txBox="1"/>
            <p:nvPr/>
          </p:nvSpPr>
          <p:spPr>
            <a:xfrm>
              <a:off x="2572600" y="1794367"/>
              <a:ext cx="5695911" cy="6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How to use a components</a:t>
              </a:r>
              <a:endParaRPr lang="fr-FR" sz="3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820965" y="1811299"/>
              <a:ext cx="653336" cy="653336"/>
            </a:xfrm>
            <a:prstGeom prst="ellipse">
              <a:avLst/>
            </a:prstGeom>
            <a:solidFill>
              <a:srgbClr val="0D32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fr-FR" sz="28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2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8814282" y="366434"/>
            <a:ext cx="3111829" cy="769441"/>
          </a:xfrm>
          <a:prstGeom prst="rect">
            <a:avLst/>
          </a:prstGeom>
          <a:noFill/>
          <a:ln w="9525" cap="flat" cmpd="sng">
            <a:solidFill>
              <a:srgbClr val="E50E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fr-FR" sz="4400" b="1" i="0" u="none" strike="noStrike" cap="none">
                <a:solidFill>
                  <a:srgbClr val="E50E37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sz="4400" b="0" i="0" u="none" strike="noStrike" cap="none">
              <a:solidFill>
                <a:srgbClr val="E50E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3464897" y="3565484"/>
            <a:ext cx="6447546" cy="687200"/>
            <a:chOff x="1820965" y="1794367"/>
            <a:chExt cx="6447546" cy="687200"/>
          </a:xfrm>
        </p:grpSpPr>
        <p:sp>
          <p:nvSpPr>
            <p:cNvPr id="114" name="Google Shape;114;p3"/>
            <p:cNvSpPr txBox="1"/>
            <p:nvPr/>
          </p:nvSpPr>
          <p:spPr>
            <a:xfrm>
              <a:off x="2572600" y="1794367"/>
              <a:ext cx="5695911" cy="68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Challenge</a:t>
              </a:r>
              <a:endParaRPr sz="3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820965" y="1811299"/>
              <a:ext cx="653336" cy="653336"/>
            </a:xfrm>
            <a:prstGeom prst="ellipse">
              <a:avLst/>
            </a:prstGeom>
            <a:solidFill>
              <a:srgbClr val="0D32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fr-FR" sz="2800" b="1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sz="28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407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1557020" y="1882509"/>
            <a:ext cx="907796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Roboto"/>
              <a:buNone/>
            </a:pPr>
            <a:r>
              <a:rPr lang="fr-FR" sz="8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8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JSX	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2499559" y="1709258"/>
            <a:ext cx="7192881" cy="362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b="1" i="0" dirty="0">
                <a:effectLst/>
                <a:latin typeface="Roboto" panose="02000000000000000000" pitchFamily="2" charset="0"/>
              </a:rPr>
              <a:t>JSX</a:t>
            </a:r>
            <a:r>
              <a:rPr lang="en-US" b="0" i="0" dirty="0">
                <a:effectLst/>
                <a:latin typeface="Roboto" panose="02000000000000000000" pitchFamily="2" charset="0"/>
              </a:rPr>
              <a:t> is a syntax extension to JavaScript usually used with React to describe what the UI should look like.</a:t>
            </a:r>
            <a:br>
              <a:rPr lang="en-US" dirty="0"/>
            </a:br>
            <a:endParaRPr lang="en-US" dirty="0"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1068" y="784371"/>
            <a:ext cx="2647433" cy="528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B4079BB-9B60-44B8-AA41-B54F6DDEA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955" y="3917315"/>
            <a:ext cx="5200650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0E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 txBox="1">
            <a:spLocks noGrp="1"/>
          </p:cNvSpPr>
          <p:nvPr>
            <p:ph type="title"/>
          </p:nvPr>
        </p:nvSpPr>
        <p:spPr>
          <a:xfrm>
            <a:off x="1557020" y="1882509"/>
            <a:ext cx="9077960" cy="309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Roboto"/>
              <a:buNone/>
            </a:pP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</a:t>
            </a:r>
            <a:r>
              <a:rPr lang="fr-FR" sz="8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does</a:t>
            </a: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8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fr-FR" sz="88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</a:t>
            </a:r>
            <a:r>
              <a:rPr lang="fr-FR" sz="8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958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2499559" y="1709258"/>
            <a:ext cx="7192881" cy="362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JSX and HTML look very similar, but in reality they </a:t>
            </a:r>
            <a:r>
              <a:rPr lang="en-US" b="1" i="0" dirty="0">
                <a:effectLst/>
                <a:latin typeface="Roboto" panose="02000000000000000000" pitchFamily="2" charset="0"/>
              </a:rPr>
              <a:t>are very different</a:t>
            </a:r>
            <a:r>
              <a:rPr lang="en-US" b="0" i="0" dirty="0">
                <a:effectLst/>
                <a:latin typeface="Roboto" panose="02000000000000000000" pitchFamily="2" charset="0"/>
              </a:rPr>
              <a:t>. Working with JSX makes the manipulation of the HTML elements </a:t>
            </a:r>
            <a:r>
              <a:rPr lang="en-US" b="1" i="0" dirty="0">
                <a:effectLst/>
                <a:latin typeface="Roboto" panose="02000000000000000000" pitchFamily="2" charset="0"/>
              </a:rPr>
              <a:t>much easier and more effective</a:t>
            </a:r>
            <a:r>
              <a:rPr lang="en-US" b="0" i="0" dirty="0">
                <a:effectLst/>
                <a:latin typeface="Roboto" panose="02000000000000000000" pitchFamily="2" charset="0"/>
              </a:rPr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1068" y="784371"/>
            <a:ext cx="2647433" cy="5289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05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2499559" y="1709258"/>
            <a:ext cx="7192881" cy="3628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41068" y="784371"/>
            <a:ext cx="2647433" cy="52892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4EE0CA0-CC39-4F83-BF23-F87F7014BFB0}"/>
              </a:ext>
            </a:extLst>
          </p:cNvPr>
          <p:cNvSpPr txBox="1"/>
          <p:nvPr/>
        </p:nvSpPr>
        <p:spPr>
          <a:xfrm>
            <a:off x="2164080" y="1443841"/>
            <a:ext cx="7345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dk1"/>
                </a:solidFill>
                <a:latin typeface="Roboto" panose="02000000000000000000" pitchFamily="2" charset="0"/>
                <a:cs typeface="Calibri"/>
                <a:sym typeface="Calibri"/>
              </a:rPr>
              <a:t>JSX is transformed into HTML and then it gets injected into an HTML element (root). This injection is actually happening in the index.js file ( </a:t>
            </a:r>
            <a:r>
              <a:rPr lang="en-US" sz="2800" dirty="0" err="1">
                <a:solidFill>
                  <a:schemeClr val="dk1"/>
                </a:solidFill>
                <a:latin typeface="Roboto" panose="02000000000000000000" pitchFamily="2" charset="0"/>
                <a:cs typeface="Calibri"/>
                <a:sym typeface="Calibri"/>
              </a:rPr>
              <a:t>ReactDOM</a:t>
            </a:r>
            <a:r>
              <a:rPr lang="en-US" sz="2800" dirty="0">
                <a:solidFill>
                  <a:schemeClr val="dk1"/>
                </a:solidFill>
                <a:latin typeface="Roboto" panose="02000000000000000000" pitchFamily="2" charset="0"/>
                <a:cs typeface="Calibri"/>
                <a:sym typeface="Calibri"/>
              </a:rPr>
              <a:t>). </a:t>
            </a:r>
          </a:p>
          <a:p>
            <a:pPr algn="l"/>
            <a:r>
              <a:rPr lang="en-US" sz="2800" dirty="0">
                <a:solidFill>
                  <a:schemeClr val="dk1"/>
                </a:solidFill>
                <a:latin typeface="Roboto" panose="02000000000000000000" pitchFamily="2" charset="0"/>
                <a:cs typeface="Calibri"/>
                <a:sym typeface="Calibri"/>
              </a:rPr>
              <a:t>This process only happens one time, because the App is the only root component in our case (we usually need only one root component).</a:t>
            </a:r>
          </a:p>
        </p:txBody>
      </p:sp>
    </p:spTree>
    <p:extLst>
      <p:ext uri="{BB962C8B-B14F-4D97-AF65-F5344CB8AC3E}">
        <p14:creationId xmlns:p14="http://schemas.microsoft.com/office/powerpoint/2010/main" val="334237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032" y="-61140"/>
            <a:ext cx="1484933" cy="133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EDB3E64-C256-4767-8DA1-16DA4DD81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965" y="1849120"/>
            <a:ext cx="8196795" cy="37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03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483</Words>
  <Application>Microsoft Office PowerPoint</Application>
  <PresentationFormat>Grand écran</PresentationFormat>
  <Paragraphs>84</Paragraphs>
  <Slides>22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Roboto</vt:lpstr>
      <vt:lpstr>inherit</vt:lpstr>
      <vt:lpstr>Calibri</vt:lpstr>
      <vt:lpstr>Roboto Light</vt:lpstr>
      <vt:lpstr>Arial</vt:lpstr>
      <vt:lpstr>Thème Office</vt:lpstr>
      <vt:lpstr>Présentation PowerPoint</vt:lpstr>
      <vt:lpstr>Présentation PowerPoint</vt:lpstr>
      <vt:lpstr>Présentation PowerPoint</vt:lpstr>
      <vt:lpstr>What is JSX ?</vt:lpstr>
      <vt:lpstr>Présentation PowerPoint</vt:lpstr>
      <vt:lpstr>How does it work ?</vt:lpstr>
      <vt:lpstr>Présentation PowerPoint</vt:lpstr>
      <vt:lpstr>Présentation PowerPoint</vt:lpstr>
      <vt:lpstr>Présentation PowerPoint</vt:lpstr>
      <vt:lpstr>Présentation PowerPoint</vt:lpstr>
      <vt:lpstr>Attributes?</vt:lpstr>
      <vt:lpstr>Présentation PowerPoint</vt:lpstr>
      <vt:lpstr>Présentation PowerPoint</vt:lpstr>
      <vt:lpstr>Components</vt:lpstr>
      <vt:lpstr>Présentation PowerPoint</vt:lpstr>
      <vt:lpstr>Présentation PowerPoint</vt:lpstr>
      <vt:lpstr>Component Types</vt:lpstr>
      <vt:lpstr>Présentation PowerPoint</vt:lpstr>
      <vt:lpstr>Challenge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sartoucha na7nou7</dc:creator>
  <cp:lastModifiedBy>yasmine souissi</cp:lastModifiedBy>
  <cp:revision>4</cp:revision>
  <dcterms:created xsi:type="dcterms:W3CDTF">2019-09-03T11:04:18Z</dcterms:created>
  <dcterms:modified xsi:type="dcterms:W3CDTF">2021-09-26T11:54:15Z</dcterms:modified>
</cp:coreProperties>
</file>