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3" r:id="rId4"/>
    <p:sldId id="259" r:id="rId5"/>
    <p:sldId id="294" r:id="rId6"/>
    <p:sldId id="295" r:id="rId7"/>
    <p:sldId id="296" r:id="rId8"/>
    <p:sldId id="292" r:id="rId9"/>
    <p:sldId id="260" r:id="rId10"/>
    <p:sldId id="280" r:id="rId11"/>
    <p:sldId id="268" r:id="rId12"/>
    <p:sldId id="281" r:id="rId13"/>
    <p:sldId id="283" r:id="rId14"/>
    <p:sldId id="282" r:id="rId15"/>
    <p:sldId id="300" r:id="rId16"/>
    <p:sldId id="258" r:id="rId17"/>
    <p:sldId id="299" r:id="rId18"/>
    <p:sldId id="298" r:id="rId19"/>
    <p:sldId id="297" r:id="rId20"/>
    <p:sldId id="266" r:id="rId21"/>
    <p:sldId id="273" r:id="rId22"/>
    <p:sldId id="284" r:id="rId23"/>
    <p:sldId id="279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mfortaa" panose="020B0604020202020204" charset="0"/>
      <p:regular r:id="rId30"/>
      <p:bold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Lato Semibold" panose="020F0502020204030203" pitchFamily="34" charset="0"/>
      <p:bold r:id="rId36"/>
      <p:boldItalic r:id="rId37"/>
    </p:embeddedFont>
    <p:embeddedFont>
      <p:font typeface="Lato Thin" panose="020F0502020204030203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Light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G082vS2gGxZR0ChzZGZbTJeOD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85F43-1E44-47FA-AC6A-B4479A5ABDD4}">
  <a:tblStyle styleId="{6AE85F43-1E44-47FA-AC6A-B4479A5ABD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891" autoAdjust="0"/>
  </p:normalViewPr>
  <p:slideViewPr>
    <p:cSldViewPr snapToGrid="0">
      <p:cViewPr varScale="1">
        <p:scale>
          <a:sx n="75" d="100"/>
          <a:sy n="75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442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12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f7babd9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a6f7babd9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Javascript yrod la page dynamique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Na7na chnerakzou 3al HTML w CSS 5ater el nes elkol yesta3louhom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contre el javascript 3andou des alternatives o5rin ama houa men akthar les languages el tal3in taw</a:t>
            </a:r>
            <a:endParaRPr/>
          </a:p>
        </p:txBody>
      </p:sp>
      <p:sp>
        <p:nvSpPr>
          <p:cNvPr id="113" name="Google Shape;113;ga6f7babd9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19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40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279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7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0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5800" y="-53733"/>
            <a:ext cx="12301200" cy="698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634" y="571651"/>
            <a:ext cx="8516333" cy="57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02988" y="2385200"/>
            <a:ext cx="5623625" cy="2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lang="fr-FR" sz="5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Welcome To</a:t>
            </a:r>
            <a:endParaRPr sz="5333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fr-FR" sz="7200" b="1" i="0" u="none" strike="noStrike" cap="non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GoMyCode</a:t>
            </a:r>
            <a:endParaRPr sz="1867" b="1" i="0" u="none" strike="noStrike" cap="non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F788A-2171-4B34-8F65-0372F24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57132"/>
            <a:ext cx="5181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380" b="1" dirty="0">
                <a:latin typeface="Roboto"/>
                <a:ea typeface="Roboto"/>
              </a:rPr>
              <a:t>Single Page Applications </a:t>
            </a:r>
            <a:r>
              <a:rPr lang="en-US" sz="2380" dirty="0">
                <a:latin typeface="Roboto"/>
                <a:ea typeface="Roboto"/>
              </a:rPr>
              <a:t>are a great tool for making incredibly engaging and unique experiences for your users</a:t>
            </a:r>
            <a:r>
              <a:rPr lang="en-US" b="0" i="0" dirty="0">
                <a:solidFill>
                  <a:srgbClr val="002840"/>
                </a:solidFill>
                <a:effectLst/>
                <a:latin typeface="bloomreach_sans"/>
              </a:rPr>
              <a:t>.</a:t>
            </a:r>
          </a:p>
          <a:p>
            <a:pPr marL="114300" indent="0">
              <a:buNone/>
            </a:pPr>
            <a:r>
              <a:rPr lang="en-US" sz="2400" b="1" dirty="0">
                <a:latin typeface="Roboto"/>
                <a:ea typeface="Roboto"/>
              </a:rPr>
              <a:t>SPA </a:t>
            </a:r>
            <a:r>
              <a:rPr lang="en-US" sz="2400" dirty="0">
                <a:latin typeface="Roboto"/>
                <a:ea typeface="Roboto"/>
              </a:rPr>
              <a:t>is a single page where a lot of information stays the same and only a few pieces need to be updated at a time.</a:t>
            </a:r>
            <a:br>
              <a:rPr lang="en-US" sz="2400" dirty="0">
                <a:latin typeface="Roboto"/>
                <a:ea typeface="Roboto"/>
              </a:rPr>
            </a:br>
            <a:endParaRPr lang="fr-FR" sz="2400" dirty="0">
              <a:latin typeface="Roboto"/>
              <a:ea typeface="Roboto"/>
            </a:endParaRPr>
          </a:p>
        </p:txBody>
      </p:sp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B38033FA-AE21-448D-B21F-780DB42DA6A4}"/>
              </a:ext>
            </a:extLst>
          </p:cNvPr>
          <p:cNvSpPr/>
          <p:nvPr/>
        </p:nvSpPr>
        <p:spPr>
          <a:xfrm>
            <a:off x="1134644" y="584039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SINGLE PAGE APPLICATION</a:t>
            </a:r>
            <a:endParaRPr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219E7-8226-4B39-BA2D-21499E3A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2426"/>
            <a:ext cx="5389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use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071769" y="1846385"/>
            <a:ext cx="7192881" cy="36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SzPts val="2380"/>
              <a:buNone/>
            </a:pPr>
            <a:r>
              <a:rPr lang="en-US" sz="2400" dirty="0">
                <a:latin typeface="Roboto"/>
                <a:ea typeface="Roboto"/>
              </a:rPr>
              <a:t>In order to solve the previously mentioned problems, libraries and frameworks have fortunately come to light. They make web development much more easier and more convenient for developers</a:t>
            </a: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68" y="784371"/>
            <a:ext cx="2647433" cy="528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4FE1DBD-897C-4F35-8509-4C69FF5F8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39142"/>
            <a:ext cx="2647433" cy="18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633731" y="1693984"/>
            <a:ext cx="6337300" cy="453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sz="2400" b="1" dirty="0">
                <a:latin typeface="Roboto"/>
                <a:ea typeface="Roboto"/>
              </a:rPr>
              <a:t>JSX: </a:t>
            </a:r>
            <a:r>
              <a:rPr lang="en-US" sz="2400" dirty="0">
                <a:latin typeface="Roboto"/>
                <a:ea typeface="Roboto"/>
              </a:rPr>
              <a:t>React uses the JSX syntax in writing components, which makes them more independent.</a:t>
            </a:r>
          </a:p>
          <a:p>
            <a:pPr marL="114300" indent="0" algn="l">
              <a:buNone/>
            </a:pPr>
            <a:r>
              <a:rPr lang="en-US" sz="2400" b="1" dirty="0">
                <a:latin typeface="Roboto"/>
                <a:ea typeface="Roboto"/>
              </a:rPr>
              <a:t>Component: </a:t>
            </a:r>
            <a:r>
              <a:rPr lang="en-US" sz="2400" dirty="0">
                <a:latin typeface="Roboto"/>
                <a:ea typeface="Roboto"/>
              </a:rPr>
              <a:t>React adopts the component-based application approach which allows us to use the same component repeatedly.</a:t>
            </a:r>
          </a:p>
          <a:p>
            <a:pPr marL="114300" indent="0" algn="l">
              <a:buNone/>
            </a:pPr>
            <a:r>
              <a:rPr lang="en-US" sz="2400" b="1" dirty="0">
                <a:latin typeface="Roboto"/>
                <a:ea typeface="Roboto"/>
              </a:rPr>
              <a:t>One way data flow: </a:t>
            </a:r>
            <a:r>
              <a:rPr lang="en-US" sz="2400" dirty="0">
                <a:latin typeface="Roboto"/>
                <a:ea typeface="Roboto"/>
              </a:rPr>
              <a:t>React only allows us to pass data from parent to child, which is very helpful in tracing data when debugging.</a:t>
            </a:r>
          </a:p>
          <a:p>
            <a:pPr marL="114300" indent="0" algn="l">
              <a:buNone/>
            </a:pPr>
            <a:r>
              <a:rPr lang="en-US" sz="2400" b="1" dirty="0">
                <a:latin typeface="Roboto"/>
                <a:ea typeface="Roboto"/>
              </a:rPr>
              <a:t>Virtual DOM: </a:t>
            </a:r>
            <a:r>
              <a:rPr lang="en-US" sz="2400" dirty="0">
                <a:latin typeface="Roboto"/>
                <a:ea typeface="Roboto"/>
              </a:rPr>
              <a:t>React uses the Virtual DOM which makes rendering UI super fast.</a:t>
            </a:r>
          </a:p>
          <a:p>
            <a:pPr marL="114300" indent="0" algn="l">
              <a:buNone/>
            </a:pPr>
            <a:r>
              <a:rPr lang="en-US" sz="2400" b="1" dirty="0">
                <a:latin typeface="Roboto"/>
                <a:ea typeface="Roboto"/>
              </a:rPr>
              <a:t>Simplicity: </a:t>
            </a:r>
            <a:r>
              <a:rPr lang="en-US" sz="2400" dirty="0">
                <a:latin typeface="Roboto"/>
                <a:ea typeface="Roboto"/>
              </a:rPr>
              <a:t>React is very simple to learn and work with, especially for newcomers.</a:t>
            </a: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67DE6D-6A93-44AD-B1D5-5D17048CD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30" y="1382949"/>
            <a:ext cx="4587240" cy="42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48080" y="1882509"/>
            <a:ext cx="989584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Roboto"/>
              <a:buNone/>
            </a:pPr>
            <a:r>
              <a:rPr lang="fr-FR" sz="7919" b="1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React</a:t>
            </a:r>
            <a:r>
              <a:rPr lang="fr-FR" sz="7919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fr-FR" sz="7919" b="1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Props</a:t>
            </a:r>
            <a:endParaRPr sz="7919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3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-243840"/>
            <a:ext cx="3991610" cy="6858000"/>
          </a:xfrm>
          <a:custGeom>
            <a:avLst/>
            <a:gdLst/>
            <a:ahLst/>
            <a:cxnLst/>
            <a:rect l="l" t="t" r="r" b="b"/>
            <a:pathLst>
              <a:path w="3991610" h="6858000">
                <a:moveTo>
                  <a:pt x="3991355" y="0"/>
                </a:moveTo>
                <a:lnTo>
                  <a:pt x="0" y="0"/>
                </a:lnTo>
                <a:lnTo>
                  <a:pt x="0" y="6858000"/>
                </a:lnTo>
                <a:lnTo>
                  <a:pt x="3991355" y="6858000"/>
                </a:lnTo>
                <a:lnTo>
                  <a:pt x="3991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876" y="4185792"/>
            <a:ext cx="1583690" cy="26034"/>
          </a:xfrm>
          <a:custGeom>
            <a:avLst/>
            <a:gdLst/>
            <a:ahLst/>
            <a:cxnLst/>
            <a:rect l="l" t="t" r="r" b="b"/>
            <a:pathLst>
              <a:path w="1583689" h="26035">
                <a:moveTo>
                  <a:pt x="1583436" y="0"/>
                </a:moveTo>
                <a:lnTo>
                  <a:pt x="0" y="0"/>
                </a:lnTo>
                <a:lnTo>
                  <a:pt x="0" y="25907"/>
                </a:lnTo>
                <a:lnTo>
                  <a:pt x="1583436" y="25907"/>
                </a:lnTo>
                <a:lnTo>
                  <a:pt x="1583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111" y="986663"/>
            <a:ext cx="7117080" cy="4113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105"/>
              </a:spcBef>
            </a:pPr>
            <a:r>
              <a:rPr sz="2600" spc="-5" dirty="0">
                <a:latin typeface="Lato Semibold"/>
                <a:cs typeface="Lato Semibold"/>
              </a:rPr>
              <a:t>Props </a:t>
            </a:r>
            <a:r>
              <a:rPr sz="2600" dirty="0">
                <a:latin typeface="Lato Semibold"/>
                <a:cs typeface="Lato Semibold"/>
              </a:rPr>
              <a:t>is </a:t>
            </a:r>
            <a:r>
              <a:rPr sz="2600" spc="5" dirty="0">
                <a:latin typeface="Lato Semibold"/>
                <a:cs typeface="Lato Semibold"/>
              </a:rPr>
              <a:t>a </a:t>
            </a:r>
            <a:r>
              <a:rPr sz="2600" spc="-10" dirty="0">
                <a:latin typeface="Lato Semibold"/>
                <a:cs typeface="Lato Semibold"/>
              </a:rPr>
              <a:t>special </a:t>
            </a:r>
            <a:r>
              <a:rPr sz="2600" spc="-20" dirty="0">
                <a:latin typeface="Lato Semibold"/>
                <a:cs typeface="Lato Semibold"/>
              </a:rPr>
              <a:t>keyword </a:t>
            </a:r>
            <a:r>
              <a:rPr sz="2600" spc="-5" dirty="0">
                <a:latin typeface="Lato Semibold"/>
                <a:cs typeface="Lato Semibold"/>
              </a:rPr>
              <a:t>in </a:t>
            </a:r>
            <a:r>
              <a:rPr sz="2600" spc="-15" dirty="0">
                <a:latin typeface="Lato Semibold"/>
                <a:cs typeface="Lato Semibold"/>
              </a:rPr>
              <a:t>React, </a:t>
            </a:r>
            <a:r>
              <a:rPr sz="2600" spc="-30" dirty="0">
                <a:latin typeface="Lato Semibold"/>
                <a:cs typeface="Lato Semibold"/>
              </a:rPr>
              <a:t>which </a:t>
            </a:r>
            <a:r>
              <a:rPr sz="2600" spc="-10" dirty="0">
                <a:latin typeface="Lato Semibold"/>
                <a:cs typeface="Lato Semibold"/>
              </a:rPr>
              <a:t>stands  </a:t>
            </a:r>
            <a:r>
              <a:rPr sz="2600" spc="-5" dirty="0">
                <a:latin typeface="Lato Semibold"/>
                <a:cs typeface="Lato Semibold"/>
              </a:rPr>
              <a:t>for </a:t>
            </a:r>
            <a:r>
              <a:rPr sz="2600" b="1" spc="75" dirty="0">
                <a:latin typeface="Lato"/>
                <a:cs typeface="Lato"/>
              </a:rPr>
              <a:t>« </a:t>
            </a:r>
            <a:r>
              <a:rPr sz="2600" b="1" spc="15" dirty="0">
                <a:latin typeface="Lato"/>
                <a:cs typeface="Lato"/>
              </a:rPr>
              <a:t>properties </a:t>
            </a:r>
            <a:r>
              <a:rPr sz="2600" b="1" spc="75" dirty="0">
                <a:latin typeface="Lato"/>
                <a:cs typeface="Lato"/>
              </a:rPr>
              <a:t>» </a:t>
            </a:r>
            <a:r>
              <a:rPr sz="2600" spc="-5" dirty="0">
                <a:latin typeface="Lato Semibold"/>
                <a:cs typeface="Lato Semibold"/>
              </a:rPr>
              <a:t>and </a:t>
            </a:r>
            <a:r>
              <a:rPr sz="2600" dirty="0">
                <a:latin typeface="Lato Semibold"/>
                <a:cs typeface="Lato Semibold"/>
              </a:rPr>
              <a:t>is </a:t>
            </a:r>
            <a:r>
              <a:rPr sz="2600" spc="-20" dirty="0">
                <a:latin typeface="Lato Semibold"/>
                <a:cs typeface="Lato Semibold"/>
              </a:rPr>
              <a:t>being used </a:t>
            </a:r>
            <a:r>
              <a:rPr sz="2600" spc="-5" dirty="0">
                <a:latin typeface="Lato Semibold"/>
                <a:cs typeface="Lato Semibold"/>
              </a:rPr>
              <a:t>for </a:t>
            </a:r>
            <a:r>
              <a:rPr sz="2600" spc="-15" dirty="0">
                <a:latin typeface="Lato Semibold"/>
                <a:cs typeface="Lato Semibold"/>
              </a:rPr>
              <a:t>passing  </a:t>
            </a:r>
            <a:r>
              <a:rPr sz="2600" dirty="0">
                <a:latin typeface="Lato Semibold"/>
                <a:cs typeface="Lato Semibold"/>
              </a:rPr>
              <a:t>data</a:t>
            </a:r>
            <a:r>
              <a:rPr sz="2600" spc="-170" dirty="0">
                <a:latin typeface="Lato Semibold"/>
                <a:cs typeface="Lato Semibold"/>
              </a:rPr>
              <a:t> </a:t>
            </a:r>
            <a:r>
              <a:rPr sz="2600" spc="-10" dirty="0">
                <a:latin typeface="Lato Semibold"/>
                <a:cs typeface="Lato Semibold"/>
              </a:rPr>
              <a:t>from</a:t>
            </a:r>
            <a:r>
              <a:rPr sz="2600" spc="-145" dirty="0">
                <a:latin typeface="Lato Semibold"/>
                <a:cs typeface="Lato Semibold"/>
              </a:rPr>
              <a:t> </a:t>
            </a:r>
            <a:r>
              <a:rPr sz="2600" spc="-35" dirty="0">
                <a:latin typeface="Lato Semibold"/>
                <a:cs typeface="Lato Semibold"/>
              </a:rPr>
              <a:t>one</a:t>
            </a:r>
            <a:r>
              <a:rPr sz="2600" spc="-150" dirty="0">
                <a:latin typeface="Lato Semibold"/>
                <a:cs typeface="Lato Semibold"/>
              </a:rPr>
              <a:t> </a:t>
            </a:r>
            <a:r>
              <a:rPr sz="2600" spc="-30" dirty="0">
                <a:latin typeface="Lato Semibold"/>
                <a:cs typeface="Lato Semibold"/>
              </a:rPr>
              <a:t>component</a:t>
            </a:r>
            <a:r>
              <a:rPr sz="2600" spc="-155" dirty="0">
                <a:latin typeface="Lato Semibold"/>
                <a:cs typeface="Lato Semibold"/>
              </a:rPr>
              <a:t> </a:t>
            </a:r>
            <a:r>
              <a:rPr sz="2600" spc="-15" dirty="0">
                <a:latin typeface="Lato Semibold"/>
                <a:cs typeface="Lato Semibold"/>
              </a:rPr>
              <a:t>to</a:t>
            </a:r>
            <a:r>
              <a:rPr sz="2600" spc="-170" dirty="0">
                <a:latin typeface="Lato Semibold"/>
                <a:cs typeface="Lato Semibold"/>
              </a:rPr>
              <a:t> </a:t>
            </a:r>
            <a:r>
              <a:rPr sz="2600" spc="-10" dirty="0">
                <a:latin typeface="Lato Semibold"/>
                <a:cs typeface="Lato Semibold"/>
              </a:rPr>
              <a:t>another.</a:t>
            </a:r>
            <a:endParaRPr sz="2600" dirty="0">
              <a:latin typeface="Lato Semibold"/>
              <a:cs typeface="Lato Semi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Lato Semibold"/>
              <a:cs typeface="Lato Semibold"/>
            </a:endParaRPr>
          </a:p>
          <a:p>
            <a:pPr marL="12700" algn="just">
              <a:lnSpc>
                <a:spcPct val="100000"/>
              </a:lnSpc>
            </a:pPr>
            <a:r>
              <a:rPr sz="2600" spc="-5" dirty="0">
                <a:latin typeface="Lato Semibold"/>
                <a:cs typeface="Lato Semibold"/>
              </a:rPr>
              <a:t>Props </a:t>
            </a:r>
            <a:r>
              <a:rPr sz="2600" spc="20" dirty="0">
                <a:latin typeface="Lato Semibold"/>
                <a:cs typeface="Lato Semibold"/>
              </a:rPr>
              <a:t>are </a:t>
            </a:r>
            <a:r>
              <a:rPr sz="2600" b="1" u="heavy" spc="15" dirty="0">
                <a:uFill>
                  <a:solidFill>
                    <a:srgbClr val="000000"/>
                  </a:solidFill>
                </a:uFill>
                <a:latin typeface="Lato"/>
                <a:cs typeface="Lato"/>
              </a:rPr>
              <a:t>read-only</a:t>
            </a:r>
            <a:r>
              <a:rPr sz="2600" b="1" spc="-450" dirty="0">
                <a:latin typeface="Lato"/>
                <a:cs typeface="Lato"/>
              </a:rPr>
              <a:t> </a:t>
            </a:r>
            <a:r>
              <a:rPr sz="2600" spc="-10" dirty="0">
                <a:latin typeface="Lato Semibold"/>
                <a:cs typeface="Lato Semibold"/>
              </a:rPr>
              <a:t>and</a:t>
            </a:r>
            <a:endParaRPr sz="2600" dirty="0">
              <a:latin typeface="Lato Semibold"/>
              <a:cs typeface="Lato Semibold"/>
            </a:endParaRPr>
          </a:p>
          <a:p>
            <a:pPr marL="12700" marR="2346960">
              <a:lnSpc>
                <a:spcPct val="194200"/>
              </a:lnSpc>
              <a:spcBef>
                <a:spcPts val="5"/>
              </a:spcBef>
              <a:tabLst>
                <a:tab pos="3176270" algn="l"/>
              </a:tabLst>
            </a:pPr>
            <a:r>
              <a:rPr sz="2600" spc="-15" dirty="0">
                <a:latin typeface="Lato Semibold"/>
                <a:cs typeface="Lato Semibold"/>
              </a:rPr>
              <a:t>should</a:t>
            </a:r>
            <a:r>
              <a:rPr sz="2600" spc="-160" dirty="0">
                <a:latin typeface="Lato Semibold"/>
                <a:cs typeface="Lato Semibold"/>
              </a:rPr>
              <a:t> </a:t>
            </a:r>
            <a:r>
              <a:rPr sz="2600" spc="-20" dirty="0">
                <a:latin typeface="Lato Semibold"/>
                <a:cs typeface="Lato Semibold"/>
              </a:rPr>
              <a:t>be</a:t>
            </a:r>
            <a:r>
              <a:rPr sz="2600" spc="-145" dirty="0">
                <a:latin typeface="Lato Semibold"/>
                <a:cs typeface="Lato Semibold"/>
              </a:rPr>
              <a:t> </a:t>
            </a:r>
            <a:r>
              <a:rPr sz="2600" spc="-10" dirty="0">
                <a:latin typeface="Lato Semibold"/>
                <a:cs typeface="Lato Semibold"/>
              </a:rPr>
              <a:t>considered</a:t>
            </a:r>
            <a:r>
              <a:rPr sz="2600" dirty="0">
                <a:latin typeface="Lato Semibold"/>
                <a:cs typeface="Lato Semibold"/>
              </a:rPr>
              <a:t>	</a:t>
            </a:r>
            <a:r>
              <a:rPr sz="2600" b="1" spc="10" dirty="0">
                <a:latin typeface="Lato"/>
                <a:cs typeface="Lato"/>
              </a:rPr>
              <a:t>im</a:t>
            </a:r>
            <a:r>
              <a:rPr sz="2600" b="1" spc="25" dirty="0">
                <a:latin typeface="Lato"/>
                <a:cs typeface="Lato"/>
              </a:rPr>
              <a:t>m</a:t>
            </a:r>
            <a:r>
              <a:rPr sz="2600" b="1" spc="15" dirty="0">
                <a:latin typeface="Lato"/>
                <a:cs typeface="Lato"/>
              </a:rPr>
              <a:t>utable  </a:t>
            </a:r>
            <a:r>
              <a:rPr sz="2600" b="1" spc="20" dirty="0">
                <a:latin typeface="Lato"/>
                <a:cs typeface="Lato"/>
              </a:rPr>
              <a:t>(can </a:t>
            </a:r>
            <a:r>
              <a:rPr sz="2600" b="1" spc="5" dirty="0">
                <a:latin typeface="Lato"/>
                <a:cs typeface="Lato"/>
              </a:rPr>
              <a:t>not </a:t>
            </a:r>
            <a:r>
              <a:rPr sz="2600" b="1" spc="-5" dirty="0">
                <a:latin typeface="Lato"/>
                <a:cs typeface="Lato"/>
              </a:rPr>
              <a:t>be</a:t>
            </a:r>
            <a:r>
              <a:rPr sz="2600" b="1" spc="-450" dirty="0">
                <a:latin typeface="Lato"/>
                <a:cs typeface="Lato"/>
              </a:rPr>
              <a:t> </a:t>
            </a:r>
            <a:r>
              <a:rPr sz="2600" b="1" spc="10" dirty="0">
                <a:latin typeface="Lato"/>
                <a:cs typeface="Lato"/>
              </a:rPr>
              <a:t>modified)</a:t>
            </a:r>
            <a:endParaRPr sz="2600" dirty="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1450" y="986663"/>
            <a:ext cx="5817108" cy="384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944" y="0"/>
            <a:ext cx="3991610" cy="6858000"/>
          </a:xfrm>
          <a:custGeom>
            <a:avLst/>
            <a:gdLst/>
            <a:ahLst/>
            <a:cxnLst/>
            <a:rect l="l" t="t" r="r" b="b"/>
            <a:pathLst>
              <a:path w="3991610" h="6858000">
                <a:moveTo>
                  <a:pt x="3991355" y="0"/>
                </a:moveTo>
                <a:lnTo>
                  <a:pt x="0" y="0"/>
                </a:lnTo>
                <a:lnTo>
                  <a:pt x="0" y="6858000"/>
                </a:lnTo>
                <a:lnTo>
                  <a:pt x="3991355" y="6858000"/>
                </a:lnTo>
                <a:lnTo>
                  <a:pt x="3991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5791" y="1860550"/>
            <a:ext cx="7672705" cy="4072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Lato Semibold"/>
                <a:cs typeface="Lato Semibold"/>
              </a:rPr>
              <a:t>Props</a:t>
            </a:r>
            <a:r>
              <a:rPr sz="2600" spc="-150" dirty="0">
                <a:latin typeface="Lato Semibold"/>
                <a:cs typeface="Lato Semibold"/>
              </a:rPr>
              <a:t> </a:t>
            </a:r>
            <a:r>
              <a:rPr sz="2600" spc="-20" dirty="0">
                <a:latin typeface="Lato Semibold"/>
                <a:cs typeface="Lato Semibold"/>
              </a:rPr>
              <a:t>could</a:t>
            </a:r>
            <a:r>
              <a:rPr sz="2600" spc="-155" dirty="0">
                <a:latin typeface="Lato Semibold"/>
                <a:cs typeface="Lato Semibold"/>
              </a:rPr>
              <a:t> </a:t>
            </a:r>
            <a:r>
              <a:rPr sz="2600" spc="-20" dirty="0">
                <a:latin typeface="Lato Semibold"/>
                <a:cs typeface="Lato Semibold"/>
              </a:rPr>
              <a:t>be</a:t>
            </a:r>
            <a:r>
              <a:rPr sz="2600" spc="-150" dirty="0">
                <a:latin typeface="Lato Semibold"/>
                <a:cs typeface="Lato Semibold"/>
              </a:rPr>
              <a:t> </a:t>
            </a:r>
            <a:r>
              <a:rPr sz="2600" spc="-50" dirty="0">
                <a:latin typeface="Lato Semibold"/>
                <a:cs typeface="Lato Semibold"/>
              </a:rPr>
              <a:t>of</a:t>
            </a:r>
            <a:r>
              <a:rPr sz="2600" spc="-145" dirty="0">
                <a:latin typeface="Lato Semibold"/>
                <a:cs typeface="Lato Semibold"/>
              </a:rPr>
              <a:t> </a:t>
            </a:r>
            <a:r>
              <a:rPr sz="2600" spc="-10" dirty="0">
                <a:latin typeface="Lato Semibold"/>
                <a:cs typeface="Lato Semibold"/>
              </a:rPr>
              <a:t>different</a:t>
            </a:r>
            <a:r>
              <a:rPr sz="2600" spc="-140" dirty="0">
                <a:latin typeface="Lato Semibold"/>
                <a:cs typeface="Lato Semibold"/>
              </a:rPr>
              <a:t> </a:t>
            </a:r>
            <a:r>
              <a:rPr sz="2600" spc="-15" dirty="0">
                <a:latin typeface="Lato Semibold"/>
                <a:cs typeface="Lato Semibold"/>
              </a:rPr>
              <a:t>types:</a:t>
            </a:r>
            <a:endParaRPr sz="2600" dirty="0">
              <a:latin typeface="Lato Semibold"/>
              <a:cs typeface="Lato Semibold"/>
            </a:endParaRPr>
          </a:p>
          <a:p>
            <a:pPr marL="177165" indent="-165100">
              <a:lnSpc>
                <a:spcPct val="100000"/>
              </a:lnSpc>
              <a:spcBef>
                <a:spcPts val="2630"/>
              </a:spcBef>
              <a:buClr>
                <a:srgbClr val="1382AC"/>
              </a:buClr>
              <a:buFont typeface="Arial"/>
              <a:buChar char="•"/>
              <a:tabLst>
                <a:tab pos="177800" algn="l"/>
              </a:tabLst>
            </a:pPr>
            <a:r>
              <a:rPr sz="2600" spc="-10" dirty="0">
                <a:latin typeface="Lato Semibold"/>
                <a:cs typeface="Lato Semibold"/>
              </a:rPr>
              <a:t>Number</a:t>
            </a:r>
            <a:r>
              <a:rPr sz="2600" spc="-135" dirty="0">
                <a:latin typeface="Lato Semibold"/>
                <a:cs typeface="Lato Semibold"/>
              </a:rPr>
              <a:t> </a:t>
            </a:r>
            <a:r>
              <a:rPr sz="2050" b="1" spc="20" dirty="0">
                <a:solidFill>
                  <a:srgbClr val="1382AC"/>
                </a:solidFill>
                <a:latin typeface="Lato Thin"/>
                <a:cs typeface="Lato Thin"/>
              </a:rPr>
              <a:t>&lt;ReactComponent</a:t>
            </a:r>
            <a:r>
              <a:rPr sz="2050" b="1" spc="-190" dirty="0">
                <a:solidFill>
                  <a:srgbClr val="1382AC"/>
                </a:solidFill>
                <a:latin typeface="Lato Thin"/>
                <a:cs typeface="Lato Thin"/>
              </a:rPr>
              <a:t> </a:t>
            </a:r>
            <a:r>
              <a:rPr sz="2050" b="1" spc="30" dirty="0">
                <a:solidFill>
                  <a:srgbClr val="1382AC"/>
                </a:solidFill>
                <a:latin typeface="Lato Thin"/>
                <a:cs typeface="Lato Thin"/>
              </a:rPr>
              <a:t>number={number}</a:t>
            </a:r>
            <a:r>
              <a:rPr sz="2050" b="1" spc="-240" dirty="0">
                <a:solidFill>
                  <a:srgbClr val="1382AC"/>
                </a:solidFill>
                <a:latin typeface="Lato Thin"/>
                <a:cs typeface="Lato Thin"/>
              </a:rPr>
              <a:t> </a:t>
            </a:r>
            <a:r>
              <a:rPr sz="2050" b="1" spc="-65" dirty="0">
                <a:solidFill>
                  <a:srgbClr val="1382AC"/>
                </a:solidFill>
                <a:latin typeface="Lato Thin"/>
                <a:cs typeface="Lato Thin"/>
              </a:rPr>
              <a:t>/&gt;</a:t>
            </a:r>
            <a:endParaRPr sz="2050" b="1" dirty="0">
              <a:latin typeface="Lato Thin"/>
              <a:cs typeface="Lato Thin"/>
            </a:endParaRPr>
          </a:p>
          <a:p>
            <a:pPr marL="177165" indent="-165100">
              <a:lnSpc>
                <a:spcPct val="100000"/>
              </a:lnSpc>
              <a:spcBef>
                <a:spcPts val="2630"/>
              </a:spcBef>
              <a:buClr>
                <a:srgbClr val="1382AC"/>
              </a:buClr>
              <a:buFont typeface="Arial"/>
              <a:buChar char="•"/>
              <a:tabLst>
                <a:tab pos="177800" algn="l"/>
              </a:tabLst>
            </a:pPr>
            <a:r>
              <a:rPr sz="2600" dirty="0">
                <a:latin typeface="Lato Semibold"/>
                <a:cs typeface="Lato Semibold"/>
              </a:rPr>
              <a:t>String</a:t>
            </a:r>
            <a:r>
              <a:rPr sz="2600" spc="-160" dirty="0">
                <a:latin typeface="Lato Semibold"/>
                <a:cs typeface="Lato Semibold"/>
              </a:rPr>
              <a:t> </a:t>
            </a:r>
            <a:r>
              <a:rPr sz="2050" b="1" spc="25" dirty="0">
                <a:solidFill>
                  <a:srgbClr val="1382AC"/>
                </a:solidFill>
                <a:latin typeface="Lato Thin"/>
                <a:cs typeface="Lato Thin"/>
              </a:rPr>
              <a:t>&lt;ReactComponent</a:t>
            </a:r>
            <a:r>
              <a:rPr sz="2050" b="1" spc="-220" dirty="0">
                <a:solidFill>
                  <a:srgbClr val="1382AC"/>
                </a:solidFill>
                <a:latin typeface="Lato Thin"/>
                <a:cs typeface="Lato Thin"/>
              </a:rPr>
              <a:t> </a:t>
            </a:r>
            <a:r>
              <a:rPr sz="2050" b="1" spc="45" dirty="0">
                <a:solidFill>
                  <a:srgbClr val="1382AC"/>
                </a:solidFill>
                <a:latin typeface="Lato Thin"/>
                <a:cs typeface="Lato Thin"/>
              </a:rPr>
              <a:t>string=‘string’</a:t>
            </a:r>
            <a:r>
              <a:rPr sz="2050" b="1" spc="-190" dirty="0">
                <a:solidFill>
                  <a:srgbClr val="1382AC"/>
                </a:solidFill>
                <a:latin typeface="Lato Thin"/>
                <a:cs typeface="Lato Thin"/>
              </a:rPr>
              <a:t> </a:t>
            </a:r>
            <a:r>
              <a:rPr sz="2050" b="1" spc="-65" dirty="0">
                <a:solidFill>
                  <a:srgbClr val="1382AC"/>
                </a:solidFill>
                <a:latin typeface="Lato Thin"/>
                <a:cs typeface="Lato Thin"/>
              </a:rPr>
              <a:t>/&gt;</a:t>
            </a:r>
            <a:endParaRPr sz="2050" b="1" dirty="0">
              <a:latin typeface="Lato Thin"/>
              <a:cs typeface="Lato Thin"/>
            </a:endParaRPr>
          </a:p>
          <a:p>
            <a:pPr marL="177165" indent="-165100">
              <a:spcBef>
                <a:spcPts val="2630"/>
              </a:spcBef>
              <a:buClr>
                <a:srgbClr val="1382AC"/>
              </a:buClr>
              <a:buFont typeface="Arial"/>
              <a:buChar char="•"/>
              <a:tabLst>
                <a:tab pos="177800" algn="l"/>
              </a:tabLst>
            </a:pPr>
            <a:r>
              <a:rPr sz="2600" spc="-15" dirty="0">
                <a:latin typeface="Lato Semibold"/>
                <a:cs typeface="Lato Semibold"/>
              </a:rPr>
              <a:t>Object</a:t>
            </a:r>
            <a:r>
              <a:rPr sz="2600" spc="-120" dirty="0">
                <a:latin typeface="Lato Semibold"/>
                <a:cs typeface="Lato Semibold"/>
              </a:rPr>
              <a:t> </a:t>
            </a:r>
            <a:r>
              <a:rPr sz="2050" b="1" spc="25" dirty="0">
                <a:solidFill>
                  <a:srgbClr val="1382AC"/>
                </a:solidFill>
                <a:latin typeface="Lato Thin"/>
                <a:cs typeface="Lato Thin"/>
              </a:rPr>
              <a:t>&lt;ReactComponent object={{val1:’prop1’, val2:’prop2’}} /&gt;</a:t>
            </a:r>
          </a:p>
          <a:p>
            <a:pPr marL="177165" indent="-165100">
              <a:lnSpc>
                <a:spcPct val="100000"/>
              </a:lnSpc>
              <a:spcBef>
                <a:spcPts val="2630"/>
              </a:spcBef>
              <a:buClr>
                <a:srgbClr val="1382AC"/>
              </a:buClr>
              <a:buFont typeface="Arial"/>
              <a:buChar char="•"/>
              <a:tabLst>
                <a:tab pos="177800" algn="l"/>
              </a:tabLst>
            </a:pPr>
            <a:r>
              <a:rPr sz="2600" spc="25" dirty="0">
                <a:latin typeface="Lato Semibold"/>
                <a:cs typeface="Lato Semibold"/>
              </a:rPr>
              <a:t>Array</a:t>
            </a:r>
            <a:r>
              <a:rPr sz="2600" spc="-140" dirty="0">
                <a:latin typeface="Lato Semibold"/>
                <a:cs typeface="Lato Semibold"/>
              </a:rPr>
              <a:t> </a:t>
            </a:r>
            <a:r>
              <a:rPr sz="2050" b="0" spc="25" dirty="0">
                <a:solidFill>
                  <a:srgbClr val="1382AC"/>
                </a:solidFill>
                <a:latin typeface="Lato Thin"/>
                <a:cs typeface="Lato Thin"/>
              </a:rPr>
              <a:t>&lt;</a:t>
            </a:r>
            <a:r>
              <a:rPr sz="2050" b="1" spc="25" dirty="0">
                <a:solidFill>
                  <a:srgbClr val="1382AC"/>
                </a:solidFill>
                <a:latin typeface="Lato Thin"/>
                <a:cs typeface="Lato Thin"/>
              </a:rPr>
              <a:t>ReactComponent array={ [‘string1’, ‘string2’, ‘string3’]} /&gt;</a:t>
            </a:r>
          </a:p>
          <a:p>
            <a:pPr marL="177165" indent="-165100">
              <a:lnSpc>
                <a:spcPct val="100000"/>
              </a:lnSpc>
              <a:spcBef>
                <a:spcPts val="2630"/>
              </a:spcBef>
              <a:buClr>
                <a:srgbClr val="1382AC"/>
              </a:buClr>
              <a:buFont typeface="Arial"/>
              <a:buChar char="•"/>
              <a:tabLst>
                <a:tab pos="177800" algn="l"/>
              </a:tabLst>
            </a:pPr>
            <a:r>
              <a:rPr sz="2600" b="1" spc="-15" dirty="0">
                <a:latin typeface="Lato Semibold"/>
                <a:cs typeface="Lato Semibold"/>
              </a:rPr>
              <a:t>Function</a:t>
            </a:r>
            <a:r>
              <a:rPr sz="2600" b="1" spc="-170" dirty="0">
                <a:latin typeface="Lato Semibold"/>
                <a:cs typeface="Lato Semibold"/>
              </a:rPr>
              <a:t> </a:t>
            </a:r>
            <a:r>
              <a:rPr sz="2050" b="1" spc="20" dirty="0">
                <a:solidFill>
                  <a:srgbClr val="1382AC"/>
                </a:solidFill>
                <a:latin typeface="Lato Thin"/>
                <a:cs typeface="Lato Thin"/>
              </a:rPr>
              <a:t>&lt;ReactComponent</a:t>
            </a:r>
            <a:r>
              <a:rPr sz="2050" b="1" spc="-190" dirty="0">
                <a:solidFill>
                  <a:srgbClr val="1382AC"/>
                </a:solidFill>
                <a:latin typeface="Lato Thin"/>
                <a:cs typeface="Lato Thin"/>
              </a:rPr>
              <a:t> </a:t>
            </a:r>
            <a:r>
              <a:rPr sz="2050" b="1" spc="20" dirty="0">
                <a:solidFill>
                  <a:srgbClr val="1382AC"/>
                </a:solidFill>
                <a:latin typeface="Lato Thin"/>
                <a:cs typeface="Lato Thin"/>
              </a:rPr>
              <a:t>function={function}</a:t>
            </a:r>
            <a:r>
              <a:rPr sz="2050" b="1" spc="-210" dirty="0">
                <a:solidFill>
                  <a:srgbClr val="1382AC"/>
                </a:solidFill>
                <a:latin typeface="Lato Thin"/>
                <a:cs typeface="Lato Thin"/>
              </a:rPr>
              <a:t> </a:t>
            </a:r>
            <a:r>
              <a:rPr sz="2050" b="1" spc="-65" dirty="0">
                <a:solidFill>
                  <a:srgbClr val="1382AC"/>
                </a:solidFill>
                <a:latin typeface="Lato Thin"/>
                <a:cs typeface="Lato Thin"/>
              </a:rPr>
              <a:t>/&gt;</a:t>
            </a:r>
            <a:endParaRPr sz="2050" b="1" dirty="0">
              <a:latin typeface="Lato Thin"/>
              <a:cs typeface="Lato Thin"/>
            </a:endParaRPr>
          </a:p>
        </p:txBody>
      </p:sp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D66ED606-91B6-413B-AA94-769F00C13D6A}"/>
              </a:ext>
            </a:extLst>
          </p:cNvPr>
          <p:cNvSpPr/>
          <p:nvPr/>
        </p:nvSpPr>
        <p:spPr>
          <a:xfrm>
            <a:off x="1134644" y="800523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Types of </a:t>
            </a:r>
            <a:r>
              <a:rPr lang="fr-FR" sz="4400" b="1" dirty="0" err="1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endParaRPr lang="fr-FR"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48080" y="1882509"/>
            <a:ext cx="989584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Roboto"/>
              <a:buNone/>
            </a:pPr>
            <a:r>
              <a:rPr lang="fr-FR" sz="7919" b="1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React</a:t>
            </a:r>
            <a:r>
              <a:rPr lang="fr-FR" sz="7919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fr-FR" sz="7919" b="1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Hooks</a:t>
            </a:r>
            <a:endParaRPr sz="7919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0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6;p7">
            <a:extLst>
              <a:ext uri="{FF2B5EF4-FFF2-40B4-BE49-F238E27FC236}">
                <a16:creationId xmlns:a16="http://schemas.microsoft.com/office/drawing/2014/main" id="{7AEEAF67-1A88-42C5-A0F0-8C52D4A33BAB}"/>
              </a:ext>
            </a:extLst>
          </p:cNvPr>
          <p:cNvSpPr/>
          <p:nvPr/>
        </p:nvSpPr>
        <p:spPr>
          <a:xfrm>
            <a:off x="1134644" y="800523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 err="1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UseState</a:t>
            </a: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 Hook</a:t>
            </a:r>
            <a:endParaRPr lang="fr-FR"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844B4635-A7B2-4AF5-95CD-538008407C96}"/>
              </a:ext>
            </a:extLst>
          </p:cNvPr>
          <p:cNvSpPr txBox="1"/>
          <p:nvPr/>
        </p:nvSpPr>
        <p:spPr>
          <a:xfrm>
            <a:off x="1638935" y="2752910"/>
            <a:ext cx="8615680" cy="210954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488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4"/>
              </a:spcBef>
            </a:pPr>
            <a:r>
              <a:rPr sz="1050" dirty="0">
                <a:solidFill>
                  <a:srgbClr val="559CD5"/>
                </a:solidFill>
                <a:latin typeface="Arial"/>
                <a:cs typeface="Arial"/>
              </a:rPr>
              <a:t>import </a:t>
            </a:r>
            <a:r>
              <a:rPr sz="1050" dirty="0">
                <a:solidFill>
                  <a:srgbClr val="DCDCDC"/>
                </a:solidFill>
                <a:latin typeface="Arial"/>
                <a:cs typeface="Arial"/>
              </a:rPr>
              <a:t>React, { useState } </a:t>
            </a:r>
            <a:r>
              <a:rPr sz="1050" dirty="0">
                <a:solidFill>
                  <a:srgbClr val="559CD5"/>
                </a:solidFill>
                <a:latin typeface="Arial"/>
                <a:cs typeface="Arial"/>
              </a:rPr>
              <a:t>from</a:t>
            </a:r>
            <a:r>
              <a:rPr sz="1050" spc="-11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D59D85"/>
                </a:solidFill>
                <a:latin typeface="Arial"/>
                <a:cs typeface="Arial"/>
              </a:rPr>
              <a:t>"react"</a:t>
            </a:r>
            <a:r>
              <a:rPr sz="1050" spc="-5" dirty="0">
                <a:solidFill>
                  <a:srgbClr val="DCDCDC"/>
                </a:solidFill>
                <a:latin typeface="Arial"/>
                <a:cs typeface="Arial"/>
              </a:rPr>
              <a:t>;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40" name="object 5">
            <a:extLst>
              <a:ext uri="{FF2B5EF4-FFF2-40B4-BE49-F238E27FC236}">
                <a16:creationId xmlns:a16="http://schemas.microsoft.com/office/drawing/2014/main" id="{3CE608BE-8F89-4CF7-AE0E-FA94A159B89A}"/>
              </a:ext>
            </a:extLst>
          </p:cNvPr>
          <p:cNvGrpSpPr/>
          <p:nvPr/>
        </p:nvGrpSpPr>
        <p:grpSpPr>
          <a:xfrm>
            <a:off x="2262404" y="3541393"/>
            <a:ext cx="5921995" cy="2562733"/>
            <a:chOff x="765048" y="2729483"/>
            <a:chExt cx="4521835" cy="1956816"/>
          </a:xfrm>
        </p:grpSpPr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296ABB55-DE78-43CD-A53C-C75B8E24116E}"/>
                </a:ext>
              </a:extLst>
            </p:cNvPr>
            <p:cNvSpPr/>
            <p:nvPr/>
          </p:nvSpPr>
          <p:spPr>
            <a:xfrm>
              <a:off x="765048" y="2729483"/>
              <a:ext cx="4521835" cy="401320"/>
            </a:xfrm>
            <a:custGeom>
              <a:avLst/>
              <a:gdLst/>
              <a:ahLst/>
              <a:cxnLst/>
              <a:rect l="l" t="t" r="r" b="b"/>
              <a:pathLst>
                <a:path w="4521835" h="401319">
                  <a:moveTo>
                    <a:pt x="4454906" y="0"/>
                  </a:moveTo>
                  <a:lnTo>
                    <a:pt x="66801" y="0"/>
                  </a:lnTo>
                  <a:lnTo>
                    <a:pt x="40799" y="5240"/>
                  </a:lnTo>
                  <a:lnTo>
                    <a:pt x="19565" y="19542"/>
                  </a:lnTo>
                  <a:lnTo>
                    <a:pt x="5249" y="40772"/>
                  </a:lnTo>
                  <a:lnTo>
                    <a:pt x="0" y="66802"/>
                  </a:lnTo>
                  <a:lnTo>
                    <a:pt x="0" y="334010"/>
                  </a:lnTo>
                  <a:lnTo>
                    <a:pt x="5249" y="359985"/>
                  </a:lnTo>
                  <a:lnTo>
                    <a:pt x="19565" y="381222"/>
                  </a:lnTo>
                  <a:lnTo>
                    <a:pt x="40799" y="395553"/>
                  </a:lnTo>
                  <a:lnTo>
                    <a:pt x="66801" y="400812"/>
                  </a:lnTo>
                  <a:lnTo>
                    <a:pt x="4454906" y="400812"/>
                  </a:lnTo>
                  <a:lnTo>
                    <a:pt x="4480881" y="395553"/>
                  </a:lnTo>
                  <a:lnTo>
                    <a:pt x="4502118" y="381222"/>
                  </a:lnTo>
                  <a:lnTo>
                    <a:pt x="4516449" y="359985"/>
                  </a:lnTo>
                  <a:lnTo>
                    <a:pt x="4521708" y="334010"/>
                  </a:lnTo>
                  <a:lnTo>
                    <a:pt x="4521708" y="66802"/>
                  </a:lnTo>
                  <a:lnTo>
                    <a:pt x="4516449" y="40772"/>
                  </a:lnTo>
                  <a:lnTo>
                    <a:pt x="4502118" y="19542"/>
                  </a:lnTo>
                  <a:lnTo>
                    <a:pt x="4480881" y="5240"/>
                  </a:lnTo>
                  <a:lnTo>
                    <a:pt x="4454906" y="0"/>
                  </a:lnTo>
                  <a:close/>
                </a:path>
              </a:pathLst>
            </a:custGeom>
            <a:solidFill>
              <a:srgbClr val="FB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4898E50B-AB6B-4AE4-B5A2-782FD55EE50A}"/>
                </a:ext>
              </a:extLst>
            </p:cNvPr>
            <p:cNvSpPr/>
            <p:nvPr/>
          </p:nvSpPr>
          <p:spPr>
            <a:xfrm>
              <a:off x="765048" y="2729483"/>
              <a:ext cx="4521835" cy="401320"/>
            </a:xfrm>
            <a:custGeom>
              <a:avLst/>
              <a:gdLst/>
              <a:ahLst/>
              <a:cxnLst/>
              <a:rect l="l" t="t" r="r" b="b"/>
              <a:pathLst>
                <a:path w="4521835" h="401319">
                  <a:moveTo>
                    <a:pt x="0" y="66802"/>
                  </a:moveTo>
                  <a:lnTo>
                    <a:pt x="5249" y="40772"/>
                  </a:lnTo>
                  <a:lnTo>
                    <a:pt x="19565" y="19542"/>
                  </a:lnTo>
                  <a:lnTo>
                    <a:pt x="40799" y="5240"/>
                  </a:lnTo>
                  <a:lnTo>
                    <a:pt x="66801" y="0"/>
                  </a:lnTo>
                  <a:lnTo>
                    <a:pt x="4454906" y="0"/>
                  </a:lnTo>
                  <a:lnTo>
                    <a:pt x="4480881" y="5240"/>
                  </a:lnTo>
                  <a:lnTo>
                    <a:pt x="4502118" y="19542"/>
                  </a:lnTo>
                  <a:lnTo>
                    <a:pt x="4516449" y="40772"/>
                  </a:lnTo>
                  <a:lnTo>
                    <a:pt x="4521708" y="66802"/>
                  </a:lnTo>
                  <a:lnTo>
                    <a:pt x="4521708" y="334010"/>
                  </a:lnTo>
                  <a:lnTo>
                    <a:pt x="4516449" y="359985"/>
                  </a:lnTo>
                  <a:lnTo>
                    <a:pt x="4502118" y="381222"/>
                  </a:lnTo>
                  <a:lnTo>
                    <a:pt x="4480881" y="395553"/>
                  </a:lnTo>
                  <a:lnTo>
                    <a:pt x="4454906" y="400812"/>
                  </a:lnTo>
                  <a:lnTo>
                    <a:pt x="66801" y="400812"/>
                  </a:lnTo>
                  <a:lnTo>
                    <a:pt x="40799" y="395553"/>
                  </a:lnTo>
                  <a:lnTo>
                    <a:pt x="19565" y="381222"/>
                  </a:lnTo>
                  <a:lnTo>
                    <a:pt x="5249" y="359985"/>
                  </a:lnTo>
                  <a:lnTo>
                    <a:pt x="0" y="334010"/>
                  </a:lnTo>
                  <a:lnTo>
                    <a:pt x="0" y="66802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D306885E-A1FE-43DB-86C0-D9E8C13417BA}"/>
                </a:ext>
              </a:extLst>
            </p:cNvPr>
            <p:cNvSpPr/>
            <p:nvPr/>
          </p:nvSpPr>
          <p:spPr>
            <a:xfrm>
              <a:off x="1107948" y="3749039"/>
              <a:ext cx="981710" cy="937260"/>
            </a:xfrm>
            <a:custGeom>
              <a:avLst/>
              <a:gdLst/>
              <a:ahLst/>
              <a:cxnLst/>
              <a:rect l="l" t="t" r="r" b="b"/>
              <a:pathLst>
                <a:path w="981710" h="937260">
                  <a:moveTo>
                    <a:pt x="490728" y="0"/>
                  </a:moveTo>
                  <a:lnTo>
                    <a:pt x="440554" y="2419"/>
                  </a:lnTo>
                  <a:lnTo>
                    <a:pt x="391830" y="9521"/>
                  </a:lnTo>
                  <a:lnTo>
                    <a:pt x="344801" y="21069"/>
                  </a:lnTo>
                  <a:lnTo>
                    <a:pt x="299716" y="36827"/>
                  </a:lnTo>
                  <a:lnTo>
                    <a:pt x="256819" y="56561"/>
                  </a:lnTo>
                  <a:lnTo>
                    <a:pt x="216358" y="80035"/>
                  </a:lnTo>
                  <a:lnTo>
                    <a:pt x="178580" y="107013"/>
                  </a:lnTo>
                  <a:lnTo>
                    <a:pt x="143732" y="137260"/>
                  </a:lnTo>
                  <a:lnTo>
                    <a:pt x="112059" y="170539"/>
                  </a:lnTo>
                  <a:lnTo>
                    <a:pt x="83809" y="206616"/>
                  </a:lnTo>
                  <a:lnTo>
                    <a:pt x="59228" y="245254"/>
                  </a:lnTo>
                  <a:lnTo>
                    <a:pt x="38564" y="286219"/>
                  </a:lnTo>
                  <a:lnTo>
                    <a:pt x="22062" y="329275"/>
                  </a:lnTo>
                  <a:lnTo>
                    <a:pt x="9969" y="374185"/>
                  </a:lnTo>
                  <a:lnTo>
                    <a:pt x="2533" y="420715"/>
                  </a:lnTo>
                  <a:lnTo>
                    <a:pt x="0" y="468630"/>
                  </a:lnTo>
                  <a:lnTo>
                    <a:pt x="2533" y="516544"/>
                  </a:lnTo>
                  <a:lnTo>
                    <a:pt x="9969" y="563074"/>
                  </a:lnTo>
                  <a:lnTo>
                    <a:pt x="22062" y="607984"/>
                  </a:lnTo>
                  <a:lnTo>
                    <a:pt x="38564" y="651040"/>
                  </a:lnTo>
                  <a:lnTo>
                    <a:pt x="59228" y="692005"/>
                  </a:lnTo>
                  <a:lnTo>
                    <a:pt x="83809" y="730643"/>
                  </a:lnTo>
                  <a:lnTo>
                    <a:pt x="112059" y="766720"/>
                  </a:lnTo>
                  <a:lnTo>
                    <a:pt x="143732" y="799999"/>
                  </a:lnTo>
                  <a:lnTo>
                    <a:pt x="178580" y="830246"/>
                  </a:lnTo>
                  <a:lnTo>
                    <a:pt x="216358" y="857224"/>
                  </a:lnTo>
                  <a:lnTo>
                    <a:pt x="256819" y="880698"/>
                  </a:lnTo>
                  <a:lnTo>
                    <a:pt x="299716" y="900432"/>
                  </a:lnTo>
                  <a:lnTo>
                    <a:pt x="344801" y="916190"/>
                  </a:lnTo>
                  <a:lnTo>
                    <a:pt x="391830" y="927738"/>
                  </a:lnTo>
                  <a:lnTo>
                    <a:pt x="440554" y="934840"/>
                  </a:lnTo>
                  <a:lnTo>
                    <a:pt x="490728" y="937260"/>
                  </a:lnTo>
                  <a:lnTo>
                    <a:pt x="540901" y="934840"/>
                  </a:lnTo>
                  <a:lnTo>
                    <a:pt x="589625" y="927738"/>
                  </a:lnTo>
                  <a:lnTo>
                    <a:pt x="636654" y="916190"/>
                  </a:lnTo>
                  <a:lnTo>
                    <a:pt x="681739" y="900432"/>
                  </a:lnTo>
                  <a:lnTo>
                    <a:pt x="724636" y="880698"/>
                  </a:lnTo>
                  <a:lnTo>
                    <a:pt x="765097" y="857224"/>
                  </a:lnTo>
                  <a:lnTo>
                    <a:pt x="802875" y="830246"/>
                  </a:lnTo>
                  <a:lnTo>
                    <a:pt x="837723" y="799999"/>
                  </a:lnTo>
                  <a:lnTo>
                    <a:pt x="869396" y="766720"/>
                  </a:lnTo>
                  <a:lnTo>
                    <a:pt x="897646" y="730643"/>
                  </a:lnTo>
                  <a:lnTo>
                    <a:pt x="922227" y="692005"/>
                  </a:lnTo>
                  <a:lnTo>
                    <a:pt x="942891" y="651040"/>
                  </a:lnTo>
                  <a:lnTo>
                    <a:pt x="959393" y="607984"/>
                  </a:lnTo>
                  <a:lnTo>
                    <a:pt x="971486" y="563074"/>
                  </a:lnTo>
                  <a:lnTo>
                    <a:pt x="978922" y="516544"/>
                  </a:lnTo>
                  <a:lnTo>
                    <a:pt x="981456" y="468630"/>
                  </a:lnTo>
                  <a:lnTo>
                    <a:pt x="978922" y="420715"/>
                  </a:lnTo>
                  <a:lnTo>
                    <a:pt x="971486" y="374185"/>
                  </a:lnTo>
                  <a:lnTo>
                    <a:pt x="959393" y="329275"/>
                  </a:lnTo>
                  <a:lnTo>
                    <a:pt x="942891" y="286219"/>
                  </a:lnTo>
                  <a:lnTo>
                    <a:pt x="922227" y="245254"/>
                  </a:lnTo>
                  <a:lnTo>
                    <a:pt x="897646" y="206616"/>
                  </a:lnTo>
                  <a:lnTo>
                    <a:pt x="869396" y="170539"/>
                  </a:lnTo>
                  <a:lnTo>
                    <a:pt x="837723" y="137260"/>
                  </a:lnTo>
                  <a:lnTo>
                    <a:pt x="802875" y="107013"/>
                  </a:lnTo>
                  <a:lnTo>
                    <a:pt x="765097" y="80035"/>
                  </a:lnTo>
                  <a:lnTo>
                    <a:pt x="724636" y="56561"/>
                  </a:lnTo>
                  <a:lnTo>
                    <a:pt x="681739" y="36827"/>
                  </a:lnTo>
                  <a:lnTo>
                    <a:pt x="636654" y="21069"/>
                  </a:lnTo>
                  <a:lnTo>
                    <a:pt x="589625" y="9521"/>
                  </a:lnTo>
                  <a:lnTo>
                    <a:pt x="540901" y="2419"/>
                  </a:lnTo>
                  <a:lnTo>
                    <a:pt x="490728" y="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B0B9F86F-5A1D-40CB-A1B8-C14D1729F664}"/>
                </a:ext>
              </a:extLst>
            </p:cNvPr>
            <p:cNvSpPr/>
            <p:nvPr/>
          </p:nvSpPr>
          <p:spPr>
            <a:xfrm>
              <a:off x="1107948" y="3749039"/>
              <a:ext cx="981710" cy="937260"/>
            </a:xfrm>
            <a:custGeom>
              <a:avLst/>
              <a:gdLst/>
              <a:ahLst/>
              <a:cxnLst/>
              <a:rect l="l" t="t" r="r" b="b"/>
              <a:pathLst>
                <a:path w="981710" h="937260">
                  <a:moveTo>
                    <a:pt x="0" y="468630"/>
                  </a:moveTo>
                  <a:lnTo>
                    <a:pt x="2533" y="420715"/>
                  </a:lnTo>
                  <a:lnTo>
                    <a:pt x="9969" y="374185"/>
                  </a:lnTo>
                  <a:lnTo>
                    <a:pt x="22062" y="329275"/>
                  </a:lnTo>
                  <a:lnTo>
                    <a:pt x="38564" y="286219"/>
                  </a:lnTo>
                  <a:lnTo>
                    <a:pt x="59228" y="245254"/>
                  </a:lnTo>
                  <a:lnTo>
                    <a:pt x="83809" y="206616"/>
                  </a:lnTo>
                  <a:lnTo>
                    <a:pt x="112059" y="170539"/>
                  </a:lnTo>
                  <a:lnTo>
                    <a:pt x="143732" y="137260"/>
                  </a:lnTo>
                  <a:lnTo>
                    <a:pt x="178580" y="107013"/>
                  </a:lnTo>
                  <a:lnTo>
                    <a:pt x="216358" y="80035"/>
                  </a:lnTo>
                  <a:lnTo>
                    <a:pt x="256819" y="56561"/>
                  </a:lnTo>
                  <a:lnTo>
                    <a:pt x="299716" y="36827"/>
                  </a:lnTo>
                  <a:lnTo>
                    <a:pt x="344801" y="21069"/>
                  </a:lnTo>
                  <a:lnTo>
                    <a:pt x="391830" y="9521"/>
                  </a:lnTo>
                  <a:lnTo>
                    <a:pt x="440554" y="2419"/>
                  </a:lnTo>
                  <a:lnTo>
                    <a:pt x="490728" y="0"/>
                  </a:lnTo>
                  <a:lnTo>
                    <a:pt x="540901" y="2419"/>
                  </a:lnTo>
                  <a:lnTo>
                    <a:pt x="589625" y="9521"/>
                  </a:lnTo>
                  <a:lnTo>
                    <a:pt x="636654" y="21069"/>
                  </a:lnTo>
                  <a:lnTo>
                    <a:pt x="681739" y="36827"/>
                  </a:lnTo>
                  <a:lnTo>
                    <a:pt x="724636" y="56561"/>
                  </a:lnTo>
                  <a:lnTo>
                    <a:pt x="765097" y="80035"/>
                  </a:lnTo>
                  <a:lnTo>
                    <a:pt x="802875" y="107013"/>
                  </a:lnTo>
                  <a:lnTo>
                    <a:pt x="837723" y="137260"/>
                  </a:lnTo>
                  <a:lnTo>
                    <a:pt x="869396" y="170539"/>
                  </a:lnTo>
                  <a:lnTo>
                    <a:pt x="897646" y="206616"/>
                  </a:lnTo>
                  <a:lnTo>
                    <a:pt x="922227" y="245254"/>
                  </a:lnTo>
                  <a:lnTo>
                    <a:pt x="942891" y="286219"/>
                  </a:lnTo>
                  <a:lnTo>
                    <a:pt x="959393" y="329275"/>
                  </a:lnTo>
                  <a:lnTo>
                    <a:pt x="971486" y="374185"/>
                  </a:lnTo>
                  <a:lnTo>
                    <a:pt x="978922" y="420715"/>
                  </a:lnTo>
                  <a:lnTo>
                    <a:pt x="981456" y="468630"/>
                  </a:lnTo>
                  <a:lnTo>
                    <a:pt x="978922" y="516544"/>
                  </a:lnTo>
                  <a:lnTo>
                    <a:pt x="971486" y="563074"/>
                  </a:lnTo>
                  <a:lnTo>
                    <a:pt x="959393" y="607984"/>
                  </a:lnTo>
                  <a:lnTo>
                    <a:pt x="942891" y="651040"/>
                  </a:lnTo>
                  <a:lnTo>
                    <a:pt x="922227" y="692005"/>
                  </a:lnTo>
                  <a:lnTo>
                    <a:pt x="897646" y="730643"/>
                  </a:lnTo>
                  <a:lnTo>
                    <a:pt x="869396" y="766720"/>
                  </a:lnTo>
                  <a:lnTo>
                    <a:pt x="837723" y="799999"/>
                  </a:lnTo>
                  <a:lnTo>
                    <a:pt x="802875" y="830246"/>
                  </a:lnTo>
                  <a:lnTo>
                    <a:pt x="765097" y="857224"/>
                  </a:lnTo>
                  <a:lnTo>
                    <a:pt x="724636" y="880698"/>
                  </a:lnTo>
                  <a:lnTo>
                    <a:pt x="681739" y="900432"/>
                  </a:lnTo>
                  <a:lnTo>
                    <a:pt x="636654" y="916190"/>
                  </a:lnTo>
                  <a:lnTo>
                    <a:pt x="589625" y="927738"/>
                  </a:lnTo>
                  <a:lnTo>
                    <a:pt x="540901" y="934840"/>
                  </a:lnTo>
                  <a:lnTo>
                    <a:pt x="490728" y="937260"/>
                  </a:lnTo>
                  <a:lnTo>
                    <a:pt x="440554" y="934840"/>
                  </a:lnTo>
                  <a:lnTo>
                    <a:pt x="391830" y="927738"/>
                  </a:lnTo>
                  <a:lnTo>
                    <a:pt x="344801" y="916190"/>
                  </a:lnTo>
                  <a:lnTo>
                    <a:pt x="299716" y="900432"/>
                  </a:lnTo>
                  <a:lnTo>
                    <a:pt x="256819" y="880698"/>
                  </a:lnTo>
                  <a:lnTo>
                    <a:pt x="216358" y="857224"/>
                  </a:lnTo>
                  <a:lnTo>
                    <a:pt x="178580" y="830246"/>
                  </a:lnTo>
                  <a:lnTo>
                    <a:pt x="143732" y="799999"/>
                  </a:lnTo>
                  <a:lnTo>
                    <a:pt x="112059" y="766720"/>
                  </a:lnTo>
                  <a:lnTo>
                    <a:pt x="83809" y="730643"/>
                  </a:lnTo>
                  <a:lnTo>
                    <a:pt x="59228" y="692005"/>
                  </a:lnTo>
                  <a:lnTo>
                    <a:pt x="38564" y="651040"/>
                  </a:lnTo>
                  <a:lnTo>
                    <a:pt x="22062" y="607984"/>
                  </a:lnTo>
                  <a:lnTo>
                    <a:pt x="9969" y="563074"/>
                  </a:lnTo>
                  <a:lnTo>
                    <a:pt x="2533" y="516544"/>
                  </a:lnTo>
                  <a:lnTo>
                    <a:pt x="0" y="46863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0">
            <a:extLst>
              <a:ext uri="{FF2B5EF4-FFF2-40B4-BE49-F238E27FC236}">
                <a16:creationId xmlns:a16="http://schemas.microsoft.com/office/drawing/2014/main" id="{08D90DCA-D463-452A-AFC6-E02205ABD6A0}"/>
              </a:ext>
            </a:extLst>
          </p:cNvPr>
          <p:cNvSpPr txBox="1"/>
          <p:nvPr/>
        </p:nvSpPr>
        <p:spPr>
          <a:xfrm>
            <a:off x="3101904" y="5354329"/>
            <a:ext cx="6835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Getter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11">
            <a:extLst>
              <a:ext uri="{FF2B5EF4-FFF2-40B4-BE49-F238E27FC236}">
                <a16:creationId xmlns:a16="http://schemas.microsoft.com/office/drawing/2014/main" id="{B53AF8A0-22CB-40B8-AD8B-D3FAAD14B7EB}"/>
              </a:ext>
            </a:extLst>
          </p:cNvPr>
          <p:cNvGrpSpPr/>
          <p:nvPr/>
        </p:nvGrpSpPr>
        <p:grpSpPr>
          <a:xfrm>
            <a:off x="5811001" y="4759388"/>
            <a:ext cx="1296502" cy="1239952"/>
            <a:chOff x="3220021" y="3744277"/>
            <a:chExt cx="989965" cy="946785"/>
          </a:xfrm>
        </p:grpSpPr>
        <p:sp>
          <p:nvSpPr>
            <p:cNvPr id="47" name="object 12">
              <a:extLst>
                <a:ext uri="{FF2B5EF4-FFF2-40B4-BE49-F238E27FC236}">
                  <a16:creationId xmlns:a16="http://schemas.microsoft.com/office/drawing/2014/main" id="{984B9695-7FFC-4C5C-B0E3-D0308F7037CD}"/>
                </a:ext>
              </a:extLst>
            </p:cNvPr>
            <p:cNvSpPr/>
            <p:nvPr/>
          </p:nvSpPr>
          <p:spPr>
            <a:xfrm>
              <a:off x="3224783" y="3749040"/>
              <a:ext cx="980440" cy="937260"/>
            </a:xfrm>
            <a:custGeom>
              <a:avLst/>
              <a:gdLst/>
              <a:ahLst/>
              <a:cxnLst/>
              <a:rect l="l" t="t" r="r" b="b"/>
              <a:pathLst>
                <a:path w="980439" h="937260">
                  <a:moveTo>
                    <a:pt x="489966" y="0"/>
                  </a:moveTo>
                  <a:lnTo>
                    <a:pt x="439863" y="2419"/>
                  </a:lnTo>
                  <a:lnTo>
                    <a:pt x="391210" y="9521"/>
                  </a:lnTo>
                  <a:lnTo>
                    <a:pt x="344251" y="21069"/>
                  </a:lnTo>
                  <a:lnTo>
                    <a:pt x="299233" y="36827"/>
                  </a:lnTo>
                  <a:lnTo>
                    <a:pt x="256403" y="56561"/>
                  </a:lnTo>
                  <a:lnTo>
                    <a:pt x="216005" y="80035"/>
                  </a:lnTo>
                  <a:lnTo>
                    <a:pt x="178287" y="107013"/>
                  </a:lnTo>
                  <a:lnTo>
                    <a:pt x="143494" y="137260"/>
                  </a:lnTo>
                  <a:lnTo>
                    <a:pt x="111872" y="170539"/>
                  </a:lnTo>
                  <a:lnTo>
                    <a:pt x="83668" y="206616"/>
                  </a:lnTo>
                  <a:lnTo>
                    <a:pt x="59128" y="245254"/>
                  </a:lnTo>
                  <a:lnTo>
                    <a:pt x="38498" y="286219"/>
                  </a:lnTo>
                  <a:lnTo>
                    <a:pt x="22024" y="329275"/>
                  </a:lnTo>
                  <a:lnTo>
                    <a:pt x="9952" y="374185"/>
                  </a:lnTo>
                  <a:lnTo>
                    <a:pt x="2529" y="420715"/>
                  </a:lnTo>
                  <a:lnTo>
                    <a:pt x="0" y="468630"/>
                  </a:lnTo>
                  <a:lnTo>
                    <a:pt x="2529" y="516544"/>
                  </a:lnTo>
                  <a:lnTo>
                    <a:pt x="9952" y="563074"/>
                  </a:lnTo>
                  <a:lnTo>
                    <a:pt x="22024" y="607984"/>
                  </a:lnTo>
                  <a:lnTo>
                    <a:pt x="38498" y="651040"/>
                  </a:lnTo>
                  <a:lnTo>
                    <a:pt x="59128" y="692005"/>
                  </a:lnTo>
                  <a:lnTo>
                    <a:pt x="83668" y="730643"/>
                  </a:lnTo>
                  <a:lnTo>
                    <a:pt x="111872" y="766720"/>
                  </a:lnTo>
                  <a:lnTo>
                    <a:pt x="143494" y="799999"/>
                  </a:lnTo>
                  <a:lnTo>
                    <a:pt x="178287" y="830246"/>
                  </a:lnTo>
                  <a:lnTo>
                    <a:pt x="216005" y="857224"/>
                  </a:lnTo>
                  <a:lnTo>
                    <a:pt x="256403" y="880698"/>
                  </a:lnTo>
                  <a:lnTo>
                    <a:pt x="299233" y="900432"/>
                  </a:lnTo>
                  <a:lnTo>
                    <a:pt x="344251" y="916190"/>
                  </a:lnTo>
                  <a:lnTo>
                    <a:pt x="391210" y="927738"/>
                  </a:lnTo>
                  <a:lnTo>
                    <a:pt x="439863" y="934840"/>
                  </a:lnTo>
                  <a:lnTo>
                    <a:pt x="489966" y="937260"/>
                  </a:lnTo>
                  <a:lnTo>
                    <a:pt x="540068" y="934840"/>
                  </a:lnTo>
                  <a:lnTo>
                    <a:pt x="588721" y="927738"/>
                  </a:lnTo>
                  <a:lnTo>
                    <a:pt x="635680" y="916190"/>
                  </a:lnTo>
                  <a:lnTo>
                    <a:pt x="680698" y="900432"/>
                  </a:lnTo>
                  <a:lnTo>
                    <a:pt x="723528" y="880698"/>
                  </a:lnTo>
                  <a:lnTo>
                    <a:pt x="763926" y="857224"/>
                  </a:lnTo>
                  <a:lnTo>
                    <a:pt x="801644" y="830246"/>
                  </a:lnTo>
                  <a:lnTo>
                    <a:pt x="836437" y="799999"/>
                  </a:lnTo>
                  <a:lnTo>
                    <a:pt x="868059" y="766720"/>
                  </a:lnTo>
                  <a:lnTo>
                    <a:pt x="896263" y="730643"/>
                  </a:lnTo>
                  <a:lnTo>
                    <a:pt x="920803" y="692005"/>
                  </a:lnTo>
                  <a:lnTo>
                    <a:pt x="941433" y="651040"/>
                  </a:lnTo>
                  <a:lnTo>
                    <a:pt x="957907" y="607984"/>
                  </a:lnTo>
                  <a:lnTo>
                    <a:pt x="969979" y="563074"/>
                  </a:lnTo>
                  <a:lnTo>
                    <a:pt x="977402" y="516544"/>
                  </a:lnTo>
                  <a:lnTo>
                    <a:pt x="979932" y="468630"/>
                  </a:lnTo>
                  <a:lnTo>
                    <a:pt x="977402" y="420715"/>
                  </a:lnTo>
                  <a:lnTo>
                    <a:pt x="969979" y="374185"/>
                  </a:lnTo>
                  <a:lnTo>
                    <a:pt x="957907" y="329275"/>
                  </a:lnTo>
                  <a:lnTo>
                    <a:pt x="941433" y="286219"/>
                  </a:lnTo>
                  <a:lnTo>
                    <a:pt x="920803" y="245254"/>
                  </a:lnTo>
                  <a:lnTo>
                    <a:pt x="896263" y="206616"/>
                  </a:lnTo>
                  <a:lnTo>
                    <a:pt x="868059" y="170539"/>
                  </a:lnTo>
                  <a:lnTo>
                    <a:pt x="836437" y="137260"/>
                  </a:lnTo>
                  <a:lnTo>
                    <a:pt x="801644" y="107013"/>
                  </a:lnTo>
                  <a:lnTo>
                    <a:pt x="763926" y="80035"/>
                  </a:lnTo>
                  <a:lnTo>
                    <a:pt x="723528" y="56561"/>
                  </a:lnTo>
                  <a:lnTo>
                    <a:pt x="680698" y="36827"/>
                  </a:lnTo>
                  <a:lnTo>
                    <a:pt x="635680" y="21069"/>
                  </a:lnTo>
                  <a:lnTo>
                    <a:pt x="588721" y="9521"/>
                  </a:lnTo>
                  <a:lnTo>
                    <a:pt x="540068" y="2419"/>
                  </a:lnTo>
                  <a:lnTo>
                    <a:pt x="489966" y="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3">
              <a:extLst>
                <a:ext uri="{FF2B5EF4-FFF2-40B4-BE49-F238E27FC236}">
                  <a16:creationId xmlns:a16="http://schemas.microsoft.com/office/drawing/2014/main" id="{7414EE7B-FE06-4ED4-9EC6-DA5262AB13F1}"/>
                </a:ext>
              </a:extLst>
            </p:cNvPr>
            <p:cNvSpPr/>
            <p:nvPr/>
          </p:nvSpPr>
          <p:spPr>
            <a:xfrm>
              <a:off x="3224783" y="3749040"/>
              <a:ext cx="980440" cy="937260"/>
            </a:xfrm>
            <a:custGeom>
              <a:avLst/>
              <a:gdLst/>
              <a:ahLst/>
              <a:cxnLst/>
              <a:rect l="l" t="t" r="r" b="b"/>
              <a:pathLst>
                <a:path w="980439" h="937260">
                  <a:moveTo>
                    <a:pt x="0" y="468630"/>
                  </a:moveTo>
                  <a:lnTo>
                    <a:pt x="2529" y="420715"/>
                  </a:lnTo>
                  <a:lnTo>
                    <a:pt x="9952" y="374185"/>
                  </a:lnTo>
                  <a:lnTo>
                    <a:pt x="22024" y="329275"/>
                  </a:lnTo>
                  <a:lnTo>
                    <a:pt x="38498" y="286219"/>
                  </a:lnTo>
                  <a:lnTo>
                    <a:pt x="59128" y="245254"/>
                  </a:lnTo>
                  <a:lnTo>
                    <a:pt x="83668" y="206616"/>
                  </a:lnTo>
                  <a:lnTo>
                    <a:pt x="111872" y="170539"/>
                  </a:lnTo>
                  <a:lnTo>
                    <a:pt x="143494" y="137260"/>
                  </a:lnTo>
                  <a:lnTo>
                    <a:pt x="178287" y="107013"/>
                  </a:lnTo>
                  <a:lnTo>
                    <a:pt x="216005" y="80035"/>
                  </a:lnTo>
                  <a:lnTo>
                    <a:pt x="256403" y="56561"/>
                  </a:lnTo>
                  <a:lnTo>
                    <a:pt x="299233" y="36827"/>
                  </a:lnTo>
                  <a:lnTo>
                    <a:pt x="344251" y="21069"/>
                  </a:lnTo>
                  <a:lnTo>
                    <a:pt x="391210" y="9521"/>
                  </a:lnTo>
                  <a:lnTo>
                    <a:pt x="439863" y="2419"/>
                  </a:lnTo>
                  <a:lnTo>
                    <a:pt x="489966" y="0"/>
                  </a:lnTo>
                  <a:lnTo>
                    <a:pt x="540068" y="2419"/>
                  </a:lnTo>
                  <a:lnTo>
                    <a:pt x="588721" y="9521"/>
                  </a:lnTo>
                  <a:lnTo>
                    <a:pt x="635680" y="21069"/>
                  </a:lnTo>
                  <a:lnTo>
                    <a:pt x="680698" y="36827"/>
                  </a:lnTo>
                  <a:lnTo>
                    <a:pt x="723528" y="56561"/>
                  </a:lnTo>
                  <a:lnTo>
                    <a:pt x="763926" y="80035"/>
                  </a:lnTo>
                  <a:lnTo>
                    <a:pt x="801644" y="107013"/>
                  </a:lnTo>
                  <a:lnTo>
                    <a:pt x="836437" y="137260"/>
                  </a:lnTo>
                  <a:lnTo>
                    <a:pt x="868059" y="170539"/>
                  </a:lnTo>
                  <a:lnTo>
                    <a:pt x="896263" y="206616"/>
                  </a:lnTo>
                  <a:lnTo>
                    <a:pt x="920803" y="245254"/>
                  </a:lnTo>
                  <a:lnTo>
                    <a:pt x="941433" y="286219"/>
                  </a:lnTo>
                  <a:lnTo>
                    <a:pt x="957907" y="329275"/>
                  </a:lnTo>
                  <a:lnTo>
                    <a:pt x="969979" y="374185"/>
                  </a:lnTo>
                  <a:lnTo>
                    <a:pt x="977402" y="420715"/>
                  </a:lnTo>
                  <a:lnTo>
                    <a:pt x="979932" y="468630"/>
                  </a:lnTo>
                  <a:lnTo>
                    <a:pt x="977402" y="516544"/>
                  </a:lnTo>
                  <a:lnTo>
                    <a:pt x="969979" y="563074"/>
                  </a:lnTo>
                  <a:lnTo>
                    <a:pt x="957907" y="607984"/>
                  </a:lnTo>
                  <a:lnTo>
                    <a:pt x="941433" y="651040"/>
                  </a:lnTo>
                  <a:lnTo>
                    <a:pt x="920803" y="692005"/>
                  </a:lnTo>
                  <a:lnTo>
                    <a:pt x="896263" y="730643"/>
                  </a:lnTo>
                  <a:lnTo>
                    <a:pt x="868059" y="766720"/>
                  </a:lnTo>
                  <a:lnTo>
                    <a:pt x="836437" y="799999"/>
                  </a:lnTo>
                  <a:lnTo>
                    <a:pt x="801644" y="830246"/>
                  </a:lnTo>
                  <a:lnTo>
                    <a:pt x="763926" y="857224"/>
                  </a:lnTo>
                  <a:lnTo>
                    <a:pt x="723528" y="880698"/>
                  </a:lnTo>
                  <a:lnTo>
                    <a:pt x="680698" y="900432"/>
                  </a:lnTo>
                  <a:lnTo>
                    <a:pt x="635680" y="916190"/>
                  </a:lnTo>
                  <a:lnTo>
                    <a:pt x="588721" y="927738"/>
                  </a:lnTo>
                  <a:lnTo>
                    <a:pt x="540068" y="934840"/>
                  </a:lnTo>
                  <a:lnTo>
                    <a:pt x="489966" y="937260"/>
                  </a:lnTo>
                  <a:lnTo>
                    <a:pt x="439863" y="934840"/>
                  </a:lnTo>
                  <a:lnTo>
                    <a:pt x="391210" y="927738"/>
                  </a:lnTo>
                  <a:lnTo>
                    <a:pt x="344251" y="916190"/>
                  </a:lnTo>
                  <a:lnTo>
                    <a:pt x="299233" y="900432"/>
                  </a:lnTo>
                  <a:lnTo>
                    <a:pt x="256403" y="880698"/>
                  </a:lnTo>
                  <a:lnTo>
                    <a:pt x="216005" y="857224"/>
                  </a:lnTo>
                  <a:lnTo>
                    <a:pt x="178287" y="830246"/>
                  </a:lnTo>
                  <a:lnTo>
                    <a:pt x="143494" y="799999"/>
                  </a:lnTo>
                  <a:lnTo>
                    <a:pt x="111872" y="766720"/>
                  </a:lnTo>
                  <a:lnTo>
                    <a:pt x="83668" y="730643"/>
                  </a:lnTo>
                  <a:lnTo>
                    <a:pt x="59128" y="692005"/>
                  </a:lnTo>
                  <a:lnTo>
                    <a:pt x="38498" y="651040"/>
                  </a:lnTo>
                  <a:lnTo>
                    <a:pt x="22024" y="607984"/>
                  </a:lnTo>
                  <a:lnTo>
                    <a:pt x="9952" y="563074"/>
                  </a:lnTo>
                  <a:lnTo>
                    <a:pt x="2529" y="516544"/>
                  </a:lnTo>
                  <a:lnTo>
                    <a:pt x="0" y="46863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14">
            <a:extLst>
              <a:ext uri="{FF2B5EF4-FFF2-40B4-BE49-F238E27FC236}">
                <a16:creationId xmlns:a16="http://schemas.microsoft.com/office/drawing/2014/main" id="{E3561AD2-129A-4085-875B-406ADFA91E35}"/>
              </a:ext>
            </a:extLst>
          </p:cNvPr>
          <p:cNvSpPr txBox="1"/>
          <p:nvPr/>
        </p:nvSpPr>
        <p:spPr>
          <a:xfrm>
            <a:off x="6189205" y="5342661"/>
            <a:ext cx="6586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ter</a:t>
            </a:r>
          </a:p>
        </p:txBody>
      </p:sp>
      <p:grpSp>
        <p:nvGrpSpPr>
          <p:cNvPr id="50" name="object 15">
            <a:extLst>
              <a:ext uri="{FF2B5EF4-FFF2-40B4-BE49-F238E27FC236}">
                <a16:creationId xmlns:a16="http://schemas.microsoft.com/office/drawing/2014/main" id="{F43C6FBB-8D94-4C88-8BC1-4FB14705277E}"/>
              </a:ext>
            </a:extLst>
          </p:cNvPr>
          <p:cNvGrpSpPr/>
          <p:nvPr/>
        </p:nvGrpSpPr>
        <p:grpSpPr>
          <a:xfrm>
            <a:off x="3353529" y="3927474"/>
            <a:ext cx="6852582" cy="987969"/>
            <a:chOff x="1598675" y="3115564"/>
            <a:chExt cx="5232400" cy="754380"/>
          </a:xfrm>
        </p:grpSpPr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A27A9514-C476-4481-8A12-FDE3C409C010}"/>
                </a:ext>
              </a:extLst>
            </p:cNvPr>
            <p:cNvSpPr/>
            <p:nvPr/>
          </p:nvSpPr>
          <p:spPr>
            <a:xfrm>
              <a:off x="1598676" y="3115563"/>
              <a:ext cx="2116455" cy="633730"/>
            </a:xfrm>
            <a:custGeom>
              <a:avLst/>
              <a:gdLst/>
              <a:ahLst/>
              <a:cxnLst/>
              <a:rect l="l" t="t" r="r" b="b"/>
              <a:pathLst>
                <a:path w="2116454" h="633729">
                  <a:moveTo>
                    <a:pt x="531622" y="8128"/>
                  </a:moveTo>
                  <a:lnTo>
                    <a:pt x="521970" y="0"/>
                  </a:lnTo>
                  <a:lnTo>
                    <a:pt x="44056" y="570699"/>
                  </a:lnTo>
                  <a:lnTo>
                    <a:pt x="19685" y="550291"/>
                  </a:lnTo>
                  <a:lnTo>
                    <a:pt x="0" y="633222"/>
                  </a:lnTo>
                  <a:lnTo>
                    <a:pt x="78105" y="599186"/>
                  </a:lnTo>
                  <a:lnTo>
                    <a:pt x="65354" y="588518"/>
                  </a:lnTo>
                  <a:lnTo>
                    <a:pt x="53733" y="578802"/>
                  </a:lnTo>
                  <a:lnTo>
                    <a:pt x="531622" y="8128"/>
                  </a:lnTo>
                  <a:close/>
                </a:path>
                <a:path w="2116454" h="633729">
                  <a:moveTo>
                    <a:pt x="2116455" y="633349"/>
                  </a:moveTo>
                  <a:lnTo>
                    <a:pt x="2101583" y="595630"/>
                  </a:lnTo>
                  <a:lnTo>
                    <a:pt x="2085213" y="554101"/>
                  </a:lnTo>
                  <a:lnTo>
                    <a:pt x="2064067" y="577621"/>
                  </a:lnTo>
                  <a:lnTo>
                    <a:pt x="1432179" y="10033"/>
                  </a:lnTo>
                  <a:lnTo>
                    <a:pt x="1423797" y="19431"/>
                  </a:lnTo>
                  <a:lnTo>
                    <a:pt x="2055533" y="587108"/>
                  </a:lnTo>
                  <a:lnTo>
                    <a:pt x="2034286" y="610743"/>
                  </a:lnTo>
                  <a:lnTo>
                    <a:pt x="2116455" y="63334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7">
              <a:extLst>
                <a:ext uri="{FF2B5EF4-FFF2-40B4-BE49-F238E27FC236}">
                  <a16:creationId xmlns:a16="http://schemas.microsoft.com/office/drawing/2014/main" id="{1A7116F9-155D-4AFC-A5DB-4CC1CAA9A06F}"/>
                </a:ext>
              </a:extLst>
            </p:cNvPr>
            <p:cNvSpPr/>
            <p:nvPr/>
          </p:nvSpPr>
          <p:spPr>
            <a:xfrm>
              <a:off x="5571743" y="3235452"/>
              <a:ext cx="1254760" cy="629920"/>
            </a:xfrm>
            <a:custGeom>
              <a:avLst/>
              <a:gdLst/>
              <a:ahLst/>
              <a:cxnLst/>
              <a:rect l="l" t="t" r="r" b="b"/>
              <a:pathLst>
                <a:path w="1254759" h="629920">
                  <a:moveTo>
                    <a:pt x="1052449" y="0"/>
                  </a:moveTo>
                  <a:lnTo>
                    <a:pt x="201802" y="0"/>
                  </a:lnTo>
                  <a:lnTo>
                    <a:pt x="165514" y="5068"/>
                  </a:lnTo>
                  <a:lnTo>
                    <a:pt x="99925" y="42954"/>
                  </a:lnTo>
                  <a:lnTo>
                    <a:pt x="71761" y="73996"/>
                  </a:lnTo>
                  <a:lnTo>
                    <a:pt x="47443" y="111922"/>
                  </a:lnTo>
                  <a:lnTo>
                    <a:pt x="27540" y="155843"/>
                  </a:lnTo>
                  <a:lnTo>
                    <a:pt x="12619" y="204872"/>
                  </a:lnTo>
                  <a:lnTo>
                    <a:pt x="3249" y="258122"/>
                  </a:lnTo>
                  <a:lnTo>
                    <a:pt x="0" y="314706"/>
                  </a:lnTo>
                  <a:lnTo>
                    <a:pt x="3249" y="371289"/>
                  </a:lnTo>
                  <a:lnTo>
                    <a:pt x="12619" y="424539"/>
                  </a:lnTo>
                  <a:lnTo>
                    <a:pt x="27540" y="473568"/>
                  </a:lnTo>
                  <a:lnTo>
                    <a:pt x="47443" y="517489"/>
                  </a:lnTo>
                  <a:lnTo>
                    <a:pt x="71761" y="555415"/>
                  </a:lnTo>
                  <a:lnTo>
                    <a:pt x="99925" y="586457"/>
                  </a:lnTo>
                  <a:lnTo>
                    <a:pt x="131365" y="609729"/>
                  </a:lnTo>
                  <a:lnTo>
                    <a:pt x="201802" y="629412"/>
                  </a:lnTo>
                  <a:lnTo>
                    <a:pt x="1052449" y="629412"/>
                  </a:lnTo>
                  <a:lnTo>
                    <a:pt x="1122886" y="609729"/>
                  </a:lnTo>
                  <a:lnTo>
                    <a:pt x="1154326" y="586457"/>
                  </a:lnTo>
                  <a:lnTo>
                    <a:pt x="1182490" y="555415"/>
                  </a:lnTo>
                  <a:lnTo>
                    <a:pt x="1206808" y="517489"/>
                  </a:lnTo>
                  <a:lnTo>
                    <a:pt x="1226711" y="473568"/>
                  </a:lnTo>
                  <a:lnTo>
                    <a:pt x="1241632" y="424539"/>
                  </a:lnTo>
                  <a:lnTo>
                    <a:pt x="1251002" y="371289"/>
                  </a:lnTo>
                  <a:lnTo>
                    <a:pt x="1254252" y="314706"/>
                  </a:lnTo>
                  <a:lnTo>
                    <a:pt x="1251002" y="258122"/>
                  </a:lnTo>
                  <a:lnTo>
                    <a:pt x="1241632" y="204872"/>
                  </a:lnTo>
                  <a:lnTo>
                    <a:pt x="1226711" y="155843"/>
                  </a:lnTo>
                  <a:lnTo>
                    <a:pt x="1206808" y="111922"/>
                  </a:lnTo>
                  <a:lnTo>
                    <a:pt x="1182490" y="73996"/>
                  </a:lnTo>
                  <a:lnTo>
                    <a:pt x="1154326" y="42954"/>
                  </a:lnTo>
                  <a:lnTo>
                    <a:pt x="1122886" y="19682"/>
                  </a:lnTo>
                  <a:lnTo>
                    <a:pt x="1052449" y="0"/>
                  </a:lnTo>
                  <a:close/>
                </a:path>
              </a:pathLst>
            </a:custGeom>
            <a:solidFill>
              <a:srgbClr val="D9EAD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191FF84C-F8AA-4068-AC7C-7E2F14718309}"/>
                </a:ext>
              </a:extLst>
            </p:cNvPr>
            <p:cNvSpPr/>
            <p:nvPr/>
          </p:nvSpPr>
          <p:spPr>
            <a:xfrm>
              <a:off x="5571743" y="3235452"/>
              <a:ext cx="1254760" cy="629920"/>
            </a:xfrm>
            <a:custGeom>
              <a:avLst/>
              <a:gdLst/>
              <a:ahLst/>
              <a:cxnLst/>
              <a:rect l="l" t="t" r="r" b="b"/>
              <a:pathLst>
                <a:path w="1254759" h="629920">
                  <a:moveTo>
                    <a:pt x="201802" y="0"/>
                  </a:moveTo>
                  <a:lnTo>
                    <a:pt x="1052449" y="0"/>
                  </a:lnTo>
                  <a:lnTo>
                    <a:pt x="1088737" y="5068"/>
                  </a:lnTo>
                  <a:lnTo>
                    <a:pt x="1154326" y="42954"/>
                  </a:lnTo>
                  <a:lnTo>
                    <a:pt x="1182490" y="73996"/>
                  </a:lnTo>
                  <a:lnTo>
                    <a:pt x="1206808" y="111922"/>
                  </a:lnTo>
                  <a:lnTo>
                    <a:pt x="1226711" y="155843"/>
                  </a:lnTo>
                  <a:lnTo>
                    <a:pt x="1241632" y="204872"/>
                  </a:lnTo>
                  <a:lnTo>
                    <a:pt x="1251002" y="258122"/>
                  </a:lnTo>
                  <a:lnTo>
                    <a:pt x="1254252" y="314706"/>
                  </a:lnTo>
                  <a:lnTo>
                    <a:pt x="1251002" y="371289"/>
                  </a:lnTo>
                  <a:lnTo>
                    <a:pt x="1241632" y="424539"/>
                  </a:lnTo>
                  <a:lnTo>
                    <a:pt x="1226711" y="473568"/>
                  </a:lnTo>
                  <a:lnTo>
                    <a:pt x="1206808" y="517489"/>
                  </a:lnTo>
                  <a:lnTo>
                    <a:pt x="1182490" y="555415"/>
                  </a:lnTo>
                  <a:lnTo>
                    <a:pt x="1154326" y="586457"/>
                  </a:lnTo>
                  <a:lnTo>
                    <a:pt x="1122886" y="609729"/>
                  </a:lnTo>
                  <a:lnTo>
                    <a:pt x="1052449" y="629412"/>
                  </a:lnTo>
                  <a:lnTo>
                    <a:pt x="201802" y="629412"/>
                  </a:lnTo>
                  <a:lnTo>
                    <a:pt x="131365" y="609729"/>
                  </a:lnTo>
                  <a:lnTo>
                    <a:pt x="99925" y="586457"/>
                  </a:lnTo>
                  <a:lnTo>
                    <a:pt x="71761" y="555415"/>
                  </a:lnTo>
                  <a:lnTo>
                    <a:pt x="47443" y="517489"/>
                  </a:lnTo>
                  <a:lnTo>
                    <a:pt x="27540" y="473568"/>
                  </a:lnTo>
                  <a:lnTo>
                    <a:pt x="12619" y="424539"/>
                  </a:lnTo>
                  <a:lnTo>
                    <a:pt x="3249" y="371289"/>
                  </a:lnTo>
                  <a:lnTo>
                    <a:pt x="0" y="314706"/>
                  </a:lnTo>
                  <a:lnTo>
                    <a:pt x="3249" y="258122"/>
                  </a:lnTo>
                  <a:lnTo>
                    <a:pt x="12619" y="204872"/>
                  </a:lnTo>
                  <a:lnTo>
                    <a:pt x="27540" y="155843"/>
                  </a:lnTo>
                  <a:lnTo>
                    <a:pt x="47443" y="111922"/>
                  </a:lnTo>
                  <a:lnTo>
                    <a:pt x="71761" y="73996"/>
                  </a:lnTo>
                  <a:lnTo>
                    <a:pt x="99925" y="42954"/>
                  </a:lnTo>
                  <a:lnTo>
                    <a:pt x="131365" y="19682"/>
                  </a:lnTo>
                  <a:lnTo>
                    <a:pt x="201802" y="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9">
            <a:extLst>
              <a:ext uri="{FF2B5EF4-FFF2-40B4-BE49-F238E27FC236}">
                <a16:creationId xmlns:a16="http://schemas.microsoft.com/office/drawing/2014/main" id="{33245734-FCFA-48D5-B703-7BA50E1E4F8A}"/>
              </a:ext>
            </a:extLst>
          </p:cNvPr>
          <p:cNvSpPr txBox="1"/>
          <p:nvPr/>
        </p:nvSpPr>
        <p:spPr>
          <a:xfrm>
            <a:off x="2897993" y="3728346"/>
            <a:ext cx="6963188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Const [ </a:t>
            </a:r>
            <a:r>
              <a:rPr sz="1400" b="1" spc="-5" dirty="0">
                <a:solidFill>
                  <a:srgbClr val="3B78D7"/>
                </a:solidFill>
                <a:latin typeface="Arial"/>
                <a:cs typeface="Arial"/>
              </a:rPr>
              <a:t>count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b="1" spc="-5" dirty="0">
                <a:solidFill>
                  <a:srgbClr val="DF6666"/>
                </a:solidFill>
                <a:latin typeface="Arial"/>
                <a:cs typeface="Arial"/>
              </a:rPr>
              <a:t>setCount </a:t>
            </a:r>
            <a:r>
              <a:rPr sz="1400" dirty="0">
                <a:latin typeface="Arial"/>
                <a:cs typeface="Arial"/>
              </a:rPr>
              <a:t>] = useState ( </a:t>
            </a:r>
            <a:r>
              <a:rPr sz="1400" b="1" dirty="0">
                <a:solidFill>
                  <a:srgbClr val="6AA84F"/>
                </a:solidFill>
                <a:latin typeface="Arial"/>
                <a:cs typeface="Arial"/>
              </a:rPr>
              <a:t>0</a:t>
            </a:r>
            <a:r>
              <a:rPr sz="1400" b="1" spc="-145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Initialisa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</a:p>
        </p:txBody>
      </p:sp>
      <p:grpSp>
        <p:nvGrpSpPr>
          <p:cNvPr id="55" name="object 20">
            <a:extLst>
              <a:ext uri="{FF2B5EF4-FFF2-40B4-BE49-F238E27FC236}">
                <a16:creationId xmlns:a16="http://schemas.microsoft.com/office/drawing/2014/main" id="{EC3A8250-F96A-42E2-9B3D-0A7D23EC4330}"/>
              </a:ext>
            </a:extLst>
          </p:cNvPr>
          <p:cNvGrpSpPr/>
          <p:nvPr/>
        </p:nvGrpSpPr>
        <p:grpSpPr>
          <a:xfrm>
            <a:off x="7081920" y="3958780"/>
            <a:ext cx="1387149" cy="578809"/>
            <a:chOff x="4512373" y="3146869"/>
            <a:chExt cx="1059180" cy="441959"/>
          </a:xfrm>
        </p:grpSpPr>
        <p:sp>
          <p:nvSpPr>
            <p:cNvPr id="56" name="object 21">
              <a:extLst>
                <a:ext uri="{FF2B5EF4-FFF2-40B4-BE49-F238E27FC236}">
                  <a16:creationId xmlns:a16="http://schemas.microsoft.com/office/drawing/2014/main" id="{D9863E0B-5676-4802-A261-57946962FF3A}"/>
                </a:ext>
              </a:extLst>
            </p:cNvPr>
            <p:cNvSpPr/>
            <p:nvPr/>
          </p:nvSpPr>
          <p:spPr>
            <a:xfrm>
              <a:off x="4527803" y="3512058"/>
              <a:ext cx="1043940" cy="76200"/>
            </a:xfrm>
            <a:custGeom>
              <a:avLst/>
              <a:gdLst/>
              <a:ahLst/>
              <a:cxnLst/>
              <a:rect l="l" t="t" r="r" b="b"/>
              <a:pathLst>
                <a:path w="1043939" h="76200">
                  <a:moveTo>
                    <a:pt x="967486" y="0"/>
                  </a:moveTo>
                  <a:lnTo>
                    <a:pt x="967221" y="31766"/>
                  </a:lnTo>
                  <a:lnTo>
                    <a:pt x="979932" y="31877"/>
                  </a:lnTo>
                  <a:lnTo>
                    <a:pt x="979805" y="44577"/>
                  </a:lnTo>
                  <a:lnTo>
                    <a:pt x="967114" y="44577"/>
                  </a:lnTo>
                  <a:lnTo>
                    <a:pt x="966851" y="76200"/>
                  </a:lnTo>
                  <a:lnTo>
                    <a:pt x="1031490" y="44577"/>
                  </a:lnTo>
                  <a:lnTo>
                    <a:pt x="979805" y="44577"/>
                  </a:lnTo>
                  <a:lnTo>
                    <a:pt x="1031715" y="44466"/>
                  </a:lnTo>
                  <a:lnTo>
                    <a:pt x="1043432" y="38735"/>
                  </a:lnTo>
                  <a:lnTo>
                    <a:pt x="967486" y="0"/>
                  </a:lnTo>
                  <a:close/>
                </a:path>
                <a:path w="1043939" h="76200">
                  <a:moveTo>
                    <a:pt x="967221" y="31766"/>
                  </a:moveTo>
                  <a:lnTo>
                    <a:pt x="967115" y="44466"/>
                  </a:lnTo>
                  <a:lnTo>
                    <a:pt x="979805" y="44577"/>
                  </a:lnTo>
                  <a:lnTo>
                    <a:pt x="979932" y="31877"/>
                  </a:lnTo>
                  <a:lnTo>
                    <a:pt x="967221" y="31766"/>
                  </a:lnTo>
                  <a:close/>
                </a:path>
                <a:path w="1043939" h="76200">
                  <a:moveTo>
                    <a:pt x="0" y="23368"/>
                  </a:moveTo>
                  <a:lnTo>
                    <a:pt x="0" y="36068"/>
                  </a:lnTo>
                  <a:lnTo>
                    <a:pt x="967115" y="44466"/>
                  </a:lnTo>
                  <a:lnTo>
                    <a:pt x="967221" y="31766"/>
                  </a:lnTo>
                  <a:lnTo>
                    <a:pt x="0" y="2336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2">
              <a:extLst>
                <a:ext uri="{FF2B5EF4-FFF2-40B4-BE49-F238E27FC236}">
                  <a16:creationId xmlns:a16="http://schemas.microsoft.com/office/drawing/2014/main" id="{F1FE6261-E70F-45B6-8199-61F2FFF75493}"/>
                </a:ext>
              </a:extLst>
            </p:cNvPr>
            <p:cNvSpPr/>
            <p:nvPr/>
          </p:nvSpPr>
          <p:spPr>
            <a:xfrm>
              <a:off x="4517135" y="3151632"/>
              <a:ext cx="10795" cy="379730"/>
            </a:xfrm>
            <a:custGeom>
              <a:avLst/>
              <a:gdLst/>
              <a:ahLst/>
              <a:cxnLst/>
              <a:rect l="l" t="t" r="r" b="b"/>
              <a:pathLst>
                <a:path w="10795" h="379729">
                  <a:moveTo>
                    <a:pt x="0" y="0"/>
                  </a:moveTo>
                  <a:lnTo>
                    <a:pt x="10540" y="379476"/>
                  </a:lnTo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to web dev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1109" y="2845307"/>
            <a:ext cx="6740313" cy="1771425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23323" indent="-407236">
              <a:spcBef>
                <a:spcPts val="513"/>
              </a:spcBef>
              <a:buFont typeface="Noto Sans Symbols"/>
              <a:buChar char="➢"/>
              <a:tabLst>
                <a:tab pos="422476" algn="l"/>
                <a:tab pos="424169" algn="l"/>
              </a:tabLst>
            </a:pPr>
            <a:r>
              <a:rPr sz="1600" b="1" u="sng" spc="-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Only Call </a:t>
            </a:r>
            <a:r>
              <a:rPr sz="1600" b="1" u="sng" spc="-13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Hooks </a:t>
            </a:r>
            <a:r>
              <a:rPr sz="1600" b="1" u="sng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at </a:t>
            </a:r>
            <a:r>
              <a:rPr sz="1600" b="1" u="sng" spc="-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the Top Level</a:t>
            </a:r>
            <a:r>
              <a:rPr sz="1600" b="1" u="sng" spc="-2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 </a:t>
            </a:r>
            <a:r>
              <a:rPr sz="1600" b="1" u="sng" spc="-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:</a:t>
            </a:r>
            <a:endParaRPr sz="1600" dirty="0">
              <a:latin typeface="Roboto"/>
              <a:cs typeface="Roboto"/>
            </a:endParaRPr>
          </a:p>
          <a:p>
            <a:pPr marL="16933">
              <a:spcBef>
                <a:spcPts val="387"/>
              </a:spcBef>
              <a:tabLst>
                <a:tab pos="422476" algn="l"/>
              </a:tabLst>
            </a:pPr>
            <a:r>
              <a:rPr sz="1600" dirty="0">
                <a:latin typeface="RobotoRegular"/>
                <a:cs typeface="RobotoRegular"/>
              </a:rPr>
              <a:t>-	</a:t>
            </a:r>
            <a:r>
              <a:rPr sz="1600" spc="-7" dirty="0">
                <a:latin typeface="RobotoRegular"/>
                <a:cs typeface="RobotoRegular"/>
              </a:rPr>
              <a:t>Don’t call Hooks inside </a:t>
            </a:r>
            <a:r>
              <a:rPr sz="1600" i="1" spc="-40" dirty="0">
                <a:latin typeface="Roboto"/>
                <a:cs typeface="Roboto"/>
              </a:rPr>
              <a:t>loops, </a:t>
            </a:r>
            <a:r>
              <a:rPr sz="1600" i="1" spc="-33" dirty="0">
                <a:latin typeface="Roboto"/>
                <a:cs typeface="Roboto"/>
              </a:rPr>
              <a:t>conditions, </a:t>
            </a:r>
            <a:r>
              <a:rPr sz="1600" i="1" spc="-40" dirty="0">
                <a:latin typeface="Roboto"/>
                <a:cs typeface="Roboto"/>
              </a:rPr>
              <a:t>or </a:t>
            </a:r>
            <a:r>
              <a:rPr sz="1600" i="1" spc="-27" dirty="0">
                <a:latin typeface="Roboto"/>
                <a:cs typeface="Roboto"/>
              </a:rPr>
              <a:t>nested</a:t>
            </a:r>
            <a:r>
              <a:rPr sz="1600" i="1" spc="93" dirty="0">
                <a:latin typeface="Roboto"/>
                <a:cs typeface="Roboto"/>
              </a:rPr>
              <a:t> </a:t>
            </a:r>
            <a:r>
              <a:rPr sz="1600" i="1" spc="-27" dirty="0">
                <a:latin typeface="Roboto"/>
                <a:cs typeface="Roboto"/>
              </a:rPr>
              <a:t>functions</a:t>
            </a:r>
            <a:endParaRPr sz="1600" dirty="0">
              <a:latin typeface="Roboto"/>
              <a:cs typeface="Roboto"/>
            </a:endParaRPr>
          </a:p>
          <a:p>
            <a:pPr marL="423323">
              <a:spcBef>
                <a:spcPts val="380"/>
              </a:spcBef>
            </a:pPr>
            <a:r>
              <a:rPr sz="1600" b="1" spc="-13" dirty="0">
                <a:latin typeface="Roboto"/>
                <a:cs typeface="Roboto"/>
              </a:rPr>
              <a:t>Hooks </a:t>
            </a:r>
            <a:r>
              <a:rPr sz="1600" spc="-7" dirty="0">
                <a:latin typeface="RobotoRegular"/>
                <a:cs typeface="RobotoRegular"/>
              </a:rPr>
              <a:t>are </a:t>
            </a:r>
            <a:r>
              <a:rPr sz="1600" b="1" spc="-7" dirty="0">
                <a:latin typeface="Roboto"/>
                <a:cs typeface="Roboto"/>
              </a:rPr>
              <a:t>called </a:t>
            </a:r>
            <a:r>
              <a:rPr sz="1600" spc="-7" dirty="0">
                <a:latin typeface="RobotoRegular"/>
                <a:cs typeface="RobotoRegular"/>
              </a:rPr>
              <a:t>in </a:t>
            </a:r>
            <a:r>
              <a:rPr sz="1600" dirty="0">
                <a:latin typeface="RobotoRegular"/>
                <a:cs typeface="RobotoRegular"/>
              </a:rPr>
              <a:t>the </a:t>
            </a:r>
            <a:r>
              <a:rPr sz="1600" b="1" spc="-7" dirty="0">
                <a:latin typeface="Roboto"/>
                <a:cs typeface="Roboto"/>
              </a:rPr>
              <a:t>same order </a:t>
            </a:r>
            <a:r>
              <a:rPr sz="1600" spc="-7" dirty="0">
                <a:latin typeface="RobotoRegular"/>
                <a:cs typeface="RobotoRegular"/>
              </a:rPr>
              <a:t>each time </a:t>
            </a:r>
            <a:r>
              <a:rPr sz="1600" dirty="0">
                <a:latin typeface="RobotoRegular"/>
                <a:cs typeface="RobotoRegular"/>
              </a:rPr>
              <a:t>a </a:t>
            </a:r>
            <a:r>
              <a:rPr sz="1600" b="1" spc="-7" dirty="0">
                <a:latin typeface="Roboto"/>
                <a:cs typeface="Roboto"/>
              </a:rPr>
              <a:t>component</a:t>
            </a:r>
            <a:r>
              <a:rPr sz="1600" b="1" spc="67" dirty="0">
                <a:latin typeface="Roboto"/>
                <a:cs typeface="Roboto"/>
              </a:rPr>
              <a:t> </a:t>
            </a:r>
            <a:r>
              <a:rPr sz="1600" b="1" spc="-7" dirty="0">
                <a:latin typeface="Roboto"/>
                <a:cs typeface="Roboto"/>
              </a:rPr>
              <a:t>renders</a:t>
            </a:r>
            <a:endParaRPr sz="1600" dirty="0">
              <a:latin typeface="Roboto"/>
              <a:cs typeface="Roboto"/>
            </a:endParaRPr>
          </a:p>
          <a:p>
            <a:pPr>
              <a:spcBef>
                <a:spcPts val="53"/>
              </a:spcBef>
            </a:pPr>
            <a:endParaRPr sz="2000" dirty="0">
              <a:latin typeface="Roboto"/>
              <a:cs typeface="Roboto"/>
            </a:endParaRPr>
          </a:p>
          <a:p>
            <a:pPr marL="423323" indent="-407236">
              <a:buFont typeface="Noto Sans Symbols"/>
              <a:buChar char="➢"/>
              <a:tabLst>
                <a:tab pos="422476" algn="l"/>
                <a:tab pos="424169" algn="l"/>
              </a:tabLst>
            </a:pPr>
            <a:r>
              <a:rPr sz="1600" b="1" u="sng" spc="-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Only Call </a:t>
            </a:r>
            <a:r>
              <a:rPr sz="1600" b="1" u="sng" spc="-13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Hooks </a:t>
            </a:r>
            <a:r>
              <a:rPr sz="1600" b="1" u="sng" spc="-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from </a:t>
            </a:r>
            <a:r>
              <a:rPr sz="1600" b="1" u="sng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React </a:t>
            </a:r>
            <a:r>
              <a:rPr sz="1600" b="1" u="sng" spc="-7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Functions</a:t>
            </a:r>
            <a:r>
              <a:rPr sz="1600" b="1" u="sng" spc="-33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 </a:t>
            </a:r>
            <a:r>
              <a:rPr sz="1600" b="1" u="sng" dirty="0">
                <a:solidFill>
                  <a:srgbClr val="38761D"/>
                </a:solidFill>
                <a:uFill>
                  <a:solidFill>
                    <a:srgbClr val="38761D"/>
                  </a:solidFill>
                </a:uFill>
                <a:latin typeface="Roboto"/>
                <a:cs typeface="Roboto"/>
              </a:rPr>
              <a:t>:</a:t>
            </a:r>
            <a:endParaRPr sz="1600" dirty="0">
              <a:latin typeface="Roboto"/>
              <a:cs typeface="Roboto"/>
            </a:endParaRPr>
          </a:p>
          <a:p>
            <a:pPr marL="16933">
              <a:spcBef>
                <a:spcPts val="387"/>
              </a:spcBef>
              <a:tabLst>
                <a:tab pos="422476" algn="l"/>
              </a:tabLst>
            </a:pPr>
            <a:r>
              <a:rPr sz="1600" dirty="0">
                <a:latin typeface="RobotoRegular"/>
                <a:cs typeface="RobotoRegular"/>
              </a:rPr>
              <a:t>-	</a:t>
            </a:r>
            <a:r>
              <a:rPr sz="1600" spc="-7" dirty="0">
                <a:latin typeface="RobotoRegular"/>
                <a:cs typeface="RobotoRegular"/>
              </a:rPr>
              <a:t>Don’t call Hooks from regular JavaScript</a:t>
            </a:r>
            <a:r>
              <a:rPr sz="1600" spc="87" dirty="0">
                <a:latin typeface="RobotoRegular"/>
                <a:cs typeface="RobotoRegular"/>
              </a:rPr>
              <a:t> </a:t>
            </a:r>
            <a:r>
              <a:rPr sz="1600" spc="-7" dirty="0">
                <a:latin typeface="RobotoRegular"/>
                <a:cs typeface="RobotoRegular"/>
              </a:rPr>
              <a:t>function</a:t>
            </a:r>
            <a:r>
              <a:rPr lang="fr-FR" sz="1600" spc="-7" dirty="0">
                <a:latin typeface="RobotoRegular"/>
                <a:cs typeface="RobotoRegular"/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96593" y="3423665"/>
            <a:ext cx="350520" cy="279400"/>
            <a:chOff x="897445" y="2567749"/>
            <a:chExt cx="262890" cy="209550"/>
          </a:xfrm>
        </p:grpSpPr>
        <p:sp>
          <p:nvSpPr>
            <p:cNvPr id="5" name="object 5"/>
            <p:cNvSpPr/>
            <p:nvPr/>
          </p:nvSpPr>
          <p:spPr>
            <a:xfrm>
              <a:off x="902208" y="2572511"/>
              <a:ext cx="252983" cy="199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67"/>
            </a:p>
          </p:txBody>
        </p:sp>
        <p:sp>
          <p:nvSpPr>
            <p:cNvPr id="6" name="object 6"/>
            <p:cNvSpPr/>
            <p:nvPr/>
          </p:nvSpPr>
          <p:spPr>
            <a:xfrm>
              <a:off x="902208" y="2572511"/>
              <a:ext cx="253365" cy="200025"/>
            </a:xfrm>
            <a:custGeom>
              <a:avLst/>
              <a:gdLst/>
              <a:ahLst/>
              <a:cxnLst/>
              <a:rect l="l" t="t" r="r" b="b"/>
              <a:pathLst>
                <a:path w="253365" h="200025">
                  <a:moveTo>
                    <a:pt x="0" y="49911"/>
                  </a:moveTo>
                  <a:lnTo>
                    <a:pt x="153161" y="49911"/>
                  </a:lnTo>
                  <a:lnTo>
                    <a:pt x="153161" y="0"/>
                  </a:lnTo>
                  <a:lnTo>
                    <a:pt x="252983" y="99821"/>
                  </a:lnTo>
                  <a:lnTo>
                    <a:pt x="153161" y="199644"/>
                  </a:lnTo>
                  <a:lnTo>
                    <a:pt x="153161" y="149732"/>
                  </a:lnTo>
                  <a:lnTo>
                    <a:pt x="0" y="149732"/>
                  </a:lnTo>
                  <a:lnTo>
                    <a:pt x="0" y="49911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 sz="1867"/>
            </a:p>
          </p:txBody>
        </p:sp>
      </p:grpSp>
      <p:sp>
        <p:nvSpPr>
          <p:cNvPr id="10" name="Google Shape;136;p7">
            <a:extLst>
              <a:ext uri="{FF2B5EF4-FFF2-40B4-BE49-F238E27FC236}">
                <a16:creationId xmlns:a16="http://schemas.microsoft.com/office/drawing/2014/main" id="{ABCA0426-55DB-4F47-BF32-9F799941999C}"/>
              </a:ext>
            </a:extLst>
          </p:cNvPr>
          <p:cNvSpPr/>
          <p:nvPr/>
        </p:nvSpPr>
        <p:spPr>
          <a:xfrm>
            <a:off x="1134644" y="800523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Rules of </a:t>
            </a:r>
            <a:r>
              <a:rPr lang="fr-FR" sz="4400" b="1" dirty="0" err="1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endParaRPr lang="fr-FR"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48080" y="1882509"/>
            <a:ext cx="989584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Roboto"/>
              <a:buNone/>
            </a:pPr>
            <a:r>
              <a:rPr lang="fr-FR" sz="7919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Installation &amp; </a:t>
            </a:r>
            <a:r>
              <a:rPr lang="fr-FR" sz="7919" b="1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Env</a:t>
            </a:r>
            <a:endParaRPr sz="7919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F788A-2171-4B34-8F65-0372F24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482172"/>
            <a:ext cx="4196080" cy="141732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200" dirty="0">
                <a:latin typeface="Roboto"/>
                <a:ea typeface="Roboto"/>
              </a:rPr>
              <a:t>Working with </a:t>
            </a:r>
            <a:r>
              <a:rPr lang="en-US" sz="2200" dirty="0" err="1">
                <a:latin typeface="Roboto"/>
                <a:ea typeface="Roboto"/>
              </a:rPr>
              <a:t>npm</a:t>
            </a:r>
            <a:r>
              <a:rPr lang="en-US" sz="2200" dirty="0">
                <a:latin typeface="Roboto"/>
                <a:ea typeface="Roboto"/>
              </a:rPr>
              <a:t> (node package manager) and some libraries related to React, requires NodeJS. You can download it here: </a:t>
            </a:r>
            <a:r>
              <a:rPr lang="en-US" sz="1600" b="0" i="0" u="none" strike="noStrike" dirty="0">
                <a:solidFill>
                  <a:srgbClr val="409FE7"/>
                </a:solidFill>
                <a:effectLst/>
                <a:latin typeface="Roboto" panose="02000000000000000000" pitchFamily="2" charset="0"/>
                <a:hlinkClick r:id="rId2"/>
              </a:rPr>
              <a:t>https://nodejs.org/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</a:t>
            </a:r>
            <a:br>
              <a:rPr lang="en-US" sz="2400" dirty="0">
                <a:latin typeface="Roboto"/>
                <a:ea typeface="Roboto"/>
              </a:rPr>
            </a:br>
            <a:endParaRPr lang="fr-FR" sz="2400" dirty="0">
              <a:latin typeface="Roboto"/>
              <a:ea typeface="Roboto"/>
            </a:endParaRPr>
          </a:p>
        </p:txBody>
      </p:sp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B38033FA-AE21-448D-B21F-780DB42DA6A4}"/>
              </a:ext>
            </a:extLst>
          </p:cNvPr>
          <p:cNvSpPr/>
          <p:nvPr/>
        </p:nvSpPr>
        <p:spPr>
          <a:xfrm>
            <a:off x="1134644" y="800523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WHAT DO YOU NEED ?</a:t>
            </a:r>
            <a:endParaRPr lang="fr-FR"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ED6DE9-5C5B-4002-B773-4F0C7369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99" y="2596808"/>
            <a:ext cx="1860201" cy="11379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51AACD-4014-4977-B06F-97D8EA6EF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080" y="2317408"/>
            <a:ext cx="1417320" cy="1417320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4544BE12-C16A-4DB5-8CE1-E339EF53BFDF}"/>
              </a:ext>
            </a:extLst>
          </p:cNvPr>
          <p:cNvSpPr txBox="1">
            <a:spLocks/>
          </p:cNvSpPr>
          <p:nvPr/>
        </p:nvSpPr>
        <p:spPr>
          <a:xfrm>
            <a:off x="6997700" y="4482172"/>
            <a:ext cx="4196080" cy="14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100" dirty="0">
                <a:latin typeface="Roboto"/>
                <a:ea typeface="Roboto"/>
              </a:rPr>
              <a:t>We need an editor to edit React files. You can download </a:t>
            </a:r>
            <a:r>
              <a:rPr lang="en-US" sz="2100" dirty="0" err="1">
                <a:latin typeface="Roboto"/>
                <a:ea typeface="Roboto"/>
              </a:rPr>
              <a:t>VSCode</a:t>
            </a:r>
            <a:r>
              <a:rPr lang="en-US" sz="2100" dirty="0">
                <a:latin typeface="Roboto"/>
                <a:ea typeface="Roboto"/>
              </a:rPr>
              <a:t> from here</a:t>
            </a:r>
            <a:r>
              <a:rPr lang="en-US" sz="1900" dirty="0">
                <a:latin typeface="Roboto"/>
                <a:ea typeface="Roboto"/>
              </a:rPr>
              <a:t>: </a:t>
            </a:r>
          </a:p>
          <a:p>
            <a:pPr marL="114300" indent="0">
              <a:buFont typeface="Arial"/>
              <a:buNone/>
            </a:pPr>
            <a:r>
              <a:rPr lang="en-US" sz="1600" b="0" i="0" u="none" strike="noStrike" dirty="0">
                <a:solidFill>
                  <a:srgbClr val="409FE7"/>
                </a:solidFill>
                <a:effectLst/>
                <a:latin typeface="Roboto" panose="02000000000000000000" pitchFamily="2" charset="0"/>
                <a:hlinkClick r:id="rId5"/>
              </a:rPr>
              <a:t>https://code.visualstudio.com/download</a:t>
            </a:r>
            <a:br>
              <a:rPr lang="en-US" sz="2400" dirty="0">
                <a:latin typeface="Roboto"/>
                <a:ea typeface="Roboto"/>
              </a:rPr>
            </a:br>
            <a:endParaRPr lang="fr-FR" sz="2400" dirty="0"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698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-35800" y="-53733"/>
            <a:ext cx="12301200" cy="698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634" y="571651"/>
            <a:ext cx="8516333" cy="57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3065600" y="2832200"/>
            <a:ext cx="6098400" cy="1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lang="fr-FR" sz="5333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</a:t>
            </a:r>
            <a:endParaRPr sz="5333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7;p15">
            <a:extLst>
              <a:ext uri="{FF2B5EF4-FFF2-40B4-BE49-F238E27FC236}">
                <a16:creationId xmlns:a16="http://schemas.microsoft.com/office/drawing/2014/main" id="{982C5697-61EA-4B6F-8821-8F0402DAF70F}"/>
              </a:ext>
            </a:extLst>
          </p:cNvPr>
          <p:cNvSpPr/>
          <p:nvPr/>
        </p:nvSpPr>
        <p:spPr>
          <a:xfrm flipH="1">
            <a:off x="419433" y="1588941"/>
            <a:ext cx="4742000" cy="47560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3333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3333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lnSpc>
                <a:spcPct val="115000"/>
              </a:lnSpc>
            </a:pPr>
            <a:r>
              <a:rPr lang="en" sz="3333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CSS</a:t>
            </a:r>
            <a:endParaRPr sz="3333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lnSpc>
                <a:spcPct val="115000"/>
              </a:lnSpc>
            </a:pPr>
            <a:r>
              <a:rPr lang="en" sz="3333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endParaRPr sz="3333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lnSpc>
                <a:spcPct val="115000"/>
              </a:lnSpc>
            </a:pPr>
            <a:r>
              <a:rPr lang="en" sz="3333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React JS</a:t>
            </a:r>
            <a:endParaRPr sz="3333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endParaRPr sz="1867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98;p15">
            <a:extLst>
              <a:ext uri="{FF2B5EF4-FFF2-40B4-BE49-F238E27FC236}">
                <a16:creationId xmlns:a16="http://schemas.microsoft.com/office/drawing/2014/main" id="{67EA780F-2EC5-447C-A006-A361C9726FD1}"/>
              </a:ext>
            </a:extLst>
          </p:cNvPr>
          <p:cNvSpPr/>
          <p:nvPr/>
        </p:nvSpPr>
        <p:spPr>
          <a:xfrm>
            <a:off x="7262733" y="1588941"/>
            <a:ext cx="4300800" cy="47560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3333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NodeJS</a:t>
            </a:r>
            <a:endParaRPr sz="3333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lnSpc>
                <a:spcPct val="115000"/>
              </a:lnSpc>
            </a:pPr>
            <a:r>
              <a:rPr lang="en" sz="3333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Express</a:t>
            </a:r>
            <a:endParaRPr sz="3333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>
              <a:lnSpc>
                <a:spcPct val="115000"/>
              </a:lnSpc>
            </a:pPr>
            <a:r>
              <a:rPr lang="en" sz="3333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MongoDB</a:t>
            </a:r>
            <a:endParaRPr sz="3333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endParaRPr sz="1867" dirty="0">
              <a:latin typeface="Comfortaa"/>
              <a:ea typeface="Comfortaa"/>
              <a:cs typeface="Comfortaa"/>
              <a:sym typeface="Comfortaa"/>
            </a:endParaRPr>
          </a:p>
          <a:p>
            <a:endParaRPr sz="1867" dirty="0"/>
          </a:p>
        </p:txBody>
      </p:sp>
      <p:grpSp>
        <p:nvGrpSpPr>
          <p:cNvPr id="12" name="Google Shape;99;p15">
            <a:extLst>
              <a:ext uri="{FF2B5EF4-FFF2-40B4-BE49-F238E27FC236}">
                <a16:creationId xmlns:a16="http://schemas.microsoft.com/office/drawing/2014/main" id="{FE6D1798-8459-4EA5-97E9-8C9904F96E94}"/>
              </a:ext>
            </a:extLst>
          </p:cNvPr>
          <p:cNvGrpSpPr/>
          <p:nvPr/>
        </p:nvGrpSpPr>
        <p:grpSpPr>
          <a:xfrm>
            <a:off x="5170881" y="2054186"/>
            <a:ext cx="1502844" cy="1317876"/>
            <a:chOff x="4858109" y="2631368"/>
            <a:chExt cx="316442" cy="315000"/>
          </a:xfrm>
        </p:grpSpPr>
        <p:sp>
          <p:nvSpPr>
            <p:cNvPr id="13" name="Google Shape;100;p15">
              <a:extLst>
                <a:ext uri="{FF2B5EF4-FFF2-40B4-BE49-F238E27FC236}">
                  <a16:creationId xmlns:a16="http://schemas.microsoft.com/office/drawing/2014/main" id="{F4292070-8574-4730-A228-7B250337F671}"/>
                </a:ext>
              </a:extLst>
            </p:cNvPr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101;p15">
              <a:extLst>
                <a:ext uri="{FF2B5EF4-FFF2-40B4-BE49-F238E27FC236}">
                  <a16:creationId xmlns:a16="http://schemas.microsoft.com/office/drawing/2014/main" id="{F780CDCA-0B14-4871-856A-4784048D6813}"/>
                </a:ext>
              </a:extLst>
            </p:cNvPr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br>
                <a:rPr lang="en" sz="1867"/>
              </a:br>
              <a:endParaRPr sz="1867"/>
            </a:p>
          </p:txBody>
        </p:sp>
      </p:grpSp>
      <p:grpSp>
        <p:nvGrpSpPr>
          <p:cNvPr id="15" name="Google Shape;102;p15">
            <a:extLst>
              <a:ext uri="{FF2B5EF4-FFF2-40B4-BE49-F238E27FC236}">
                <a16:creationId xmlns:a16="http://schemas.microsoft.com/office/drawing/2014/main" id="{4491926A-9BBF-4835-B743-0CCC7C0E3FB2}"/>
              </a:ext>
            </a:extLst>
          </p:cNvPr>
          <p:cNvGrpSpPr/>
          <p:nvPr/>
        </p:nvGrpSpPr>
        <p:grpSpPr>
          <a:xfrm rot="10800000">
            <a:off x="5759881" y="4120686"/>
            <a:ext cx="1502844" cy="1317876"/>
            <a:chOff x="4858109" y="2631368"/>
            <a:chExt cx="316442" cy="315000"/>
          </a:xfrm>
        </p:grpSpPr>
        <p:sp>
          <p:nvSpPr>
            <p:cNvPr id="16" name="Google Shape;103;p15">
              <a:extLst>
                <a:ext uri="{FF2B5EF4-FFF2-40B4-BE49-F238E27FC236}">
                  <a16:creationId xmlns:a16="http://schemas.microsoft.com/office/drawing/2014/main" id="{7CF8DBDE-53E2-488C-B0D6-758CD6E33973}"/>
                </a:ext>
              </a:extLst>
            </p:cNvPr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04;p15">
              <a:extLst>
                <a:ext uri="{FF2B5EF4-FFF2-40B4-BE49-F238E27FC236}">
                  <a16:creationId xmlns:a16="http://schemas.microsoft.com/office/drawing/2014/main" id="{28B14A42-69CA-4BB8-9A49-E7CF001ABCA3}"/>
                </a:ext>
              </a:extLst>
            </p:cNvPr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br>
                <a:rPr lang="en" sz="1867"/>
              </a:br>
              <a:endParaRPr sz="1867"/>
            </a:p>
          </p:txBody>
        </p:sp>
      </p:grpSp>
      <p:sp>
        <p:nvSpPr>
          <p:cNvPr id="18" name="Google Shape;105;p15">
            <a:extLst>
              <a:ext uri="{FF2B5EF4-FFF2-40B4-BE49-F238E27FC236}">
                <a16:creationId xmlns:a16="http://schemas.microsoft.com/office/drawing/2014/main" id="{FD50F14E-26B8-42EA-901C-A6F37885F1F5}"/>
              </a:ext>
            </a:extLst>
          </p:cNvPr>
          <p:cNvSpPr txBox="1"/>
          <p:nvPr/>
        </p:nvSpPr>
        <p:spPr>
          <a:xfrm>
            <a:off x="5583684" y="1844833"/>
            <a:ext cx="1256800" cy="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latin typeface="Comfortaa"/>
                <a:ea typeface="Comfortaa"/>
                <a:cs typeface="Comfortaa"/>
                <a:sym typeface="Comfortaa"/>
              </a:rPr>
              <a:t>Request</a:t>
            </a:r>
            <a:endParaRPr sz="1867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" name="Google Shape;106;p15">
            <a:extLst>
              <a:ext uri="{FF2B5EF4-FFF2-40B4-BE49-F238E27FC236}">
                <a16:creationId xmlns:a16="http://schemas.microsoft.com/office/drawing/2014/main" id="{2BD5CE09-C757-4FA2-A042-F6A328A04E45}"/>
              </a:ext>
            </a:extLst>
          </p:cNvPr>
          <p:cNvSpPr txBox="1"/>
          <p:nvPr/>
        </p:nvSpPr>
        <p:spPr>
          <a:xfrm>
            <a:off x="5496867" y="5106733"/>
            <a:ext cx="14304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latin typeface="Comfortaa"/>
                <a:ea typeface="Comfortaa"/>
                <a:cs typeface="Comfortaa"/>
                <a:sym typeface="Comfortaa"/>
              </a:rPr>
              <a:t>Response</a:t>
            </a:r>
            <a:endParaRPr sz="1867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107;p15">
            <a:extLst>
              <a:ext uri="{FF2B5EF4-FFF2-40B4-BE49-F238E27FC236}">
                <a16:creationId xmlns:a16="http://schemas.microsoft.com/office/drawing/2014/main" id="{06971F69-D789-42DD-90F3-A4D5676CC61A}"/>
              </a:ext>
            </a:extLst>
          </p:cNvPr>
          <p:cNvSpPr txBox="1"/>
          <p:nvPr/>
        </p:nvSpPr>
        <p:spPr>
          <a:xfrm>
            <a:off x="1737800" y="203740"/>
            <a:ext cx="8716400" cy="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40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" name="Google Shape;108;p15">
            <a:extLst>
              <a:ext uri="{FF2B5EF4-FFF2-40B4-BE49-F238E27FC236}">
                <a16:creationId xmlns:a16="http://schemas.microsoft.com/office/drawing/2014/main" id="{EADE87EF-AA01-4D30-A89A-FB18C7DA2B07}"/>
              </a:ext>
            </a:extLst>
          </p:cNvPr>
          <p:cNvSpPr txBox="1"/>
          <p:nvPr/>
        </p:nvSpPr>
        <p:spPr>
          <a:xfrm>
            <a:off x="1296733" y="1045941"/>
            <a:ext cx="3208400" cy="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 sz="1867" b="1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109;p15">
            <a:extLst>
              <a:ext uri="{FF2B5EF4-FFF2-40B4-BE49-F238E27FC236}">
                <a16:creationId xmlns:a16="http://schemas.microsoft.com/office/drawing/2014/main" id="{22E4DA7B-9490-45C0-A05B-58A407C21F92}"/>
              </a:ext>
            </a:extLst>
          </p:cNvPr>
          <p:cNvSpPr txBox="1"/>
          <p:nvPr/>
        </p:nvSpPr>
        <p:spPr>
          <a:xfrm>
            <a:off x="7595933" y="1066300"/>
            <a:ext cx="3208400" cy="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Back-end</a:t>
            </a:r>
            <a:endParaRPr sz="1867" b="1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1051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70" y="891618"/>
            <a:ext cx="11907460" cy="507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17" descr="HTML5 mobile app or native? It depends">
            <a:extLst>
              <a:ext uri="{FF2B5EF4-FFF2-40B4-BE49-F238E27FC236}">
                <a16:creationId xmlns:a16="http://schemas.microsoft.com/office/drawing/2014/main" id="{79D8CB85-FE61-4D4A-9D29-324C869290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4900" y="378274"/>
            <a:ext cx="7442200" cy="348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17">
            <a:extLst>
              <a:ext uri="{FF2B5EF4-FFF2-40B4-BE49-F238E27FC236}">
                <a16:creationId xmlns:a16="http://schemas.microsoft.com/office/drawing/2014/main" id="{9AFAECC4-0F92-4DAF-975E-519EBFBB214F}"/>
              </a:ext>
            </a:extLst>
          </p:cNvPr>
          <p:cNvSpPr txBox="1"/>
          <p:nvPr/>
        </p:nvSpPr>
        <p:spPr>
          <a:xfrm>
            <a:off x="1486800" y="4463607"/>
            <a:ext cx="84240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latin typeface="Comfortaa"/>
                <a:ea typeface="Comfortaa"/>
                <a:cs typeface="Comfortaa"/>
                <a:sym typeface="Comfortaa"/>
              </a:rPr>
              <a:t>HTML is a markup language that builds the </a:t>
            </a:r>
            <a:r>
              <a:rPr lang="en" sz="2133" dirty="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structure </a:t>
            </a:r>
            <a:r>
              <a:rPr lang="en" sz="2133" dirty="0">
                <a:latin typeface="Comfortaa"/>
                <a:ea typeface="Comfortaa"/>
                <a:cs typeface="Comfortaa"/>
                <a:sym typeface="Comfortaa"/>
              </a:rPr>
              <a:t>and gives us the skeleton of our website or web app</a:t>
            </a:r>
            <a:endParaRPr sz="2133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4453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6;p18" descr="Improving CSS performance and file size - an in-depth guide - DEV">
            <a:extLst>
              <a:ext uri="{FF2B5EF4-FFF2-40B4-BE49-F238E27FC236}">
                <a16:creationId xmlns:a16="http://schemas.microsoft.com/office/drawing/2014/main" id="{D9BE0558-3795-4DDC-8959-D8131AB3863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4901" y="458674"/>
            <a:ext cx="7442201" cy="31241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7;p18">
            <a:extLst>
              <a:ext uri="{FF2B5EF4-FFF2-40B4-BE49-F238E27FC236}">
                <a16:creationId xmlns:a16="http://schemas.microsoft.com/office/drawing/2014/main" id="{49A06F1A-88D7-48E5-8CBB-4A3032F1D40B}"/>
              </a:ext>
            </a:extLst>
          </p:cNvPr>
          <p:cNvSpPr txBox="1"/>
          <p:nvPr/>
        </p:nvSpPr>
        <p:spPr>
          <a:xfrm>
            <a:off x="1272533" y="4071933"/>
            <a:ext cx="9952000" cy="1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latin typeface="Comfortaa"/>
                <a:ea typeface="Comfortaa"/>
                <a:cs typeface="Comfortaa"/>
                <a:sym typeface="Comfortaa"/>
              </a:rPr>
              <a:t>CSS is a style sheet language that’s responsible for the </a:t>
            </a:r>
            <a:r>
              <a:rPr lang="en" sz="2133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design </a:t>
            </a:r>
            <a:r>
              <a:rPr lang="en" sz="2133">
                <a:latin typeface="Comfortaa"/>
                <a:ea typeface="Comfortaa"/>
                <a:cs typeface="Comfortaa"/>
                <a:sym typeface="Comfortaa"/>
              </a:rPr>
              <a:t>and the appearance of our website or web application </a:t>
            </a:r>
            <a:endParaRPr sz="2133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8036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2;p19" descr="Terms You Need to Know as a JS Developer | by Manisha Basra | Better  Programming | Medium">
            <a:extLst>
              <a:ext uri="{FF2B5EF4-FFF2-40B4-BE49-F238E27FC236}">
                <a16:creationId xmlns:a16="http://schemas.microsoft.com/office/drawing/2014/main" id="{12290E20-C71A-441F-A500-E621F74536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6400" y="561467"/>
            <a:ext cx="9019200" cy="3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3;p19">
            <a:extLst>
              <a:ext uri="{FF2B5EF4-FFF2-40B4-BE49-F238E27FC236}">
                <a16:creationId xmlns:a16="http://schemas.microsoft.com/office/drawing/2014/main" id="{9A77C74A-3319-4D29-AF0E-18E25FB40582}"/>
              </a:ext>
            </a:extLst>
          </p:cNvPr>
          <p:cNvSpPr txBox="1"/>
          <p:nvPr/>
        </p:nvSpPr>
        <p:spPr>
          <a:xfrm>
            <a:off x="1586400" y="4264533"/>
            <a:ext cx="92244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467"/>
              </a:spcBef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JavaScript adds dynamism and </a:t>
            </a:r>
            <a:r>
              <a:rPr lang="en" sz="24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interactivity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to our website or web application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>
              <a:spcBef>
                <a:spcPts val="1467"/>
              </a:spcBef>
            </a:pP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350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to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02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001719" y="2318858"/>
            <a:ext cx="7192881" cy="36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 b="1" dirty="0">
                <a:latin typeface="Roboto"/>
                <a:ea typeface="Roboto"/>
              </a:rPr>
              <a:t>React.js </a:t>
            </a:r>
            <a:r>
              <a:rPr lang="en-US" sz="2380" dirty="0">
                <a:latin typeface="Roboto"/>
                <a:ea typeface="Roboto"/>
              </a:rPr>
              <a:t>is an open-source JavaScript library that is used for building user interfaces specifically for Single-Page Applications .</a:t>
            </a:r>
            <a:endParaRPr lang="en-US" dirty="0"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68" y="784371"/>
            <a:ext cx="2647433" cy="528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4FE1DBD-897C-4F35-8509-4C69FF5F8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39142"/>
            <a:ext cx="2647433" cy="18718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567</Words>
  <Application>Microsoft Office PowerPoint</Application>
  <PresentationFormat>Grand écran</PresentationFormat>
  <Paragraphs>76</Paragraphs>
  <Slides>23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5" baseType="lpstr">
      <vt:lpstr>Lato Semibold</vt:lpstr>
      <vt:lpstr>Roboto</vt:lpstr>
      <vt:lpstr>Calibri</vt:lpstr>
      <vt:lpstr>RobotoRegular</vt:lpstr>
      <vt:lpstr>Lato</vt:lpstr>
      <vt:lpstr>Arial</vt:lpstr>
      <vt:lpstr>Roboto Light</vt:lpstr>
      <vt:lpstr>bloomreach_sans</vt:lpstr>
      <vt:lpstr>Noto Sans Symbols</vt:lpstr>
      <vt:lpstr>Comfortaa</vt:lpstr>
      <vt:lpstr>Lato Thin</vt:lpstr>
      <vt:lpstr>Thème Office</vt:lpstr>
      <vt:lpstr>Présentation PowerPoint</vt:lpstr>
      <vt:lpstr>Intro to web dev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Intro to React</vt:lpstr>
      <vt:lpstr>Présentation PowerPoint</vt:lpstr>
      <vt:lpstr>Présentation PowerPoint</vt:lpstr>
      <vt:lpstr>Why use React ?</vt:lpstr>
      <vt:lpstr>Présentation PowerPoint</vt:lpstr>
      <vt:lpstr>React Features</vt:lpstr>
      <vt:lpstr>Présentation PowerPoint</vt:lpstr>
      <vt:lpstr>React Props</vt:lpstr>
      <vt:lpstr>Présentation PowerPoint</vt:lpstr>
      <vt:lpstr>Présentation PowerPoint</vt:lpstr>
      <vt:lpstr>React Hooks</vt:lpstr>
      <vt:lpstr>Présentation PowerPoint</vt:lpstr>
      <vt:lpstr>Présentation PowerPoint</vt:lpstr>
      <vt:lpstr>Installation &amp; Env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sartoucha na7nou7</dc:creator>
  <cp:lastModifiedBy>yasmine souissi</cp:lastModifiedBy>
  <cp:revision>3</cp:revision>
  <dcterms:created xsi:type="dcterms:W3CDTF">2019-09-03T11:04:18Z</dcterms:created>
  <dcterms:modified xsi:type="dcterms:W3CDTF">2021-11-17T16:41:03Z</dcterms:modified>
</cp:coreProperties>
</file>