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99" d="100"/>
          <a:sy n="99" d="100"/>
        </p:scale>
        <p:origin x="9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D34E-042F-4D14-90EC-2EE0633CB8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9F1A93-341A-4B69-8ED9-38B71E0AE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7C63D-9ACF-4253-ACE4-26F5566627E0}"/>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5" name="Footer Placeholder 4">
            <a:extLst>
              <a:ext uri="{FF2B5EF4-FFF2-40B4-BE49-F238E27FC236}">
                <a16:creationId xmlns:a16="http://schemas.microsoft.com/office/drawing/2014/main" id="{6A3D7AAA-10A0-401C-89E3-F19E6A1E3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65983-4328-48BC-B1DC-C9AECDB33A58}"/>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56639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9B98-F689-450F-97E2-0628BA332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6C464C-2A60-4449-8E02-9E993423A0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E1E03-1B8E-422A-B480-DF317049FF23}"/>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5" name="Footer Placeholder 4">
            <a:extLst>
              <a:ext uri="{FF2B5EF4-FFF2-40B4-BE49-F238E27FC236}">
                <a16:creationId xmlns:a16="http://schemas.microsoft.com/office/drawing/2014/main" id="{AF303A17-AB55-4926-A3C9-62EEFD5B6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F545E-0305-4B40-8C48-78936DEA1AAB}"/>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130435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2CB74-CC28-4847-832B-D0631EEEF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2E6C1E-31A7-4EF8-A69F-28C1DC81D5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9F949-2F43-42BC-AECD-59FE0D5E43F1}"/>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5" name="Footer Placeholder 4">
            <a:extLst>
              <a:ext uri="{FF2B5EF4-FFF2-40B4-BE49-F238E27FC236}">
                <a16:creationId xmlns:a16="http://schemas.microsoft.com/office/drawing/2014/main" id="{62D893AE-31A0-49CC-B7FD-4F114A976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21FAA-F64F-4392-9DB8-439FE5350F24}"/>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255830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EBA7-073F-4C19-97C8-D83A12E82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4643D-3770-45EA-93A5-053FE3FEA4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11C28-A733-476F-BB71-7F1714DEA1A0}"/>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5" name="Footer Placeholder 4">
            <a:extLst>
              <a:ext uri="{FF2B5EF4-FFF2-40B4-BE49-F238E27FC236}">
                <a16:creationId xmlns:a16="http://schemas.microsoft.com/office/drawing/2014/main" id="{546BC35F-3F91-4CEF-B0C1-9ED31682B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A5AE2-D7FC-46C1-8EAD-969EC06753FD}"/>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406589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F3C1-587F-4996-8EE0-23087CDC9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040EC3-C74C-4AA4-A791-4916C9AEE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346B07-BAD6-4E19-82F7-6D649291E30B}"/>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5" name="Footer Placeholder 4">
            <a:extLst>
              <a:ext uri="{FF2B5EF4-FFF2-40B4-BE49-F238E27FC236}">
                <a16:creationId xmlns:a16="http://schemas.microsoft.com/office/drawing/2014/main" id="{E16AD247-1BE8-43C9-AD95-C426091FD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DD227-DB5C-4081-BD33-90103170FAAF}"/>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181046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5271-DF8B-4828-A5ED-6B903FEBF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740648-E824-4AB3-B97E-FE4561D9B7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D47DEC-53EB-4075-AC81-AC5AF112F4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13C2E5-2864-419E-A6E4-D7C45A560C61}"/>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6" name="Footer Placeholder 5">
            <a:extLst>
              <a:ext uri="{FF2B5EF4-FFF2-40B4-BE49-F238E27FC236}">
                <a16:creationId xmlns:a16="http://schemas.microsoft.com/office/drawing/2014/main" id="{AE245625-C808-4D3F-ADA9-89E209C30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F5AD1-1D65-4805-B524-484218E8C9AB}"/>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82261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8B7A-875C-4ED8-A6F2-E891837E6C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5BD498-1D15-49C5-86D5-3E4C0AB32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0F899E-2259-40C7-A856-2D45C18FE4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C1DFEA-761B-44FA-8456-38E22F737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D54D5D-B90F-4A8F-B94C-F99982D295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7C59F8-955F-47A5-9DED-72707DF0EBBC}"/>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8" name="Footer Placeholder 7">
            <a:extLst>
              <a:ext uri="{FF2B5EF4-FFF2-40B4-BE49-F238E27FC236}">
                <a16:creationId xmlns:a16="http://schemas.microsoft.com/office/drawing/2014/main" id="{60B418BA-39E4-4FA1-9BA2-40D422528C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F6613F-BA2F-48FD-872D-EBF0E8800EF2}"/>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189780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4957-6A87-4EBA-9FA4-3D7A15A5EE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25DF9-808A-4CB9-B914-BB9B26EE3446}"/>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4" name="Footer Placeholder 3">
            <a:extLst>
              <a:ext uri="{FF2B5EF4-FFF2-40B4-BE49-F238E27FC236}">
                <a16:creationId xmlns:a16="http://schemas.microsoft.com/office/drawing/2014/main" id="{119549F7-4135-459D-8228-E8320F9C82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156CEF-6812-46DA-86D4-73F2AA86F160}"/>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116774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4F670-140C-4E30-9375-D2DCFDAB6400}"/>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3" name="Footer Placeholder 2">
            <a:extLst>
              <a:ext uri="{FF2B5EF4-FFF2-40B4-BE49-F238E27FC236}">
                <a16:creationId xmlns:a16="http://schemas.microsoft.com/office/drawing/2014/main" id="{2472F519-0E76-4A38-A0A1-3427082ED7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7E792-02A8-4907-95C8-EACA68175615}"/>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206371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AEEC-8A47-40E1-A262-540833F7B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042AC-AF13-41A4-A53E-5DE618C73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D652C8-6405-4E87-8062-73B17B0C6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6886A-A5D3-45D6-86C5-7AE9EB136225}"/>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6" name="Footer Placeholder 5">
            <a:extLst>
              <a:ext uri="{FF2B5EF4-FFF2-40B4-BE49-F238E27FC236}">
                <a16:creationId xmlns:a16="http://schemas.microsoft.com/office/drawing/2014/main" id="{9D8C8FBF-4015-4BE3-A20B-6B5B8503C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1E29B-50E7-4129-8CD7-75E4DAFAD940}"/>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238374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635D-A66F-4C10-9088-672A5EF5C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BF59C0-4953-4337-8560-AD500EE6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12A626-DDBB-43C0-901D-8CD91A4E0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3E2A2-C688-44FB-B4D4-0BAC8711472F}"/>
              </a:ext>
            </a:extLst>
          </p:cNvPr>
          <p:cNvSpPr>
            <a:spLocks noGrp="1"/>
          </p:cNvSpPr>
          <p:nvPr>
            <p:ph type="dt" sz="half" idx="10"/>
          </p:nvPr>
        </p:nvSpPr>
        <p:spPr/>
        <p:txBody>
          <a:bodyPr/>
          <a:lstStyle/>
          <a:p>
            <a:fld id="{D36DBBB3-A002-4372-AC79-77C6E896ACE0}" type="datetimeFigureOut">
              <a:rPr lang="en-US" smtClean="0"/>
              <a:t>10/22/19</a:t>
            </a:fld>
            <a:endParaRPr lang="en-US"/>
          </a:p>
        </p:txBody>
      </p:sp>
      <p:sp>
        <p:nvSpPr>
          <p:cNvPr id="6" name="Footer Placeholder 5">
            <a:extLst>
              <a:ext uri="{FF2B5EF4-FFF2-40B4-BE49-F238E27FC236}">
                <a16:creationId xmlns:a16="http://schemas.microsoft.com/office/drawing/2014/main" id="{74FBF518-72A8-4898-A91A-7082C40AD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0BD24-65AC-4833-B749-348788359C4F}"/>
              </a:ext>
            </a:extLst>
          </p:cNvPr>
          <p:cNvSpPr>
            <a:spLocks noGrp="1"/>
          </p:cNvSpPr>
          <p:nvPr>
            <p:ph type="sldNum" sz="quarter" idx="12"/>
          </p:nvPr>
        </p:nvSpPr>
        <p:spPr/>
        <p:txBody>
          <a:bodyPr/>
          <a:lstStyle/>
          <a:p>
            <a:fld id="{F27E77D1-478A-412C-84CF-1D254F8E0B4E}" type="slidenum">
              <a:rPr lang="en-US" smtClean="0"/>
              <a:t>‹#›</a:t>
            </a:fld>
            <a:endParaRPr lang="en-US"/>
          </a:p>
        </p:txBody>
      </p:sp>
    </p:spTree>
    <p:extLst>
      <p:ext uri="{BB962C8B-B14F-4D97-AF65-F5344CB8AC3E}">
        <p14:creationId xmlns:p14="http://schemas.microsoft.com/office/powerpoint/2010/main" val="304247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E57716-D10C-479F-BC8C-7A47CC8FF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BFBC6-24DB-43BF-B76D-28AC05984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A8C49-8CA2-4291-ADDC-86F239DB2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DBBB3-A002-4372-AC79-77C6E896ACE0}" type="datetimeFigureOut">
              <a:rPr lang="en-US" smtClean="0"/>
              <a:t>10/22/19</a:t>
            </a:fld>
            <a:endParaRPr lang="en-US"/>
          </a:p>
        </p:txBody>
      </p:sp>
      <p:sp>
        <p:nvSpPr>
          <p:cNvPr id="5" name="Footer Placeholder 4">
            <a:extLst>
              <a:ext uri="{FF2B5EF4-FFF2-40B4-BE49-F238E27FC236}">
                <a16:creationId xmlns:a16="http://schemas.microsoft.com/office/drawing/2014/main" id="{E3E3160A-EB7D-40E3-8404-AB2381B3D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8C197D-FB1C-4BBB-B9B8-EAE84DE73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E77D1-478A-412C-84CF-1D254F8E0B4E}" type="slidenum">
              <a:rPr lang="en-US" smtClean="0"/>
              <a:t>‹#›</a:t>
            </a:fld>
            <a:endParaRPr lang="en-US"/>
          </a:p>
        </p:txBody>
      </p:sp>
      <p:sp>
        <p:nvSpPr>
          <p:cNvPr id="7" name="MSIPCMContentMarking" descr="{&quot;HashCode&quot;:-648145407,&quot;Placement&quot;:&quot;Header&quot;}">
            <a:extLst>
              <a:ext uri="{FF2B5EF4-FFF2-40B4-BE49-F238E27FC236}">
                <a16:creationId xmlns:a16="http://schemas.microsoft.com/office/drawing/2014/main" id="{8210A108-627F-4180-BDCC-3CE1A7BF5270}"/>
              </a:ext>
            </a:extLst>
          </p:cNvPr>
          <p:cNvSpPr txBox="1"/>
          <p:nvPr userDrawn="1"/>
        </p:nvSpPr>
        <p:spPr>
          <a:xfrm>
            <a:off x="10142242" y="0"/>
            <a:ext cx="2049758" cy="233422"/>
          </a:xfrm>
          <a:prstGeom prst="rect">
            <a:avLst/>
          </a:prstGeom>
          <a:noFill/>
        </p:spPr>
        <p:txBody>
          <a:bodyPr vert="horz" wrap="square" lIns="0" tIns="0" rIns="0" bIns="0" rtlCol="0" anchor="ctr" anchorCtr="1">
            <a:spAutoFit/>
          </a:bodyPr>
          <a:lstStyle/>
          <a:p>
            <a:pPr algn="r">
              <a:spcBef>
                <a:spcPts val="0"/>
              </a:spcBef>
              <a:spcAft>
                <a:spcPts val="0"/>
              </a:spcAft>
            </a:pPr>
            <a:r>
              <a:rPr lang="en-US" sz="900">
                <a:solidFill>
                  <a:srgbClr val="737373"/>
                </a:solidFill>
                <a:latin typeface="Arial" panose="020B0604020202020204" pitchFamily="34" charset="0"/>
              </a:rPr>
              <a:t> Information Classification: Internal </a:t>
            </a:r>
          </a:p>
        </p:txBody>
      </p:sp>
    </p:spTree>
    <p:extLst>
      <p:ext uri="{BB962C8B-B14F-4D97-AF65-F5344CB8AC3E}">
        <p14:creationId xmlns:p14="http://schemas.microsoft.com/office/powerpoint/2010/main" val="335193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eb.cs.iastate.edu/~prabhu/Tutorial/PIPELINE/forward.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eb.cs.iastate.edu/~prabhu/Tutorial/PIPELINE/dataHaz.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C52E-6FC6-417D-87EB-C66DBDE7B530}"/>
              </a:ext>
            </a:extLst>
          </p:cNvPr>
          <p:cNvSpPr>
            <a:spLocks noGrp="1"/>
          </p:cNvSpPr>
          <p:nvPr>
            <p:ph type="ctrTitle"/>
          </p:nvPr>
        </p:nvSpPr>
        <p:spPr/>
        <p:txBody>
          <a:bodyPr/>
          <a:lstStyle/>
          <a:p>
            <a:r>
              <a:rPr lang="en-US" dirty="0"/>
              <a:t>Pipelining</a:t>
            </a:r>
          </a:p>
        </p:txBody>
      </p:sp>
      <p:sp>
        <p:nvSpPr>
          <p:cNvPr id="3" name="Subtitle 2">
            <a:extLst>
              <a:ext uri="{FF2B5EF4-FFF2-40B4-BE49-F238E27FC236}">
                <a16:creationId xmlns:a16="http://schemas.microsoft.com/office/drawing/2014/main" id="{85C4C390-3E5F-4210-ADEB-AB2B11E05A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4198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119E-AF8F-4648-9158-DD1B863ED1B4}"/>
              </a:ext>
            </a:extLst>
          </p:cNvPr>
          <p:cNvSpPr>
            <a:spLocks noGrp="1"/>
          </p:cNvSpPr>
          <p:nvPr>
            <p:ph type="title"/>
          </p:nvPr>
        </p:nvSpPr>
        <p:spPr/>
        <p:txBody>
          <a:bodyPr/>
          <a:lstStyle/>
          <a:p>
            <a:r>
              <a:rPr lang="en-US" dirty="0"/>
              <a:t>Pipeline Hazards</a:t>
            </a:r>
          </a:p>
        </p:txBody>
      </p:sp>
      <p:sp>
        <p:nvSpPr>
          <p:cNvPr id="3" name="Content Placeholder 2">
            <a:extLst>
              <a:ext uri="{FF2B5EF4-FFF2-40B4-BE49-F238E27FC236}">
                <a16:creationId xmlns:a16="http://schemas.microsoft.com/office/drawing/2014/main" id="{192DD686-2872-42E0-B38C-CF7C2C4C5F9B}"/>
              </a:ext>
            </a:extLst>
          </p:cNvPr>
          <p:cNvSpPr>
            <a:spLocks noGrp="1"/>
          </p:cNvSpPr>
          <p:nvPr>
            <p:ph idx="1"/>
          </p:nvPr>
        </p:nvSpPr>
        <p:spPr/>
        <p:txBody>
          <a:bodyPr>
            <a:normAutofit/>
          </a:bodyPr>
          <a:lstStyle/>
          <a:p>
            <a:r>
              <a:rPr lang="en-US" sz="2400" dirty="0"/>
              <a:t>There are situations, called hazards, that prevent the next instruction in the instruction stream from being executing during its designated clock cycle. Hazards reduce the performance from the ideal speedup gained by pipelining.</a:t>
            </a:r>
          </a:p>
          <a:p>
            <a:r>
              <a:rPr lang="en-US" dirty="0"/>
              <a:t>There are three classes of hazards:</a:t>
            </a:r>
          </a:p>
          <a:p>
            <a:pPr marL="914400" lvl="1" indent="-457200">
              <a:buFont typeface="+mj-lt"/>
              <a:buAutoNum type="arabicPeriod"/>
            </a:pPr>
            <a:r>
              <a:rPr lang="en-US" sz="2000" dirty="0"/>
              <a:t> Structural Hazards. They arise from resource conflicts when the hardware cannot support all possible combinations of instructions in simultaneous overlapped execution.</a:t>
            </a:r>
          </a:p>
          <a:p>
            <a:pPr marL="914400" lvl="1" indent="-457200">
              <a:buFont typeface="+mj-lt"/>
              <a:buAutoNum type="arabicPeriod"/>
            </a:pPr>
            <a:r>
              <a:rPr lang="en-US" sz="2000" dirty="0"/>
              <a:t> Data Hazards. They arise when an instruction depends on the result of a previous instruction in a way that is exposed by the overlapping of instructions in the pipeline.</a:t>
            </a:r>
          </a:p>
          <a:p>
            <a:pPr marL="914400" lvl="1" indent="-457200">
              <a:buFont typeface="+mj-lt"/>
              <a:buAutoNum type="arabicPeriod"/>
            </a:pPr>
            <a:r>
              <a:rPr lang="en-US" sz="2000" dirty="0"/>
              <a:t>Control </a:t>
            </a:r>
            <a:r>
              <a:rPr lang="en-US" sz="2000" dirty="0" err="1"/>
              <a:t>Hazards.They</a:t>
            </a:r>
            <a:r>
              <a:rPr lang="en-US" sz="2000" dirty="0"/>
              <a:t> arise from the pipelining of branches and other instructions that change the PC.</a:t>
            </a:r>
          </a:p>
        </p:txBody>
      </p:sp>
    </p:spTree>
    <p:extLst>
      <p:ext uri="{BB962C8B-B14F-4D97-AF65-F5344CB8AC3E}">
        <p14:creationId xmlns:p14="http://schemas.microsoft.com/office/powerpoint/2010/main" val="149683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3FDE-2C35-45AD-941D-B895DF38CA80}"/>
              </a:ext>
            </a:extLst>
          </p:cNvPr>
          <p:cNvSpPr>
            <a:spLocks noGrp="1"/>
          </p:cNvSpPr>
          <p:nvPr>
            <p:ph type="title"/>
          </p:nvPr>
        </p:nvSpPr>
        <p:spPr/>
        <p:txBody>
          <a:bodyPr/>
          <a:lstStyle/>
          <a:p>
            <a:r>
              <a:rPr lang="en-US" dirty="0"/>
              <a:t>Structural Hazards</a:t>
            </a:r>
          </a:p>
        </p:txBody>
      </p:sp>
      <p:sp>
        <p:nvSpPr>
          <p:cNvPr id="3" name="Content Placeholder 2">
            <a:extLst>
              <a:ext uri="{FF2B5EF4-FFF2-40B4-BE49-F238E27FC236}">
                <a16:creationId xmlns:a16="http://schemas.microsoft.com/office/drawing/2014/main" id="{F0D4BF51-B799-42C5-B829-F46DD6BAAA15}"/>
              </a:ext>
            </a:extLst>
          </p:cNvPr>
          <p:cNvSpPr>
            <a:spLocks noGrp="1"/>
          </p:cNvSpPr>
          <p:nvPr>
            <p:ph idx="1"/>
          </p:nvPr>
        </p:nvSpPr>
        <p:spPr/>
        <p:txBody>
          <a:bodyPr>
            <a:normAutofit/>
          </a:bodyPr>
          <a:lstStyle/>
          <a:p>
            <a:pPr marL="0" indent="0">
              <a:buNone/>
            </a:pPr>
            <a:r>
              <a:rPr lang="en-US" sz="2400" dirty="0"/>
              <a:t>A machine has shared a single-memory pipeline for data and instructions. As a result, when an instruction contains a data-memory reference(load), it will conflict with the instruction reference for a later instruction (</a:t>
            </a:r>
            <a:r>
              <a:rPr lang="en-US" sz="2400" dirty="0" err="1"/>
              <a:t>instr</a:t>
            </a:r>
            <a:r>
              <a:rPr lang="en-US" sz="2400" dirty="0"/>
              <a:t> 3):</a:t>
            </a:r>
          </a:p>
          <a:p>
            <a:r>
              <a:rPr lang="en-US" sz="2400" dirty="0"/>
              <a:t>Clock cycle number</a:t>
            </a:r>
          </a:p>
          <a:p>
            <a:r>
              <a:rPr lang="en-US" sz="2400" dirty="0" err="1"/>
              <a:t>Instr</a:t>
            </a:r>
            <a:r>
              <a:rPr lang="en-US" sz="2400" dirty="0"/>
              <a:t>	1	2	3	4	5	6	7	8</a:t>
            </a:r>
          </a:p>
          <a:p>
            <a:r>
              <a:rPr lang="en-US" sz="2400" dirty="0"/>
              <a:t>Load	IF	ID	EX	MEM	WB	 	 	 </a:t>
            </a:r>
          </a:p>
          <a:p>
            <a:r>
              <a:rPr lang="en-US" sz="2400" dirty="0" err="1"/>
              <a:t>Instr</a:t>
            </a:r>
            <a:r>
              <a:rPr lang="en-US" sz="2400" dirty="0"/>
              <a:t> 1	 	IF	ID	EX	MEM	WB	 	 </a:t>
            </a:r>
          </a:p>
          <a:p>
            <a:r>
              <a:rPr lang="en-US" sz="2400" dirty="0" err="1"/>
              <a:t>Instr</a:t>
            </a:r>
            <a:r>
              <a:rPr lang="en-US" sz="2400" dirty="0"/>
              <a:t> 2	 	 	IF	ID	EX	MEM	WB	 </a:t>
            </a:r>
          </a:p>
          <a:p>
            <a:r>
              <a:rPr lang="en-US" sz="2400" dirty="0" err="1"/>
              <a:t>Instr</a:t>
            </a:r>
            <a:r>
              <a:rPr lang="en-US" sz="2400" dirty="0"/>
              <a:t> 3	 	 	 	IF	ID	EX	MEM	WB</a:t>
            </a:r>
          </a:p>
        </p:txBody>
      </p:sp>
    </p:spTree>
    <p:extLst>
      <p:ext uri="{BB962C8B-B14F-4D97-AF65-F5344CB8AC3E}">
        <p14:creationId xmlns:p14="http://schemas.microsoft.com/office/powerpoint/2010/main" val="382208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AA33-BBC0-48DA-A375-85A3755DFE85}"/>
              </a:ext>
            </a:extLst>
          </p:cNvPr>
          <p:cNvSpPr>
            <a:spLocks noGrp="1"/>
          </p:cNvSpPr>
          <p:nvPr>
            <p:ph type="title"/>
          </p:nvPr>
        </p:nvSpPr>
        <p:spPr/>
        <p:txBody>
          <a:bodyPr/>
          <a:lstStyle/>
          <a:p>
            <a:r>
              <a:rPr lang="en-US" dirty="0"/>
              <a:t>Structural hazards</a:t>
            </a:r>
          </a:p>
        </p:txBody>
      </p:sp>
      <p:sp>
        <p:nvSpPr>
          <p:cNvPr id="3" name="Content Placeholder 2">
            <a:extLst>
              <a:ext uri="{FF2B5EF4-FFF2-40B4-BE49-F238E27FC236}">
                <a16:creationId xmlns:a16="http://schemas.microsoft.com/office/drawing/2014/main" id="{51FD9A1F-6777-4D68-A9A5-C70B3B0FEE18}"/>
              </a:ext>
            </a:extLst>
          </p:cNvPr>
          <p:cNvSpPr>
            <a:spLocks noGrp="1"/>
          </p:cNvSpPr>
          <p:nvPr>
            <p:ph idx="1"/>
          </p:nvPr>
        </p:nvSpPr>
        <p:spPr>
          <a:xfrm>
            <a:off x="838200" y="1376413"/>
            <a:ext cx="10515600" cy="4800550"/>
          </a:xfrm>
        </p:spPr>
        <p:txBody>
          <a:bodyPr>
            <a:normAutofit fontScale="47500" lnSpcReduction="20000"/>
          </a:bodyPr>
          <a:lstStyle/>
          <a:p>
            <a:pPr marL="0" indent="0">
              <a:buNone/>
            </a:pPr>
            <a:r>
              <a:rPr lang="en-US" dirty="0"/>
              <a:t>To resolve this, we stall the pipeline for one clock cycle when a data-memory access occurs. The effect of the stall is actually to occupy the resources for that instruction slot. The following table shows how the stalls are actually implemented.</a:t>
            </a:r>
          </a:p>
          <a:p>
            <a:r>
              <a:rPr lang="en-US" dirty="0"/>
              <a:t>Clock cycle number</a:t>
            </a:r>
          </a:p>
          <a:p>
            <a:r>
              <a:rPr lang="en-US" b="1" dirty="0" err="1"/>
              <a:t>Instr</a:t>
            </a:r>
            <a:r>
              <a:rPr lang="en-US" b="1" dirty="0"/>
              <a:t>	1	2	3	4	5	6	7	8	9</a:t>
            </a:r>
          </a:p>
          <a:p>
            <a:r>
              <a:rPr lang="en-US" dirty="0"/>
              <a:t>Load	IF	ID	EX	MEM	WB	 	 	 	 </a:t>
            </a:r>
          </a:p>
          <a:p>
            <a:r>
              <a:rPr lang="en-US" dirty="0" err="1"/>
              <a:t>Instr</a:t>
            </a:r>
            <a:r>
              <a:rPr lang="en-US" dirty="0"/>
              <a:t> 1	 	IF	ID	EX	MEM	WB	 	 	 </a:t>
            </a:r>
          </a:p>
          <a:p>
            <a:r>
              <a:rPr lang="en-US" dirty="0" err="1"/>
              <a:t>Instr</a:t>
            </a:r>
            <a:r>
              <a:rPr lang="en-US" dirty="0"/>
              <a:t> 2	 	 	IF	ID	EX	MEM	WB	 	 </a:t>
            </a:r>
          </a:p>
          <a:p>
            <a:r>
              <a:rPr lang="en-US" dirty="0"/>
              <a:t>Stall	 	 	 	</a:t>
            </a:r>
            <a:r>
              <a:rPr lang="en-US" b="1" dirty="0"/>
              <a:t>bubble	bubble	bubble	bubble	bubble</a:t>
            </a:r>
            <a:r>
              <a:rPr lang="en-US" dirty="0"/>
              <a:t>	 </a:t>
            </a:r>
          </a:p>
          <a:p>
            <a:r>
              <a:rPr lang="en-US" dirty="0" err="1"/>
              <a:t>Instr</a:t>
            </a:r>
            <a:r>
              <a:rPr lang="en-US" dirty="0"/>
              <a:t> 3	 	 	 	 	IF	ID	EX	MEM	WB</a:t>
            </a:r>
          </a:p>
          <a:p>
            <a:r>
              <a:rPr lang="en-US" dirty="0"/>
              <a:t>Instruction 1 assumed not to be data-memory reference (load or store), otherwise Instruction 3 cannot start execution for the same reason as above.</a:t>
            </a:r>
          </a:p>
          <a:p>
            <a:endParaRPr lang="en-US" dirty="0"/>
          </a:p>
          <a:p>
            <a:r>
              <a:rPr lang="en-US" dirty="0"/>
              <a:t>To simplify the picture it is also commonly shown like this:</a:t>
            </a:r>
          </a:p>
          <a:p>
            <a:r>
              <a:rPr lang="en-US" dirty="0"/>
              <a:t>Clock cycle number</a:t>
            </a:r>
          </a:p>
          <a:p>
            <a:r>
              <a:rPr lang="en-US" b="1" dirty="0" err="1"/>
              <a:t>Instr</a:t>
            </a:r>
            <a:r>
              <a:rPr lang="en-US" b="1" dirty="0"/>
              <a:t>	1	2	3	4	5	6	7	8	9</a:t>
            </a:r>
          </a:p>
          <a:p>
            <a:r>
              <a:rPr lang="en-US" dirty="0"/>
              <a:t>Load	IF	ID	EX	MEM	WB	 	 	 	 </a:t>
            </a:r>
          </a:p>
          <a:p>
            <a:r>
              <a:rPr lang="en-US" dirty="0" err="1"/>
              <a:t>Instr</a:t>
            </a:r>
            <a:r>
              <a:rPr lang="en-US" dirty="0"/>
              <a:t> 1	 	IF	ID	EX	MEM	WB	 	 	 </a:t>
            </a:r>
          </a:p>
          <a:p>
            <a:r>
              <a:rPr lang="en-US" dirty="0" err="1"/>
              <a:t>Instr</a:t>
            </a:r>
            <a:r>
              <a:rPr lang="en-US" dirty="0"/>
              <a:t> 2	 	 	IF 	ID	EX	MEM	WB	 	 </a:t>
            </a:r>
          </a:p>
          <a:p>
            <a:r>
              <a:rPr lang="en-US" dirty="0" err="1"/>
              <a:t>Instr</a:t>
            </a:r>
            <a:r>
              <a:rPr lang="en-US" dirty="0"/>
              <a:t> 3	 	 	 	</a:t>
            </a:r>
            <a:r>
              <a:rPr lang="en-US" b="1" dirty="0"/>
              <a:t>stall</a:t>
            </a:r>
            <a:r>
              <a:rPr lang="en-US" dirty="0"/>
              <a:t>	IF	ID	EX	MEM	WB</a:t>
            </a:r>
          </a:p>
        </p:txBody>
      </p:sp>
    </p:spTree>
    <p:extLst>
      <p:ext uri="{BB962C8B-B14F-4D97-AF65-F5344CB8AC3E}">
        <p14:creationId xmlns:p14="http://schemas.microsoft.com/office/powerpoint/2010/main" val="318662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AC44-44D2-40D1-8E39-D0046DF71795}"/>
              </a:ext>
            </a:extLst>
          </p:cNvPr>
          <p:cNvSpPr>
            <a:spLocks noGrp="1"/>
          </p:cNvSpPr>
          <p:nvPr>
            <p:ph type="title"/>
          </p:nvPr>
        </p:nvSpPr>
        <p:spPr/>
        <p:txBody>
          <a:bodyPr/>
          <a:lstStyle/>
          <a:p>
            <a:r>
              <a:rPr lang="en-US" dirty="0"/>
              <a:t>Data Hazards</a:t>
            </a:r>
          </a:p>
        </p:txBody>
      </p:sp>
      <p:graphicFrame>
        <p:nvGraphicFramePr>
          <p:cNvPr id="4" name="Content Placeholder 3">
            <a:extLst>
              <a:ext uri="{FF2B5EF4-FFF2-40B4-BE49-F238E27FC236}">
                <a16:creationId xmlns:a16="http://schemas.microsoft.com/office/drawing/2014/main" id="{35CB5C20-1313-44A6-BC43-9C72EFE06F68}"/>
              </a:ext>
            </a:extLst>
          </p:cNvPr>
          <p:cNvGraphicFramePr>
            <a:graphicFrameLocks noGrp="1"/>
          </p:cNvGraphicFramePr>
          <p:nvPr>
            <p:ph idx="1"/>
            <p:extLst>
              <p:ext uri="{D42A27DB-BD31-4B8C-83A1-F6EECF244321}">
                <p14:modId xmlns:p14="http://schemas.microsoft.com/office/powerpoint/2010/main" val="3083724774"/>
              </p:ext>
            </p:extLst>
          </p:nvPr>
        </p:nvGraphicFramePr>
        <p:xfrm>
          <a:off x="1116531" y="3429000"/>
          <a:ext cx="9185708" cy="2479555"/>
        </p:xfrm>
        <a:graphic>
          <a:graphicData uri="http://schemas.openxmlformats.org/drawingml/2006/table">
            <a:tbl>
              <a:tblPr/>
              <a:tblGrid>
                <a:gridCol w="688928">
                  <a:extLst>
                    <a:ext uri="{9D8B030D-6E8A-4147-A177-3AD203B41FA5}">
                      <a16:colId xmlns:a16="http://schemas.microsoft.com/office/drawing/2014/main" val="1768680549"/>
                    </a:ext>
                  </a:extLst>
                </a:gridCol>
                <a:gridCol w="2296428">
                  <a:extLst>
                    <a:ext uri="{9D8B030D-6E8A-4147-A177-3AD203B41FA5}">
                      <a16:colId xmlns:a16="http://schemas.microsoft.com/office/drawing/2014/main" val="768182225"/>
                    </a:ext>
                  </a:extLst>
                </a:gridCol>
                <a:gridCol w="688928">
                  <a:extLst>
                    <a:ext uri="{9D8B030D-6E8A-4147-A177-3AD203B41FA5}">
                      <a16:colId xmlns:a16="http://schemas.microsoft.com/office/drawing/2014/main" val="1121019359"/>
                    </a:ext>
                  </a:extLst>
                </a:gridCol>
                <a:gridCol w="688928">
                  <a:extLst>
                    <a:ext uri="{9D8B030D-6E8A-4147-A177-3AD203B41FA5}">
                      <a16:colId xmlns:a16="http://schemas.microsoft.com/office/drawing/2014/main" val="1087274301"/>
                    </a:ext>
                  </a:extLst>
                </a:gridCol>
                <a:gridCol w="688928">
                  <a:extLst>
                    <a:ext uri="{9D8B030D-6E8A-4147-A177-3AD203B41FA5}">
                      <a16:colId xmlns:a16="http://schemas.microsoft.com/office/drawing/2014/main" val="3558810231"/>
                    </a:ext>
                  </a:extLst>
                </a:gridCol>
                <a:gridCol w="688928">
                  <a:extLst>
                    <a:ext uri="{9D8B030D-6E8A-4147-A177-3AD203B41FA5}">
                      <a16:colId xmlns:a16="http://schemas.microsoft.com/office/drawing/2014/main" val="2266108514"/>
                    </a:ext>
                  </a:extLst>
                </a:gridCol>
                <a:gridCol w="688928">
                  <a:extLst>
                    <a:ext uri="{9D8B030D-6E8A-4147-A177-3AD203B41FA5}">
                      <a16:colId xmlns:a16="http://schemas.microsoft.com/office/drawing/2014/main" val="2286172495"/>
                    </a:ext>
                  </a:extLst>
                </a:gridCol>
                <a:gridCol w="688928">
                  <a:extLst>
                    <a:ext uri="{9D8B030D-6E8A-4147-A177-3AD203B41FA5}">
                      <a16:colId xmlns:a16="http://schemas.microsoft.com/office/drawing/2014/main" val="433422213"/>
                    </a:ext>
                  </a:extLst>
                </a:gridCol>
                <a:gridCol w="688928">
                  <a:extLst>
                    <a:ext uri="{9D8B030D-6E8A-4147-A177-3AD203B41FA5}">
                      <a16:colId xmlns:a16="http://schemas.microsoft.com/office/drawing/2014/main" val="2543094039"/>
                    </a:ext>
                  </a:extLst>
                </a:gridCol>
                <a:gridCol w="688928">
                  <a:extLst>
                    <a:ext uri="{9D8B030D-6E8A-4147-A177-3AD203B41FA5}">
                      <a16:colId xmlns:a16="http://schemas.microsoft.com/office/drawing/2014/main" val="2817906717"/>
                    </a:ext>
                  </a:extLst>
                </a:gridCol>
                <a:gridCol w="688928">
                  <a:extLst>
                    <a:ext uri="{9D8B030D-6E8A-4147-A177-3AD203B41FA5}">
                      <a16:colId xmlns:a16="http://schemas.microsoft.com/office/drawing/2014/main" val="1633452875"/>
                    </a:ext>
                  </a:extLst>
                </a:gridCol>
              </a:tblGrid>
              <a:tr h="241577">
                <a:tc>
                  <a:txBody>
                    <a:bodyPr/>
                    <a:lstStyle/>
                    <a:p>
                      <a:r>
                        <a:rPr lang="en-US" dirty="0"/>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2</a:t>
                      </a:r>
                    </a:p>
                  </a:txBody>
                  <a:tcPr anchor="ctr">
                    <a:lnL>
                      <a:noFill/>
                    </a:lnL>
                    <a:lnR>
                      <a:noFill/>
                    </a:lnR>
                    <a:lnT>
                      <a:noFill/>
                    </a:lnT>
                    <a:lnB>
                      <a:noFill/>
                    </a:lnB>
                  </a:tcPr>
                </a:tc>
                <a:tc>
                  <a:txBody>
                    <a:bodyPr/>
                    <a:lstStyle/>
                    <a:p>
                      <a:r>
                        <a:rPr lang="en-US"/>
                        <a:t>3</a:t>
                      </a:r>
                    </a:p>
                  </a:txBody>
                  <a:tcPr anchor="ctr">
                    <a:lnL>
                      <a:noFill/>
                    </a:lnL>
                    <a:lnR>
                      <a:noFill/>
                    </a:lnR>
                    <a:lnT>
                      <a:noFill/>
                    </a:lnT>
                    <a:lnB>
                      <a:noFill/>
                    </a:lnB>
                  </a:tcPr>
                </a:tc>
                <a:tc>
                  <a:txBody>
                    <a:bodyPr/>
                    <a:lstStyle/>
                    <a:p>
                      <a:r>
                        <a:rPr lang="en-US"/>
                        <a:t>4</a:t>
                      </a:r>
                    </a:p>
                  </a:txBody>
                  <a:tcPr anchor="ctr">
                    <a:lnL>
                      <a:noFill/>
                    </a:lnL>
                    <a:lnR>
                      <a:noFill/>
                    </a:lnR>
                    <a:lnT>
                      <a:noFill/>
                    </a:lnT>
                    <a:lnB>
                      <a:noFill/>
                    </a:lnB>
                  </a:tcPr>
                </a:tc>
                <a:tc>
                  <a:txBody>
                    <a:bodyPr/>
                    <a:lstStyle/>
                    <a:p>
                      <a:r>
                        <a:rPr lang="en-US"/>
                        <a:t>5</a:t>
                      </a:r>
                    </a:p>
                  </a:txBody>
                  <a:tcPr anchor="ctr">
                    <a:lnL>
                      <a:noFill/>
                    </a:lnL>
                    <a:lnR>
                      <a:noFill/>
                    </a:lnR>
                    <a:lnT>
                      <a:noFill/>
                    </a:lnT>
                    <a:lnB>
                      <a:noFill/>
                    </a:lnB>
                  </a:tcPr>
                </a:tc>
                <a:tc>
                  <a:txBody>
                    <a:bodyPr/>
                    <a:lstStyle/>
                    <a:p>
                      <a:r>
                        <a:rPr lang="en-US"/>
                        <a:t>6</a:t>
                      </a:r>
                    </a:p>
                  </a:txBody>
                  <a:tcPr anchor="ctr">
                    <a:lnL>
                      <a:noFill/>
                    </a:lnL>
                    <a:lnR>
                      <a:noFill/>
                    </a:lnR>
                    <a:lnT>
                      <a:noFill/>
                    </a:lnT>
                    <a:lnB>
                      <a:noFill/>
                    </a:lnB>
                  </a:tcPr>
                </a:tc>
                <a:tc>
                  <a:txBody>
                    <a:bodyPr/>
                    <a:lstStyle/>
                    <a:p>
                      <a:r>
                        <a:rPr lang="en-US"/>
                        <a:t>7</a:t>
                      </a:r>
                    </a:p>
                  </a:txBody>
                  <a:tcPr anchor="ctr">
                    <a:lnL>
                      <a:noFill/>
                    </a:lnL>
                    <a:lnR>
                      <a:noFill/>
                    </a:lnR>
                    <a:lnT>
                      <a:noFill/>
                    </a:lnT>
                    <a:lnB>
                      <a:noFill/>
                    </a:lnB>
                  </a:tcPr>
                </a:tc>
                <a:tc>
                  <a:txBody>
                    <a:bodyPr/>
                    <a:lstStyle/>
                    <a:p>
                      <a:r>
                        <a:rPr lang="en-US"/>
                        <a:t>8</a:t>
                      </a:r>
                    </a:p>
                  </a:txBody>
                  <a:tcPr anchor="ctr">
                    <a:lnL>
                      <a:noFill/>
                    </a:lnL>
                    <a:lnR>
                      <a:noFill/>
                    </a:lnR>
                    <a:lnT>
                      <a:noFill/>
                    </a:lnT>
                    <a:lnB>
                      <a:noFill/>
                    </a:lnB>
                  </a:tcPr>
                </a:tc>
                <a:tc>
                  <a:txBody>
                    <a:bodyPr/>
                    <a:lstStyle/>
                    <a:p>
                      <a:r>
                        <a:rPr lang="en-US"/>
                        <a:t>9</a:t>
                      </a:r>
                    </a:p>
                  </a:txBody>
                  <a:tcPr anchor="ctr">
                    <a:lnL>
                      <a:noFill/>
                    </a:lnL>
                    <a:lnR>
                      <a:noFill/>
                    </a:lnR>
                    <a:lnT>
                      <a:noFill/>
                    </a:lnT>
                    <a:lnB>
                      <a:noFill/>
                    </a:lnB>
                  </a:tcPr>
                </a:tc>
                <a:extLst>
                  <a:ext uri="{0D108BD9-81ED-4DB2-BD59-A6C34878D82A}">
                    <a16:rowId xmlns:a16="http://schemas.microsoft.com/office/drawing/2014/main" val="2739644319"/>
                  </a:ext>
                </a:extLst>
              </a:tr>
              <a:tr h="422759">
                <a:tc>
                  <a:txBody>
                    <a:bodyPr/>
                    <a:lstStyle/>
                    <a:p>
                      <a:r>
                        <a:rPr lang="en-US"/>
                        <a:t>ADD</a:t>
                      </a:r>
                    </a:p>
                  </a:txBody>
                  <a:tcPr anchor="ctr">
                    <a:lnL>
                      <a:noFill/>
                    </a:lnL>
                    <a:lnR>
                      <a:noFill/>
                    </a:lnR>
                    <a:lnT>
                      <a:noFill/>
                    </a:lnT>
                    <a:lnB>
                      <a:noFill/>
                    </a:lnB>
                  </a:tcPr>
                </a:tc>
                <a:tc>
                  <a:txBody>
                    <a:bodyPr/>
                    <a:lstStyle/>
                    <a:p>
                      <a:r>
                        <a:rPr lang="en-US" b="1"/>
                        <a:t>R1</a:t>
                      </a:r>
                      <a:r>
                        <a:rPr lang="en-US"/>
                        <a:t>, R2, R3</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a:t>ID</a:t>
                      </a:r>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b="1"/>
                        <a:t>WB</a:t>
                      </a:r>
                      <a:endParaRPr lang="en-US"/>
                    </a:p>
                  </a:txBody>
                  <a:tcPr anchor="ctr">
                    <a:lnL>
                      <a:noFill/>
                    </a:lnL>
                    <a:lnR>
                      <a:noFill/>
                    </a:lnR>
                    <a:lnT>
                      <a:noFill/>
                    </a:lnT>
                    <a:lnB>
                      <a:noFill/>
                    </a:lnB>
                    <a:solidFill>
                      <a:srgbClr val="999999"/>
                    </a:solidFill>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2785078966"/>
                  </a:ext>
                </a:extLst>
              </a:tr>
              <a:tr h="422759">
                <a:tc>
                  <a:txBody>
                    <a:bodyPr/>
                    <a:lstStyle/>
                    <a:p>
                      <a:r>
                        <a:rPr lang="en-US"/>
                        <a:t>SUB</a:t>
                      </a:r>
                    </a:p>
                  </a:txBody>
                  <a:tcPr anchor="ctr">
                    <a:lnL>
                      <a:noFill/>
                    </a:lnL>
                    <a:lnR>
                      <a:noFill/>
                    </a:lnR>
                    <a:lnT>
                      <a:noFill/>
                    </a:lnT>
                    <a:lnB>
                      <a:noFill/>
                    </a:lnB>
                  </a:tcPr>
                </a:tc>
                <a:tc>
                  <a:txBody>
                    <a:bodyPr/>
                    <a:lstStyle/>
                    <a:p>
                      <a:r>
                        <a:rPr lang="en-US"/>
                        <a:t>R4, R5, </a:t>
                      </a:r>
                      <a:r>
                        <a:rPr lang="en-US" b="1"/>
                        <a:t>R1</a:t>
                      </a:r>
                      <a:endParaRPr lang="en-US"/>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b="1"/>
                        <a:t>ID</a:t>
                      </a:r>
                      <a:r>
                        <a:rPr lang="en-US" b="1" baseline="-25000"/>
                        <a:t>sub</a:t>
                      </a:r>
                      <a:endParaRPr lang="en-US"/>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a:t>WB</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394346627"/>
                  </a:ext>
                </a:extLst>
              </a:tr>
              <a:tr h="422759">
                <a:tc>
                  <a:txBody>
                    <a:bodyPr/>
                    <a:lstStyle/>
                    <a:p>
                      <a:r>
                        <a:rPr lang="en-US"/>
                        <a:t>AND</a:t>
                      </a:r>
                    </a:p>
                  </a:txBody>
                  <a:tcPr anchor="ctr">
                    <a:lnL>
                      <a:noFill/>
                    </a:lnL>
                    <a:lnR>
                      <a:noFill/>
                    </a:lnR>
                    <a:lnT>
                      <a:noFill/>
                    </a:lnT>
                    <a:lnB>
                      <a:noFill/>
                    </a:lnB>
                  </a:tcPr>
                </a:tc>
                <a:tc>
                  <a:txBody>
                    <a:bodyPr/>
                    <a:lstStyle/>
                    <a:p>
                      <a:r>
                        <a:rPr lang="en-US"/>
                        <a:t>R6, </a:t>
                      </a:r>
                      <a:r>
                        <a:rPr lang="en-US" b="1"/>
                        <a:t>R1,</a:t>
                      </a:r>
                      <a:r>
                        <a:rPr lang="en-US"/>
                        <a:t> R7</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b="1"/>
                        <a:t>ID</a:t>
                      </a:r>
                      <a:r>
                        <a:rPr lang="en-US" b="1" baseline="-25000"/>
                        <a:t>and</a:t>
                      </a:r>
                      <a:endParaRPr lang="en-US"/>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a:t>WB</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1375912868"/>
                  </a:ext>
                </a:extLst>
              </a:tr>
              <a:tr h="422759">
                <a:tc>
                  <a:txBody>
                    <a:bodyPr/>
                    <a:lstStyle/>
                    <a:p>
                      <a:r>
                        <a:rPr lang="en-US"/>
                        <a:t>OR</a:t>
                      </a:r>
                    </a:p>
                  </a:txBody>
                  <a:tcPr anchor="ctr">
                    <a:lnL>
                      <a:noFill/>
                    </a:lnL>
                    <a:lnR>
                      <a:noFill/>
                    </a:lnR>
                    <a:lnT>
                      <a:noFill/>
                    </a:lnT>
                    <a:lnB>
                      <a:noFill/>
                    </a:lnB>
                  </a:tcPr>
                </a:tc>
                <a:tc>
                  <a:txBody>
                    <a:bodyPr/>
                    <a:lstStyle/>
                    <a:p>
                      <a:r>
                        <a:rPr lang="en-US" dirty="0"/>
                        <a:t>R8, </a:t>
                      </a:r>
                      <a:r>
                        <a:rPr lang="en-US" b="1" dirty="0"/>
                        <a:t>R1</a:t>
                      </a:r>
                      <a:r>
                        <a:rPr lang="en-US" dirty="0"/>
                        <a:t>, R9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b="1"/>
                        <a:t>ID</a:t>
                      </a:r>
                      <a:r>
                        <a:rPr lang="en-US" b="1" baseline="-25000"/>
                        <a:t>or</a:t>
                      </a:r>
                      <a:endParaRPr lang="en-US"/>
                    </a:p>
                  </a:txBody>
                  <a:tcPr anchor="ctr">
                    <a:lnL>
                      <a:noFill/>
                    </a:lnL>
                    <a:lnR>
                      <a:noFill/>
                    </a:lnR>
                    <a:lnT>
                      <a:noFill/>
                    </a:lnT>
                    <a:lnB>
                      <a:noFill/>
                    </a:lnB>
                    <a:solidFill>
                      <a:srgbClr val="999999"/>
                    </a:solidFill>
                  </a:tcPr>
                </a:tc>
                <a:tc>
                  <a:txBody>
                    <a:bodyPr/>
                    <a:lstStyle/>
                    <a:p>
                      <a:r>
                        <a:rPr lang="en-US"/>
                        <a:t>EX</a:t>
                      </a:r>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a:t>WB</a:t>
                      </a:r>
                    </a:p>
                  </a:txBody>
                  <a:tcPr anchor="ctr">
                    <a:lnL>
                      <a:noFill/>
                    </a:lnL>
                    <a:lnR>
                      <a:noFill/>
                    </a:lnR>
                    <a:lnT>
                      <a:noFill/>
                    </a:lnT>
                    <a:lnB>
                      <a:noFill/>
                    </a:lnB>
                  </a:tcPr>
                </a:tc>
                <a:tc>
                  <a:txBody>
                    <a:bodyPr/>
                    <a:lstStyle/>
                    <a:p>
                      <a:r>
                        <a:rPr lang="en-US" dirty="0"/>
                        <a:t> </a:t>
                      </a:r>
                    </a:p>
                  </a:txBody>
                  <a:tcPr anchor="ctr">
                    <a:lnL>
                      <a:noFill/>
                    </a:lnL>
                    <a:lnR>
                      <a:noFill/>
                    </a:lnR>
                    <a:lnT>
                      <a:noFill/>
                    </a:lnT>
                    <a:lnB>
                      <a:noFill/>
                    </a:lnB>
                  </a:tcPr>
                </a:tc>
                <a:extLst>
                  <a:ext uri="{0D108BD9-81ED-4DB2-BD59-A6C34878D82A}">
                    <a16:rowId xmlns:a16="http://schemas.microsoft.com/office/drawing/2014/main" val="3365663860"/>
                  </a:ext>
                </a:extLst>
              </a:tr>
              <a:tr h="422759">
                <a:tc>
                  <a:txBody>
                    <a:bodyPr/>
                    <a:lstStyle/>
                    <a:p>
                      <a:r>
                        <a:rPr lang="en-US"/>
                        <a:t>XOR</a:t>
                      </a:r>
                    </a:p>
                  </a:txBody>
                  <a:tcPr anchor="ctr">
                    <a:lnL>
                      <a:noFill/>
                    </a:lnL>
                    <a:lnR>
                      <a:noFill/>
                    </a:lnR>
                    <a:lnT>
                      <a:noFill/>
                    </a:lnT>
                    <a:lnB>
                      <a:noFill/>
                    </a:lnB>
                  </a:tcPr>
                </a:tc>
                <a:tc>
                  <a:txBody>
                    <a:bodyPr/>
                    <a:lstStyle/>
                    <a:p>
                      <a:r>
                        <a:rPr lang="en-US"/>
                        <a:t>R10,</a:t>
                      </a:r>
                      <a:r>
                        <a:rPr lang="en-US" b="1"/>
                        <a:t>R1</a:t>
                      </a:r>
                      <a:r>
                        <a:rPr lang="en-US"/>
                        <a:t>,R11</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b="1"/>
                        <a:t>ID</a:t>
                      </a:r>
                      <a:r>
                        <a:rPr lang="en-US" b="1" baseline="-25000"/>
                        <a:t>xor</a:t>
                      </a:r>
                      <a:endParaRPr lang="en-US"/>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dirty="0"/>
                        <a:t>WB</a:t>
                      </a:r>
                    </a:p>
                  </a:txBody>
                  <a:tcPr anchor="ctr">
                    <a:lnL>
                      <a:noFill/>
                    </a:lnL>
                    <a:lnR>
                      <a:noFill/>
                    </a:lnR>
                    <a:lnT>
                      <a:noFill/>
                    </a:lnT>
                    <a:lnB>
                      <a:noFill/>
                    </a:lnB>
                  </a:tcPr>
                </a:tc>
                <a:extLst>
                  <a:ext uri="{0D108BD9-81ED-4DB2-BD59-A6C34878D82A}">
                    <a16:rowId xmlns:a16="http://schemas.microsoft.com/office/drawing/2014/main" val="1737727665"/>
                  </a:ext>
                </a:extLst>
              </a:tr>
            </a:tbl>
          </a:graphicData>
        </a:graphic>
      </p:graphicFrame>
      <p:sp>
        <p:nvSpPr>
          <p:cNvPr id="5" name="Rectangle 1">
            <a:extLst>
              <a:ext uri="{FF2B5EF4-FFF2-40B4-BE49-F238E27FC236}">
                <a16:creationId xmlns:a16="http://schemas.microsoft.com/office/drawing/2014/main" id="{52A8D8CD-542B-450E-8C17-BF4DEC073CE2}"/>
              </a:ext>
            </a:extLst>
          </p:cNvPr>
          <p:cNvSpPr>
            <a:spLocks noChangeArrowheads="1"/>
          </p:cNvSpPr>
          <p:nvPr/>
        </p:nvSpPr>
        <p:spPr bwMode="auto">
          <a:xfrm>
            <a:off x="0" y="-323165"/>
            <a:ext cx="242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4626F51-39CF-4B4A-8CE2-2DE196E7C359}"/>
              </a:ext>
            </a:extLst>
          </p:cNvPr>
          <p:cNvSpPr txBox="1"/>
          <p:nvPr/>
        </p:nvSpPr>
        <p:spPr>
          <a:xfrm>
            <a:off x="1116530" y="1838425"/>
            <a:ext cx="9185709" cy="1754326"/>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A major effect of pipelining is to change the relative timing of instructions by overlapping their execution. This introduces data and control hazards.</a:t>
            </a:r>
            <a:r>
              <a:rPr lang="en-US" altLang="en-US" b="1" dirty="0">
                <a:solidFill>
                  <a:srgbClr val="006699"/>
                </a:solidFill>
                <a:latin typeface="Times New Roman" panose="02020603050405020304" pitchFamily="18" charset="0"/>
                <a:cs typeface="Times New Roman" panose="02020603050405020304" pitchFamily="18" charset="0"/>
              </a:rPr>
              <a:t> Data hazards</a:t>
            </a:r>
            <a:r>
              <a:rPr lang="en-US" altLang="en-US" dirty="0">
                <a:solidFill>
                  <a:srgbClr val="000000"/>
                </a:solidFill>
                <a:latin typeface="Times New Roman" panose="02020603050405020304" pitchFamily="18" charset="0"/>
                <a:cs typeface="Times New Roman" panose="02020603050405020304" pitchFamily="18" charset="0"/>
              </a:rPr>
              <a:t> occur when the pipeline changes the order of read/write accesses to operands so that the order differs from the order seen by sequentially executing instructions on the unpipelined machine.</a:t>
            </a:r>
            <a:endParaRPr lang="en-US" altLang="en-US" dirty="0"/>
          </a:p>
          <a:p>
            <a:pPr lvl="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C</a:t>
            </a:r>
            <a:r>
              <a:rPr lang="en-US" altLang="en-US" dirty="0" bmk="">
                <a:solidFill>
                  <a:srgbClr val="000000"/>
                </a:solidFill>
                <a:latin typeface="Times New Roman" panose="02020603050405020304" pitchFamily="18" charset="0"/>
                <a:cs typeface="Times New Roman" panose="02020603050405020304" pitchFamily="18" charset="0"/>
              </a:rPr>
              <a:t>onsider</a:t>
            </a:r>
            <a:r>
              <a:rPr lang="en-US" altLang="en-US" dirty="0">
                <a:solidFill>
                  <a:srgbClr val="000000"/>
                </a:solidFill>
                <a:latin typeface="Times New Roman" panose="02020603050405020304" pitchFamily="18" charset="0"/>
                <a:cs typeface="Times New Roman" panose="02020603050405020304" pitchFamily="18" charset="0"/>
              </a:rPr>
              <a:t> the pipelined execution of these instructions:</a:t>
            </a:r>
            <a:br>
              <a:rPr lang="en-US" altLang="en-US" dirty="0">
                <a:solidFill>
                  <a:srgbClr val="000000"/>
                </a:solidFill>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336977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0773-78FB-416C-A14F-6AF0D2CBB1F6}"/>
              </a:ext>
            </a:extLst>
          </p:cNvPr>
          <p:cNvSpPr>
            <a:spLocks noGrp="1"/>
          </p:cNvSpPr>
          <p:nvPr>
            <p:ph type="title"/>
          </p:nvPr>
        </p:nvSpPr>
        <p:spPr/>
        <p:txBody>
          <a:bodyPr/>
          <a:lstStyle/>
          <a:p>
            <a:r>
              <a:rPr lang="en-US" dirty="0"/>
              <a:t>Data hazards classification</a:t>
            </a:r>
          </a:p>
        </p:txBody>
      </p:sp>
      <p:sp>
        <p:nvSpPr>
          <p:cNvPr id="3" name="Content Placeholder 2">
            <a:extLst>
              <a:ext uri="{FF2B5EF4-FFF2-40B4-BE49-F238E27FC236}">
                <a16:creationId xmlns:a16="http://schemas.microsoft.com/office/drawing/2014/main" id="{2444C773-F61D-4D36-8D02-277133B49C7A}"/>
              </a:ext>
            </a:extLst>
          </p:cNvPr>
          <p:cNvSpPr>
            <a:spLocks noGrp="1"/>
          </p:cNvSpPr>
          <p:nvPr>
            <p:ph idx="1"/>
          </p:nvPr>
        </p:nvSpPr>
        <p:spPr/>
        <p:txBody>
          <a:bodyPr>
            <a:normAutofit/>
          </a:bodyPr>
          <a:lstStyle/>
          <a:p>
            <a:r>
              <a:rPr lang="en-US" sz="2000" b="1" i="1" dirty="0"/>
              <a:t>RAW (read after write)</a:t>
            </a:r>
            <a:r>
              <a:rPr lang="en-US" sz="2000" dirty="0"/>
              <a:t> - </a:t>
            </a:r>
            <a:r>
              <a:rPr lang="en-US" sz="2000" b="1" i="1" dirty="0"/>
              <a:t>j</a:t>
            </a:r>
            <a:r>
              <a:rPr lang="en-US" sz="2000" i="1" dirty="0"/>
              <a:t> tries to read a source before </a:t>
            </a:r>
            <a:r>
              <a:rPr lang="en-US" sz="2000" b="1" i="1" dirty="0" err="1"/>
              <a:t>i</a:t>
            </a:r>
            <a:r>
              <a:rPr lang="en-US" sz="2000" i="1" dirty="0"/>
              <a:t> writes it, so </a:t>
            </a:r>
            <a:r>
              <a:rPr lang="en-US" sz="2000" b="1" i="1" dirty="0"/>
              <a:t>j</a:t>
            </a:r>
            <a:r>
              <a:rPr lang="en-US" sz="2000" i="1" dirty="0"/>
              <a:t> incorrectly gets the old </a:t>
            </a:r>
            <a:r>
              <a:rPr lang="en-US" sz="2000" i="1" dirty="0" err="1"/>
              <a:t>value.</a:t>
            </a:r>
            <a:r>
              <a:rPr lang="en-US" sz="2000" dirty="0" err="1"/>
              <a:t>This</a:t>
            </a:r>
            <a:r>
              <a:rPr lang="en-US" sz="2000" dirty="0"/>
              <a:t> is the most common type of hazard and the kind that we use </a:t>
            </a:r>
            <a:r>
              <a:rPr lang="en-US" sz="2000" dirty="0">
                <a:hlinkClick r:id="rId2"/>
              </a:rPr>
              <a:t>forwarding</a:t>
            </a:r>
            <a:r>
              <a:rPr lang="en-US" sz="2000" dirty="0"/>
              <a:t> to overcome.</a:t>
            </a:r>
          </a:p>
          <a:p>
            <a:r>
              <a:rPr lang="en-US" sz="2000" b="1" i="1" dirty="0"/>
              <a:t>WAW (write after write) </a:t>
            </a:r>
            <a:r>
              <a:rPr lang="en-US" sz="2000" dirty="0"/>
              <a:t>- </a:t>
            </a:r>
            <a:r>
              <a:rPr lang="en-US" sz="2000" b="1" i="1" dirty="0"/>
              <a:t>j </a:t>
            </a:r>
            <a:r>
              <a:rPr lang="en-US" sz="2000" i="1" dirty="0"/>
              <a:t>tries to write an operand before it is written by </a:t>
            </a:r>
            <a:r>
              <a:rPr lang="en-US" sz="2000" b="1" i="1" dirty="0" err="1"/>
              <a:t>i</a:t>
            </a:r>
            <a:r>
              <a:rPr lang="en-US" sz="2000" i="1" dirty="0"/>
              <a:t>. The writes end up being performed in the wrong order, leaving the value written by </a:t>
            </a:r>
            <a:r>
              <a:rPr lang="en-US" sz="2000" b="1" i="1" dirty="0" err="1"/>
              <a:t>i</a:t>
            </a:r>
            <a:r>
              <a:rPr lang="en-US" sz="2000" i="1" dirty="0"/>
              <a:t> rather than the value written by </a:t>
            </a:r>
            <a:r>
              <a:rPr lang="en-US" sz="2000" b="1" i="1" dirty="0"/>
              <a:t>j</a:t>
            </a:r>
            <a:r>
              <a:rPr lang="en-US" sz="2000" i="1" dirty="0"/>
              <a:t> in the destination.</a:t>
            </a:r>
            <a:endParaRPr lang="en-US" sz="2000" dirty="0"/>
          </a:p>
          <a:p>
            <a:pPr marL="0" indent="0">
              <a:buNone/>
            </a:pPr>
            <a:r>
              <a:rPr lang="en-US" sz="2000" dirty="0"/>
              <a:t>This hazard is present only in pipelines that write in more than one pipe stage or allow an instruction to proceed even when a previous instruction is stalled. The DLX integer pipeline writes a register only in WB and avoids this class of hazards.</a:t>
            </a:r>
          </a:p>
          <a:p>
            <a:r>
              <a:rPr lang="en-US" sz="2000" b="1" i="1" dirty="0"/>
              <a:t>WAR (write after read) </a:t>
            </a:r>
            <a:r>
              <a:rPr lang="en-US" sz="2000" dirty="0"/>
              <a:t>- </a:t>
            </a:r>
            <a:r>
              <a:rPr lang="en-US" sz="2000" b="1" i="1" dirty="0"/>
              <a:t>j </a:t>
            </a:r>
            <a:r>
              <a:rPr lang="en-US" sz="2000" i="1" dirty="0"/>
              <a:t>tries to write a destination before it is read by </a:t>
            </a:r>
            <a:r>
              <a:rPr lang="en-US" sz="2000" b="1" i="1" dirty="0" err="1"/>
              <a:t>i</a:t>
            </a:r>
            <a:r>
              <a:rPr lang="en-US" sz="2000" i="1" dirty="0"/>
              <a:t> , so </a:t>
            </a:r>
            <a:r>
              <a:rPr lang="en-US" sz="2000" b="1" i="1" dirty="0" err="1"/>
              <a:t>i</a:t>
            </a:r>
            <a:r>
              <a:rPr lang="en-US" sz="2000" i="1" dirty="0"/>
              <a:t>  incorrectly gets the new value.</a:t>
            </a:r>
            <a:endParaRPr lang="en-US" sz="2000" dirty="0"/>
          </a:p>
          <a:p>
            <a:pPr marL="0" indent="0">
              <a:buNone/>
            </a:pPr>
            <a:r>
              <a:rPr lang="en-US" sz="2000" dirty="0"/>
              <a:t>This can not happen in our example pipeline because all reads are early (in ID) and all writes are late (in WB). This hazard occurs when there are some instructions that write results early in the instruction pipeline, and other instructions that read a source late in the pipeline.</a:t>
            </a:r>
          </a:p>
          <a:p>
            <a:endParaRPr lang="en-US" dirty="0"/>
          </a:p>
        </p:txBody>
      </p:sp>
    </p:spTree>
    <p:extLst>
      <p:ext uri="{BB962C8B-B14F-4D97-AF65-F5344CB8AC3E}">
        <p14:creationId xmlns:p14="http://schemas.microsoft.com/office/powerpoint/2010/main" val="352782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5F75-5C80-4C7D-ADB9-A819683D5F19}"/>
              </a:ext>
            </a:extLst>
          </p:cNvPr>
          <p:cNvSpPr>
            <a:spLocks noGrp="1"/>
          </p:cNvSpPr>
          <p:nvPr>
            <p:ph type="title"/>
          </p:nvPr>
        </p:nvSpPr>
        <p:spPr/>
        <p:txBody>
          <a:bodyPr/>
          <a:lstStyle/>
          <a:p>
            <a:r>
              <a:rPr lang="en-US" dirty="0"/>
              <a:t>Forwarding</a:t>
            </a:r>
          </a:p>
        </p:txBody>
      </p:sp>
      <p:graphicFrame>
        <p:nvGraphicFramePr>
          <p:cNvPr id="4" name="Content Placeholder 3">
            <a:extLst>
              <a:ext uri="{FF2B5EF4-FFF2-40B4-BE49-F238E27FC236}">
                <a16:creationId xmlns:a16="http://schemas.microsoft.com/office/drawing/2014/main" id="{68F1B92B-602D-4023-8430-71CB34D665D1}"/>
              </a:ext>
            </a:extLst>
          </p:cNvPr>
          <p:cNvGraphicFramePr>
            <a:graphicFrameLocks noGrp="1"/>
          </p:cNvGraphicFramePr>
          <p:nvPr>
            <p:ph idx="1"/>
            <p:extLst>
              <p:ext uri="{D42A27DB-BD31-4B8C-83A1-F6EECF244321}">
                <p14:modId xmlns:p14="http://schemas.microsoft.com/office/powerpoint/2010/main" val="2538805410"/>
              </p:ext>
            </p:extLst>
          </p:nvPr>
        </p:nvGraphicFramePr>
        <p:xfrm>
          <a:off x="1889760" y="3856915"/>
          <a:ext cx="8412480" cy="1463040"/>
        </p:xfrm>
        <a:graphic>
          <a:graphicData uri="http://schemas.openxmlformats.org/drawingml/2006/table">
            <a:tbl>
              <a:tblPr/>
              <a:tblGrid>
                <a:gridCol w="788670">
                  <a:extLst>
                    <a:ext uri="{9D8B030D-6E8A-4147-A177-3AD203B41FA5}">
                      <a16:colId xmlns:a16="http://schemas.microsoft.com/office/drawing/2014/main" val="2547324638"/>
                    </a:ext>
                  </a:extLst>
                </a:gridCol>
                <a:gridCol w="2103120">
                  <a:extLst>
                    <a:ext uri="{9D8B030D-6E8A-4147-A177-3AD203B41FA5}">
                      <a16:colId xmlns:a16="http://schemas.microsoft.com/office/drawing/2014/main" val="4261691577"/>
                    </a:ext>
                  </a:extLst>
                </a:gridCol>
                <a:gridCol w="788670">
                  <a:extLst>
                    <a:ext uri="{9D8B030D-6E8A-4147-A177-3AD203B41FA5}">
                      <a16:colId xmlns:a16="http://schemas.microsoft.com/office/drawing/2014/main" val="4038383825"/>
                    </a:ext>
                  </a:extLst>
                </a:gridCol>
                <a:gridCol w="788670">
                  <a:extLst>
                    <a:ext uri="{9D8B030D-6E8A-4147-A177-3AD203B41FA5}">
                      <a16:colId xmlns:a16="http://schemas.microsoft.com/office/drawing/2014/main" val="4237024446"/>
                    </a:ext>
                  </a:extLst>
                </a:gridCol>
                <a:gridCol w="788670">
                  <a:extLst>
                    <a:ext uri="{9D8B030D-6E8A-4147-A177-3AD203B41FA5}">
                      <a16:colId xmlns:a16="http://schemas.microsoft.com/office/drawing/2014/main" val="2356858749"/>
                    </a:ext>
                  </a:extLst>
                </a:gridCol>
                <a:gridCol w="788670">
                  <a:extLst>
                    <a:ext uri="{9D8B030D-6E8A-4147-A177-3AD203B41FA5}">
                      <a16:colId xmlns:a16="http://schemas.microsoft.com/office/drawing/2014/main" val="354609926"/>
                    </a:ext>
                  </a:extLst>
                </a:gridCol>
                <a:gridCol w="788670">
                  <a:extLst>
                    <a:ext uri="{9D8B030D-6E8A-4147-A177-3AD203B41FA5}">
                      <a16:colId xmlns:a16="http://schemas.microsoft.com/office/drawing/2014/main" val="4213531638"/>
                    </a:ext>
                  </a:extLst>
                </a:gridCol>
                <a:gridCol w="788670">
                  <a:extLst>
                    <a:ext uri="{9D8B030D-6E8A-4147-A177-3AD203B41FA5}">
                      <a16:colId xmlns:a16="http://schemas.microsoft.com/office/drawing/2014/main" val="2027140661"/>
                    </a:ext>
                  </a:extLst>
                </a:gridCol>
                <a:gridCol w="788670">
                  <a:extLst>
                    <a:ext uri="{9D8B030D-6E8A-4147-A177-3AD203B41FA5}">
                      <a16:colId xmlns:a16="http://schemas.microsoft.com/office/drawing/2014/main" val="362168549"/>
                    </a:ext>
                  </a:extLst>
                </a:gridCol>
              </a:tblGrid>
              <a:tr h="0">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2</a:t>
                      </a:r>
                    </a:p>
                  </a:txBody>
                  <a:tcPr anchor="ctr">
                    <a:lnL>
                      <a:noFill/>
                    </a:lnL>
                    <a:lnR>
                      <a:noFill/>
                    </a:lnR>
                    <a:lnT>
                      <a:noFill/>
                    </a:lnT>
                    <a:lnB>
                      <a:noFill/>
                    </a:lnB>
                  </a:tcPr>
                </a:tc>
                <a:tc>
                  <a:txBody>
                    <a:bodyPr/>
                    <a:lstStyle/>
                    <a:p>
                      <a:r>
                        <a:rPr lang="en-US"/>
                        <a:t>3</a:t>
                      </a:r>
                    </a:p>
                  </a:txBody>
                  <a:tcPr anchor="ctr">
                    <a:lnL>
                      <a:noFill/>
                    </a:lnL>
                    <a:lnR>
                      <a:noFill/>
                    </a:lnR>
                    <a:lnT>
                      <a:noFill/>
                    </a:lnT>
                    <a:lnB>
                      <a:noFill/>
                    </a:lnB>
                  </a:tcPr>
                </a:tc>
                <a:tc>
                  <a:txBody>
                    <a:bodyPr/>
                    <a:lstStyle/>
                    <a:p>
                      <a:r>
                        <a:rPr lang="en-US"/>
                        <a:t>4</a:t>
                      </a:r>
                    </a:p>
                  </a:txBody>
                  <a:tcPr anchor="ctr">
                    <a:lnL>
                      <a:noFill/>
                    </a:lnL>
                    <a:lnR>
                      <a:noFill/>
                    </a:lnR>
                    <a:lnT>
                      <a:noFill/>
                    </a:lnT>
                    <a:lnB>
                      <a:noFill/>
                    </a:lnB>
                  </a:tcPr>
                </a:tc>
                <a:tc>
                  <a:txBody>
                    <a:bodyPr/>
                    <a:lstStyle/>
                    <a:p>
                      <a:r>
                        <a:rPr lang="en-US"/>
                        <a:t>5</a:t>
                      </a:r>
                    </a:p>
                  </a:txBody>
                  <a:tcPr anchor="ctr">
                    <a:lnL>
                      <a:noFill/>
                    </a:lnL>
                    <a:lnR>
                      <a:noFill/>
                    </a:lnR>
                    <a:lnT>
                      <a:noFill/>
                    </a:lnT>
                    <a:lnB>
                      <a:noFill/>
                    </a:lnB>
                  </a:tcPr>
                </a:tc>
                <a:tc>
                  <a:txBody>
                    <a:bodyPr/>
                    <a:lstStyle/>
                    <a:p>
                      <a:r>
                        <a:rPr lang="en-US"/>
                        <a:t>6</a:t>
                      </a:r>
                    </a:p>
                  </a:txBody>
                  <a:tcPr anchor="ctr">
                    <a:lnL>
                      <a:noFill/>
                    </a:lnL>
                    <a:lnR>
                      <a:noFill/>
                    </a:lnR>
                    <a:lnT>
                      <a:noFill/>
                    </a:lnT>
                    <a:lnB>
                      <a:noFill/>
                    </a:lnB>
                  </a:tcPr>
                </a:tc>
                <a:tc>
                  <a:txBody>
                    <a:bodyPr/>
                    <a:lstStyle/>
                    <a:p>
                      <a:r>
                        <a:rPr lang="en-US"/>
                        <a:t>7</a:t>
                      </a:r>
                    </a:p>
                  </a:txBody>
                  <a:tcPr anchor="ctr">
                    <a:lnL>
                      <a:noFill/>
                    </a:lnL>
                    <a:lnR>
                      <a:noFill/>
                    </a:lnR>
                    <a:lnT>
                      <a:noFill/>
                    </a:lnT>
                    <a:lnB>
                      <a:noFill/>
                    </a:lnB>
                  </a:tcPr>
                </a:tc>
                <a:extLst>
                  <a:ext uri="{0D108BD9-81ED-4DB2-BD59-A6C34878D82A}">
                    <a16:rowId xmlns:a16="http://schemas.microsoft.com/office/drawing/2014/main" val="3386639064"/>
                  </a:ext>
                </a:extLst>
              </a:tr>
              <a:tr h="0">
                <a:tc>
                  <a:txBody>
                    <a:bodyPr/>
                    <a:lstStyle/>
                    <a:p>
                      <a:r>
                        <a:rPr lang="en-US"/>
                        <a:t>ADD</a:t>
                      </a:r>
                    </a:p>
                  </a:txBody>
                  <a:tcPr anchor="ctr">
                    <a:lnL>
                      <a:noFill/>
                    </a:lnL>
                    <a:lnR>
                      <a:noFill/>
                    </a:lnR>
                    <a:lnT>
                      <a:noFill/>
                    </a:lnT>
                    <a:lnB>
                      <a:noFill/>
                    </a:lnB>
                  </a:tcPr>
                </a:tc>
                <a:tc>
                  <a:txBody>
                    <a:bodyPr/>
                    <a:lstStyle/>
                    <a:p>
                      <a:r>
                        <a:rPr lang="en-US" b="1"/>
                        <a:t>R1</a:t>
                      </a:r>
                      <a:r>
                        <a:rPr lang="en-US"/>
                        <a:t>, R2, R3</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a:t>ID</a:t>
                      </a:r>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b="1"/>
                        <a:t>WB</a:t>
                      </a:r>
                      <a:endParaRPr lang="en-US"/>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3298630555"/>
                  </a:ext>
                </a:extLst>
              </a:tr>
              <a:tr h="0">
                <a:tc>
                  <a:txBody>
                    <a:bodyPr/>
                    <a:lstStyle/>
                    <a:p>
                      <a:r>
                        <a:rPr lang="en-US"/>
                        <a:t>SUB</a:t>
                      </a:r>
                    </a:p>
                  </a:txBody>
                  <a:tcPr anchor="ctr">
                    <a:lnL>
                      <a:noFill/>
                    </a:lnL>
                    <a:lnR>
                      <a:noFill/>
                    </a:lnR>
                    <a:lnT>
                      <a:noFill/>
                    </a:lnT>
                    <a:lnB>
                      <a:noFill/>
                    </a:lnB>
                  </a:tcPr>
                </a:tc>
                <a:tc>
                  <a:txBody>
                    <a:bodyPr/>
                    <a:lstStyle/>
                    <a:p>
                      <a:r>
                        <a:rPr lang="en-US"/>
                        <a:t>R4, R5, </a:t>
                      </a:r>
                      <a:r>
                        <a:rPr lang="en-US" b="1"/>
                        <a:t>R1</a:t>
                      </a:r>
                      <a:endParaRPr lang="en-US"/>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b="1"/>
                        <a:t>ID</a:t>
                      </a:r>
                      <a:r>
                        <a:rPr lang="en-US" b="1" baseline="-25000"/>
                        <a:t>sub</a:t>
                      </a:r>
                      <a:endParaRPr lang="en-US"/>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a:t>WB</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2995134640"/>
                  </a:ext>
                </a:extLst>
              </a:tr>
              <a:tr h="0">
                <a:tc>
                  <a:txBody>
                    <a:bodyPr/>
                    <a:lstStyle/>
                    <a:p>
                      <a:r>
                        <a:rPr lang="en-US"/>
                        <a:t>AND</a:t>
                      </a:r>
                    </a:p>
                  </a:txBody>
                  <a:tcPr anchor="ctr">
                    <a:lnL>
                      <a:noFill/>
                    </a:lnL>
                    <a:lnR>
                      <a:noFill/>
                    </a:lnR>
                    <a:lnT>
                      <a:noFill/>
                    </a:lnT>
                    <a:lnB>
                      <a:noFill/>
                    </a:lnB>
                  </a:tcPr>
                </a:tc>
                <a:tc>
                  <a:txBody>
                    <a:bodyPr/>
                    <a:lstStyle/>
                    <a:p>
                      <a:r>
                        <a:rPr lang="en-US"/>
                        <a:t>R6, </a:t>
                      </a:r>
                      <a:r>
                        <a:rPr lang="en-US" b="1"/>
                        <a:t>R1,</a:t>
                      </a:r>
                      <a:r>
                        <a:rPr lang="en-US"/>
                        <a:t> R7</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b="1"/>
                        <a:t>ID</a:t>
                      </a:r>
                      <a:r>
                        <a:rPr lang="en-US" b="1" baseline="-25000"/>
                        <a:t>and</a:t>
                      </a:r>
                      <a:endParaRPr lang="en-US"/>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dirty="0"/>
                        <a:t>WB</a:t>
                      </a:r>
                    </a:p>
                  </a:txBody>
                  <a:tcPr anchor="ctr">
                    <a:lnL>
                      <a:noFill/>
                    </a:lnL>
                    <a:lnR>
                      <a:noFill/>
                    </a:lnR>
                    <a:lnT>
                      <a:noFill/>
                    </a:lnT>
                    <a:lnB>
                      <a:noFill/>
                    </a:lnB>
                  </a:tcPr>
                </a:tc>
                <a:extLst>
                  <a:ext uri="{0D108BD9-81ED-4DB2-BD59-A6C34878D82A}">
                    <a16:rowId xmlns:a16="http://schemas.microsoft.com/office/drawing/2014/main" val="1824737871"/>
                  </a:ext>
                </a:extLst>
              </a:tr>
            </a:tbl>
          </a:graphicData>
        </a:graphic>
      </p:graphicFrame>
      <p:sp>
        <p:nvSpPr>
          <p:cNvPr id="5" name="Rectangle 1">
            <a:extLst>
              <a:ext uri="{FF2B5EF4-FFF2-40B4-BE49-F238E27FC236}">
                <a16:creationId xmlns:a16="http://schemas.microsoft.com/office/drawing/2014/main" id="{AD602EDA-F51E-488B-A76C-939D9EE7C340}"/>
              </a:ext>
            </a:extLst>
          </p:cNvPr>
          <p:cNvSpPr>
            <a:spLocks noChangeArrowheads="1"/>
          </p:cNvSpPr>
          <p:nvPr/>
        </p:nvSpPr>
        <p:spPr bwMode="auto">
          <a:xfrm>
            <a:off x="1164656" y="1397675"/>
            <a:ext cx="731199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problem with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2"/>
              </a:rPr>
              <a:t>data hazards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introduced by this sequence of instructions can be solved with a simple hardware technique called </a:t>
            </a:r>
            <a:r>
              <a:rPr kumimoji="0" lang="en-US" altLang="en-US" sz="1800" b="1" i="1"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forwarding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key insight in forwarding is that the result is not really needed by SUB until after the ADD actually produces it. The only problem is to make it available for SUB when it needs it.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999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DADF-7ABC-4BBE-ADB2-0971930C2AA6}"/>
              </a:ext>
            </a:extLst>
          </p:cNvPr>
          <p:cNvSpPr>
            <a:spLocks noGrp="1"/>
          </p:cNvSpPr>
          <p:nvPr>
            <p:ph type="title"/>
          </p:nvPr>
        </p:nvSpPr>
        <p:spPr/>
        <p:txBody>
          <a:bodyPr/>
          <a:lstStyle/>
          <a:p>
            <a:r>
              <a:rPr lang="en-US" dirty="0"/>
              <a:t>Forwarding</a:t>
            </a:r>
          </a:p>
        </p:txBody>
      </p:sp>
      <p:sp>
        <p:nvSpPr>
          <p:cNvPr id="4" name="Rectangle 1">
            <a:extLst>
              <a:ext uri="{FF2B5EF4-FFF2-40B4-BE49-F238E27FC236}">
                <a16:creationId xmlns:a16="http://schemas.microsoft.com/office/drawing/2014/main" id="{DE2E967D-226A-49F6-A10D-3B0DBCDE06B7}"/>
              </a:ext>
            </a:extLst>
          </p:cNvPr>
          <p:cNvSpPr>
            <a:spLocks noChangeArrowheads="1"/>
          </p:cNvSpPr>
          <p:nvPr/>
        </p:nvSpPr>
        <p:spPr bwMode="auto">
          <a:xfrm>
            <a:off x="1116531" y="2368410"/>
            <a:ext cx="743792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the result can be moved from where the ADD produces it (EX/MEM register), to where the SUB needs it (ALU input latch), then the need for a stall can be avoided.</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Using this observation , forwarding works as follows: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a:ln>
                  <a:noFill/>
                </a:ln>
                <a:solidFill>
                  <a:schemeClr val="tx1"/>
                </a:solidFill>
                <a:effectLst/>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he ALU result from the EX/MEM register is always </a:t>
            </a:r>
            <a:r>
              <a:rPr kumimoji="0" lang="en-US" altLang="en-US" sz="1800" b="1" i="1" u="none" strike="noStrike" cap="none" normalizeH="0" baseline="0" dirty="0">
                <a:ln>
                  <a:noFill/>
                </a:ln>
                <a:solidFill>
                  <a:srgbClr val="006699"/>
                </a:solidFill>
                <a:effectLst/>
                <a:latin typeface="Arial" panose="020B0604020202020204" pitchFamily="34" charset="0"/>
              </a:rPr>
              <a:t>fed back</a:t>
            </a:r>
            <a:r>
              <a:rPr kumimoji="0" lang="en-US" altLang="en-US" sz="1800" b="0" i="0" u="none" strike="noStrike" cap="none" normalizeH="0" baseline="0" dirty="0">
                <a:ln>
                  <a:noFill/>
                </a:ln>
                <a:solidFill>
                  <a:schemeClr val="tx1"/>
                </a:solidFill>
                <a:effectLst/>
                <a:latin typeface="Arial" panose="020B0604020202020204" pitchFamily="34" charset="0"/>
              </a:rPr>
              <a:t> to the ALU input latches.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f the forwarding hardware detects that the previous ALU operation has written the register corresponding to the source for the current ALU operation, </a:t>
            </a:r>
            <a:r>
              <a:rPr kumimoji="0" lang="en-US" altLang="en-US" sz="1800" b="1" i="1" u="none" strike="noStrike" cap="none" normalizeH="0" baseline="0" dirty="0">
                <a:ln>
                  <a:noFill/>
                </a:ln>
                <a:solidFill>
                  <a:srgbClr val="006699"/>
                </a:solidFill>
                <a:effectLst/>
                <a:latin typeface="Arial" panose="020B0604020202020204" pitchFamily="34" charset="0"/>
              </a:rPr>
              <a:t>control logic</a:t>
            </a:r>
            <a:r>
              <a:rPr kumimoji="0" lang="en-US" altLang="en-US" sz="1800" b="0" i="0" u="none" strike="noStrike" cap="none" normalizeH="0" baseline="0" dirty="0">
                <a:ln>
                  <a:noFill/>
                </a:ln>
                <a:solidFill>
                  <a:schemeClr val="tx1"/>
                </a:solidFill>
                <a:effectLst/>
                <a:latin typeface="Arial" panose="020B0604020202020204" pitchFamily="34" charset="0"/>
              </a:rPr>
              <a:t> selects the forwarded result as the ALU input rather than the value read from the register file. </a:t>
            </a:r>
          </a:p>
        </p:txBody>
      </p:sp>
      <p:pic>
        <p:nvPicPr>
          <p:cNvPr id="5122" name="Picture 2" descr="http://web.cs.iastate.edu/~prabhu/images/blueball_1.gif">
            <a:extLst>
              <a:ext uri="{FF2B5EF4-FFF2-40B4-BE49-F238E27FC236}">
                <a16:creationId xmlns:a16="http://schemas.microsoft.com/office/drawing/2014/main" id="{8EC81CD3-01F4-445F-89CA-6DD679BE4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92075"/>
            <a:ext cx="190500" cy="1428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http://web.cs.iastate.edu/~prabhu/images/blueball_1.gif">
            <a:extLst>
              <a:ext uri="{FF2B5EF4-FFF2-40B4-BE49-F238E27FC236}">
                <a16:creationId xmlns:a16="http://schemas.microsoft.com/office/drawing/2014/main" id="{7CF36BB9-BF55-4DF5-9ADE-AD64493F3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366713"/>
            <a:ext cx="1905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35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287EA782-518A-48AD-AFC7-EE7EA183BC44}"/>
              </a:ext>
            </a:extLst>
          </p:cNvPr>
          <p:cNvSpPr>
            <a:spLocks noChangeArrowheads="1"/>
          </p:cNvSpPr>
          <p:nvPr/>
        </p:nvSpPr>
        <p:spPr bwMode="auto">
          <a:xfrm>
            <a:off x="1206365" y="197346"/>
            <a:ext cx="9779269"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Without forwarding our example will execute correctly with stalls:</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 our example shows, we need to forward results not only from the immediately previous instruction, but possibly from an instruction that started three cycles earlier. Forwarding can be arranged from MEM/WB latch to ALU input also.  Using those forwarding paths the code sequence can be executed without stalls:</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first forwarding is for value of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R1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from </a:t>
            </a:r>
            <a:r>
              <a:rPr kumimoji="0" lang="en-US" altLang="en-US" sz="1800" b="1" i="0" u="none" strike="noStrike" cap="none" normalizeH="0" baseline="0" dirty="0" err="1">
                <a:ln>
                  <a:noFill/>
                </a:ln>
                <a:solidFill>
                  <a:srgbClr val="CC0000"/>
                </a:solidFill>
                <a:effectLst/>
                <a:latin typeface="Times New Roman" panose="02020603050405020304" pitchFamily="18" charset="0"/>
                <a:cs typeface="Times New Roman" panose="02020603050405020304" pitchFamily="18" charset="0"/>
              </a:rPr>
              <a:t>EX</a:t>
            </a:r>
            <a:r>
              <a:rPr kumimoji="0" lang="en-US" altLang="en-US" sz="1800" b="1" i="0" u="none" strike="noStrike" cap="none" normalizeH="0" baseline="-30000" dirty="0" err="1">
                <a:ln>
                  <a:noFill/>
                </a:ln>
                <a:solidFill>
                  <a:srgbClr val="CC0000"/>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a:t>
            </a:r>
            <a:r>
              <a:rPr kumimoji="0" lang="en-US" altLang="en-US" sz="1800" b="1" i="0" u="none" strike="noStrike" cap="none" normalizeH="0" baseline="0" dirty="0" err="1">
                <a:ln>
                  <a:noFill/>
                </a:ln>
                <a:solidFill>
                  <a:srgbClr val="CC0000"/>
                </a:solidFill>
                <a:effectLst/>
                <a:latin typeface="Times New Roman" panose="02020603050405020304" pitchFamily="18" charset="0"/>
                <a:cs typeface="Times New Roman" panose="02020603050405020304" pitchFamily="18" charset="0"/>
              </a:rPr>
              <a:t>EX</a:t>
            </a:r>
            <a:r>
              <a:rPr kumimoji="0" lang="en-US" altLang="en-US" sz="1800" b="1" i="0" u="none" strike="noStrike" cap="none" normalizeH="0" baseline="-30000" dirty="0" err="1">
                <a:ln>
                  <a:noFill/>
                </a:ln>
                <a:solidFill>
                  <a:srgbClr val="CC0000"/>
                </a:solidFill>
                <a:effectLst/>
                <a:latin typeface="Times New Roman" panose="02020603050405020304" pitchFamily="18" charset="0"/>
                <a:cs typeface="Times New Roman" panose="02020603050405020304" pitchFamily="18" charset="0"/>
              </a:rPr>
              <a:t>sub</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second forwarding is also for value of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R1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from </a:t>
            </a:r>
            <a:r>
              <a:rPr kumimoji="0" lang="en-US" altLang="en-US" sz="1800" b="1" i="0" u="none" strike="noStrike" cap="none" normalizeH="0" baseline="0" dirty="0" err="1">
                <a:ln>
                  <a:noFill/>
                </a:ln>
                <a:solidFill>
                  <a:srgbClr val="993399"/>
                </a:solidFill>
                <a:effectLst/>
                <a:latin typeface="Times New Roman" panose="02020603050405020304" pitchFamily="18" charset="0"/>
                <a:cs typeface="Times New Roman" panose="02020603050405020304" pitchFamily="18" charset="0"/>
              </a:rPr>
              <a:t>MEM</a:t>
            </a:r>
            <a:r>
              <a:rPr kumimoji="0" lang="en-US" altLang="en-US" sz="1800" b="1" i="0" u="none" strike="noStrike" cap="none" normalizeH="0" baseline="-30000" dirty="0" err="1">
                <a:ln>
                  <a:noFill/>
                </a:ln>
                <a:solidFill>
                  <a:srgbClr val="993399"/>
                </a:solidFill>
                <a:effectLst/>
                <a:latin typeface="Times New Roman" panose="02020603050405020304" pitchFamily="18" charset="0"/>
                <a:cs typeface="Times New Roman" panose="02020603050405020304" pitchFamily="18" charset="0"/>
              </a:rPr>
              <a:t>add</a:t>
            </a:r>
            <a:r>
              <a:rPr kumimoji="0" lang="en-US" altLang="en-US" sz="1800" b="1" i="0" u="none" strike="noStrike" cap="none" normalizeH="0" baseline="-30000" dirty="0">
                <a:ln>
                  <a:noFill/>
                </a:ln>
                <a:solidFill>
                  <a:srgbClr val="99339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t>
            </a:r>
            <a:r>
              <a:rPr kumimoji="0" lang="en-US" altLang="en-US" sz="1800" b="1" i="0" u="none" strike="noStrike" cap="none" normalizeH="0" baseline="0" dirty="0" err="1">
                <a:ln>
                  <a:noFill/>
                </a:ln>
                <a:solidFill>
                  <a:srgbClr val="993399"/>
                </a:solidFill>
                <a:effectLst/>
                <a:latin typeface="Times New Roman" panose="02020603050405020304" pitchFamily="18" charset="0"/>
                <a:cs typeface="Times New Roman" panose="02020603050405020304" pitchFamily="18" charset="0"/>
              </a:rPr>
              <a:t>EX</a:t>
            </a:r>
            <a:r>
              <a:rPr kumimoji="0" lang="en-US" altLang="en-US" sz="1800" b="1" i="0" u="none" strike="noStrike" cap="none" normalizeH="0" baseline="-30000" dirty="0" err="1">
                <a:ln>
                  <a:noFill/>
                </a:ln>
                <a:solidFill>
                  <a:srgbClr val="993399"/>
                </a:solidFill>
                <a:effectLst/>
                <a:latin typeface="Times New Roman" panose="02020603050405020304" pitchFamily="18" charset="0"/>
                <a:cs typeface="Times New Roman" panose="02020603050405020304" pitchFamily="18" charset="0"/>
              </a:rPr>
              <a:t>and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code now can be executed without stalls.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D1503F0B-F08B-48A6-8F83-2D413FD3B8A2}"/>
              </a:ext>
            </a:extLst>
          </p:cNvPr>
          <p:cNvGraphicFramePr>
            <a:graphicFrameLocks noGrp="1"/>
          </p:cNvGraphicFramePr>
          <p:nvPr>
            <p:ph idx="1"/>
            <p:extLst>
              <p:ext uri="{D42A27DB-BD31-4B8C-83A1-F6EECF244321}">
                <p14:modId xmlns:p14="http://schemas.microsoft.com/office/powerpoint/2010/main" val="3980525592"/>
              </p:ext>
            </p:extLst>
          </p:nvPr>
        </p:nvGraphicFramePr>
        <p:xfrm>
          <a:off x="1889763" y="939373"/>
          <a:ext cx="9987814" cy="1463040"/>
        </p:xfrm>
        <a:graphic>
          <a:graphicData uri="http://schemas.openxmlformats.org/drawingml/2006/table">
            <a:tbl>
              <a:tblPr/>
              <a:tblGrid>
                <a:gridCol w="749086">
                  <a:extLst>
                    <a:ext uri="{9D8B030D-6E8A-4147-A177-3AD203B41FA5}">
                      <a16:colId xmlns:a16="http://schemas.microsoft.com/office/drawing/2014/main" val="102769474"/>
                    </a:ext>
                  </a:extLst>
                </a:gridCol>
                <a:gridCol w="2496954">
                  <a:extLst>
                    <a:ext uri="{9D8B030D-6E8A-4147-A177-3AD203B41FA5}">
                      <a16:colId xmlns:a16="http://schemas.microsoft.com/office/drawing/2014/main" val="95777455"/>
                    </a:ext>
                  </a:extLst>
                </a:gridCol>
                <a:gridCol w="749086">
                  <a:extLst>
                    <a:ext uri="{9D8B030D-6E8A-4147-A177-3AD203B41FA5}">
                      <a16:colId xmlns:a16="http://schemas.microsoft.com/office/drawing/2014/main" val="2098347297"/>
                    </a:ext>
                  </a:extLst>
                </a:gridCol>
                <a:gridCol w="749086">
                  <a:extLst>
                    <a:ext uri="{9D8B030D-6E8A-4147-A177-3AD203B41FA5}">
                      <a16:colId xmlns:a16="http://schemas.microsoft.com/office/drawing/2014/main" val="2828982621"/>
                    </a:ext>
                  </a:extLst>
                </a:gridCol>
                <a:gridCol w="749086">
                  <a:extLst>
                    <a:ext uri="{9D8B030D-6E8A-4147-A177-3AD203B41FA5}">
                      <a16:colId xmlns:a16="http://schemas.microsoft.com/office/drawing/2014/main" val="1785170916"/>
                    </a:ext>
                  </a:extLst>
                </a:gridCol>
                <a:gridCol w="749086">
                  <a:extLst>
                    <a:ext uri="{9D8B030D-6E8A-4147-A177-3AD203B41FA5}">
                      <a16:colId xmlns:a16="http://schemas.microsoft.com/office/drawing/2014/main" val="205348645"/>
                    </a:ext>
                  </a:extLst>
                </a:gridCol>
                <a:gridCol w="749086">
                  <a:extLst>
                    <a:ext uri="{9D8B030D-6E8A-4147-A177-3AD203B41FA5}">
                      <a16:colId xmlns:a16="http://schemas.microsoft.com/office/drawing/2014/main" val="1973141995"/>
                    </a:ext>
                  </a:extLst>
                </a:gridCol>
                <a:gridCol w="749086">
                  <a:extLst>
                    <a:ext uri="{9D8B030D-6E8A-4147-A177-3AD203B41FA5}">
                      <a16:colId xmlns:a16="http://schemas.microsoft.com/office/drawing/2014/main" val="697862508"/>
                    </a:ext>
                  </a:extLst>
                </a:gridCol>
                <a:gridCol w="749086">
                  <a:extLst>
                    <a:ext uri="{9D8B030D-6E8A-4147-A177-3AD203B41FA5}">
                      <a16:colId xmlns:a16="http://schemas.microsoft.com/office/drawing/2014/main" val="1061839122"/>
                    </a:ext>
                  </a:extLst>
                </a:gridCol>
                <a:gridCol w="749086">
                  <a:extLst>
                    <a:ext uri="{9D8B030D-6E8A-4147-A177-3AD203B41FA5}">
                      <a16:colId xmlns:a16="http://schemas.microsoft.com/office/drawing/2014/main" val="3329255256"/>
                    </a:ext>
                  </a:extLst>
                </a:gridCol>
                <a:gridCol w="749086">
                  <a:extLst>
                    <a:ext uri="{9D8B030D-6E8A-4147-A177-3AD203B41FA5}">
                      <a16:colId xmlns:a16="http://schemas.microsoft.com/office/drawing/2014/main" val="2840150879"/>
                    </a:ext>
                  </a:extLst>
                </a:gridCol>
              </a:tblGrid>
              <a:tr h="0">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b="1"/>
                        <a:t>1</a:t>
                      </a:r>
                    </a:p>
                  </a:txBody>
                  <a:tcPr anchor="ctr">
                    <a:lnL>
                      <a:noFill/>
                    </a:lnL>
                    <a:lnR>
                      <a:noFill/>
                    </a:lnR>
                    <a:lnT>
                      <a:noFill/>
                    </a:lnT>
                    <a:lnB>
                      <a:noFill/>
                    </a:lnB>
                  </a:tcPr>
                </a:tc>
                <a:tc>
                  <a:txBody>
                    <a:bodyPr/>
                    <a:lstStyle/>
                    <a:p>
                      <a:r>
                        <a:rPr lang="en-US" b="1" dirty="0"/>
                        <a:t>2</a:t>
                      </a:r>
                    </a:p>
                  </a:txBody>
                  <a:tcPr anchor="ctr">
                    <a:lnL>
                      <a:noFill/>
                    </a:lnL>
                    <a:lnR>
                      <a:noFill/>
                    </a:lnR>
                    <a:lnT>
                      <a:noFill/>
                    </a:lnT>
                    <a:lnB>
                      <a:noFill/>
                    </a:lnB>
                  </a:tcPr>
                </a:tc>
                <a:tc>
                  <a:txBody>
                    <a:bodyPr/>
                    <a:lstStyle/>
                    <a:p>
                      <a:r>
                        <a:rPr lang="en-US" b="1"/>
                        <a:t>3</a:t>
                      </a:r>
                    </a:p>
                  </a:txBody>
                  <a:tcPr anchor="ctr">
                    <a:lnL>
                      <a:noFill/>
                    </a:lnL>
                    <a:lnR>
                      <a:noFill/>
                    </a:lnR>
                    <a:lnT>
                      <a:noFill/>
                    </a:lnT>
                    <a:lnB>
                      <a:noFill/>
                    </a:lnB>
                  </a:tcPr>
                </a:tc>
                <a:tc>
                  <a:txBody>
                    <a:bodyPr/>
                    <a:lstStyle/>
                    <a:p>
                      <a:r>
                        <a:rPr lang="en-US" b="1"/>
                        <a:t>4</a:t>
                      </a:r>
                    </a:p>
                  </a:txBody>
                  <a:tcPr anchor="ctr">
                    <a:lnL>
                      <a:noFill/>
                    </a:lnL>
                    <a:lnR>
                      <a:noFill/>
                    </a:lnR>
                    <a:lnT>
                      <a:noFill/>
                    </a:lnT>
                    <a:lnB>
                      <a:noFill/>
                    </a:lnB>
                  </a:tcPr>
                </a:tc>
                <a:tc>
                  <a:txBody>
                    <a:bodyPr/>
                    <a:lstStyle/>
                    <a:p>
                      <a:r>
                        <a:rPr lang="en-US" b="1"/>
                        <a:t>5</a:t>
                      </a:r>
                    </a:p>
                  </a:txBody>
                  <a:tcPr anchor="ctr">
                    <a:lnL>
                      <a:noFill/>
                    </a:lnL>
                    <a:lnR>
                      <a:noFill/>
                    </a:lnR>
                    <a:lnT>
                      <a:noFill/>
                    </a:lnT>
                    <a:lnB>
                      <a:noFill/>
                    </a:lnB>
                  </a:tcPr>
                </a:tc>
                <a:tc>
                  <a:txBody>
                    <a:bodyPr/>
                    <a:lstStyle/>
                    <a:p>
                      <a:r>
                        <a:rPr lang="en-US" b="1"/>
                        <a:t>6</a:t>
                      </a:r>
                    </a:p>
                  </a:txBody>
                  <a:tcPr anchor="ctr">
                    <a:lnL>
                      <a:noFill/>
                    </a:lnL>
                    <a:lnR>
                      <a:noFill/>
                    </a:lnR>
                    <a:lnT>
                      <a:noFill/>
                    </a:lnT>
                    <a:lnB>
                      <a:noFill/>
                    </a:lnB>
                  </a:tcPr>
                </a:tc>
                <a:tc>
                  <a:txBody>
                    <a:bodyPr/>
                    <a:lstStyle/>
                    <a:p>
                      <a:r>
                        <a:rPr lang="en-US" b="1" dirty="0"/>
                        <a:t>7</a:t>
                      </a:r>
                    </a:p>
                  </a:txBody>
                  <a:tcPr anchor="ctr">
                    <a:lnL>
                      <a:noFill/>
                    </a:lnL>
                    <a:lnR>
                      <a:noFill/>
                    </a:lnR>
                    <a:lnT>
                      <a:noFill/>
                    </a:lnT>
                    <a:lnB>
                      <a:noFill/>
                    </a:lnB>
                  </a:tcPr>
                </a:tc>
                <a:tc>
                  <a:txBody>
                    <a:bodyPr/>
                    <a:lstStyle/>
                    <a:p>
                      <a:r>
                        <a:rPr lang="en-US" b="1"/>
                        <a:t>8</a:t>
                      </a:r>
                    </a:p>
                  </a:txBody>
                  <a:tcPr anchor="ctr">
                    <a:lnL>
                      <a:noFill/>
                    </a:lnL>
                    <a:lnR>
                      <a:noFill/>
                    </a:lnR>
                    <a:lnT>
                      <a:noFill/>
                    </a:lnT>
                    <a:lnB>
                      <a:noFill/>
                    </a:lnB>
                  </a:tcPr>
                </a:tc>
                <a:tc>
                  <a:txBody>
                    <a:bodyPr/>
                    <a:lstStyle/>
                    <a:p>
                      <a:r>
                        <a:rPr lang="en-US" b="1" dirty="0"/>
                        <a:t>9</a:t>
                      </a:r>
                    </a:p>
                  </a:txBody>
                  <a:tcPr anchor="ctr">
                    <a:lnL>
                      <a:noFill/>
                    </a:lnL>
                    <a:lnR>
                      <a:noFill/>
                    </a:lnR>
                    <a:lnT>
                      <a:noFill/>
                    </a:lnT>
                    <a:lnB>
                      <a:noFill/>
                    </a:lnB>
                  </a:tcPr>
                </a:tc>
                <a:extLst>
                  <a:ext uri="{0D108BD9-81ED-4DB2-BD59-A6C34878D82A}">
                    <a16:rowId xmlns:a16="http://schemas.microsoft.com/office/drawing/2014/main" val="4242954303"/>
                  </a:ext>
                </a:extLst>
              </a:tr>
              <a:tr h="0">
                <a:tc>
                  <a:txBody>
                    <a:bodyPr/>
                    <a:lstStyle/>
                    <a:p>
                      <a:r>
                        <a:rPr lang="en-US"/>
                        <a:t>ADD</a:t>
                      </a:r>
                    </a:p>
                  </a:txBody>
                  <a:tcPr anchor="ctr">
                    <a:lnL>
                      <a:noFill/>
                    </a:lnL>
                    <a:lnR>
                      <a:noFill/>
                    </a:lnR>
                    <a:lnT>
                      <a:noFill/>
                    </a:lnT>
                    <a:lnB>
                      <a:noFill/>
                    </a:lnB>
                  </a:tcPr>
                </a:tc>
                <a:tc>
                  <a:txBody>
                    <a:bodyPr/>
                    <a:lstStyle/>
                    <a:p>
                      <a:r>
                        <a:rPr lang="en-US" b="1"/>
                        <a:t>R1</a:t>
                      </a:r>
                      <a:r>
                        <a:rPr lang="en-US"/>
                        <a:t>, R2, R3</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a:t>ID</a:t>
                      </a:r>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b="1"/>
                        <a:t>WB</a:t>
                      </a:r>
                      <a:endParaRPr lang="en-US"/>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1079450498"/>
                  </a:ext>
                </a:extLst>
              </a:tr>
              <a:tr h="0">
                <a:tc>
                  <a:txBody>
                    <a:bodyPr/>
                    <a:lstStyle/>
                    <a:p>
                      <a:r>
                        <a:rPr lang="en-US"/>
                        <a:t>SUB</a:t>
                      </a:r>
                    </a:p>
                  </a:txBody>
                  <a:tcPr anchor="ctr">
                    <a:lnL>
                      <a:noFill/>
                    </a:lnL>
                    <a:lnR>
                      <a:noFill/>
                    </a:lnR>
                    <a:lnT>
                      <a:noFill/>
                    </a:lnT>
                    <a:lnB>
                      <a:noFill/>
                    </a:lnB>
                  </a:tcPr>
                </a:tc>
                <a:tc>
                  <a:txBody>
                    <a:bodyPr/>
                    <a:lstStyle/>
                    <a:p>
                      <a:r>
                        <a:rPr lang="en-US"/>
                        <a:t>R4, R5, </a:t>
                      </a:r>
                      <a:r>
                        <a:rPr lang="en-US" b="1"/>
                        <a:t>R1</a:t>
                      </a:r>
                      <a:endParaRPr lang="en-US"/>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b="1" dirty="0"/>
                        <a:t>stall</a:t>
                      </a:r>
                      <a:endParaRPr lang="en-US" dirty="0"/>
                    </a:p>
                  </a:txBody>
                  <a:tcPr anchor="ctr">
                    <a:lnL>
                      <a:noFill/>
                    </a:lnL>
                    <a:lnR>
                      <a:noFill/>
                    </a:lnR>
                    <a:lnT>
                      <a:noFill/>
                    </a:lnT>
                    <a:lnB>
                      <a:noFill/>
                    </a:lnB>
                  </a:tcPr>
                </a:tc>
                <a:tc>
                  <a:txBody>
                    <a:bodyPr/>
                    <a:lstStyle/>
                    <a:p>
                      <a:r>
                        <a:rPr lang="en-US" b="1"/>
                        <a:t>stall</a:t>
                      </a:r>
                      <a:endParaRPr lang="en-US"/>
                    </a:p>
                  </a:txBody>
                  <a:tcPr anchor="ctr">
                    <a:lnL>
                      <a:noFill/>
                    </a:lnL>
                    <a:lnR>
                      <a:noFill/>
                    </a:lnR>
                    <a:lnT>
                      <a:noFill/>
                    </a:lnT>
                    <a:lnB>
                      <a:noFill/>
                    </a:lnB>
                  </a:tcPr>
                </a:tc>
                <a:tc>
                  <a:txBody>
                    <a:bodyPr/>
                    <a:lstStyle/>
                    <a:p>
                      <a:r>
                        <a:rPr lang="en-US" b="1"/>
                        <a:t>ID</a:t>
                      </a:r>
                      <a:r>
                        <a:rPr lang="en-US" b="1" baseline="-25000"/>
                        <a:t>sub</a:t>
                      </a:r>
                      <a:endParaRPr lang="en-US"/>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 </a:t>
                      </a:r>
                    </a:p>
                  </a:txBody>
                  <a:tcPr anchor="ctr">
                    <a:lnL>
                      <a:noFill/>
                    </a:lnL>
                    <a:lnR>
                      <a:noFill/>
                    </a:lnR>
                    <a:lnT>
                      <a:noFill/>
                    </a:lnT>
                    <a:lnB>
                      <a:noFill/>
                    </a:lnB>
                  </a:tcPr>
                </a:tc>
                <a:tc>
                  <a:txBody>
                    <a:bodyPr/>
                    <a:lstStyle/>
                    <a:p>
                      <a:r>
                        <a:rPr lang="en-US" dirty="0"/>
                        <a:t>WB</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1725964372"/>
                  </a:ext>
                </a:extLst>
              </a:tr>
              <a:tr h="0">
                <a:tc>
                  <a:txBody>
                    <a:bodyPr/>
                    <a:lstStyle/>
                    <a:p>
                      <a:r>
                        <a:rPr lang="en-US"/>
                        <a:t>AND</a:t>
                      </a:r>
                    </a:p>
                  </a:txBody>
                  <a:tcPr anchor="ctr">
                    <a:lnL>
                      <a:noFill/>
                    </a:lnL>
                    <a:lnR>
                      <a:noFill/>
                    </a:lnR>
                    <a:lnT>
                      <a:noFill/>
                    </a:lnT>
                    <a:lnB>
                      <a:noFill/>
                    </a:lnB>
                  </a:tcPr>
                </a:tc>
                <a:tc>
                  <a:txBody>
                    <a:bodyPr/>
                    <a:lstStyle/>
                    <a:p>
                      <a:r>
                        <a:rPr lang="en-US"/>
                        <a:t>R6, </a:t>
                      </a:r>
                      <a:r>
                        <a:rPr lang="en-US" b="1"/>
                        <a:t>R1,</a:t>
                      </a:r>
                      <a:r>
                        <a:rPr lang="en-US"/>
                        <a:t> R7</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b="1"/>
                        <a:t>stall</a:t>
                      </a:r>
                      <a:endParaRPr lang="en-US"/>
                    </a:p>
                  </a:txBody>
                  <a:tcPr anchor="ctr">
                    <a:lnL>
                      <a:noFill/>
                    </a:lnL>
                    <a:lnR>
                      <a:noFill/>
                    </a:lnR>
                    <a:lnT>
                      <a:noFill/>
                    </a:lnT>
                    <a:lnB>
                      <a:noFill/>
                    </a:lnB>
                  </a:tcPr>
                </a:tc>
                <a:tc>
                  <a:txBody>
                    <a:bodyPr/>
                    <a:lstStyle/>
                    <a:p>
                      <a:r>
                        <a:rPr lang="en-US" b="1"/>
                        <a:t>stall</a:t>
                      </a:r>
                      <a:endParaRPr lang="en-US"/>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b="1"/>
                        <a:t>ID</a:t>
                      </a:r>
                      <a:r>
                        <a:rPr lang="en-US" b="1" baseline="-25000"/>
                        <a:t>and</a:t>
                      </a:r>
                      <a:endParaRPr lang="en-US"/>
                    </a:p>
                  </a:txBody>
                  <a:tcPr anchor="ctr">
                    <a:lnL>
                      <a:noFill/>
                    </a:lnL>
                    <a:lnR>
                      <a:noFill/>
                    </a:lnR>
                    <a:lnT>
                      <a:noFill/>
                    </a:lnT>
                    <a:lnB>
                      <a:noFill/>
                    </a:lnB>
                  </a:tcPr>
                </a:tc>
                <a:tc>
                  <a:txBody>
                    <a:bodyPr/>
                    <a:lstStyle/>
                    <a:p>
                      <a:r>
                        <a:rPr lang="en-US"/>
                        <a:t>EX</a:t>
                      </a:r>
                    </a:p>
                  </a:txBody>
                  <a:tcPr anchor="ctr">
                    <a:lnL>
                      <a:noFill/>
                    </a:lnL>
                    <a:lnR>
                      <a:noFill/>
                    </a:lnR>
                    <a:lnT>
                      <a:noFill/>
                    </a:lnT>
                    <a:lnB>
                      <a:noFill/>
                    </a:lnB>
                  </a:tcPr>
                </a:tc>
                <a:tc>
                  <a:txBody>
                    <a:bodyPr/>
                    <a:lstStyle/>
                    <a:p>
                      <a:r>
                        <a:rPr lang="en-US"/>
                        <a:t>MEM </a:t>
                      </a:r>
                    </a:p>
                  </a:txBody>
                  <a:tcPr anchor="ctr">
                    <a:lnL>
                      <a:noFill/>
                    </a:lnL>
                    <a:lnR>
                      <a:noFill/>
                    </a:lnR>
                    <a:lnT>
                      <a:noFill/>
                    </a:lnT>
                    <a:lnB>
                      <a:noFill/>
                    </a:lnB>
                  </a:tcPr>
                </a:tc>
                <a:tc>
                  <a:txBody>
                    <a:bodyPr/>
                    <a:lstStyle/>
                    <a:p>
                      <a:r>
                        <a:rPr lang="en-US" dirty="0"/>
                        <a:t>WB</a:t>
                      </a:r>
                    </a:p>
                  </a:txBody>
                  <a:tcPr anchor="ctr">
                    <a:lnL>
                      <a:noFill/>
                    </a:lnL>
                    <a:lnR>
                      <a:noFill/>
                    </a:lnR>
                    <a:lnT>
                      <a:noFill/>
                    </a:lnT>
                    <a:lnB>
                      <a:noFill/>
                    </a:lnB>
                  </a:tcPr>
                </a:tc>
                <a:extLst>
                  <a:ext uri="{0D108BD9-81ED-4DB2-BD59-A6C34878D82A}">
                    <a16:rowId xmlns:a16="http://schemas.microsoft.com/office/drawing/2014/main" val="797472986"/>
                  </a:ext>
                </a:extLst>
              </a:tr>
            </a:tbl>
          </a:graphicData>
        </a:graphic>
      </p:graphicFrame>
      <p:graphicFrame>
        <p:nvGraphicFramePr>
          <p:cNvPr id="8" name="Table 7">
            <a:extLst>
              <a:ext uri="{FF2B5EF4-FFF2-40B4-BE49-F238E27FC236}">
                <a16:creationId xmlns:a16="http://schemas.microsoft.com/office/drawing/2014/main" id="{CA9BA99A-56B5-4087-B091-B56D780AC33C}"/>
              </a:ext>
            </a:extLst>
          </p:cNvPr>
          <p:cNvGraphicFramePr>
            <a:graphicFrameLocks noGrp="1"/>
          </p:cNvGraphicFramePr>
          <p:nvPr>
            <p:extLst>
              <p:ext uri="{D42A27DB-BD31-4B8C-83A1-F6EECF244321}">
                <p14:modId xmlns:p14="http://schemas.microsoft.com/office/powerpoint/2010/main" val="4064890865"/>
              </p:ext>
            </p:extLst>
          </p:nvPr>
        </p:nvGraphicFramePr>
        <p:xfrm>
          <a:off x="1767839" y="4211493"/>
          <a:ext cx="10109738" cy="1463040"/>
        </p:xfrm>
        <a:graphic>
          <a:graphicData uri="http://schemas.openxmlformats.org/drawingml/2006/table">
            <a:tbl>
              <a:tblPr/>
              <a:tblGrid>
                <a:gridCol w="947788">
                  <a:extLst>
                    <a:ext uri="{9D8B030D-6E8A-4147-A177-3AD203B41FA5}">
                      <a16:colId xmlns:a16="http://schemas.microsoft.com/office/drawing/2014/main" val="1912646494"/>
                    </a:ext>
                  </a:extLst>
                </a:gridCol>
                <a:gridCol w="2527434">
                  <a:extLst>
                    <a:ext uri="{9D8B030D-6E8A-4147-A177-3AD203B41FA5}">
                      <a16:colId xmlns:a16="http://schemas.microsoft.com/office/drawing/2014/main" val="699113494"/>
                    </a:ext>
                  </a:extLst>
                </a:gridCol>
                <a:gridCol w="947788">
                  <a:extLst>
                    <a:ext uri="{9D8B030D-6E8A-4147-A177-3AD203B41FA5}">
                      <a16:colId xmlns:a16="http://schemas.microsoft.com/office/drawing/2014/main" val="2579860056"/>
                    </a:ext>
                  </a:extLst>
                </a:gridCol>
                <a:gridCol w="947788">
                  <a:extLst>
                    <a:ext uri="{9D8B030D-6E8A-4147-A177-3AD203B41FA5}">
                      <a16:colId xmlns:a16="http://schemas.microsoft.com/office/drawing/2014/main" val="845919106"/>
                    </a:ext>
                  </a:extLst>
                </a:gridCol>
                <a:gridCol w="947788">
                  <a:extLst>
                    <a:ext uri="{9D8B030D-6E8A-4147-A177-3AD203B41FA5}">
                      <a16:colId xmlns:a16="http://schemas.microsoft.com/office/drawing/2014/main" val="720635613"/>
                    </a:ext>
                  </a:extLst>
                </a:gridCol>
                <a:gridCol w="947788">
                  <a:extLst>
                    <a:ext uri="{9D8B030D-6E8A-4147-A177-3AD203B41FA5}">
                      <a16:colId xmlns:a16="http://schemas.microsoft.com/office/drawing/2014/main" val="1933429892"/>
                    </a:ext>
                  </a:extLst>
                </a:gridCol>
                <a:gridCol w="947788">
                  <a:extLst>
                    <a:ext uri="{9D8B030D-6E8A-4147-A177-3AD203B41FA5}">
                      <a16:colId xmlns:a16="http://schemas.microsoft.com/office/drawing/2014/main" val="3896498847"/>
                    </a:ext>
                  </a:extLst>
                </a:gridCol>
                <a:gridCol w="947788">
                  <a:extLst>
                    <a:ext uri="{9D8B030D-6E8A-4147-A177-3AD203B41FA5}">
                      <a16:colId xmlns:a16="http://schemas.microsoft.com/office/drawing/2014/main" val="1325979064"/>
                    </a:ext>
                  </a:extLst>
                </a:gridCol>
                <a:gridCol w="947788">
                  <a:extLst>
                    <a:ext uri="{9D8B030D-6E8A-4147-A177-3AD203B41FA5}">
                      <a16:colId xmlns:a16="http://schemas.microsoft.com/office/drawing/2014/main" val="199651774"/>
                    </a:ext>
                  </a:extLst>
                </a:gridCol>
              </a:tblGrid>
              <a:tr h="0">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b="1"/>
                        <a:t>1</a:t>
                      </a:r>
                    </a:p>
                  </a:txBody>
                  <a:tcPr anchor="ctr">
                    <a:lnL>
                      <a:noFill/>
                    </a:lnL>
                    <a:lnR>
                      <a:noFill/>
                    </a:lnR>
                    <a:lnT>
                      <a:noFill/>
                    </a:lnT>
                    <a:lnB>
                      <a:noFill/>
                    </a:lnB>
                  </a:tcPr>
                </a:tc>
                <a:tc>
                  <a:txBody>
                    <a:bodyPr/>
                    <a:lstStyle/>
                    <a:p>
                      <a:r>
                        <a:rPr lang="en-US" b="1"/>
                        <a:t>2</a:t>
                      </a:r>
                    </a:p>
                  </a:txBody>
                  <a:tcPr anchor="ctr">
                    <a:lnL>
                      <a:noFill/>
                    </a:lnL>
                    <a:lnR>
                      <a:noFill/>
                    </a:lnR>
                    <a:lnT>
                      <a:noFill/>
                    </a:lnT>
                    <a:lnB>
                      <a:noFill/>
                    </a:lnB>
                  </a:tcPr>
                </a:tc>
                <a:tc>
                  <a:txBody>
                    <a:bodyPr/>
                    <a:lstStyle/>
                    <a:p>
                      <a:r>
                        <a:rPr lang="en-US" b="1"/>
                        <a:t>3</a:t>
                      </a:r>
                    </a:p>
                  </a:txBody>
                  <a:tcPr anchor="ctr">
                    <a:lnL>
                      <a:noFill/>
                    </a:lnL>
                    <a:lnR>
                      <a:noFill/>
                    </a:lnR>
                    <a:lnT>
                      <a:noFill/>
                    </a:lnT>
                    <a:lnB>
                      <a:noFill/>
                    </a:lnB>
                  </a:tcPr>
                </a:tc>
                <a:tc>
                  <a:txBody>
                    <a:bodyPr/>
                    <a:lstStyle/>
                    <a:p>
                      <a:r>
                        <a:rPr lang="en-US" b="1"/>
                        <a:t>4</a:t>
                      </a:r>
                    </a:p>
                  </a:txBody>
                  <a:tcPr anchor="ctr">
                    <a:lnL>
                      <a:noFill/>
                    </a:lnL>
                    <a:lnR>
                      <a:noFill/>
                    </a:lnR>
                    <a:lnT>
                      <a:noFill/>
                    </a:lnT>
                    <a:lnB>
                      <a:noFill/>
                    </a:lnB>
                  </a:tcPr>
                </a:tc>
                <a:tc>
                  <a:txBody>
                    <a:bodyPr/>
                    <a:lstStyle/>
                    <a:p>
                      <a:r>
                        <a:rPr lang="en-US" b="1"/>
                        <a:t>5</a:t>
                      </a:r>
                    </a:p>
                  </a:txBody>
                  <a:tcPr anchor="ctr">
                    <a:lnL>
                      <a:noFill/>
                    </a:lnL>
                    <a:lnR>
                      <a:noFill/>
                    </a:lnR>
                    <a:lnT>
                      <a:noFill/>
                    </a:lnT>
                    <a:lnB>
                      <a:noFill/>
                    </a:lnB>
                  </a:tcPr>
                </a:tc>
                <a:tc>
                  <a:txBody>
                    <a:bodyPr/>
                    <a:lstStyle/>
                    <a:p>
                      <a:r>
                        <a:rPr lang="en-US" b="1"/>
                        <a:t>6</a:t>
                      </a:r>
                    </a:p>
                  </a:txBody>
                  <a:tcPr anchor="ctr">
                    <a:lnL>
                      <a:noFill/>
                    </a:lnL>
                    <a:lnR>
                      <a:noFill/>
                    </a:lnR>
                    <a:lnT>
                      <a:noFill/>
                    </a:lnT>
                    <a:lnB>
                      <a:noFill/>
                    </a:lnB>
                  </a:tcPr>
                </a:tc>
                <a:tc>
                  <a:txBody>
                    <a:bodyPr/>
                    <a:lstStyle/>
                    <a:p>
                      <a:r>
                        <a:rPr lang="en-US" b="1" dirty="0"/>
                        <a:t>7</a:t>
                      </a:r>
                    </a:p>
                  </a:txBody>
                  <a:tcPr anchor="ctr">
                    <a:lnL>
                      <a:noFill/>
                    </a:lnL>
                    <a:lnR>
                      <a:noFill/>
                    </a:lnR>
                    <a:lnT>
                      <a:noFill/>
                    </a:lnT>
                    <a:lnB>
                      <a:noFill/>
                    </a:lnB>
                  </a:tcPr>
                </a:tc>
                <a:extLst>
                  <a:ext uri="{0D108BD9-81ED-4DB2-BD59-A6C34878D82A}">
                    <a16:rowId xmlns:a16="http://schemas.microsoft.com/office/drawing/2014/main" val="381970283"/>
                  </a:ext>
                </a:extLst>
              </a:tr>
              <a:tr h="0">
                <a:tc>
                  <a:txBody>
                    <a:bodyPr/>
                    <a:lstStyle/>
                    <a:p>
                      <a:r>
                        <a:rPr lang="en-US"/>
                        <a:t>ADD</a:t>
                      </a:r>
                    </a:p>
                  </a:txBody>
                  <a:tcPr anchor="ctr">
                    <a:lnL>
                      <a:noFill/>
                    </a:lnL>
                    <a:lnR>
                      <a:noFill/>
                    </a:lnR>
                    <a:lnT>
                      <a:noFill/>
                    </a:lnT>
                    <a:lnB>
                      <a:noFill/>
                    </a:lnB>
                  </a:tcPr>
                </a:tc>
                <a:tc>
                  <a:txBody>
                    <a:bodyPr/>
                    <a:lstStyle/>
                    <a:p>
                      <a:r>
                        <a:rPr lang="en-US" b="1" dirty="0"/>
                        <a:t>R1</a:t>
                      </a:r>
                      <a:r>
                        <a:rPr lang="en-US" dirty="0"/>
                        <a:t>, R2, R3</a:t>
                      </a:r>
                    </a:p>
                  </a:txBody>
                  <a:tcPr anchor="ctr">
                    <a:lnL>
                      <a:noFill/>
                    </a:lnL>
                    <a:lnR>
                      <a:noFill/>
                    </a:lnR>
                    <a:lnT>
                      <a:noFill/>
                    </a:lnT>
                    <a:lnB>
                      <a:noFill/>
                    </a:lnB>
                  </a:tcPr>
                </a:tc>
                <a:tc>
                  <a:txBody>
                    <a:bodyPr/>
                    <a:lstStyle/>
                    <a:p>
                      <a:r>
                        <a:rPr lang="en-US" dirty="0"/>
                        <a:t>IF</a:t>
                      </a:r>
                    </a:p>
                  </a:txBody>
                  <a:tcPr anchor="ctr">
                    <a:lnL>
                      <a:noFill/>
                    </a:lnL>
                    <a:lnR>
                      <a:noFill/>
                    </a:lnR>
                    <a:lnT>
                      <a:noFill/>
                    </a:lnT>
                    <a:lnB>
                      <a:noFill/>
                    </a:lnB>
                  </a:tcPr>
                </a:tc>
                <a:tc>
                  <a:txBody>
                    <a:bodyPr/>
                    <a:lstStyle/>
                    <a:p>
                      <a:r>
                        <a:rPr lang="en-US"/>
                        <a:t>ID</a:t>
                      </a:r>
                    </a:p>
                  </a:txBody>
                  <a:tcPr anchor="ctr">
                    <a:lnL>
                      <a:noFill/>
                    </a:lnL>
                    <a:lnR>
                      <a:noFill/>
                    </a:lnR>
                    <a:lnT>
                      <a:noFill/>
                    </a:lnT>
                    <a:lnB>
                      <a:noFill/>
                    </a:lnB>
                  </a:tcPr>
                </a:tc>
                <a:tc>
                  <a:txBody>
                    <a:bodyPr/>
                    <a:lstStyle/>
                    <a:p>
                      <a:r>
                        <a:rPr lang="en-US" b="1"/>
                        <a:t>EX</a:t>
                      </a:r>
                      <a:r>
                        <a:rPr lang="en-US" b="1" baseline="-25000"/>
                        <a:t>add</a:t>
                      </a:r>
                      <a:endParaRPr lang="en-US"/>
                    </a:p>
                  </a:txBody>
                  <a:tcPr anchor="ctr">
                    <a:lnL>
                      <a:noFill/>
                    </a:lnL>
                    <a:lnR>
                      <a:noFill/>
                    </a:lnR>
                    <a:lnT>
                      <a:noFill/>
                    </a:lnT>
                    <a:lnB>
                      <a:noFill/>
                    </a:lnB>
                  </a:tcPr>
                </a:tc>
                <a:tc>
                  <a:txBody>
                    <a:bodyPr/>
                    <a:lstStyle/>
                    <a:p>
                      <a:r>
                        <a:rPr lang="en-US" b="1" dirty="0" err="1"/>
                        <a:t>MEM</a:t>
                      </a:r>
                      <a:r>
                        <a:rPr lang="en-US" b="1" baseline="-25000" dirty="0" err="1"/>
                        <a:t>add</a:t>
                      </a:r>
                      <a:endParaRPr lang="en-US" dirty="0"/>
                    </a:p>
                  </a:txBody>
                  <a:tcPr anchor="ctr">
                    <a:lnL>
                      <a:noFill/>
                    </a:lnL>
                    <a:lnR>
                      <a:noFill/>
                    </a:lnR>
                    <a:lnT>
                      <a:noFill/>
                    </a:lnT>
                    <a:lnB>
                      <a:noFill/>
                    </a:lnB>
                  </a:tcPr>
                </a:tc>
                <a:tc>
                  <a:txBody>
                    <a:bodyPr/>
                    <a:lstStyle/>
                    <a:p>
                      <a:r>
                        <a:rPr lang="en-US"/>
                        <a:t>WB</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4110195068"/>
                  </a:ext>
                </a:extLst>
              </a:tr>
              <a:tr h="0">
                <a:tc>
                  <a:txBody>
                    <a:bodyPr/>
                    <a:lstStyle/>
                    <a:p>
                      <a:r>
                        <a:rPr lang="en-US"/>
                        <a:t>SUB</a:t>
                      </a:r>
                    </a:p>
                  </a:txBody>
                  <a:tcPr anchor="ctr">
                    <a:lnL>
                      <a:noFill/>
                    </a:lnL>
                    <a:lnR>
                      <a:noFill/>
                    </a:lnR>
                    <a:lnT>
                      <a:noFill/>
                    </a:lnT>
                    <a:lnB>
                      <a:noFill/>
                    </a:lnB>
                  </a:tcPr>
                </a:tc>
                <a:tc>
                  <a:txBody>
                    <a:bodyPr/>
                    <a:lstStyle/>
                    <a:p>
                      <a:r>
                        <a:rPr lang="en-US"/>
                        <a:t>R4, R5, </a:t>
                      </a:r>
                      <a:r>
                        <a:rPr lang="en-US" b="1"/>
                        <a:t>R1</a:t>
                      </a:r>
                      <a:endParaRPr lang="en-US"/>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a:t>ID</a:t>
                      </a:r>
                    </a:p>
                  </a:txBody>
                  <a:tcPr anchor="ctr">
                    <a:lnL>
                      <a:noFill/>
                    </a:lnL>
                    <a:lnR>
                      <a:noFill/>
                    </a:lnR>
                    <a:lnT>
                      <a:noFill/>
                    </a:lnT>
                    <a:lnB>
                      <a:noFill/>
                    </a:lnB>
                  </a:tcPr>
                </a:tc>
                <a:tc>
                  <a:txBody>
                    <a:bodyPr/>
                    <a:lstStyle/>
                    <a:p>
                      <a:r>
                        <a:rPr lang="en-US" b="1"/>
                        <a:t>EX</a:t>
                      </a:r>
                      <a:r>
                        <a:rPr lang="en-US" b="1" baseline="-25000"/>
                        <a:t>sub</a:t>
                      </a:r>
                      <a:endParaRPr lang="en-US"/>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a:t>WB</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1265382822"/>
                  </a:ext>
                </a:extLst>
              </a:tr>
              <a:tr h="0">
                <a:tc>
                  <a:txBody>
                    <a:bodyPr/>
                    <a:lstStyle/>
                    <a:p>
                      <a:r>
                        <a:rPr lang="en-US"/>
                        <a:t>AND</a:t>
                      </a:r>
                    </a:p>
                  </a:txBody>
                  <a:tcPr anchor="ctr">
                    <a:lnL>
                      <a:noFill/>
                    </a:lnL>
                    <a:lnR>
                      <a:noFill/>
                    </a:lnR>
                    <a:lnT>
                      <a:noFill/>
                    </a:lnT>
                    <a:lnB>
                      <a:noFill/>
                    </a:lnB>
                  </a:tcPr>
                </a:tc>
                <a:tc>
                  <a:txBody>
                    <a:bodyPr/>
                    <a:lstStyle/>
                    <a:p>
                      <a:r>
                        <a:rPr lang="en-US"/>
                        <a:t>R6, </a:t>
                      </a:r>
                      <a:r>
                        <a:rPr lang="en-US" b="1"/>
                        <a:t>R1,</a:t>
                      </a:r>
                      <a:r>
                        <a:rPr lang="en-US"/>
                        <a:t> R7</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dirty="0"/>
                        <a:t>ID</a:t>
                      </a:r>
                    </a:p>
                  </a:txBody>
                  <a:tcPr anchor="ctr">
                    <a:lnL>
                      <a:noFill/>
                    </a:lnL>
                    <a:lnR>
                      <a:noFill/>
                    </a:lnR>
                    <a:lnT>
                      <a:noFill/>
                    </a:lnT>
                    <a:lnB>
                      <a:noFill/>
                    </a:lnB>
                  </a:tcPr>
                </a:tc>
                <a:tc>
                  <a:txBody>
                    <a:bodyPr/>
                    <a:lstStyle/>
                    <a:p>
                      <a:r>
                        <a:rPr lang="en-US" b="1"/>
                        <a:t>EX</a:t>
                      </a:r>
                      <a:r>
                        <a:rPr lang="en-US" b="1" baseline="-25000"/>
                        <a:t>and</a:t>
                      </a:r>
                      <a:endParaRPr lang="en-US"/>
                    </a:p>
                  </a:txBody>
                  <a:tcPr anchor="ctr">
                    <a:lnL>
                      <a:noFill/>
                    </a:lnL>
                    <a:lnR>
                      <a:noFill/>
                    </a:lnR>
                    <a:lnT>
                      <a:noFill/>
                    </a:lnT>
                    <a:lnB>
                      <a:noFill/>
                    </a:lnB>
                  </a:tcPr>
                </a:tc>
                <a:tc>
                  <a:txBody>
                    <a:bodyPr/>
                    <a:lstStyle/>
                    <a:p>
                      <a:r>
                        <a:rPr lang="en-US"/>
                        <a:t>MEM</a:t>
                      </a:r>
                    </a:p>
                  </a:txBody>
                  <a:tcPr anchor="ctr">
                    <a:lnL>
                      <a:noFill/>
                    </a:lnL>
                    <a:lnR>
                      <a:noFill/>
                    </a:lnR>
                    <a:lnT>
                      <a:noFill/>
                    </a:lnT>
                    <a:lnB>
                      <a:noFill/>
                    </a:lnB>
                  </a:tcPr>
                </a:tc>
                <a:tc>
                  <a:txBody>
                    <a:bodyPr/>
                    <a:lstStyle/>
                    <a:p>
                      <a:r>
                        <a:rPr lang="en-US" dirty="0"/>
                        <a:t>WB</a:t>
                      </a:r>
                    </a:p>
                  </a:txBody>
                  <a:tcPr anchor="ctr">
                    <a:lnL>
                      <a:noFill/>
                    </a:lnL>
                    <a:lnR>
                      <a:noFill/>
                    </a:lnR>
                    <a:lnT>
                      <a:noFill/>
                    </a:lnT>
                    <a:lnB>
                      <a:noFill/>
                    </a:lnB>
                  </a:tcPr>
                </a:tc>
                <a:extLst>
                  <a:ext uri="{0D108BD9-81ED-4DB2-BD59-A6C34878D82A}">
                    <a16:rowId xmlns:a16="http://schemas.microsoft.com/office/drawing/2014/main" val="2069284580"/>
                  </a:ext>
                </a:extLst>
              </a:tr>
            </a:tbl>
          </a:graphicData>
        </a:graphic>
      </p:graphicFrame>
    </p:spTree>
    <p:extLst>
      <p:ext uri="{BB962C8B-B14F-4D97-AF65-F5344CB8AC3E}">
        <p14:creationId xmlns:p14="http://schemas.microsoft.com/office/powerpoint/2010/main" val="1129604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3DF3-A6F9-4BBC-888D-10BC3D87A817}"/>
              </a:ext>
            </a:extLst>
          </p:cNvPr>
          <p:cNvSpPr>
            <a:spLocks noGrp="1"/>
          </p:cNvSpPr>
          <p:nvPr>
            <p:ph type="title"/>
          </p:nvPr>
        </p:nvSpPr>
        <p:spPr/>
        <p:txBody>
          <a:bodyPr/>
          <a:lstStyle/>
          <a:p>
            <a:r>
              <a:rPr lang="en-US" dirty="0"/>
              <a:t>Forwarding</a:t>
            </a:r>
          </a:p>
        </p:txBody>
      </p:sp>
      <p:graphicFrame>
        <p:nvGraphicFramePr>
          <p:cNvPr id="4" name="Content Placeholder 3">
            <a:extLst>
              <a:ext uri="{FF2B5EF4-FFF2-40B4-BE49-F238E27FC236}">
                <a16:creationId xmlns:a16="http://schemas.microsoft.com/office/drawing/2014/main" id="{F012FB4F-743C-4017-B7D5-3B030A0A8CD8}"/>
              </a:ext>
            </a:extLst>
          </p:cNvPr>
          <p:cNvGraphicFramePr>
            <a:graphicFrameLocks noGrp="1"/>
          </p:cNvGraphicFramePr>
          <p:nvPr>
            <p:ph idx="1"/>
            <p:extLst>
              <p:ext uri="{D42A27DB-BD31-4B8C-83A1-F6EECF244321}">
                <p14:modId xmlns:p14="http://schemas.microsoft.com/office/powerpoint/2010/main" val="1284594948"/>
              </p:ext>
            </p:extLst>
          </p:nvPr>
        </p:nvGraphicFramePr>
        <p:xfrm>
          <a:off x="1658753" y="3877445"/>
          <a:ext cx="10392073" cy="1463040"/>
        </p:xfrm>
        <a:graphic>
          <a:graphicData uri="http://schemas.openxmlformats.org/drawingml/2006/table">
            <a:tbl>
              <a:tblPr/>
              <a:tblGrid>
                <a:gridCol w="974257">
                  <a:extLst>
                    <a:ext uri="{9D8B030D-6E8A-4147-A177-3AD203B41FA5}">
                      <a16:colId xmlns:a16="http://schemas.microsoft.com/office/drawing/2014/main" val="2285371327"/>
                    </a:ext>
                  </a:extLst>
                </a:gridCol>
                <a:gridCol w="2598017">
                  <a:extLst>
                    <a:ext uri="{9D8B030D-6E8A-4147-A177-3AD203B41FA5}">
                      <a16:colId xmlns:a16="http://schemas.microsoft.com/office/drawing/2014/main" val="2083964987"/>
                    </a:ext>
                  </a:extLst>
                </a:gridCol>
                <a:gridCol w="974257">
                  <a:extLst>
                    <a:ext uri="{9D8B030D-6E8A-4147-A177-3AD203B41FA5}">
                      <a16:colId xmlns:a16="http://schemas.microsoft.com/office/drawing/2014/main" val="618555702"/>
                    </a:ext>
                  </a:extLst>
                </a:gridCol>
                <a:gridCol w="974257">
                  <a:extLst>
                    <a:ext uri="{9D8B030D-6E8A-4147-A177-3AD203B41FA5}">
                      <a16:colId xmlns:a16="http://schemas.microsoft.com/office/drawing/2014/main" val="3757817959"/>
                    </a:ext>
                  </a:extLst>
                </a:gridCol>
                <a:gridCol w="974257">
                  <a:extLst>
                    <a:ext uri="{9D8B030D-6E8A-4147-A177-3AD203B41FA5}">
                      <a16:colId xmlns:a16="http://schemas.microsoft.com/office/drawing/2014/main" val="1836462679"/>
                    </a:ext>
                  </a:extLst>
                </a:gridCol>
                <a:gridCol w="974257">
                  <a:extLst>
                    <a:ext uri="{9D8B030D-6E8A-4147-A177-3AD203B41FA5}">
                      <a16:colId xmlns:a16="http://schemas.microsoft.com/office/drawing/2014/main" val="1637333031"/>
                    </a:ext>
                  </a:extLst>
                </a:gridCol>
                <a:gridCol w="974257">
                  <a:extLst>
                    <a:ext uri="{9D8B030D-6E8A-4147-A177-3AD203B41FA5}">
                      <a16:colId xmlns:a16="http://schemas.microsoft.com/office/drawing/2014/main" val="4074930908"/>
                    </a:ext>
                  </a:extLst>
                </a:gridCol>
                <a:gridCol w="974257">
                  <a:extLst>
                    <a:ext uri="{9D8B030D-6E8A-4147-A177-3AD203B41FA5}">
                      <a16:colId xmlns:a16="http://schemas.microsoft.com/office/drawing/2014/main" val="3961859832"/>
                    </a:ext>
                  </a:extLst>
                </a:gridCol>
                <a:gridCol w="974257">
                  <a:extLst>
                    <a:ext uri="{9D8B030D-6E8A-4147-A177-3AD203B41FA5}">
                      <a16:colId xmlns:a16="http://schemas.microsoft.com/office/drawing/2014/main" val="1489666115"/>
                    </a:ext>
                  </a:extLst>
                </a:gridCol>
              </a:tblGrid>
              <a:tr h="0">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2</a:t>
                      </a:r>
                    </a:p>
                  </a:txBody>
                  <a:tcPr anchor="ctr">
                    <a:lnL>
                      <a:noFill/>
                    </a:lnL>
                    <a:lnR>
                      <a:noFill/>
                    </a:lnR>
                    <a:lnT>
                      <a:noFill/>
                    </a:lnT>
                    <a:lnB>
                      <a:noFill/>
                    </a:lnB>
                  </a:tcPr>
                </a:tc>
                <a:tc>
                  <a:txBody>
                    <a:bodyPr/>
                    <a:lstStyle/>
                    <a:p>
                      <a:r>
                        <a:rPr lang="en-US"/>
                        <a:t>3</a:t>
                      </a:r>
                    </a:p>
                  </a:txBody>
                  <a:tcPr anchor="ctr">
                    <a:lnL>
                      <a:noFill/>
                    </a:lnL>
                    <a:lnR>
                      <a:noFill/>
                    </a:lnR>
                    <a:lnT>
                      <a:noFill/>
                    </a:lnT>
                    <a:lnB>
                      <a:noFill/>
                    </a:lnB>
                  </a:tcPr>
                </a:tc>
                <a:tc>
                  <a:txBody>
                    <a:bodyPr/>
                    <a:lstStyle/>
                    <a:p>
                      <a:r>
                        <a:rPr lang="en-US"/>
                        <a:t>4</a:t>
                      </a:r>
                    </a:p>
                  </a:txBody>
                  <a:tcPr anchor="ctr">
                    <a:lnL>
                      <a:noFill/>
                    </a:lnL>
                    <a:lnR>
                      <a:noFill/>
                    </a:lnR>
                    <a:lnT>
                      <a:noFill/>
                    </a:lnT>
                    <a:lnB>
                      <a:noFill/>
                    </a:lnB>
                  </a:tcPr>
                </a:tc>
                <a:tc>
                  <a:txBody>
                    <a:bodyPr/>
                    <a:lstStyle/>
                    <a:p>
                      <a:r>
                        <a:rPr lang="en-US"/>
                        <a:t>5</a:t>
                      </a:r>
                    </a:p>
                  </a:txBody>
                  <a:tcPr anchor="ctr">
                    <a:lnL>
                      <a:noFill/>
                    </a:lnL>
                    <a:lnR>
                      <a:noFill/>
                    </a:lnR>
                    <a:lnT>
                      <a:noFill/>
                    </a:lnT>
                    <a:lnB>
                      <a:noFill/>
                    </a:lnB>
                  </a:tcPr>
                </a:tc>
                <a:tc>
                  <a:txBody>
                    <a:bodyPr/>
                    <a:lstStyle/>
                    <a:p>
                      <a:r>
                        <a:rPr lang="en-US"/>
                        <a:t>6</a:t>
                      </a:r>
                    </a:p>
                  </a:txBody>
                  <a:tcPr anchor="ctr">
                    <a:lnL>
                      <a:noFill/>
                    </a:lnL>
                    <a:lnR>
                      <a:noFill/>
                    </a:lnR>
                    <a:lnT>
                      <a:noFill/>
                    </a:lnT>
                    <a:lnB>
                      <a:noFill/>
                    </a:lnB>
                  </a:tcPr>
                </a:tc>
                <a:tc>
                  <a:txBody>
                    <a:bodyPr/>
                    <a:lstStyle/>
                    <a:p>
                      <a:r>
                        <a:rPr lang="en-US"/>
                        <a:t>7</a:t>
                      </a:r>
                    </a:p>
                  </a:txBody>
                  <a:tcPr anchor="ctr">
                    <a:lnL>
                      <a:noFill/>
                    </a:lnL>
                    <a:lnR>
                      <a:noFill/>
                    </a:lnR>
                    <a:lnT>
                      <a:noFill/>
                    </a:lnT>
                    <a:lnB>
                      <a:noFill/>
                    </a:lnB>
                  </a:tcPr>
                </a:tc>
                <a:extLst>
                  <a:ext uri="{0D108BD9-81ED-4DB2-BD59-A6C34878D82A}">
                    <a16:rowId xmlns:a16="http://schemas.microsoft.com/office/drawing/2014/main" val="4225153746"/>
                  </a:ext>
                </a:extLst>
              </a:tr>
              <a:tr h="0">
                <a:tc>
                  <a:txBody>
                    <a:bodyPr/>
                    <a:lstStyle/>
                    <a:p>
                      <a:r>
                        <a:rPr lang="en-US"/>
                        <a:t>ADD</a:t>
                      </a:r>
                    </a:p>
                  </a:txBody>
                  <a:tcPr anchor="ctr">
                    <a:lnL>
                      <a:noFill/>
                    </a:lnL>
                    <a:lnR>
                      <a:noFill/>
                    </a:lnR>
                    <a:lnT>
                      <a:noFill/>
                    </a:lnT>
                    <a:lnB>
                      <a:noFill/>
                    </a:lnB>
                  </a:tcPr>
                </a:tc>
                <a:tc>
                  <a:txBody>
                    <a:bodyPr/>
                    <a:lstStyle/>
                    <a:p>
                      <a:r>
                        <a:rPr lang="en-US" b="1"/>
                        <a:t>R1</a:t>
                      </a:r>
                      <a:r>
                        <a:rPr lang="en-US"/>
                        <a:t>, R2, R3</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a:t>ID</a:t>
                      </a:r>
                    </a:p>
                  </a:txBody>
                  <a:tcPr anchor="ctr">
                    <a:lnL>
                      <a:noFill/>
                    </a:lnL>
                    <a:lnR>
                      <a:noFill/>
                    </a:lnR>
                    <a:lnT>
                      <a:noFill/>
                    </a:lnT>
                    <a:lnB>
                      <a:noFill/>
                    </a:lnB>
                  </a:tcPr>
                </a:tc>
                <a:tc>
                  <a:txBody>
                    <a:bodyPr/>
                    <a:lstStyle/>
                    <a:p>
                      <a:r>
                        <a:rPr lang="en-US" b="1"/>
                        <a:t>EX</a:t>
                      </a:r>
                      <a:r>
                        <a:rPr lang="en-US" b="1" baseline="-25000"/>
                        <a:t>add</a:t>
                      </a:r>
                      <a:endParaRPr lang="en-US"/>
                    </a:p>
                  </a:txBody>
                  <a:tcPr anchor="ctr">
                    <a:lnL>
                      <a:noFill/>
                    </a:lnL>
                    <a:lnR>
                      <a:noFill/>
                    </a:lnR>
                    <a:lnT>
                      <a:noFill/>
                    </a:lnT>
                    <a:lnB>
                      <a:noFill/>
                    </a:lnB>
                  </a:tcPr>
                </a:tc>
                <a:tc>
                  <a:txBody>
                    <a:bodyPr/>
                    <a:lstStyle/>
                    <a:p>
                      <a:r>
                        <a:rPr lang="en-US" b="1" dirty="0" err="1"/>
                        <a:t>MEM</a:t>
                      </a:r>
                      <a:r>
                        <a:rPr lang="en-US" b="1" baseline="-25000" dirty="0" err="1"/>
                        <a:t>add</a:t>
                      </a:r>
                      <a:endParaRPr lang="en-US" dirty="0"/>
                    </a:p>
                  </a:txBody>
                  <a:tcPr anchor="ctr">
                    <a:lnL>
                      <a:noFill/>
                    </a:lnL>
                    <a:lnR>
                      <a:noFill/>
                    </a:lnR>
                    <a:lnT>
                      <a:noFill/>
                    </a:lnT>
                    <a:lnB>
                      <a:noFill/>
                    </a:lnB>
                  </a:tcPr>
                </a:tc>
                <a:tc>
                  <a:txBody>
                    <a:bodyPr/>
                    <a:lstStyle/>
                    <a:p>
                      <a:r>
                        <a:rPr lang="en-US"/>
                        <a:t>WB</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1160381614"/>
                  </a:ext>
                </a:extLst>
              </a:tr>
              <a:tr h="0">
                <a:tc>
                  <a:txBody>
                    <a:bodyPr/>
                    <a:lstStyle/>
                    <a:p>
                      <a:r>
                        <a:rPr lang="en-US"/>
                        <a:t>LW</a:t>
                      </a:r>
                    </a:p>
                  </a:txBody>
                  <a:tcPr anchor="ctr">
                    <a:lnL>
                      <a:noFill/>
                    </a:lnL>
                    <a:lnR>
                      <a:noFill/>
                    </a:lnR>
                    <a:lnT>
                      <a:noFill/>
                    </a:lnT>
                    <a:lnB>
                      <a:noFill/>
                    </a:lnB>
                  </a:tcPr>
                </a:tc>
                <a:tc>
                  <a:txBody>
                    <a:bodyPr/>
                    <a:lstStyle/>
                    <a:p>
                      <a:r>
                        <a:rPr lang="en-US" b="1"/>
                        <a:t>R4</a:t>
                      </a:r>
                      <a:r>
                        <a:rPr lang="en-US"/>
                        <a:t>, </a:t>
                      </a:r>
                      <a:r>
                        <a:rPr lang="en-US" b="1"/>
                        <a:t>d (R1)</a:t>
                      </a:r>
                      <a:endParaRPr lang="en-US"/>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a:t>ID</a:t>
                      </a:r>
                    </a:p>
                  </a:txBody>
                  <a:tcPr anchor="ctr">
                    <a:lnL>
                      <a:noFill/>
                    </a:lnL>
                    <a:lnR>
                      <a:noFill/>
                    </a:lnR>
                    <a:lnT>
                      <a:noFill/>
                    </a:lnT>
                    <a:lnB>
                      <a:noFill/>
                    </a:lnB>
                  </a:tcPr>
                </a:tc>
                <a:tc>
                  <a:txBody>
                    <a:bodyPr/>
                    <a:lstStyle/>
                    <a:p>
                      <a:r>
                        <a:rPr lang="en-US" b="1"/>
                        <a:t>EX</a:t>
                      </a:r>
                      <a:r>
                        <a:rPr lang="en-US" b="1" baseline="-25000"/>
                        <a:t>lw</a:t>
                      </a:r>
                      <a:endParaRPr lang="en-US"/>
                    </a:p>
                  </a:txBody>
                  <a:tcPr anchor="ctr">
                    <a:lnL>
                      <a:noFill/>
                    </a:lnL>
                    <a:lnR>
                      <a:noFill/>
                    </a:lnR>
                    <a:lnT>
                      <a:noFill/>
                    </a:lnT>
                    <a:lnB>
                      <a:noFill/>
                    </a:lnB>
                  </a:tcPr>
                </a:tc>
                <a:tc>
                  <a:txBody>
                    <a:bodyPr/>
                    <a:lstStyle/>
                    <a:p>
                      <a:r>
                        <a:rPr lang="en-US" b="1"/>
                        <a:t>MEM</a:t>
                      </a:r>
                      <a:r>
                        <a:rPr lang="en-US" b="1" baseline="-25000"/>
                        <a:t>lw</a:t>
                      </a:r>
                      <a:endParaRPr lang="en-US"/>
                    </a:p>
                  </a:txBody>
                  <a:tcPr anchor="ctr">
                    <a:lnL>
                      <a:noFill/>
                    </a:lnL>
                    <a:lnR>
                      <a:noFill/>
                    </a:lnR>
                    <a:lnT>
                      <a:noFill/>
                    </a:lnT>
                    <a:lnB>
                      <a:noFill/>
                    </a:lnB>
                  </a:tcPr>
                </a:tc>
                <a:tc>
                  <a:txBody>
                    <a:bodyPr/>
                    <a:lstStyle/>
                    <a:p>
                      <a:r>
                        <a:rPr lang="en-US"/>
                        <a:t>WB</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extLst>
                  <a:ext uri="{0D108BD9-81ED-4DB2-BD59-A6C34878D82A}">
                    <a16:rowId xmlns:a16="http://schemas.microsoft.com/office/drawing/2014/main" val="376747740"/>
                  </a:ext>
                </a:extLst>
              </a:tr>
              <a:tr h="0">
                <a:tc>
                  <a:txBody>
                    <a:bodyPr/>
                    <a:lstStyle/>
                    <a:p>
                      <a:r>
                        <a:rPr lang="en-US"/>
                        <a:t>SW</a:t>
                      </a:r>
                    </a:p>
                  </a:txBody>
                  <a:tcPr anchor="ctr">
                    <a:lnL>
                      <a:noFill/>
                    </a:lnL>
                    <a:lnR>
                      <a:noFill/>
                    </a:lnR>
                    <a:lnT>
                      <a:noFill/>
                    </a:lnT>
                    <a:lnB>
                      <a:noFill/>
                    </a:lnB>
                  </a:tcPr>
                </a:tc>
                <a:tc>
                  <a:txBody>
                    <a:bodyPr/>
                    <a:lstStyle/>
                    <a:p>
                      <a:r>
                        <a:rPr lang="en-US" b="1" dirty="0"/>
                        <a:t>R4</a:t>
                      </a:r>
                      <a:r>
                        <a:rPr lang="en-US" dirty="0"/>
                        <a:t>,</a:t>
                      </a:r>
                      <a:r>
                        <a:rPr lang="en-US" b="1" dirty="0"/>
                        <a:t>12(R1)</a:t>
                      </a:r>
                      <a:endParaRPr lang="en-US" dirty="0"/>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IF</a:t>
                      </a:r>
                    </a:p>
                  </a:txBody>
                  <a:tcPr anchor="ctr">
                    <a:lnL>
                      <a:noFill/>
                    </a:lnL>
                    <a:lnR>
                      <a:noFill/>
                    </a:lnR>
                    <a:lnT>
                      <a:noFill/>
                    </a:lnT>
                    <a:lnB>
                      <a:noFill/>
                    </a:lnB>
                  </a:tcPr>
                </a:tc>
                <a:tc>
                  <a:txBody>
                    <a:bodyPr/>
                    <a:lstStyle/>
                    <a:p>
                      <a:r>
                        <a:rPr lang="en-US"/>
                        <a:t>ID</a:t>
                      </a:r>
                    </a:p>
                  </a:txBody>
                  <a:tcPr anchor="ctr">
                    <a:lnL>
                      <a:noFill/>
                    </a:lnL>
                    <a:lnR>
                      <a:noFill/>
                    </a:lnR>
                    <a:lnT>
                      <a:noFill/>
                    </a:lnT>
                    <a:lnB>
                      <a:noFill/>
                    </a:lnB>
                  </a:tcPr>
                </a:tc>
                <a:tc>
                  <a:txBody>
                    <a:bodyPr/>
                    <a:lstStyle/>
                    <a:p>
                      <a:r>
                        <a:rPr lang="en-US" b="1"/>
                        <a:t>EX</a:t>
                      </a:r>
                      <a:r>
                        <a:rPr lang="en-US" b="1" baseline="-25000"/>
                        <a:t>sw</a:t>
                      </a:r>
                      <a:endParaRPr lang="en-US"/>
                    </a:p>
                  </a:txBody>
                  <a:tcPr anchor="ctr">
                    <a:lnL>
                      <a:noFill/>
                    </a:lnL>
                    <a:lnR>
                      <a:noFill/>
                    </a:lnR>
                    <a:lnT>
                      <a:noFill/>
                    </a:lnT>
                    <a:lnB>
                      <a:noFill/>
                    </a:lnB>
                  </a:tcPr>
                </a:tc>
                <a:tc>
                  <a:txBody>
                    <a:bodyPr/>
                    <a:lstStyle/>
                    <a:p>
                      <a:r>
                        <a:rPr lang="en-US" b="1"/>
                        <a:t>MEM</a:t>
                      </a:r>
                      <a:r>
                        <a:rPr lang="en-US" b="1" baseline="-25000"/>
                        <a:t>sw</a:t>
                      </a:r>
                      <a:endParaRPr lang="en-US"/>
                    </a:p>
                  </a:txBody>
                  <a:tcPr anchor="ctr">
                    <a:lnL>
                      <a:noFill/>
                    </a:lnL>
                    <a:lnR>
                      <a:noFill/>
                    </a:lnR>
                    <a:lnT>
                      <a:noFill/>
                    </a:lnT>
                    <a:lnB>
                      <a:noFill/>
                    </a:lnB>
                  </a:tcPr>
                </a:tc>
                <a:tc>
                  <a:txBody>
                    <a:bodyPr/>
                    <a:lstStyle/>
                    <a:p>
                      <a:r>
                        <a:rPr lang="en-US" dirty="0"/>
                        <a:t>WB</a:t>
                      </a:r>
                    </a:p>
                  </a:txBody>
                  <a:tcPr anchor="ctr">
                    <a:lnL>
                      <a:noFill/>
                    </a:lnL>
                    <a:lnR>
                      <a:noFill/>
                    </a:lnR>
                    <a:lnT>
                      <a:noFill/>
                    </a:lnT>
                    <a:lnB>
                      <a:noFill/>
                    </a:lnB>
                  </a:tcPr>
                </a:tc>
                <a:extLst>
                  <a:ext uri="{0D108BD9-81ED-4DB2-BD59-A6C34878D82A}">
                    <a16:rowId xmlns:a16="http://schemas.microsoft.com/office/drawing/2014/main" val="2607701613"/>
                  </a:ext>
                </a:extLst>
              </a:tr>
            </a:tbl>
          </a:graphicData>
        </a:graphic>
      </p:graphicFrame>
      <p:sp>
        <p:nvSpPr>
          <p:cNvPr id="5" name="Rectangle 1">
            <a:extLst>
              <a:ext uri="{FF2B5EF4-FFF2-40B4-BE49-F238E27FC236}">
                <a16:creationId xmlns:a16="http://schemas.microsoft.com/office/drawing/2014/main" id="{FA855525-30A3-4706-8891-607BCD95C88C}"/>
              </a:ext>
            </a:extLst>
          </p:cNvPr>
          <p:cNvSpPr>
            <a:spLocks noChangeArrowheads="1"/>
          </p:cNvSpPr>
          <p:nvPr/>
        </p:nvSpPr>
        <p:spPr bwMode="auto">
          <a:xfrm>
            <a:off x="1164657" y="1569121"/>
            <a:ext cx="803388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prevent a stall in this example, we would need to forward the values of R1 and R4 from the pipeline registers to the ALU and data memory inputs.</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Stores require an operand during MEM, and forwarding of that operand is shown here.</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first forwarding is for value of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R1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from </a:t>
            </a:r>
            <a:r>
              <a:rPr kumimoji="0" lang="en-US" altLang="en-US" sz="1800" b="1" i="0" u="none" strike="noStrike" cap="none" normalizeH="0" baseline="0" dirty="0" err="1">
                <a:ln>
                  <a:noFill/>
                </a:ln>
                <a:solidFill>
                  <a:srgbClr val="006699"/>
                </a:solidFill>
                <a:effectLst/>
                <a:latin typeface="Times New Roman" panose="02020603050405020304" pitchFamily="18" charset="0"/>
                <a:cs typeface="Times New Roman" panose="02020603050405020304" pitchFamily="18" charset="0"/>
              </a:rPr>
              <a:t>EX</a:t>
            </a:r>
            <a:r>
              <a:rPr kumimoji="0" lang="en-US" altLang="en-US" sz="1800" b="1" i="0" u="none" strike="noStrike" cap="none" normalizeH="0" baseline="-30000" dirty="0" err="1">
                <a:ln>
                  <a:noFill/>
                </a:ln>
                <a:solidFill>
                  <a:srgbClr val="006699"/>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a:t>
            </a:r>
            <a:r>
              <a:rPr kumimoji="0" lang="en-US" altLang="en-US" sz="1800" b="1" i="0" u="none" strike="noStrike" cap="none" normalizeH="0" baseline="0" dirty="0" err="1">
                <a:ln>
                  <a:noFill/>
                </a:ln>
                <a:solidFill>
                  <a:srgbClr val="006699"/>
                </a:solidFill>
                <a:effectLst/>
                <a:latin typeface="Times New Roman" panose="02020603050405020304" pitchFamily="18" charset="0"/>
                <a:cs typeface="Times New Roman" panose="02020603050405020304" pitchFamily="18" charset="0"/>
              </a:rPr>
              <a:t>EX</a:t>
            </a:r>
            <a:r>
              <a:rPr kumimoji="0" lang="en-US" altLang="en-US" sz="1800" b="1" i="0" u="none" strike="noStrike" cap="none" normalizeH="0" baseline="-30000" dirty="0" err="1">
                <a:ln>
                  <a:noFill/>
                </a:ln>
                <a:solidFill>
                  <a:srgbClr val="006699"/>
                </a:solidFill>
                <a:effectLst/>
                <a:latin typeface="Times New Roman" panose="02020603050405020304" pitchFamily="18" charset="0"/>
                <a:cs typeface="Times New Roman" panose="02020603050405020304" pitchFamily="18" charset="0"/>
              </a:rPr>
              <a:t>lw</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second forwarding is also for value of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R1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from </a:t>
            </a:r>
            <a:r>
              <a:rPr kumimoji="0" lang="en-US" altLang="en-US" sz="1800" b="1" i="0" u="none" strike="noStrike" cap="none" normalizeH="0" baseline="0" dirty="0" err="1">
                <a:ln>
                  <a:noFill/>
                </a:ln>
                <a:solidFill>
                  <a:srgbClr val="993399"/>
                </a:solidFill>
                <a:effectLst/>
                <a:latin typeface="Times New Roman" panose="02020603050405020304" pitchFamily="18" charset="0"/>
                <a:cs typeface="Times New Roman" panose="02020603050405020304" pitchFamily="18" charset="0"/>
              </a:rPr>
              <a:t>MEM</a:t>
            </a:r>
            <a:r>
              <a:rPr kumimoji="0" lang="en-US" altLang="en-US" sz="1800" b="1" i="0" u="none" strike="noStrike" cap="none" normalizeH="0" baseline="-30000" dirty="0" err="1">
                <a:ln>
                  <a:noFill/>
                </a:ln>
                <a:solidFill>
                  <a:srgbClr val="993399"/>
                </a:solidFill>
                <a:effectLst/>
                <a:latin typeface="Times New Roman" panose="02020603050405020304" pitchFamily="18" charset="0"/>
                <a:cs typeface="Times New Roman" panose="02020603050405020304" pitchFamily="18" charset="0"/>
              </a:rPr>
              <a:t>add</a:t>
            </a:r>
            <a:r>
              <a:rPr kumimoji="0" lang="en-US" altLang="en-US" sz="1800" b="1" i="0" u="none" strike="noStrike" cap="none" normalizeH="0" baseline="-30000" dirty="0">
                <a:ln>
                  <a:noFill/>
                </a:ln>
                <a:solidFill>
                  <a:srgbClr val="99339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t>
            </a:r>
            <a:r>
              <a:rPr kumimoji="0" lang="en-US" altLang="en-US" sz="1800" b="1" i="0" u="none" strike="noStrike" cap="none" normalizeH="0" baseline="0" dirty="0" err="1">
                <a:ln>
                  <a:noFill/>
                </a:ln>
                <a:solidFill>
                  <a:srgbClr val="993399"/>
                </a:solidFill>
                <a:effectLst/>
                <a:latin typeface="Times New Roman" panose="02020603050405020304" pitchFamily="18" charset="0"/>
                <a:cs typeface="Times New Roman" panose="02020603050405020304" pitchFamily="18" charset="0"/>
              </a:rPr>
              <a:t>EX</a:t>
            </a:r>
            <a:r>
              <a:rPr kumimoji="0" lang="en-US" altLang="en-US" sz="1800" b="1" i="0" u="none" strike="noStrike" cap="none" normalizeH="0" baseline="-30000" dirty="0" err="1">
                <a:ln>
                  <a:noFill/>
                </a:ln>
                <a:solidFill>
                  <a:srgbClr val="993399"/>
                </a:solidFill>
                <a:effectLst/>
                <a:latin typeface="Times New Roman" panose="02020603050405020304" pitchFamily="18" charset="0"/>
                <a:cs typeface="Times New Roman" panose="02020603050405020304" pitchFamily="18" charset="0"/>
              </a:rPr>
              <a:t>sw</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third forwarding is for value of </a:t>
            </a:r>
            <a:r>
              <a:rPr kumimoji="0" lang="en-US" altLang="en-US" sz="1800" b="1" i="0" u="none" strike="noStrike" cap="none" normalizeH="0" baseline="0" dirty="0">
                <a:ln>
                  <a:noFill/>
                </a:ln>
                <a:solidFill>
                  <a:srgbClr val="3366FF"/>
                </a:solidFill>
                <a:effectLst/>
                <a:latin typeface="Times New Roman" panose="02020603050405020304" pitchFamily="18" charset="0"/>
                <a:cs typeface="Times New Roman" panose="02020603050405020304" pitchFamily="18" charset="0"/>
              </a:rPr>
              <a:t>R4 </a:t>
            </a: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a:t>
            </a:r>
            <a:r>
              <a:rPr kumimoji="0" lang="en-US" altLang="en-US" sz="1800" b="1" i="0" u="none" strike="noStrike" cap="none" normalizeH="0" baseline="0" dirty="0">
                <a:ln>
                  <a:noFill/>
                </a:ln>
                <a:solidFill>
                  <a:srgbClr val="3366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rgbClr val="3366FF"/>
                </a:solidFill>
                <a:effectLst/>
                <a:latin typeface="Times New Roman" panose="02020603050405020304" pitchFamily="18" charset="0"/>
                <a:cs typeface="Times New Roman" panose="02020603050405020304" pitchFamily="18" charset="0"/>
              </a:rPr>
              <a:t>MEM</a:t>
            </a:r>
            <a:r>
              <a:rPr kumimoji="0" lang="en-US" altLang="en-US" sz="1800" b="1" i="0" u="none" strike="noStrike" cap="none" normalizeH="0" baseline="-30000" dirty="0" err="1">
                <a:ln>
                  <a:noFill/>
                </a:ln>
                <a:solidFill>
                  <a:srgbClr val="3366FF"/>
                </a:solidFill>
                <a:effectLst/>
                <a:latin typeface="Times New Roman" panose="02020603050405020304" pitchFamily="18" charset="0"/>
                <a:cs typeface="Times New Roman" panose="02020603050405020304" pitchFamily="18" charset="0"/>
              </a:rPr>
              <a:t>lw</a:t>
            </a:r>
            <a:r>
              <a:rPr kumimoji="0" lang="en-US" altLang="en-US" sz="1800" b="1" i="0" u="none" strike="noStrike" cap="none" normalizeH="0" baseline="-30000" dirty="0">
                <a:ln>
                  <a:noFill/>
                </a:ln>
                <a:solidFill>
                  <a:srgbClr val="3366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a:t>
            </a:r>
            <a:r>
              <a:rPr kumimoji="0" lang="en-US" altLang="en-US" sz="1800" b="1" i="0" u="none" strike="noStrike" cap="none" normalizeH="0" baseline="0" dirty="0">
                <a:ln>
                  <a:noFill/>
                </a:ln>
                <a:solidFill>
                  <a:srgbClr val="3366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rgbClr val="3366FF"/>
                </a:solidFill>
                <a:effectLst/>
                <a:latin typeface="Times New Roman" panose="02020603050405020304" pitchFamily="18" charset="0"/>
                <a:cs typeface="Times New Roman" panose="02020603050405020304" pitchFamily="18" charset="0"/>
              </a:rPr>
              <a:t>MEM</a:t>
            </a:r>
            <a:r>
              <a:rPr kumimoji="0" lang="en-US" altLang="en-US" sz="1800" b="1" i="0" u="none" strike="noStrike" cap="none" normalizeH="0" baseline="-30000" dirty="0" err="1">
                <a:ln>
                  <a:noFill/>
                </a:ln>
                <a:solidFill>
                  <a:srgbClr val="3366FF"/>
                </a:solidFill>
                <a:effectLst/>
                <a:latin typeface="Times New Roman" panose="02020603050405020304" pitchFamily="18" charset="0"/>
                <a:cs typeface="Times New Roman" panose="02020603050405020304" pitchFamily="18" charset="0"/>
              </a:rPr>
              <a:t>sw</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82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0ADB-A1AE-4BB3-BC5D-D950816C333C}"/>
              </a:ext>
            </a:extLst>
          </p:cNvPr>
          <p:cNvSpPr>
            <a:spLocks noGrp="1"/>
          </p:cNvSpPr>
          <p:nvPr>
            <p:ph type="title"/>
          </p:nvPr>
        </p:nvSpPr>
        <p:spPr/>
        <p:txBody>
          <a:bodyPr/>
          <a:lstStyle/>
          <a:p>
            <a:r>
              <a:rPr lang="en-US" dirty="0"/>
              <a:t>Control Hazards</a:t>
            </a:r>
          </a:p>
        </p:txBody>
      </p:sp>
      <p:sp>
        <p:nvSpPr>
          <p:cNvPr id="3" name="Content Placeholder 2">
            <a:extLst>
              <a:ext uri="{FF2B5EF4-FFF2-40B4-BE49-F238E27FC236}">
                <a16:creationId xmlns:a16="http://schemas.microsoft.com/office/drawing/2014/main" id="{59F02E75-CCE8-4B92-B373-AD9D34CBA47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0957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2F65-935E-4301-AFF1-365F680B2BE1}"/>
              </a:ext>
            </a:extLst>
          </p:cNvPr>
          <p:cNvSpPr>
            <a:spLocks noGrp="1"/>
          </p:cNvSpPr>
          <p:nvPr>
            <p:ph type="title"/>
          </p:nvPr>
        </p:nvSpPr>
        <p:spPr/>
        <p:txBody>
          <a:bodyPr/>
          <a:lstStyle/>
          <a:p>
            <a:r>
              <a:rPr lang="en-US" dirty="0"/>
              <a:t>Pipelining</a:t>
            </a:r>
          </a:p>
        </p:txBody>
      </p:sp>
      <p:sp>
        <p:nvSpPr>
          <p:cNvPr id="3" name="Content Placeholder 2">
            <a:extLst>
              <a:ext uri="{FF2B5EF4-FFF2-40B4-BE49-F238E27FC236}">
                <a16:creationId xmlns:a16="http://schemas.microsoft.com/office/drawing/2014/main" id="{BE1DCD37-D34A-4470-AF9F-191760BBB316}"/>
              </a:ext>
            </a:extLst>
          </p:cNvPr>
          <p:cNvSpPr>
            <a:spLocks noGrp="1"/>
          </p:cNvSpPr>
          <p:nvPr>
            <p:ph idx="1"/>
          </p:nvPr>
        </p:nvSpPr>
        <p:spPr/>
        <p:txBody>
          <a:bodyPr>
            <a:normAutofit lnSpcReduction="10000"/>
          </a:bodyPr>
          <a:lstStyle/>
          <a:p>
            <a:r>
              <a:rPr lang="en-US" b="1" dirty="0"/>
              <a:t>Pipelining</a:t>
            </a:r>
            <a:r>
              <a:rPr lang="en-US" dirty="0"/>
              <a:t> is an implementation technique where multiple instructions are overlapped in execution. The computer pipeline is divided in stages. Each stage completes a part of an instruction in parallel. The stages are connected one to the next to form a pipe - instructions enter at one end, progress through the stages, and exit at the other end.</a:t>
            </a:r>
          </a:p>
          <a:p>
            <a:endParaRPr lang="en-US" dirty="0"/>
          </a:p>
          <a:p>
            <a:r>
              <a:rPr lang="en-US" dirty="0"/>
              <a:t>Pipelining does not decrease the time for individual instruction execution. Instead, it increases instruction throughput. The </a:t>
            </a:r>
            <a:r>
              <a:rPr lang="en-US" b="1" dirty="0"/>
              <a:t>throughput</a:t>
            </a:r>
            <a:r>
              <a:rPr lang="en-US" dirty="0"/>
              <a:t> of the instruction pipeline is determined by how often an instruction exits the pipeline.</a:t>
            </a:r>
          </a:p>
        </p:txBody>
      </p:sp>
    </p:spTree>
    <p:extLst>
      <p:ext uri="{BB962C8B-B14F-4D97-AF65-F5344CB8AC3E}">
        <p14:creationId xmlns:p14="http://schemas.microsoft.com/office/powerpoint/2010/main" val="38948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0895-2725-41AF-9FEF-BDBE4E4B4350}"/>
              </a:ext>
            </a:extLst>
          </p:cNvPr>
          <p:cNvSpPr>
            <a:spLocks noGrp="1"/>
          </p:cNvSpPr>
          <p:nvPr>
            <p:ph type="title"/>
          </p:nvPr>
        </p:nvSpPr>
        <p:spPr/>
        <p:txBody>
          <a:bodyPr/>
          <a:lstStyle/>
          <a:p>
            <a:r>
              <a:rPr lang="en-US" dirty="0"/>
              <a:t>Classification of Instruction Sets</a:t>
            </a:r>
          </a:p>
        </p:txBody>
      </p:sp>
      <p:sp>
        <p:nvSpPr>
          <p:cNvPr id="3" name="Content Placeholder 2">
            <a:extLst>
              <a:ext uri="{FF2B5EF4-FFF2-40B4-BE49-F238E27FC236}">
                <a16:creationId xmlns:a16="http://schemas.microsoft.com/office/drawing/2014/main" id="{E3B0C421-5054-4029-ABC9-C506ED20492E}"/>
              </a:ext>
            </a:extLst>
          </p:cNvPr>
          <p:cNvSpPr>
            <a:spLocks noGrp="1"/>
          </p:cNvSpPr>
          <p:nvPr>
            <p:ph idx="1"/>
          </p:nvPr>
        </p:nvSpPr>
        <p:spPr/>
        <p:txBody>
          <a:bodyPr/>
          <a:lstStyle/>
          <a:p>
            <a:r>
              <a:rPr lang="en-US" sz="2400" dirty="0"/>
              <a:t>The instruction sets can be differentiated by:</a:t>
            </a:r>
          </a:p>
          <a:p>
            <a:pPr lvl="1"/>
            <a:r>
              <a:rPr lang="en-US" sz="2000" dirty="0"/>
              <a:t>Operand storage in the CPU</a:t>
            </a:r>
          </a:p>
          <a:p>
            <a:pPr lvl="1"/>
            <a:r>
              <a:rPr lang="en-US" sz="2000" dirty="0"/>
              <a:t>Number of explicit operands per instruction</a:t>
            </a:r>
          </a:p>
          <a:p>
            <a:pPr lvl="1"/>
            <a:r>
              <a:rPr lang="en-US" sz="2000" dirty="0"/>
              <a:t>Operand location</a:t>
            </a:r>
          </a:p>
          <a:p>
            <a:pPr lvl="1"/>
            <a:r>
              <a:rPr lang="en-US" sz="2000" dirty="0"/>
              <a:t>Operations</a:t>
            </a:r>
          </a:p>
          <a:p>
            <a:pPr lvl="1"/>
            <a:r>
              <a:rPr lang="en-US" sz="2000" dirty="0"/>
              <a:t>Type and size of operands</a:t>
            </a:r>
          </a:p>
          <a:p>
            <a:pPr lvl="1"/>
            <a:endParaRPr lang="en-US" dirty="0"/>
          </a:p>
          <a:p>
            <a:r>
              <a:rPr lang="en-US" sz="2400" dirty="0"/>
              <a:t>The type of internal storage in the CPU is the most basic differentiation. Types:</a:t>
            </a:r>
          </a:p>
          <a:p>
            <a:pPr lvl="1"/>
            <a:r>
              <a:rPr lang="en-US" sz="2000" b="1" dirty="0"/>
              <a:t>a stack </a:t>
            </a:r>
            <a:r>
              <a:rPr lang="en-US" sz="2000" dirty="0"/>
              <a:t>(the operands are implicitly on top of the stack)</a:t>
            </a:r>
          </a:p>
          <a:p>
            <a:pPr lvl="1"/>
            <a:r>
              <a:rPr lang="en-US" sz="2000" b="1" dirty="0"/>
              <a:t>an accumulator</a:t>
            </a:r>
            <a:endParaRPr lang="en-US" sz="2000" dirty="0"/>
          </a:p>
          <a:p>
            <a:pPr lvl="1"/>
            <a:r>
              <a:rPr lang="en-US" sz="2000" b="1" dirty="0"/>
              <a:t>a set of registers </a:t>
            </a:r>
            <a:r>
              <a:rPr lang="en-US" sz="2000" dirty="0"/>
              <a:t>(all operands are explicit either registers or memory locations)</a:t>
            </a:r>
            <a:endParaRPr lang="en-US" sz="2000" b="1" dirty="0"/>
          </a:p>
        </p:txBody>
      </p:sp>
    </p:spTree>
    <p:extLst>
      <p:ext uri="{BB962C8B-B14F-4D97-AF65-F5344CB8AC3E}">
        <p14:creationId xmlns:p14="http://schemas.microsoft.com/office/powerpoint/2010/main" val="97199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D122-715D-4979-AD73-C48BB3CAEABB}"/>
              </a:ext>
            </a:extLst>
          </p:cNvPr>
          <p:cNvSpPr>
            <a:spLocks noGrp="1"/>
          </p:cNvSpPr>
          <p:nvPr>
            <p:ph type="title"/>
          </p:nvPr>
        </p:nvSpPr>
        <p:spPr/>
        <p:txBody>
          <a:bodyPr>
            <a:normAutofit/>
          </a:bodyPr>
          <a:lstStyle/>
          <a:p>
            <a:r>
              <a:rPr lang="en-US" sz="4000" dirty="0"/>
              <a:t>Classification of General Purpose Register Machines</a:t>
            </a:r>
          </a:p>
        </p:txBody>
      </p:sp>
      <p:sp>
        <p:nvSpPr>
          <p:cNvPr id="3" name="Content Placeholder 2">
            <a:extLst>
              <a:ext uri="{FF2B5EF4-FFF2-40B4-BE49-F238E27FC236}">
                <a16:creationId xmlns:a16="http://schemas.microsoft.com/office/drawing/2014/main" id="{84BF1E3D-C6C6-4B8A-8D9C-14772C82ACA1}"/>
              </a:ext>
            </a:extLst>
          </p:cNvPr>
          <p:cNvSpPr>
            <a:spLocks noGrp="1"/>
          </p:cNvSpPr>
          <p:nvPr>
            <p:ph idx="1"/>
          </p:nvPr>
        </p:nvSpPr>
        <p:spPr/>
        <p:txBody>
          <a:bodyPr/>
          <a:lstStyle/>
          <a:p>
            <a:pPr marL="0" indent="0">
              <a:buNone/>
            </a:pPr>
            <a:r>
              <a:rPr lang="en-US" sz="2400" dirty="0"/>
              <a:t>There are two major instruction set characteristics that divide GPR architectures. They concern</a:t>
            </a:r>
          </a:p>
          <a:p>
            <a:pPr lvl="1"/>
            <a:r>
              <a:rPr lang="en-US" dirty="0"/>
              <a:t>whether an ALU instruction has two or three operands</a:t>
            </a:r>
          </a:p>
          <a:p>
            <a:pPr marL="457200" lvl="1" indent="0">
              <a:buNone/>
            </a:pPr>
            <a:r>
              <a:rPr lang="pt-BR" sz="2000" dirty="0"/>
              <a:t>ADD R3, R1, R2                                                        ADD R1, R2 </a:t>
            </a:r>
          </a:p>
          <a:p>
            <a:pPr marL="457200" lvl="1" indent="0">
              <a:buNone/>
            </a:pPr>
            <a:r>
              <a:rPr lang="pt-BR" sz="2000" dirty="0"/>
              <a:t>R3 &lt;-R1 + R2	              or	                           R1 &lt;- R1 + R2</a:t>
            </a:r>
            <a:endParaRPr lang="en-US" sz="2000" dirty="0"/>
          </a:p>
          <a:p>
            <a:pPr lvl="1"/>
            <a:r>
              <a:rPr lang="pt-BR" dirty="0"/>
              <a:t>how many of the operands may be memory addressed in ALU instruction</a:t>
            </a:r>
          </a:p>
          <a:p>
            <a:pPr lvl="2"/>
            <a:r>
              <a:rPr lang="pt-BR" sz="1600" dirty="0"/>
              <a:t>Register – Register (Load/ Store) </a:t>
            </a:r>
          </a:p>
          <a:p>
            <a:pPr marL="914400" lvl="2" indent="0">
              <a:buNone/>
            </a:pPr>
            <a:r>
              <a:rPr lang="pt-BR" sz="1600" dirty="0"/>
              <a:t>ADD R3, R1, R2 (R3 &lt;- R1 + R2)</a:t>
            </a:r>
          </a:p>
          <a:p>
            <a:pPr lvl="2"/>
            <a:r>
              <a:rPr lang="pt-BR" sz="1600" dirty="0"/>
              <a:t>Register – Memory </a:t>
            </a:r>
          </a:p>
          <a:p>
            <a:pPr marL="914400" lvl="2" indent="0">
              <a:buNone/>
            </a:pPr>
            <a:r>
              <a:rPr lang="pt-BR" sz="1600" dirty="0"/>
              <a:t>ADD R1, A (R1 &lt;- R1 + A)</a:t>
            </a:r>
          </a:p>
          <a:p>
            <a:pPr lvl="2"/>
            <a:r>
              <a:rPr lang="pt-BR" sz="1600" dirty="0"/>
              <a:t>Memory – Memory </a:t>
            </a:r>
          </a:p>
          <a:p>
            <a:pPr marL="914400" lvl="2" indent="0">
              <a:buNone/>
            </a:pPr>
            <a:r>
              <a:rPr lang="pt-BR" sz="1600" dirty="0"/>
              <a:t>ADD C, A, B  (C &lt;- A+B)</a:t>
            </a:r>
          </a:p>
        </p:txBody>
      </p:sp>
    </p:spTree>
    <p:extLst>
      <p:ext uri="{BB962C8B-B14F-4D97-AF65-F5344CB8AC3E}">
        <p14:creationId xmlns:p14="http://schemas.microsoft.com/office/powerpoint/2010/main" val="258923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5CEA-7BA8-4B21-817B-1DBAB98290D5}"/>
              </a:ext>
            </a:extLst>
          </p:cNvPr>
          <p:cNvSpPr>
            <a:spLocks noGrp="1"/>
          </p:cNvSpPr>
          <p:nvPr>
            <p:ph type="title"/>
          </p:nvPr>
        </p:nvSpPr>
        <p:spPr/>
        <p:txBody>
          <a:bodyPr/>
          <a:lstStyle/>
          <a:p>
            <a:r>
              <a:rPr lang="en-US" dirty="0"/>
              <a:t>Addressing Modes</a:t>
            </a:r>
          </a:p>
        </p:txBody>
      </p:sp>
      <p:graphicFrame>
        <p:nvGraphicFramePr>
          <p:cNvPr id="4" name="Content Placeholder 3">
            <a:extLst>
              <a:ext uri="{FF2B5EF4-FFF2-40B4-BE49-F238E27FC236}">
                <a16:creationId xmlns:a16="http://schemas.microsoft.com/office/drawing/2014/main" id="{E3CD8444-57E4-4735-AA66-B171886B5987}"/>
              </a:ext>
            </a:extLst>
          </p:cNvPr>
          <p:cNvGraphicFramePr>
            <a:graphicFrameLocks noGrp="1"/>
          </p:cNvGraphicFramePr>
          <p:nvPr>
            <p:ph idx="1"/>
            <p:extLst>
              <p:ext uri="{D42A27DB-BD31-4B8C-83A1-F6EECF244321}">
                <p14:modId xmlns:p14="http://schemas.microsoft.com/office/powerpoint/2010/main" val="2903720959"/>
              </p:ext>
            </p:extLst>
          </p:nvPr>
        </p:nvGraphicFramePr>
        <p:xfrm>
          <a:off x="838200" y="1825625"/>
          <a:ext cx="10654364" cy="4396307"/>
        </p:xfrm>
        <a:graphic>
          <a:graphicData uri="http://schemas.openxmlformats.org/drawingml/2006/table">
            <a:tbl>
              <a:tblPr/>
              <a:tblGrid>
                <a:gridCol w="1683619">
                  <a:extLst>
                    <a:ext uri="{9D8B030D-6E8A-4147-A177-3AD203B41FA5}">
                      <a16:colId xmlns:a16="http://schemas.microsoft.com/office/drawing/2014/main" val="444592767"/>
                    </a:ext>
                  </a:extLst>
                </a:gridCol>
                <a:gridCol w="1520792">
                  <a:extLst>
                    <a:ext uri="{9D8B030D-6E8A-4147-A177-3AD203B41FA5}">
                      <a16:colId xmlns:a16="http://schemas.microsoft.com/office/drawing/2014/main" val="1613421483"/>
                    </a:ext>
                  </a:extLst>
                </a:gridCol>
                <a:gridCol w="2069431">
                  <a:extLst>
                    <a:ext uri="{9D8B030D-6E8A-4147-A177-3AD203B41FA5}">
                      <a16:colId xmlns:a16="http://schemas.microsoft.com/office/drawing/2014/main" val="1522659944"/>
                    </a:ext>
                  </a:extLst>
                </a:gridCol>
                <a:gridCol w="5380522">
                  <a:extLst>
                    <a:ext uri="{9D8B030D-6E8A-4147-A177-3AD203B41FA5}">
                      <a16:colId xmlns:a16="http://schemas.microsoft.com/office/drawing/2014/main" val="314964918"/>
                    </a:ext>
                  </a:extLst>
                </a:gridCol>
              </a:tblGrid>
              <a:tr h="183214">
                <a:tc>
                  <a:txBody>
                    <a:bodyPr/>
                    <a:lstStyle/>
                    <a:p>
                      <a:r>
                        <a:rPr lang="en-US" sz="1000" b="1" dirty="0"/>
                        <a:t>Addressing modes</a:t>
                      </a:r>
                      <a:endParaRPr lang="en-US" sz="1000" dirty="0"/>
                    </a:p>
                  </a:txBody>
                  <a:tcPr marL="45804" marR="45804" marT="22902" marB="22902" anchor="ctr">
                    <a:lnL>
                      <a:noFill/>
                    </a:lnL>
                    <a:lnR>
                      <a:noFill/>
                    </a:lnR>
                    <a:lnT>
                      <a:noFill/>
                    </a:lnT>
                    <a:lnB>
                      <a:noFill/>
                    </a:lnB>
                    <a:solidFill>
                      <a:srgbClr val="C0C0C0"/>
                    </a:solidFill>
                  </a:tcPr>
                </a:tc>
                <a:tc>
                  <a:txBody>
                    <a:bodyPr/>
                    <a:lstStyle/>
                    <a:p>
                      <a:r>
                        <a:rPr lang="en-US" sz="1000" b="1"/>
                        <a:t>Example Instruction</a:t>
                      </a:r>
                      <a:endParaRPr lang="en-US" sz="1000"/>
                    </a:p>
                  </a:txBody>
                  <a:tcPr marL="45804" marR="45804" marT="22902" marB="22902" anchor="ctr">
                    <a:lnL>
                      <a:noFill/>
                    </a:lnL>
                    <a:lnR>
                      <a:noFill/>
                    </a:lnR>
                    <a:lnT>
                      <a:noFill/>
                    </a:lnT>
                    <a:lnB>
                      <a:noFill/>
                    </a:lnB>
                    <a:solidFill>
                      <a:srgbClr val="C0C0C0"/>
                    </a:solidFill>
                  </a:tcPr>
                </a:tc>
                <a:tc>
                  <a:txBody>
                    <a:bodyPr/>
                    <a:lstStyle/>
                    <a:p>
                      <a:r>
                        <a:rPr lang="en-US" sz="1000" b="1"/>
                        <a:t>Meaning</a:t>
                      </a:r>
                      <a:endParaRPr lang="en-US" sz="1000"/>
                    </a:p>
                  </a:txBody>
                  <a:tcPr marL="45804" marR="45804" marT="22902" marB="22902" anchor="ctr">
                    <a:lnL>
                      <a:noFill/>
                    </a:lnL>
                    <a:lnR>
                      <a:noFill/>
                    </a:lnR>
                    <a:lnT>
                      <a:noFill/>
                    </a:lnT>
                    <a:lnB>
                      <a:noFill/>
                    </a:lnB>
                    <a:solidFill>
                      <a:srgbClr val="C0C0C0"/>
                    </a:solidFill>
                  </a:tcPr>
                </a:tc>
                <a:tc>
                  <a:txBody>
                    <a:bodyPr/>
                    <a:lstStyle/>
                    <a:p>
                      <a:r>
                        <a:rPr lang="en-US" sz="1000" b="1"/>
                        <a:t>When used</a:t>
                      </a:r>
                      <a:endParaRPr lang="en-US" sz="1000"/>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3841243180"/>
                  </a:ext>
                </a:extLst>
              </a:tr>
              <a:tr h="320625">
                <a:tc>
                  <a:txBody>
                    <a:bodyPr/>
                    <a:lstStyle/>
                    <a:p>
                      <a:r>
                        <a:rPr lang="en-US" sz="1000"/>
                        <a:t>Register</a:t>
                      </a:r>
                    </a:p>
                  </a:txBody>
                  <a:tcPr marL="45804" marR="45804" marT="22902" marB="22902" anchor="ctr">
                    <a:lnL>
                      <a:noFill/>
                    </a:lnL>
                    <a:lnR>
                      <a:noFill/>
                    </a:lnR>
                    <a:lnT>
                      <a:noFill/>
                    </a:lnT>
                    <a:lnB>
                      <a:noFill/>
                    </a:lnB>
                    <a:solidFill>
                      <a:srgbClr val="C0C0C0"/>
                    </a:solidFill>
                  </a:tcPr>
                </a:tc>
                <a:tc>
                  <a:txBody>
                    <a:bodyPr/>
                    <a:lstStyle/>
                    <a:p>
                      <a:r>
                        <a:rPr lang="en-US" sz="1000"/>
                        <a:t>Add R4,R3</a:t>
                      </a:r>
                    </a:p>
                  </a:txBody>
                  <a:tcPr marL="45804" marR="45804" marT="22902" marB="22902" anchor="ctr">
                    <a:lnL>
                      <a:noFill/>
                    </a:lnL>
                    <a:lnR>
                      <a:noFill/>
                    </a:lnR>
                    <a:lnT>
                      <a:noFill/>
                    </a:lnT>
                    <a:lnB>
                      <a:noFill/>
                    </a:lnB>
                    <a:solidFill>
                      <a:srgbClr val="C0C0C0"/>
                    </a:solidFill>
                  </a:tcPr>
                </a:tc>
                <a:tc>
                  <a:txBody>
                    <a:bodyPr/>
                    <a:lstStyle/>
                    <a:p>
                      <a:r>
                        <a:rPr lang="en-US" sz="1000"/>
                        <a:t>R4 &lt;- R4 + R3</a:t>
                      </a:r>
                    </a:p>
                  </a:txBody>
                  <a:tcPr marL="45804" marR="45804" marT="22902" marB="22902" anchor="ctr">
                    <a:lnL>
                      <a:noFill/>
                    </a:lnL>
                    <a:lnR>
                      <a:noFill/>
                    </a:lnR>
                    <a:lnT>
                      <a:noFill/>
                    </a:lnT>
                    <a:lnB>
                      <a:noFill/>
                    </a:lnB>
                    <a:solidFill>
                      <a:srgbClr val="C0C0C0"/>
                    </a:solidFill>
                  </a:tcPr>
                </a:tc>
                <a:tc>
                  <a:txBody>
                    <a:bodyPr/>
                    <a:lstStyle/>
                    <a:p>
                      <a:r>
                        <a:rPr lang="en-US" sz="1000"/>
                        <a:t>When a value is in a register</a:t>
                      </a:r>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3671736681"/>
                  </a:ext>
                </a:extLst>
              </a:tr>
              <a:tr h="183214">
                <a:tc>
                  <a:txBody>
                    <a:bodyPr/>
                    <a:lstStyle/>
                    <a:p>
                      <a:r>
                        <a:rPr lang="en-US" sz="1000"/>
                        <a:t>Immediate</a:t>
                      </a:r>
                    </a:p>
                  </a:txBody>
                  <a:tcPr marL="45804" marR="45804" marT="22902" marB="22902" anchor="ctr">
                    <a:lnL>
                      <a:noFill/>
                    </a:lnL>
                    <a:lnR>
                      <a:noFill/>
                    </a:lnR>
                    <a:lnT>
                      <a:noFill/>
                    </a:lnT>
                    <a:lnB>
                      <a:noFill/>
                    </a:lnB>
                    <a:solidFill>
                      <a:srgbClr val="C0C0C0"/>
                    </a:solidFill>
                  </a:tcPr>
                </a:tc>
                <a:tc>
                  <a:txBody>
                    <a:bodyPr/>
                    <a:lstStyle/>
                    <a:p>
                      <a:r>
                        <a:rPr lang="en-US" sz="1000"/>
                        <a:t>Add R4, #3</a:t>
                      </a:r>
                    </a:p>
                  </a:txBody>
                  <a:tcPr marL="45804" marR="45804" marT="22902" marB="22902" anchor="ctr">
                    <a:lnL>
                      <a:noFill/>
                    </a:lnL>
                    <a:lnR>
                      <a:noFill/>
                    </a:lnR>
                    <a:lnT>
                      <a:noFill/>
                    </a:lnT>
                    <a:lnB>
                      <a:noFill/>
                    </a:lnB>
                    <a:solidFill>
                      <a:srgbClr val="C0C0C0"/>
                    </a:solidFill>
                  </a:tcPr>
                </a:tc>
                <a:tc>
                  <a:txBody>
                    <a:bodyPr/>
                    <a:lstStyle/>
                    <a:p>
                      <a:r>
                        <a:rPr lang="en-US" sz="1000"/>
                        <a:t>R4 &lt;- R4 + 3</a:t>
                      </a:r>
                    </a:p>
                  </a:txBody>
                  <a:tcPr marL="45804" marR="45804" marT="22902" marB="22902" anchor="ctr">
                    <a:lnL>
                      <a:noFill/>
                    </a:lnL>
                    <a:lnR>
                      <a:noFill/>
                    </a:lnR>
                    <a:lnT>
                      <a:noFill/>
                    </a:lnT>
                    <a:lnB>
                      <a:noFill/>
                    </a:lnB>
                    <a:solidFill>
                      <a:srgbClr val="C0C0C0"/>
                    </a:solidFill>
                  </a:tcPr>
                </a:tc>
                <a:tc>
                  <a:txBody>
                    <a:bodyPr/>
                    <a:lstStyle/>
                    <a:p>
                      <a:r>
                        <a:rPr lang="en-US" sz="1000"/>
                        <a:t>For constants</a:t>
                      </a:r>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3295559430"/>
                  </a:ext>
                </a:extLst>
              </a:tr>
              <a:tr h="183214">
                <a:tc>
                  <a:txBody>
                    <a:bodyPr/>
                    <a:lstStyle/>
                    <a:p>
                      <a:r>
                        <a:rPr lang="en-US" sz="1000"/>
                        <a:t>Displacement</a:t>
                      </a:r>
                    </a:p>
                  </a:txBody>
                  <a:tcPr marL="45804" marR="45804" marT="22902" marB="22902" anchor="ctr">
                    <a:lnL>
                      <a:noFill/>
                    </a:lnL>
                    <a:lnR>
                      <a:noFill/>
                    </a:lnR>
                    <a:lnT>
                      <a:noFill/>
                    </a:lnT>
                    <a:lnB>
                      <a:noFill/>
                    </a:lnB>
                    <a:solidFill>
                      <a:srgbClr val="C0C0C0"/>
                    </a:solidFill>
                  </a:tcPr>
                </a:tc>
                <a:tc>
                  <a:txBody>
                    <a:bodyPr/>
                    <a:lstStyle/>
                    <a:p>
                      <a:r>
                        <a:rPr lang="en-US" sz="1000"/>
                        <a:t>Add R4, 100(R1)</a:t>
                      </a:r>
                    </a:p>
                  </a:txBody>
                  <a:tcPr marL="45804" marR="45804" marT="22902" marB="22902" anchor="ctr">
                    <a:lnL>
                      <a:noFill/>
                    </a:lnL>
                    <a:lnR>
                      <a:noFill/>
                    </a:lnR>
                    <a:lnT>
                      <a:noFill/>
                    </a:lnT>
                    <a:lnB>
                      <a:noFill/>
                    </a:lnB>
                    <a:solidFill>
                      <a:srgbClr val="C0C0C0"/>
                    </a:solidFill>
                  </a:tcPr>
                </a:tc>
                <a:tc>
                  <a:txBody>
                    <a:bodyPr/>
                    <a:lstStyle/>
                    <a:p>
                      <a:r>
                        <a:rPr lang="pt-BR" sz="1000"/>
                        <a:t>R4 &lt;- R4 + M[100+R1]</a:t>
                      </a:r>
                    </a:p>
                  </a:txBody>
                  <a:tcPr marL="45804" marR="45804" marT="22902" marB="22902" anchor="ctr">
                    <a:lnL>
                      <a:noFill/>
                    </a:lnL>
                    <a:lnR>
                      <a:noFill/>
                    </a:lnR>
                    <a:lnT>
                      <a:noFill/>
                    </a:lnT>
                    <a:lnB>
                      <a:noFill/>
                    </a:lnB>
                    <a:solidFill>
                      <a:srgbClr val="C0C0C0"/>
                    </a:solidFill>
                  </a:tcPr>
                </a:tc>
                <a:tc>
                  <a:txBody>
                    <a:bodyPr/>
                    <a:lstStyle/>
                    <a:p>
                      <a:r>
                        <a:rPr lang="en-US" sz="1000"/>
                        <a:t>Accessing local variables</a:t>
                      </a:r>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2730128144"/>
                  </a:ext>
                </a:extLst>
              </a:tr>
              <a:tr h="320625">
                <a:tc>
                  <a:txBody>
                    <a:bodyPr/>
                    <a:lstStyle/>
                    <a:p>
                      <a:r>
                        <a:rPr lang="en-US" sz="1000" dirty="0"/>
                        <a:t>Register </a:t>
                      </a:r>
                      <a:r>
                        <a:rPr lang="en-US" sz="1000" dirty="0" err="1"/>
                        <a:t>deffered</a:t>
                      </a:r>
                      <a:endParaRPr lang="en-US" sz="1000" dirty="0"/>
                    </a:p>
                  </a:txBody>
                  <a:tcPr marL="45804" marR="45804" marT="22902" marB="22902" anchor="ctr">
                    <a:lnL>
                      <a:noFill/>
                    </a:lnL>
                    <a:lnR>
                      <a:noFill/>
                    </a:lnR>
                    <a:lnT>
                      <a:noFill/>
                    </a:lnT>
                    <a:lnB>
                      <a:noFill/>
                    </a:lnB>
                    <a:solidFill>
                      <a:srgbClr val="C0C0C0"/>
                    </a:solidFill>
                  </a:tcPr>
                </a:tc>
                <a:tc>
                  <a:txBody>
                    <a:bodyPr/>
                    <a:lstStyle/>
                    <a:p>
                      <a:r>
                        <a:rPr lang="en-US" sz="1000"/>
                        <a:t>Add R4,(R1)</a:t>
                      </a:r>
                    </a:p>
                  </a:txBody>
                  <a:tcPr marL="45804" marR="45804" marT="22902" marB="22902" anchor="ctr">
                    <a:lnL>
                      <a:noFill/>
                    </a:lnL>
                    <a:lnR>
                      <a:noFill/>
                    </a:lnR>
                    <a:lnT>
                      <a:noFill/>
                    </a:lnT>
                    <a:lnB>
                      <a:noFill/>
                    </a:lnB>
                    <a:solidFill>
                      <a:srgbClr val="C0C0C0"/>
                    </a:solidFill>
                  </a:tcPr>
                </a:tc>
                <a:tc>
                  <a:txBody>
                    <a:bodyPr/>
                    <a:lstStyle/>
                    <a:p>
                      <a:r>
                        <a:rPr lang="en-US" sz="1000"/>
                        <a:t>R4 &lt;- R4 + M[R1]</a:t>
                      </a:r>
                    </a:p>
                  </a:txBody>
                  <a:tcPr marL="45804" marR="45804" marT="22902" marB="22902" anchor="ctr">
                    <a:lnL>
                      <a:noFill/>
                    </a:lnL>
                    <a:lnR>
                      <a:noFill/>
                    </a:lnR>
                    <a:lnT>
                      <a:noFill/>
                    </a:lnT>
                    <a:lnB>
                      <a:noFill/>
                    </a:lnB>
                    <a:solidFill>
                      <a:srgbClr val="C0C0C0"/>
                    </a:solidFill>
                  </a:tcPr>
                </a:tc>
                <a:tc>
                  <a:txBody>
                    <a:bodyPr/>
                    <a:lstStyle/>
                    <a:p>
                      <a:r>
                        <a:rPr lang="en-US" sz="1000"/>
                        <a:t>Accessing using a pointer or a computed address</a:t>
                      </a:r>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2506780461"/>
                  </a:ext>
                </a:extLst>
              </a:tr>
              <a:tr h="595446">
                <a:tc>
                  <a:txBody>
                    <a:bodyPr/>
                    <a:lstStyle/>
                    <a:p>
                      <a:r>
                        <a:rPr lang="en-US" sz="1000"/>
                        <a:t>Indexed</a:t>
                      </a:r>
                    </a:p>
                  </a:txBody>
                  <a:tcPr marL="45804" marR="45804" marT="22902" marB="22902" anchor="ctr">
                    <a:lnL>
                      <a:noFill/>
                    </a:lnL>
                    <a:lnR>
                      <a:noFill/>
                    </a:lnR>
                    <a:lnT>
                      <a:noFill/>
                    </a:lnT>
                    <a:lnB>
                      <a:noFill/>
                    </a:lnB>
                    <a:solidFill>
                      <a:srgbClr val="C0C0C0"/>
                    </a:solidFill>
                  </a:tcPr>
                </a:tc>
                <a:tc>
                  <a:txBody>
                    <a:bodyPr/>
                    <a:lstStyle/>
                    <a:p>
                      <a:r>
                        <a:rPr lang="en-US" sz="1000"/>
                        <a:t>Add R3, (R1 + R2)</a:t>
                      </a:r>
                    </a:p>
                  </a:txBody>
                  <a:tcPr marL="45804" marR="45804" marT="22902" marB="22902" anchor="ctr">
                    <a:lnL>
                      <a:noFill/>
                    </a:lnL>
                    <a:lnR>
                      <a:noFill/>
                    </a:lnR>
                    <a:lnT>
                      <a:noFill/>
                    </a:lnT>
                    <a:lnB>
                      <a:noFill/>
                    </a:lnB>
                    <a:solidFill>
                      <a:srgbClr val="C0C0C0"/>
                    </a:solidFill>
                  </a:tcPr>
                </a:tc>
                <a:tc>
                  <a:txBody>
                    <a:bodyPr/>
                    <a:lstStyle/>
                    <a:p>
                      <a:r>
                        <a:rPr lang="pt-BR" sz="1000"/>
                        <a:t>R3 &lt;- R3 + M[R1+R2]</a:t>
                      </a:r>
                    </a:p>
                  </a:txBody>
                  <a:tcPr marL="45804" marR="45804" marT="22902" marB="22902" anchor="ctr">
                    <a:lnL>
                      <a:noFill/>
                    </a:lnL>
                    <a:lnR>
                      <a:noFill/>
                    </a:lnR>
                    <a:lnT>
                      <a:noFill/>
                    </a:lnT>
                    <a:lnB>
                      <a:noFill/>
                    </a:lnB>
                    <a:solidFill>
                      <a:srgbClr val="C0C0C0"/>
                    </a:solidFill>
                  </a:tcPr>
                </a:tc>
                <a:tc>
                  <a:txBody>
                    <a:bodyPr/>
                    <a:lstStyle/>
                    <a:p>
                      <a:r>
                        <a:rPr lang="en-US" sz="1000"/>
                        <a:t>Useful in array addressing:</a:t>
                      </a:r>
                      <a:br>
                        <a:rPr lang="en-US" sz="1000"/>
                      </a:br>
                      <a:r>
                        <a:rPr lang="en-US" sz="1000"/>
                        <a:t>R1 - base of array</a:t>
                      </a:r>
                      <a:br>
                        <a:rPr lang="en-US" sz="1000"/>
                      </a:br>
                      <a:r>
                        <a:rPr lang="en-US" sz="1000"/>
                        <a:t>R2 - index amount</a:t>
                      </a:r>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2476926241"/>
                  </a:ext>
                </a:extLst>
              </a:tr>
              <a:tr h="320625">
                <a:tc>
                  <a:txBody>
                    <a:bodyPr/>
                    <a:lstStyle/>
                    <a:p>
                      <a:r>
                        <a:rPr lang="en-US" sz="1000" dirty="0"/>
                        <a:t>Direct</a:t>
                      </a:r>
                    </a:p>
                  </a:txBody>
                  <a:tcPr marL="45804" marR="45804" marT="22902" marB="22902" anchor="ctr">
                    <a:lnL>
                      <a:noFill/>
                    </a:lnL>
                    <a:lnR>
                      <a:noFill/>
                    </a:lnR>
                    <a:lnT>
                      <a:noFill/>
                    </a:lnT>
                    <a:lnB>
                      <a:noFill/>
                    </a:lnB>
                    <a:solidFill>
                      <a:srgbClr val="C0C0C0"/>
                    </a:solidFill>
                  </a:tcPr>
                </a:tc>
                <a:tc>
                  <a:txBody>
                    <a:bodyPr/>
                    <a:lstStyle/>
                    <a:p>
                      <a:r>
                        <a:rPr lang="en-US" sz="1000"/>
                        <a:t>Add R1, (1001)</a:t>
                      </a:r>
                    </a:p>
                  </a:txBody>
                  <a:tcPr marL="45804" marR="45804" marT="22902" marB="22902" anchor="ctr">
                    <a:lnL>
                      <a:noFill/>
                    </a:lnL>
                    <a:lnR>
                      <a:noFill/>
                    </a:lnR>
                    <a:lnT>
                      <a:noFill/>
                    </a:lnT>
                    <a:lnB>
                      <a:noFill/>
                    </a:lnB>
                    <a:solidFill>
                      <a:srgbClr val="C0C0C0"/>
                    </a:solidFill>
                  </a:tcPr>
                </a:tc>
                <a:tc>
                  <a:txBody>
                    <a:bodyPr/>
                    <a:lstStyle/>
                    <a:p>
                      <a:r>
                        <a:rPr lang="en-US" sz="1000"/>
                        <a:t>R1 &lt;- R1 + M[1001]</a:t>
                      </a:r>
                    </a:p>
                  </a:txBody>
                  <a:tcPr marL="45804" marR="45804" marT="22902" marB="22902" anchor="ctr">
                    <a:lnL>
                      <a:noFill/>
                    </a:lnL>
                    <a:lnR>
                      <a:noFill/>
                    </a:lnR>
                    <a:lnT>
                      <a:noFill/>
                    </a:lnT>
                    <a:lnB>
                      <a:noFill/>
                    </a:lnB>
                    <a:solidFill>
                      <a:srgbClr val="C0C0C0"/>
                    </a:solidFill>
                  </a:tcPr>
                </a:tc>
                <a:tc>
                  <a:txBody>
                    <a:bodyPr/>
                    <a:lstStyle/>
                    <a:p>
                      <a:r>
                        <a:rPr lang="en-US" sz="1000"/>
                        <a:t>Useful in accessing static data</a:t>
                      </a:r>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122863614"/>
                  </a:ext>
                </a:extLst>
              </a:tr>
              <a:tr h="458036">
                <a:tc>
                  <a:txBody>
                    <a:bodyPr/>
                    <a:lstStyle/>
                    <a:p>
                      <a:r>
                        <a:rPr lang="en-US" sz="1000"/>
                        <a:t>Memory deferred</a:t>
                      </a:r>
                    </a:p>
                  </a:txBody>
                  <a:tcPr marL="45804" marR="45804" marT="22902" marB="22902" anchor="ctr">
                    <a:lnL>
                      <a:noFill/>
                    </a:lnL>
                    <a:lnR>
                      <a:noFill/>
                    </a:lnR>
                    <a:lnT>
                      <a:noFill/>
                    </a:lnT>
                    <a:lnB>
                      <a:noFill/>
                    </a:lnB>
                    <a:solidFill>
                      <a:srgbClr val="C0C0C0"/>
                    </a:solidFill>
                  </a:tcPr>
                </a:tc>
                <a:tc>
                  <a:txBody>
                    <a:bodyPr/>
                    <a:lstStyle/>
                    <a:p>
                      <a:r>
                        <a:rPr lang="en-US" sz="1000"/>
                        <a:t>Add R1, @(R3)</a:t>
                      </a:r>
                    </a:p>
                  </a:txBody>
                  <a:tcPr marL="45804" marR="45804" marT="22902" marB="22902" anchor="ctr">
                    <a:lnL>
                      <a:noFill/>
                    </a:lnL>
                    <a:lnR>
                      <a:noFill/>
                    </a:lnR>
                    <a:lnT>
                      <a:noFill/>
                    </a:lnT>
                    <a:lnB>
                      <a:noFill/>
                    </a:lnB>
                    <a:solidFill>
                      <a:srgbClr val="C0C0C0"/>
                    </a:solidFill>
                  </a:tcPr>
                </a:tc>
                <a:tc>
                  <a:txBody>
                    <a:bodyPr/>
                    <a:lstStyle/>
                    <a:p>
                      <a:r>
                        <a:rPr lang="pt-BR" sz="1000"/>
                        <a:t>R1 &lt;- R1 + M[M[R3]]</a:t>
                      </a:r>
                    </a:p>
                  </a:txBody>
                  <a:tcPr marL="45804" marR="45804" marT="22902" marB="22902" anchor="ctr">
                    <a:lnL>
                      <a:noFill/>
                    </a:lnL>
                    <a:lnR>
                      <a:noFill/>
                    </a:lnR>
                    <a:lnT>
                      <a:noFill/>
                    </a:lnT>
                    <a:lnB>
                      <a:noFill/>
                    </a:lnB>
                    <a:solidFill>
                      <a:srgbClr val="C0C0C0"/>
                    </a:solidFill>
                  </a:tcPr>
                </a:tc>
                <a:tc>
                  <a:txBody>
                    <a:bodyPr/>
                    <a:lstStyle/>
                    <a:p>
                      <a:r>
                        <a:rPr lang="en-US" sz="1000"/>
                        <a:t>If R3 is the address of a pointer </a:t>
                      </a:r>
                      <a:r>
                        <a:rPr lang="en-US" sz="1000" i="1"/>
                        <a:t>p</a:t>
                      </a:r>
                      <a:r>
                        <a:rPr lang="en-US" sz="1000"/>
                        <a:t>, then mode yields </a:t>
                      </a:r>
                      <a:r>
                        <a:rPr lang="en-US" sz="1000" i="1"/>
                        <a:t>*p</a:t>
                      </a:r>
                      <a:endParaRPr lang="en-US" sz="1000"/>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1830317647"/>
                  </a:ext>
                </a:extLst>
              </a:tr>
              <a:tr h="595446">
                <a:tc>
                  <a:txBody>
                    <a:bodyPr/>
                    <a:lstStyle/>
                    <a:p>
                      <a:r>
                        <a:rPr lang="en-US" sz="1000"/>
                        <a:t>Auto-</a:t>
                      </a:r>
                      <a:br>
                        <a:rPr lang="en-US" sz="1000"/>
                      </a:br>
                      <a:r>
                        <a:rPr lang="en-US" sz="1000"/>
                        <a:t>increment</a:t>
                      </a:r>
                    </a:p>
                  </a:txBody>
                  <a:tcPr marL="45804" marR="45804" marT="22902" marB="22902" anchor="ctr">
                    <a:lnL>
                      <a:noFill/>
                    </a:lnL>
                    <a:lnR>
                      <a:noFill/>
                    </a:lnR>
                    <a:lnT>
                      <a:noFill/>
                    </a:lnT>
                    <a:lnB>
                      <a:noFill/>
                    </a:lnB>
                    <a:solidFill>
                      <a:srgbClr val="C0C0C0"/>
                    </a:solidFill>
                  </a:tcPr>
                </a:tc>
                <a:tc>
                  <a:txBody>
                    <a:bodyPr/>
                    <a:lstStyle/>
                    <a:p>
                      <a:r>
                        <a:rPr lang="en-US" sz="1000"/>
                        <a:t>Add R1, (R2)+</a:t>
                      </a:r>
                    </a:p>
                  </a:txBody>
                  <a:tcPr marL="45804" marR="45804" marT="22902" marB="22902" anchor="ctr">
                    <a:lnL>
                      <a:noFill/>
                    </a:lnL>
                    <a:lnR>
                      <a:noFill/>
                    </a:lnR>
                    <a:lnT>
                      <a:noFill/>
                    </a:lnT>
                    <a:lnB>
                      <a:noFill/>
                    </a:lnB>
                    <a:solidFill>
                      <a:srgbClr val="C0C0C0"/>
                    </a:solidFill>
                  </a:tcPr>
                </a:tc>
                <a:tc>
                  <a:txBody>
                    <a:bodyPr/>
                    <a:lstStyle/>
                    <a:p>
                      <a:r>
                        <a:rPr lang="pt-BR" sz="1000"/>
                        <a:t>R1 &lt;- R1 +M[R2]</a:t>
                      </a:r>
                      <a:br>
                        <a:rPr lang="pt-BR" sz="1000"/>
                      </a:br>
                      <a:r>
                        <a:rPr lang="pt-BR" sz="1000"/>
                        <a:t>R2 &lt;- R2 + </a:t>
                      </a:r>
                      <a:r>
                        <a:rPr lang="pt-BR" sz="1000" i="1"/>
                        <a:t>d</a:t>
                      </a:r>
                      <a:endParaRPr lang="pt-BR" sz="1000"/>
                    </a:p>
                  </a:txBody>
                  <a:tcPr marL="45804" marR="45804" marT="22902" marB="22902" anchor="ctr">
                    <a:lnL>
                      <a:noFill/>
                    </a:lnL>
                    <a:lnR>
                      <a:noFill/>
                    </a:lnR>
                    <a:lnT>
                      <a:noFill/>
                    </a:lnT>
                    <a:lnB>
                      <a:noFill/>
                    </a:lnB>
                    <a:solidFill>
                      <a:srgbClr val="C0C0C0"/>
                    </a:solidFill>
                  </a:tcPr>
                </a:tc>
                <a:tc>
                  <a:txBody>
                    <a:bodyPr/>
                    <a:lstStyle/>
                    <a:p>
                      <a:r>
                        <a:rPr lang="en-US" sz="1000"/>
                        <a:t>Useful for stepping through arrays in a loop.</a:t>
                      </a:r>
                      <a:br>
                        <a:rPr lang="en-US" sz="1000"/>
                      </a:br>
                      <a:r>
                        <a:rPr lang="en-US" sz="1000"/>
                        <a:t>R2 - start of array</a:t>
                      </a:r>
                      <a:br>
                        <a:rPr lang="en-US" sz="1000"/>
                      </a:br>
                      <a:r>
                        <a:rPr lang="en-US" sz="1000" i="1"/>
                        <a:t>d</a:t>
                      </a:r>
                      <a:r>
                        <a:rPr lang="en-US" sz="1000"/>
                        <a:t> - size of an element</a:t>
                      </a:r>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1728535934"/>
                  </a:ext>
                </a:extLst>
              </a:tr>
              <a:tr h="595446">
                <a:tc>
                  <a:txBody>
                    <a:bodyPr/>
                    <a:lstStyle/>
                    <a:p>
                      <a:r>
                        <a:rPr lang="en-US" sz="1000"/>
                        <a:t>Auto-</a:t>
                      </a:r>
                      <a:br>
                        <a:rPr lang="en-US" sz="1000"/>
                      </a:br>
                      <a:r>
                        <a:rPr lang="en-US" sz="1000"/>
                        <a:t>decrement</a:t>
                      </a:r>
                    </a:p>
                  </a:txBody>
                  <a:tcPr marL="45804" marR="45804" marT="22902" marB="22902" anchor="ctr">
                    <a:lnL>
                      <a:noFill/>
                    </a:lnL>
                    <a:lnR>
                      <a:noFill/>
                    </a:lnR>
                    <a:lnT>
                      <a:noFill/>
                    </a:lnT>
                    <a:lnB>
                      <a:noFill/>
                    </a:lnB>
                    <a:solidFill>
                      <a:srgbClr val="C0C0C0"/>
                    </a:solidFill>
                  </a:tcPr>
                </a:tc>
                <a:tc>
                  <a:txBody>
                    <a:bodyPr/>
                    <a:lstStyle/>
                    <a:p>
                      <a:r>
                        <a:rPr lang="en-US" sz="1000"/>
                        <a:t>Add R1,-(R2)</a:t>
                      </a:r>
                    </a:p>
                  </a:txBody>
                  <a:tcPr marL="45804" marR="45804" marT="22902" marB="22902" anchor="ctr">
                    <a:lnL>
                      <a:noFill/>
                    </a:lnL>
                    <a:lnR>
                      <a:noFill/>
                    </a:lnR>
                    <a:lnT>
                      <a:noFill/>
                    </a:lnT>
                    <a:lnB>
                      <a:noFill/>
                    </a:lnB>
                    <a:solidFill>
                      <a:srgbClr val="C0C0C0"/>
                    </a:solidFill>
                  </a:tcPr>
                </a:tc>
                <a:tc>
                  <a:txBody>
                    <a:bodyPr/>
                    <a:lstStyle/>
                    <a:p>
                      <a:r>
                        <a:rPr lang="pt-BR" sz="1000"/>
                        <a:t>R2 &lt;-R2-</a:t>
                      </a:r>
                      <a:r>
                        <a:rPr lang="pt-BR" sz="1000" i="1"/>
                        <a:t>d</a:t>
                      </a:r>
                      <a:br>
                        <a:rPr lang="pt-BR" sz="1000"/>
                      </a:br>
                      <a:r>
                        <a:rPr lang="pt-BR" sz="1000"/>
                        <a:t>R1 &lt;- R1 + M[R2]</a:t>
                      </a:r>
                    </a:p>
                  </a:txBody>
                  <a:tcPr marL="45804" marR="45804" marT="22902" marB="22902" anchor="ctr">
                    <a:lnL>
                      <a:noFill/>
                    </a:lnL>
                    <a:lnR>
                      <a:noFill/>
                    </a:lnR>
                    <a:lnT>
                      <a:noFill/>
                    </a:lnT>
                    <a:lnB>
                      <a:noFill/>
                    </a:lnB>
                    <a:solidFill>
                      <a:srgbClr val="C0C0C0"/>
                    </a:solidFill>
                  </a:tcPr>
                </a:tc>
                <a:tc>
                  <a:txBody>
                    <a:bodyPr/>
                    <a:lstStyle/>
                    <a:p>
                      <a:r>
                        <a:rPr lang="en-US" sz="1000"/>
                        <a:t>Same as autoincrement.</a:t>
                      </a:r>
                      <a:br>
                        <a:rPr lang="en-US" sz="1000"/>
                      </a:br>
                      <a:r>
                        <a:rPr lang="en-US" sz="1000"/>
                        <a:t>Both can also be used to implement a stack as push and pop </a:t>
                      </a:r>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2831810348"/>
                  </a:ext>
                </a:extLst>
              </a:tr>
              <a:tr h="595446">
                <a:tc>
                  <a:txBody>
                    <a:bodyPr/>
                    <a:lstStyle/>
                    <a:p>
                      <a:r>
                        <a:rPr lang="en-US" sz="1000"/>
                        <a:t>Scaled</a:t>
                      </a:r>
                    </a:p>
                  </a:txBody>
                  <a:tcPr marL="45804" marR="45804" marT="22902" marB="22902" anchor="ctr">
                    <a:lnL>
                      <a:noFill/>
                    </a:lnL>
                    <a:lnR>
                      <a:noFill/>
                    </a:lnR>
                    <a:lnT>
                      <a:noFill/>
                    </a:lnT>
                    <a:lnB>
                      <a:noFill/>
                    </a:lnB>
                    <a:solidFill>
                      <a:srgbClr val="C0C0C0"/>
                    </a:solidFill>
                  </a:tcPr>
                </a:tc>
                <a:tc>
                  <a:txBody>
                    <a:bodyPr/>
                    <a:lstStyle/>
                    <a:p>
                      <a:r>
                        <a:rPr lang="pt-BR" sz="1000"/>
                        <a:t>Add R1, 100(R2)[R3]</a:t>
                      </a:r>
                    </a:p>
                  </a:txBody>
                  <a:tcPr marL="45804" marR="45804" marT="22902" marB="22902" anchor="ctr">
                    <a:lnL>
                      <a:noFill/>
                    </a:lnL>
                    <a:lnR>
                      <a:noFill/>
                    </a:lnR>
                    <a:lnT>
                      <a:noFill/>
                    </a:lnT>
                    <a:lnB>
                      <a:noFill/>
                    </a:lnB>
                    <a:solidFill>
                      <a:srgbClr val="C0C0C0"/>
                    </a:solidFill>
                  </a:tcPr>
                </a:tc>
                <a:tc>
                  <a:txBody>
                    <a:bodyPr/>
                    <a:lstStyle/>
                    <a:p>
                      <a:r>
                        <a:rPr lang="pt-BR" sz="1000"/>
                        <a:t>R1&lt;-R1+M[100+R2+R3*</a:t>
                      </a:r>
                      <a:r>
                        <a:rPr lang="pt-BR" sz="1000" i="1"/>
                        <a:t>d</a:t>
                      </a:r>
                      <a:r>
                        <a:rPr lang="pt-BR" sz="1000"/>
                        <a:t>]</a:t>
                      </a:r>
                    </a:p>
                  </a:txBody>
                  <a:tcPr marL="45804" marR="45804" marT="22902" marB="22902" anchor="ctr">
                    <a:lnL>
                      <a:noFill/>
                    </a:lnL>
                    <a:lnR>
                      <a:noFill/>
                    </a:lnR>
                    <a:lnT>
                      <a:noFill/>
                    </a:lnT>
                    <a:lnB>
                      <a:noFill/>
                    </a:lnB>
                    <a:solidFill>
                      <a:srgbClr val="C0C0C0"/>
                    </a:solidFill>
                  </a:tcPr>
                </a:tc>
                <a:tc>
                  <a:txBody>
                    <a:bodyPr/>
                    <a:lstStyle/>
                    <a:p>
                      <a:r>
                        <a:rPr lang="en-US" sz="1000" dirty="0"/>
                        <a:t>Used to index arrays. May be applied to any base addressing mode in some machines.</a:t>
                      </a:r>
                    </a:p>
                  </a:txBody>
                  <a:tcPr marL="45804" marR="45804" marT="22902" marB="22902" anchor="ctr">
                    <a:lnL>
                      <a:noFill/>
                    </a:lnL>
                    <a:lnR>
                      <a:noFill/>
                    </a:lnR>
                    <a:lnT>
                      <a:noFill/>
                    </a:lnT>
                    <a:lnB>
                      <a:noFill/>
                    </a:lnB>
                    <a:solidFill>
                      <a:srgbClr val="C0C0C0"/>
                    </a:solidFill>
                  </a:tcPr>
                </a:tc>
                <a:extLst>
                  <a:ext uri="{0D108BD9-81ED-4DB2-BD59-A6C34878D82A}">
                    <a16:rowId xmlns:a16="http://schemas.microsoft.com/office/drawing/2014/main" val="3168311163"/>
                  </a:ext>
                </a:extLst>
              </a:tr>
            </a:tbl>
          </a:graphicData>
        </a:graphic>
      </p:graphicFrame>
    </p:spTree>
    <p:extLst>
      <p:ext uri="{BB962C8B-B14F-4D97-AF65-F5344CB8AC3E}">
        <p14:creationId xmlns:p14="http://schemas.microsoft.com/office/powerpoint/2010/main" val="335586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D59A-C8C3-4A41-ACD4-35DF6D1249E5}"/>
              </a:ext>
            </a:extLst>
          </p:cNvPr>
          <p:cNvSpPr>
            <a:spLocks noGrp="1"/>
          </p:cNvSpPr>
          <p:nvPr>
            <p:ph type="title"/>
          </p:nvPr>
        </p:nvSpPr>
        <p:spPr/>
        <p:txBody>
          <a:bodyPr/>
          <a:lstStyle/>
          <a:p>
            <a:r>
              <a:rPr lang="en-US" dirty="0"/>
              <a:t>Interpreting Memory Addresses</a:t>
            </a:r>
          </a:p>
        </p:txBody>
      </p:sp>
      <p:sp>
        <p:nvSpPr>
          <p:cNvPr id="3" name="Content Placeholder 2">
            <a:extLst>
              <a:ext uri="{FF2B5EF4-FFF2-40B4-BE49-F238E27FC236}">
                <a16:creationId xmlns:a16="http://schemas.microsoft.com/office/drawing/2014/main" id="{02919408-3980-4960-A31F-80BA8A729D25}"/>
              </a:ext>
            </a:extLst>
          </p:cNvPr>
          <p:cNvSpPr>
            <a:spLocks noGrp="1"/>
          </p:cNvSpPr>
          <p:nvPr>
            <p:ph idx="1"/>
          </p:nvPr>
        </p:nvSpPr>
        <p:spPr/>
        <p:txBody>
          <a:bodyPr/>
          <a:lstStyle/>
          <a:p>
            <a:pPr marL="0" indent="0">
              <a:buNone/>
            </a:pPr>
            <a:r>
              <a:rPr lang="en-US" dirty="0"/>
              <a:t>There are two different conventions for ordering the bytes within a word:</a:t>
            </a:r>
          </a:p>
          <a:p>
            <a:pPr lvl="1"/>
            <a:r>
              <a:rPr lang="en-US" sz="2000" dirty="0"/>
              <a:t>Little Endian (followed by DEC and Intel)</a:t>
            </a:r>
          </a:p>
          <a:p>
            <a:pPr lvl="1"/>
            <a:r>
              <a:rPr lang="en-US" sz="2000" dirty="0"/>
              <a:t>Big Endian (followed by IBM, Motorola and others)</a:t>
            </a:r>
          </a:p>
          <a:p>
            <a:pPr lvl="1"/>
            <a:endParaRPr lang="en-US" sz="2000" dirty="0"/>
          </a:p>
          <a:p>
            <a:pPr lvl="1"/>
            <a:r>
              <a:rPr lang="en-US" dirty="0"/>
              <a:t>When operating within one machine, the byte order is often unnoticeable - only programs that access the same locations as both words and bytes can notice the difference. However, byte order is a problem when exchanging data among machines with different ordering.</a:t>
            </a:r>
            <a:endParaRPr lang="en-US" sz="2000" dirty="0"/>
          </a:p>
        </p:txBody>
      </p:sp>
    </p:spTree>
    <p:extLst>
      <p:ext uri="{BB962C8B-B14F-4D97-AF65-F5344CB8AC3E}">
        <p14:creationId xmlns:p14="http://schemas.microsoft.com/office/powerpoint/2010/main" val="327144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5670-B251-4B2F-92FD-9FA9205DEDC7}"/>
              </a:ext>
            </a:extLst>
          </p:cNvPr>
          <p:cNvSpPr>
            <a:spLocks noGrp="1"/>
          </p:cNvSpPr>
          <p:nvPr>
            <p:ph type="title"/>
          </p:nvPr>
        </p:nvSpPr>
        <p:spPr/>
        <p:txBody>
          <a:bodyPr>
            <a:normAutofit/>
          </a:bodyPr>
          <a:lstStyle/>
          <a:p>
            <a:r>
              <a:rPr lang="en-US" sz="4000" dirty="0"/>
              <a:t>A simple Implementation of a RISC Instruction Set</a:t>
            </a:r>
          </a:p>
        </p:txBody>
      </p:sp>
      <p:sp>
        <p:nvSpPr>
          <p:cNvPr id="3" name="Content Placeholder 2">
            <a:extLst>
              <a:ext uri="{FF2B5EF4-FFF2-40B4-BE49-F238E27FC236}">
                <a16:creationId xmlns:a16="http://schemas.microsoft.com/office/drawing/2014/main" id="{744E08C5-535F-4231-BD46-49B5B3E3697A}"/>
              </a:ext>
            </a:extLst>
          </p:cNvPr>
          <p:cNvSpPr>
            <a:spLocks noGrp="1"/>
          </p:cNvSpPr>
          <p:nvPr>
            <p:ph idx="1"/>
          </p:nvPr>
        </p:nvSpPr>
        <p:spPr/>
        <p:txBody>
          <a:bodyPr>
            <a:normAutofit fontScale="92500" lnSpcReduction="10000"/>
          </a:bodyPr>
          <a:lstStyle/>
          <a:p>
            <a:pPr marL="457200" indent="-457200">
              <a:buFont typeface="+mj-lt"/>
              <a:buAutoNum type="arabicPeriod"/>
            </a:pPr>
            <a:r>
              <a:rPr lang="en-US" sz="2000" i="1" dirty="0"/>
              <a:t>Instruction fetch cycle (IF):</a:t>
            </a:r>
          </a:p>
          <a:p>
            <a:pPr marL="0" indent="0">
              <a:buNone/>
            </a:pPr>
            <a:r>
              <a:rPr lang="en-US" sz="2000" dirty="0"/>
              <a:t>Send the program counter (PC) to memory and fetch the current instruction from memory. Update the PC to the next sequential PC by adding 4 (since each instruction is 4 bytes) to the PC. </a:t>
            </a:r>
          </a:p>
          <a:p>
            <a:pPr marL="457200" indent="-457200">
              <a:buAutoNum type="arabicPeriod" startAt="2"/>
            </a:pPr>
            <a:r>
              <a:rPr lang="en-US" sz="2000" i="1" dirty="0"/>
              <a:t>Instruction decode/register fetch cycle (ID):</a:t>
            </a:r>
          </a:p>
          <a:p>
            <a:pPr marL="0" indent="0">
              <a:buNone/>
            </a:pPr>
            <a:r>
              <a:rPr lang="en-US" sz="2000" dirty="0"/>
              <a:t>Decode the instruction and read the registers corresponding to register source specifiers from the register file. Do the equality test on the registers as they are read, for a possible branch. Sign-extend the offset field of the instruction in case it is needed. Compute the possible branch target address by adding the sign-extended offset to the incremented PC. In an aggressive implementation, which we explore later, the branch can be completed at the end of this stage by storing the branch-target address into the PC, if the condition test yielded true.</a:t>
            </a:r>
          </a:p>
          <a:p>
            <a:pPr marL="0" indent="0">
              <a:buNone/>
            </a:pPr>
            <a:r>
              <a:rPr lang="en-US" sz="2000" dirty="0"/>
              <a:t>Decoding is done in parallel with reading registers, which is possible because the register specifiers are at a fixed location in a RISC architecture. This technique is known as fixed-field decoding. Note that we may read a register we don’t use, which doesn’t help but also doesn’t hurt performance. (It does waste energy to read an unneeded register, and power-sensitive designs might avoid this.) Because the immediate portion of an </a:t>
            </a:r>
            <a:r>
              <a:rPr lang="en-US" sz="2000" dirty="0" err="1"/>
              <a:t>instructionis</a:t>
            </a:r>
            <a:r>
              <a:rPr lang="en-US" sz="2000" dirty="0"/>
              <a:t> also located in an identical place, the sign-extended immediate is also calculated during this cycle in case it is needed.</a:t>
            </a:r>
          </a:p>
        </p:txBody>
      </p:sp>
    </p:spTree>
    <p:extLst>
      <p:ext uri="{BB962C8B-B14F-4D97-AF65-F5344CB8AC3E}">
        <p14:creationId xmlns:p14="http://schemas.microsoft.com/office/powerpoint/2010/main" val="199799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7CB0-3092-4F96-A87D-1AA177C1F30D}"/>
              </a:ext>
            </a:extLst>
          </p:cNvPr>
          <p:cNvSpPr>
            <a:spLocks noGrp="1"/>
          </p:cNvSpPr>
          <p:nvPr>
            <p:ph type="title"/>
          </p:nvPr>
        </p:nvSpPr>
        <p:spPr/>
        <p:txBody>
          <a:bodyPr>
            <a:normAutofit/>
          </a:bodyPr>
          <a:lstStyle/>
          <a:p>
            <a:r>
              <a:rPr lang="en-US" sz="4000" dirty="0"/>
              <a:t>A simple Implementation of a RISC Instruction Set</a:t>
            </a:r>
          </a:p>
        </p:txBody>
      </p:sp>
      <p:sp>
        <p:nvSpPr>
          <p:cNvPr id="3" name="Content Placeholder 2">
            <a:extLst>
              <a:ext uri="{FF2B5EF4-FFF2-40B4-BE49-F238E27FC236}">
                <a16:creationId xmlns:a16="http://schemas.microsoft.com/office/drawing/2014/main" id="{DB5FF5E2-3D7C-4D1A-AE92-E86AE112738C}"/>
              </a:ext>
            </a:extLst>
          </p:cNvPr>
          <p:cNvSpPr>
            <a:spLocks noGrp="1"/>
          </p:cNvSpPr>
          <p:nvPr>
            <p:ph idx="1"/>
          </p:nvPr>
        </p:nvSpPr>
        <p:spPr/>
        <p:txBody>
          <a:bodyPr>
            <a:normAutofit/>
          </a:bodyPr>
          <a:lstStyle/>
          <a:p>
            <a:pPr marL="457200" indent="-457200">
              <a:buAutoNum type="arabicPeriod" startAt="3"/>
            </a:pPr>
            <a:r>
              <a:rPr lang="en-US" sz="2000" i="1" dirty="0"/>
              <a:t>Execution/effective address cycle (EX):</a:t>
            </a:r>
          </a:p>
          <a:p>
            <a:pPr marL="0" indent="0">
              <a:buNone/>
            </a:pPr>
            <a:r>
              <a:rPr lang="en-US" sz="2000" dirty="0"/>
              <a:t>The ALU operates on the operands prepared in the prior cycle, performing one of three functions depending on the instruction type.</a:t>
            </a:r>
          </a:p>
          <a:p>
            <a:pPr marL="0" indent="0">
              <a:buNone/>
            </a:pPr>
            <a:r>
              <a:rPr lang="en-US" sz="2000" dirty="0"/>
              <a:t>■ Memory reference—The ALU adds the base register and the offset to form the effective address.</a:t>
            </a:r>
          </a:p>
          <a:p>
            <a:pPr marL="0" indent="0">
              <a:buNone/>
            </a:pPr>
            <a:r>
              <a:rPr lang="en-US" sz="2000" dirty="0"/>
              <a:t>■ Register-Register ALU instruction—The ALU performs the operation specified by the ALU opcode on the values read from the register file.</a:t>
            </a:r>
          </a:p>
          <a:p>
            <a:pPr marL="0" indent="0">
              <a:buNone/>
            </a:pPr>
            <a:r>
              <a:rPr lang="en-US" sz="2000" dirty="0"/>
              <a:t>■ Register-Immediate ALU instruction—The ALU performs the operation specified by the ALU opcode on the first value read from the register file and the sign-extended immediate.</a:t>
            </a:r>
          </a:p>
          <a:p>
            <a:pPr marL="0" indent="0">
              <a:buNone/>
            </a:pPr>
            <a:r>
              <a:rPr lang="en-US" sz="2000" dirty="0"/>
              <a:t>In a load-store architecture the effective address and execution cycles can be combined into a single clock cycle, since no instruction needs to simultaneously calculate a data address and perform an operation on the data. </a:t>
            </a:r>
          </a:p>
        </p:txBody>
      </p:sp>
    </p:spTree>
    <p:extLst>
      <p:ext uri="{BB962C8B-B14F-4D97-AF65-F5344CB8AC3E}">
        <p14:creationId xmlns:p14="http://schemas.microsoft.com/office/powerpoint/2010/main" val="1620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BEA0-9848-4F4F-8EDF-006783D07992}"/>
              </a:ext>
            </a:extLst>
          </p:cNvPr>
          <p:cNvSpPr>
            <a:spLocks noGrp="1"/>
          </p:cNvSpPr>
          <p:nvPr>
            <p:ph type="title"/>
          </p:nvPr>
        </p:nvSpPr>
        <p:spPr/>
        <p:txBody>
          <a:bodyPr>
            <a:normAutofit/>
          </a:bodyPr>
          <a:lstStyle/>
          <a:p>
            <a:r>
              <a:rPr lang="en-US" sz="4000" dirty="0"/>
              <a:t>A simple Implementation of a RISC Instruction Set</a:t>
            </a:r>
          </a:p>
        </p:txBody>
      </p:sp>
      <p:sp>
        <p:nvSpPr>
          <p:cNvPr id="3" name="Content Placeholder 2">
            <a:extLst>
              <a:ext uri="{FF2B5EF4-FFF2-40B4-BE49-F238E27FC236}">
                <a16:creationId xmlns:a16="http://schemas.microsoft.com/office/drawing/2014/main" id="{41B1131A-C26B-4C7E-9CD4-A2CDA8F18031}"/>
              </a:ext>
            </a:extLst>
          </p:cNvPr>
          <p:cNvSpPr>
            <a:spLocks noGrp="1"/>
          </p:cNvSpPr>
          <p:nvPr>
            <p:ph idx="1"/>
          </p:nvPr>
        </p:nvSpPr>
        <p:spPr/>
        <p:txBody>
          <a:bodyPr>
            <a:normAutofit/>
          </a:bodyPr>
          <a:lstStyle/>
          <a:p>
            <a:r>
              <a:rPr lang="en-US" sz="2000" dirty="0"/>
              <a:t>4. 	</a:t>
            </a:r>
            <a:r>
              <a:rPr lang="en-US" sz="2000" i="1" dirty="0"/>
              <a:t>Memory access (MEM): </a:t>
            </a:r>
          </a:p>
          <a:p>
            <a:pPr marL="0" indent="0">
              <a:buNone/>
            </a:pPr>
            <a:r>
              <a:rPr lang="en-US" sz="2000" dirty="0"/>
              <a:t>If the instruction is a load, the memory does a read using the effective address computed in the previous cycle. If it is a store, then the memory writes the data from the second register read from the register file using the effective address. </a:t>
            </a:r>
          </a:p>
          <a:p>
            <a:pPr marL="0" indent="0">
              <a:buNone/>
            </a:pPr>
            <a:endParaRPr lang="en-US" sz="2000" dirty="0"/>
          </a:p>
          <a:p>
            <a:r>
              <a:rPr lang="en-US" sz="2000" dirty="0"/>
              <a:t>5. 	</a:t>
            </a:r>
            <a:r>
              <a:rPr lang="en-US" sz="2000" i="1" dirty="0"/>
              <a:t>Write-back cycle (WB):</a:t>
            </a:r>
          </a:p>
          <a:p>
            <a:pPr marL="0" indent="0">
              <a:buNone/>
            </a:pPr>
            <a:r>
              <a:rPr lang="en-US" sz="2000" dirty="0"/>
              <a:t>Register-Register ALU instruction or load instruction:</a:t>
            </a:r>
          </a:p>
          <a:p>
            <a:pPr marL="0" indent="0">
              <a:buNone/>
            </a:pPr>
            <a:r>
              <a:rPr lang="en-US" sz="2000" dirty="0"/>
              <a:t>Write the result into the register file, whether it comes from the memory system (for a load) or from the ALU (for an ALU instruction)</a:t>
            </a:r>
          </a:p>
        </p:txBody>
      </p:sp>
    </p:spTree>
    <p:extLst>
      <p:ext uri="{BB962C8B-B14F-4D97-AF65-F5344CB8AC3E}">
        <p14:creationId xmlns:p14="http://schemas.microsoft.com/office/powerpoint/2010/main" val="3653194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1489</Words>
  <Application>Microsoft Office PowerPoint</Application>
  <PresentationFormat>Widescreen</PresentationFormat>
  <Paragraphs>386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Pipelining</vt:lpstr>
      <vt:lpstr>Pipelining</vt:lpstr>
      <vt:lpstr>Classification of Instruction Sets</vt:lpstr>
      <vt:lpstr>Classification of General Purpose Register Machines</vt:lpstr>
      <vt:lpstr>Addressing Modes</vt:lpstr>
      <vt:lpstr>Interpreting Memory Addresses</vt:lpstr>
      <vt:lpstr>A simple Implementation of a RISC Instruction Set</vt:lpstr>
      <vt:lpstr>A simple Implementation of a RISC Instruction Set</vt:lpstr>
      <vt:lpstr>A simple Implementation of a RISC Instruction Set</vt:lpstr>
      <vt:lpstr>Pipeline Hazards</vt:lpstr>
      <vt:lpstr>Structural Hazards</vt:lpstr>
      <vt:lpstr>Structural hazards</vt:lpstr>
      <vt:lpstr>Data Hazards</vt:lpstr>
      <vt:lpstr>Data hazards classification</vt:lpstr>
      <vt:lpstr>Forwarding</vt:lpstr>
      <vt:lpstr>Forwarding</vt:lpstr>
      <vt:lpstr>PowerPoint Presentation</vt:lpstr>
      <vt:lpstr>Forwarding</vt:lpstr>
      <vt:lpstr>Control Hazards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dc:title>
  <dc:creator>Avramoni, Dacian Ionut</dc:creator>
  <cp:lastModifiedBy>Avramoni, Dacian Ionut</cp:lastModifiedBy>
  <cp:revision>20</cp:revision>
  <dcterms:created xsi:type="dcterms:W3CDTF">2019-10-22T10:44:07Z</dcterms:created>
  <dcterms:modified xsi:type="dcterms:W3CDTF">2019-10-22T12:58:08Z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a4f3930-35a4-43d2-be4a-3a5160255453_Enabled">
    <vt:lpwstr>True</vt:lpwstr>
  </property>
  <property fmtid="{D5CDD505-2E9C-101B-9397-08002B2CF9AE}" pid="3" name="MSIP_Label_5a4f3930-35a4-43d2-be4a-3a5160255453_SiteId">
    <vt:lpwstr>2d5eb7e2-d3ee-4bf5-bc62-79d5ae9cd9e1</vt:lpwstr>
  </property>
  <property fmtid="{D5CDD505-2E9C-101B-9397-08002B2CF9AE}" pid="4" name="MSIP_Label_5a4f3930-35a4-43d2-be4a-3a5160255453_Owner">
    <vt:lpwstr>Dacian.Ionut.Avramoni@hella.com</vt:lpwstr>
  </property>
  <property fmtid="{D5CDD505-2E9C-101B-9397-08002B2CF9AE}" pid="5" name="MSIP_Label_5a4f3930-35a4-43d2-be4a-3a5160255453_SetDate">
    <vt:lpwstr>2019-10-22T11:50:23.8572805Z</vt:lpwstr>
  </property>
  <property fmtid="{D5CDD505-2E9C-101B-9397-08002B2CF9AE}" pid="6" name="MSIP_Label_5a4f3930-35a4-43d2-be4a-3a5160255453_Name">
    <vt:lpwstr>Internal</vt:lpwstr>
  </property>
  <property fmtid="{D5CDD505-2E9C-101B-9397-08002B2CF9AE}" pid="7" name="MSIP_Label_5a4f3930-35a4-43d2-be4a-3a5160255453_Application">
    <vt:lpwstr>Microsoft Azure Information Protection</vt:lpwstr>
  </property>
  <property fmtid="{D5CDD505-2E9C-101B-9397-08002B2CF9AE}" pid="8" name="MSIP_Label_5a4f3930-35a4-43d2-be4a-3a5160255453_ActionId">
    <vt:lpwstr>7e086d42-0923-4da5-a789-2cbc526aed0b</vt:lpwstr>
  </property>
  <property fmtid="{D5CDD505-2E9C-101B-9397-08002B2CF9AE}" pid="9" name="MSIP_Label_5a4f3930-35a4-43d2-be4a-3a5160255453_Extended_MSFT_Method">
    <vt:lpwstr>Manual</vt:lpwstr>
  </property>
  <property fmtid="{D5CDD505-2E9C-101B-9397-08002B2CF9AE}" pid="10" name="MSIP_Label_f731df75-0a72-42d5-9cc1-0c4dcec1599e_Enabled">
    <vt:lpwstr>True</vt:lpwstr>
  </property>
  <property fmtid="{D5CDD505-2E9C-101B-9397-08002B2CF9AE}" pid="11" name="MSIP_Label_f731df75-0a72-42d5-9cc1-0c4dcec1599e_SiteId">
    <vt:lpwstr>2d5eb7e2-d3ee-4bf5-bc62-79d5ae9cd9e1</vt:lpwstr>
  </property>
  <property fmtid="{D5CDD505-2E9C-101B-9397-08002B2CF9AE}" pid="12" name="MSIP_Label_f731df75-0a72-42d5-9cc1-0c4dcec1599e_Owner">
    <vt:lpwstr>Dacian.Ionut.Avramoni@hella.com</vt:lpwstr>
  </property>
  <property fmtid="{D5CDD505-2E9C-101B-9397-08002B2CF9AE}" pid="13" name="MSIP_Label_f731df75-0a72-42d5-9cc1-0c4dcec1599e_SetDate">
    <vt:lpwstr>2019-10-22T11:50:23.8572805Z</vt:lpwstr>
  </property>
  <property fmtid="{D5CDD505-2E9C-101B-9397-08002B2CF9AE}" pid="14" name="MSIP_Label_f731df75-0a72-42d5-9cc1-0c4dcec1599e_Name">
    <vt:lpwstr>Internal Usage</vt:lpwstr>
  </property>
  <property fmtid="{D5CDD505-2E9C-101B-9397-08002B2CF9AE}" pid="15" name="MSIP_Label_f731df75-0a72-42d5-9cc1-0c4dcec1599e_Application">
    <vt:lpwstr>Microsoft Azure Information Protection</vt:lpwstr>
  </property>
  <property fmtid="{D5CDD505-2E9C-101B-9397-08002B2CF9AE}" pid="16" name="MSIP_Label_f731df75-0a72-42d5-9cc1-0c4dcec1599e_ActionId">
    <vt:lpwstr>7e086d42-0923-4da5-a789-2cbc526aed0b</vt:lpwstr>
  </property>
  <property fmtid="{D5CDD505-2E9C-101B-9397-08002B2CF9AE}" pid="17" name="MSIP_Label_f731df75-0a72-42d5-9cc1-0c4dcec1599e_Parent">
    <vt:lpwstr>5a4f3930-35a4-43d2-be4a-3a5160255453</vt:lpwstr>
  </property>
  <property fmtid="{D5CDD505-2E9C-101B-9397-08002B2CF9AE}" pid="18" name="MSIP_Label_f731df75-0a72-42d5-9cc1-0c4dcec1599e_Extended_MSFT_Method">
    <vt:lpwstr>Manual</vt:lpwstr>
  </property>
  <property fmtid="{D5CDD505-2E9C-101B-9397-08002B2CF9AE}" pid="19" name="Sensitivity">
    <vt:lpwstr>Internal Internal Usage</vt:lpwstr>
  </property>
</Properties>
</file>