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adison"/>
          <p:cNvSpPr txBox="1"/>
          <p:nvPr>
            <p:ph type="ctrTitle"/>
          </p:nvPr>
        </p:nvSpPr>
        <p:spPr>
          <a:xfrm>
            <a:off x="1270000" y="1905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Madison</a:t>
            </a:r>
          </a:p>
        </p:txBody>
      </p:sp>
      <p:sp>
        <p:nvSpPr>
          <p:cNvPr id="120" name="O aplicație mobilă pentru studenți"/>
          <p:cNvSpPr txBox="1"/>
          <p:nvPr>
            <p:ph type="subTitle" sz="quarter" idx="1"/>
          </p:nvPr>
        </p:nvSpPr>
        <p:spPr>
          <a:xfrm>
            <a:off x="1143000" y="37084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O aplicație mobilă pentru studenți</a:t>
            </a:r>
          </a:p>
        </p:txBody>
      </p:sp>
      <p:sp>
        <p:nvSpPr>
          <p:cNvPr id="121" name="Absolvent Dacian-Ștefan Spînu"/>
          <p:cNvSpPr txBox="1"/>
          <p:nvPr/>
        </p:nvSpPr>
        <p:spPr>
          <a:xfrm>
            <a:off x="3092627" y="5905499"/>
            <a:ext cx="681954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Absolvent Dacian-Ștefan Spînu</a:t>
            </a:r>
          </a:p>
        </p:txBody>
      </p:sp>
      <p:sp>
        <p:nvSpPr>
          <p:cNvPr id="122" name="Profesor coordonator Vlad Rădulescu"/>
          <p:cNvSpPr txBox="1"/>
          <p:nvPr/>
        </p:nvSpPr>
        <p:spPr>
          <a:xfrm>
            <a:off x="2403957" y="7010399"/>
            <a:ext cx="819688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Profesor coordonator Vlad Rădulescu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4. Concluzi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Concluzii</a:t>
            </a:r>
          </a:p>
        </p:txBody>
      </p:sp>
      <p:sp>
        <p:nvSpPr>
          <p:cNvPr id="156" name="După cum am observat aplicația prezentată vine în completarea și nu în inlocuirea sistemelor actua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După cum am observat aplicația prezentată vine în completarea și nu în inlocuirea sistemelor actuale</a:t>
            </a:r>
          </a:p>
          <a:p>
            <a:pPr/>
            <a:r>
              <a:t>Datorită tehnologiilor moderne ea poate fi folosită ca bază pentru cercetări și imbunătățiri ulterioare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prins"/>
          <p:cNvSpPr txBox="1"/>
          <p:nvPr>
            <p:ph type="ctrTitle"/>
          </p:nvPr>
        </p:nvSpPr>
        <p:spPr>
          <a:xfrm>
            <a:off x="381000" y="863600"/>
            <a:ext cx="8786118" cy="853827"/>
          </a:xfrm>
          <a:prstGeom prst="rect">
            <a:avLst/>
          </a:prstGeom>
        </p:spPr>
        <p:txBody>
          <a:bodyPr/>
          <a:lstStyle>
            <a:lvl1pPr algn="l" defTabSz="362204">
              <a:defRPr sz="4960"/>
            </a:lvl1pPr>
          </a:lstStyle>
          <a:p>
            <a:pPr/>
            <a:r>
              <a:t>Cuprins</a:t>
            </a:r>
          </a:p>
        </p:txBody>
      </p:sp>
      <p:sp>
        <p:nvSpPr>
          <p:cNvPr id="125" name="1. Motivația alegerii temei…"/>
          <p:cNvSpPr txBox="1"/>
          <p:nvPr>
            <p:ph type="subTitle" idx="1"/>
          </p:nvPr>
        </p:nvSpPr>
        <p:spPr>
          <a:xfrm>
            <a:off x="1067117" y="2724150"/>
            <a:ext cx="10464801" cy="5971715"/>
          </a:xfrm>
          <a:prstGeom prst="rect">
            <a:avLst/>
          </a:prstGeom>
        </p:spPr>
        <p:txBody>
          <a:bodyPr/>
          <a:lstStyle/>
          <a:p>
            <a:pPr algn="l"/>
            <a:r>
              <a:t>1. Motivația alegerii temei</a:t>
            </a:r>
          </a:p>
          <a:p>
            <a:pPr algn="l"/>
            <a:r>
              <a:t>2. Tehnologii</a:t>
            </a:r>
          </a:p>
          <a:p>
            <a:pPr algn="l"/>
            <a:r>
              <a:t>3. Exemple de ecrane și cod sursă</a:t>
            </a:r>
          </a:p>
          <a:p>
            <a:pPr algn="l"/>
            <a:r>
              <a:t>4. Concluzii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1. Motivația alegerii teme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1. Motivația alegerii temei</a:t>
            </a:r>
          </a:p>
        </p:txBody>
      </p:sp>
      <p:sp>
        <p:nvSpPr>
          <p:cNvPr id="128" name="Sistemele ce oferă acces studenților la informații despre desfășurarea unui semestru de studiu sunt într-un număr prea ma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Sistemele ce oferă acces studenților la informații despre desfășurarea unui semestru de studiu sunt într-un număr prea mare</a:t>
            </a:r>
          </a:p>
          <a:p>
            <a:pPr/>
            <a:r>
              <a:t>Aceste sisteme nu reflectă noile tendințe în programare și dezvoltare software</a:t>
            </a:r>
          </a:p>
          <a:p>
            <a:pPr/>
            <a:r>
              <a:t>Multe dintre aceste sisteme sunt greoaie și aduc un nivel de complexitate în ceea ce privește accesul la informație care nu este justificat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tastică referitoare la numărul de…"/>
          <p:cNvSpPr txBox="1"/>
          <p:nvPr>
            <p:ph type="body" sz="quarter" idx="1"/>
          </p:nvPr>
        </p:nvSpPr>
        <p:spPr>
          <a:xfrm>
            <a:off x="6756309" y="2068663"/>
            <a:ext cx="10464801" cy="1219201"/>
          </a:xfrm>
          <a:prstGeom prst="rect">
            <a:avLst/>
          </a:prstGeom>
        </p:spPr>
        <p:txBody>
          <a:bodyPr/>
          <a:lstStyle/>
          <a:p>
            <a:pPr algn="l">
              <a:defRPr i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Stastică referitoare la numărul de </a:t>
            </a:r>
          </a:p>
          <a:p>
            <a:pPr algn="l">
              <a:defRPr i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utilizatori de smartphone-uri</a:t>
            </a:r>
          </a:p>
        </p:txBody>
      </p:sp>
      <p:pic>
        <p:nvPicPr>
          <p:cNvPr id="131" name="statistic_id330695_smartphone-users-worldwide-2014-2020.png" descr="statistic_id330695_smartphone-users-worldwide-2014-20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859" y="654166"/>
            <a:ext cx="5653903" cy="40481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StatCounter-os_combined-ww-monthly-201605-201705-bar.png" descr="StatCounter-os_combined-ww-monthly-201605-201705-ba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3836" y="5414982"/>
            <a:ext cx="5635950" cy="3170222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tatistică referitoare la sistemele de…"/>
          <p:cNvSpPr txBox="1"/>
          <p:nvPr/>
        </p:nvSpPr>
        <p:spPr>
          <a:xfrm>
            <a:off x="6852876" y="6192458"/>
            <a:ext cx="10464801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i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Statistică referitoare la sistemele de</a:t>
            </a:r>
          </a:p>
          <a:p>
            <a:pPr algn="l">
              <a:defRPr i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operare ce rulează pe dispozitivele</a:t>
            </a:r>
          </a:p>
          <a:p>
            <a:pPr algn="l">
              <a:defRPr i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mobile inteligente în prezent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2. Tehnologi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Tehnologii</a:t>
            </a:r>
          </a:p>
        </p:txBody>
      </p:sp>
      <p:sp>
        <p:nvSpPr>
          <p:cNvPr id="136" name="Framework-ul de dezvoltare de aplicații hibride React Native creat de Faceboo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Framework-ul de dezvoltare de aplicații hibride React Native creat de Facebook</a:t>
            </a:r>
          </a:p>
          <a:p>
            <a:pPr/>
            <a:r>
              <a:t>Firebase ca soluție de back-end deținută de Google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3. Exemple de ecrane și cod sursă"/>
          <p:cNvSpPr txBox="1"/>
          <p:nvPr>
            <p:ph type="title"/>
          </p:nvPr>
        </p:nvSpPr>
        <p:spPr>
          <a:xfrm>
            <a:off x="952500" y="412750"/>
            <a:ext cx="11099801" cy="2120901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3. Exemple de ecrane și cod sursă</a:t>
            </a:r>
          </a:p>
        </p:txBody>
      </p:sp>
      <p:pic>
        <p:nvPicPr>
          <p:cNvPr id="139" name="Simulator Screen Shot 30 Jun 2017, 03.56.01.png" descr="Simulator Screen Shot 30 Jun 2017, 03.56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9289" y="3039581"/>
            <a:ext cx="3036904" cy="5401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Simulator Screen Shot 30 Jun 2017, 11.05.48.png" descr="Simulator Screen Shot 30 Jun 2017, 11.05.4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0099" y="3039581"/>
            <a:ext cx="3036904" cy="5401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imulator Screen Shot 30 Jun 2017, 04.11.28.png" descr="Simulator Screen Shot 30 Jun 2017, 04.11.2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80909" y="3030366"/>
            <a:ext cx="3047265" cy="54200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imulator Screen Shot 30 Jun 2017, 10.24.21.png" descr="Simulator Screen Shot 30 Jun 2017, 10.24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947" y="773697"/>
            <a:ext cx="2312619" cy="4113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Simulator Screen Shot 30 Jun 2017, 10.43.21.png" descr="Simulator Screen Shot 30 Jun 2017, 10.43.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46751" y="775574"/>
            <a:ext cx="2310508" cy="41096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imulator Screen Shot 30 Jun 2017, 10.47.27.png" descr="Simulator Screen Shot 30 Jun 2017, 10.47.2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68039" y="773697"/>
            <a:ext cx="2312619" cy="4113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Simulator Screen Shot 30 Jun 2017, 10.46.22.png" descr="Simulator Screen Shot 30 Jun 2017, 10.46.2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06340" y="773697"/>
            <a:ext cx="2312618" cy="4113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Simulator Screen Shot 30 Jun 2017, 10.57.30.png" descr="Simulator Screen Shot 30 Jun 2017, 10.57.3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48276" y="5444595"/>
            <a:ext cx="2307458" cy="41041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Simulator Screen Shot 30 Jun 2017, 11.28.21.png" descr="Simulator Screen Shot 30 Jun 2017, 11.28.2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06340" y="5440005"/>
            <a:ext cx="2312618" cy="4113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3.1 Realizarea comunicării offline &amp; onlin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8835">
              <a:defRPr sz="4640"/>
            </a:pPr>
            <a:r>
              <a:t>3.1 Realizarea comunicării offline &amp; online</a:t>
            </a:r>
          </a:p>
          <a:p>
            <a:pPr defTabSz="338835">
              <a:defRPr sz="4640"/>
            </a:pPr>
            <a:r>
              <a:t> - Cod sursă</a:t>
            </a:r>
          </a:p>
        </p:txBody>
      </p:sp>
      <p:sp>
        <p:nvSpPr>
          <p:cNvPr id="151" name="NetInfo.fetch().done(…"/>
          <p:cNvSpPr txBox="1"/>
          <p:nvPr>
            <p:ph type="body" idx="1"/>
          </p:nvPr>
        </p:nvSpPr>
        <p:spPr>
          <a:xfrm>
            <a:off x="567022" y="2597149"/>
            <a:ext cx="12200045" cy="6991956"/>
          </a:xfrm>
          <a:prstGeom prst="rect">
            <a:avLst/>
          </a:prstGeom>
        </p:spPr>
        <p:txBody>
          <a:bodyPr/>
          <a:lstStyle/>
          <a:p>
            <a:pPr lvl="1" marL="0" indent="169163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NetInfo.fetch().done(</a:t>
            </a:r>
          </a:p>
          <a:p>
            <a:pPr marL="0" indent="0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async (networkType)=&gt; {</a:t>
            </a:r>
          </a:p>
          <a:p>
            <a:pPr marL="0" indent="0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if (networkType === 'none') {</a:t>
            </a:r>
          </a:p>
          <a:p>
            <a:pPr marL="0" indent="0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 schedule = await this.getLocalSchedule();</a:t>
            </a:r>
          </a:p>
          <a:p>
            <a:pPr marL="0" indent="0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 this.computeTabNames(schedule);</a:t>
            </a:r>
          </a:p>
          <a:p>
            <a:pPr marL="0" indent="0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} else {</a:t>
            </a:r>
          </a:p>
          <a:p>
            <a:pPr marL="0" indent="0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 schedule = await this.getSchedule();</a:t>
            </a:r>
          </a:p>
          <a:p>
            <a:pPr marL="0" indent="0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 this.computeTabNames(schedule);</a:t>
            </a:r>
          </a:p>
          <a:p>
            <a:pPr marL="0" indent="0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}</a:t>
            </a:r>
          </a:p>
          <a:p>
            <a:pPr marL="0" indent="0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}</a:t>
            </a:r>
          </a:p>
          <a:p>
            <a:pPr marL="0" indent="0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)</a:t>
            </a:r>
          </a:p>
          <a:p>
            <a:pPr marL="0" indent="0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marL="0" indent="0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…</a:t>
            </a:r>
          </a:p>
          <a:p>
            <a:pPr marL="0" indent="0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lvl="1" marL="0" indent="169163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async getLocalSchedule() {</a:t>
            </a:r>
          </a:p>
          <a:p>
            <a:pPr lvl="2" marL="0" indent="338327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…</a:t>
            </a:r>
          </a:p>
          <a:p>
            <a:pPr lvl="2" marL="0" indent="338327" defTabSz="432308">
              <a:lnSpc>
                <a:spcPct val="19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let data = await Promise.all([AsyncStorage.getItem(‘currentStudentSchedule’),AsyncStorage.getItem('currentStudentTeachers')]);</a:t>
            </a:r>
          </a:p>
          <a:p>
            <a:pPr lvl="2" marL="0" indent="338327" defTabSz="432308">
              <a:lnSpc>
                <a:spcPct val="19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….</a:t>
            </a:r>
          </a:p>
          <a:p>
            <a:pPr lvl="1" marL="0" indent="169163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}</a:t>
            </a:r>
          </a:p>
          <a:p>
            <a:pPr marL="0" indent="0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…</a:t>
            </a:r>
          </a:p>
          <a:p>
            <a:pPr marL="0" indent="0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marL="0" indent="0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marL="0" indent="0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async getSchedule() {</a:t>
            </a:r>
          </a:p>
          <a:p>
            <a:pPr marL="0" indent="0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lvl="1" marL="0" indent="169163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…</a:t>
            </a:r>
          </a:p>
          <a:p>
            <a:pPr lvl="1" marL="0" indent="169163" defTabSz="432308">
              <a:lnSpc>
                <a:spcPct val="7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let data = await Promise.all([Database.getLoggedInStudentGroupSchedule(JSON.parse(student).group, JSON.parse(student).year), Database.getTeachers()]);</a:t>
            </a:r>
          </a:p>
          <a:p>
            <a:pPr lvl="1" marL="0" indent="169163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let schedule = data[0].val().schedule;</a:t>
            </a:r>
          </a:p>
          <a:p>
            <a:pPr lvl="1" marL="0" indent="169163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let teachers = data[1].val()</a:t>
            </a:r>
          </a:p>
          <a:p>
            <a:pPr lvl="1" marL="0" indent="169163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AsyncStorage.setItem('currentStudentSchedule', JSON.stringify(schedule));</a:t>
            </a:r>
          </a:p>
          <a:p>
            <a:pPr lvl="1" marL="0" indent="169163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AsyncStorage.setItem('currentStudentTeachers', JSON.stringify(teachers));</a:t>
            </a:r>
          </a:p>
          <a:p>
            <a:pPr lvl="1" marL="0" indent="169163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…</a:t>
            </a:r>
          </a:p>
          <a:p>
            <a:pPr lvl="1" marL="0" indent="169163" defTabSz="432308">
              <a:lnSpc>
                <a:spcPct val="10000"/>
              </a:lnSpc>
              <a:spcBef>
                <a:spcPts val="1400"/>
              </a:spcBef>
              <a:buSzTx/>
              <a:buNone/>
              <a:defRPr sz="1036">
                <a:latin typeface="Andale Mono"/>
                <a:ea typeface="Andale Mono"/>
                <a:cs typeface="Andale Mono"/>
                <a:sym typeface="Andale Mon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mport * as firebase from &quot;firebase&quot;;…"/>
          <p:cNvSpPr txBox="1"/>
          <p:nvPr/>
        </p:nvSpPr>
        <p:spPr>
          <a:xfrm>
            <a:off x="3559112" y="2247900"/>
            <a:ext cx="6150324" cy="525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import * as firebase from "firebase";</a:t>
            </a:r>
          </a:p>
          <a:p>
            <a:pPr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class Database {</a:t>
            </a:r>
          </a:p>
          <a:p>
            <a:pPr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static initializeApplication() {</a:t>
            </a:r>
          </a:p>
          <a:p>
            <a:pPr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const firebaseConfig = {</a:t>
            </a:r>
          </a:p>
          <a:p>
            <a:pPr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apiKey: "AIzaSyDwZZdrKUPepuOMDAghffLRV0FEHuiLX5k",</a:t>
            </a:r>
          </a:p>
          <a:p>
            <a:pPr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authDomain: "madison-94c98.firebaseapp.com",</a:t>
            </a:r>
          </a:p>
          <a:p>
            <a:pPr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databaseURL: "https://madison-94c98.firebaseio.com",</a:t>
            </a:r>
          </a:p>
          <a:p>
            <a:pPr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projectId: "madison-94c98",</a:t>
            </a:r>
          </a:p>
          <a:p>
            <a:pPr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storageBucket: "madison-94c98.appspot.com",</a:t>
            </a:r>
          </a:p>
          <a:p>
            <a:pPr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messagingSenderId: "149029231877"</a:t>
            </a:r>
          </a:p>
          <a:p>
            <a:pPr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};</a:t>
            </a:r>
          </a:p>
          <a:p>
            <a:pPr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const firebaseApp = firebase.initializeApp(firebaseConfig);</a:t>
            </a:r>
          </a:p>
          <a:p>
            <a:pPr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return firebaseApp;</a:t>
            </a:r>
          </a:p>
          <a:p>
            <a:pPr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};</a:t>
            </a:r>
          </a:p>
          <a:p>
            <a:pPr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lvl="1"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…</a:t>
            </a:r>
          </a:p>
          <a:p>
            <a:pPr lvl="1"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lvl="1"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static getLoggedInStudentGroupSchedule(groupId, year) {</a:t>
            </a:r>
          </a:p>
          <a:p>
            <a:pPr lvl="1"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let path = "/groups/" + year + groupId;</a:t>
            </a:r>
          </a:p>
          <a:p>
            <a:pPr lvl="1"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console.log(path)</a:t>
            </a:r>
          </a:p>
          <a:p>
            <a:pPr lvl="1"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lvl="1"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return firebase.database().ref(path).once('value');</a:t>
            </a:r>
          </a:p>
          <a:p>
            <a:pPr lvl="1"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};</a:t>
            </a:r>
          </a:p>
          <a:p>
            <a:pPr lvl="1"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…</a:t>
            </a:r>
          </a:p>
          <a:p>
            <a:pPr lvl="1" algn="l">
              <a:defRPr sz="1200">
                <a:latin typeface="Andale Mono"/>
                <a:ea typeface="Andale Mono"/>
                <a:cs typeface="Andale Mono"/>
                <a:sym typeface="Andale Mon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