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54"/>
  </p:handoutMasterIdLst>
  <p:sldIdLst>
    <p:sldId id="256" r:id="rId3"/>
    <p:sldId id="274" r:id="rId4"/>
    <p:sldId id="313" r:id="rId5"/>
    <p:sldId id="314" r:id="rId6"/>
    <p:sldId id="281" r:id="rId7"/>
    <p:sldId id="318" r:id="rId9"/>
    <p:sldId id="315" r:id="rId10"/>
    <p:sldId id="319" r:id="rId11"/>
    <p:sldId id="316" r:id="rId12"/>
    <p:sldId id="317" r:id="rId13"/>
    <p:sldId id="349" r:id="rId14"/>
    <p:sldId id="350" r:id="rId15"/>
    <p:sldId id="351" r:id="rId16"/>
    <p:sldId id="352" r:id="rId17"/>
    <p:sldId id="353" r:id="rId18"/>
    <p:sldId id="354" r:id="rId19"/>
    <p:sldId id="360" r:id="rId20"/>
    <p:sldId id="358" r:id="rId21"/>
    <p:sldId id="361" r:id="rId22"/>
    <p:sldId id="362" r:id="rId23"/>
    <p:sldId id="359" r:id="rId24"/>
    <p:sldId id="391" r:id="rId25"/>
    <p:sldId id="392" r:id="rId26"/>
    <p:sldId id="393" r:id="rId27"/>
    <p:sldId id="420" r:id="rId28"/>
    <p:sldId id="421" r:id="rId29"/>
    <p:sldId id="422" r:id="rId30"/>
    <p:sldId id="423" r:id="rId31"/>
    <p:sldId id="424" r:id="rId32"/>
    <p:sldId id="452" r:id="rId33"/>
    <p:sldId id="453" r:id="rId34"/>
    <p:sldId id="454" r:id="rId35"/>
    <p:sldId id="455" r:id="rId36"/>
    <p:sldId id="456"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57" r:id="rId53"/>
  </p:sldIdLst>
  <p:sldSz cx="18288000" cy="10299700"/>
  <p:notesSz cx="18288000" cy="102997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2424"/>
    <a:srgbClr val="F06262"/>
    <a:srgbClr val="252E3D"/>
    <a:srgbClr val="E41616"/>
    <a:srgbClr val="E10101"/>
    <a:srgbClr val="EB2D2D"/>
    <a:srgbClr val="FF0D0D"/>
    <a:srgbClr val="FF2525"/>
    <a:srgbClr val="EE4C4C"/>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94" y="-654"/>
      </p:cViewPr>
      <p:guideLst>
        <p:guide orient="horz" pos="2945"/>
        <p:guide pos="22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1132800" cy="582088"/>
          </a:xfrm>
          <a:prstGeom prst="rect">
            <a:avLst/>
          </a:prstGeom>
        </p:spPr>
        <p:txBody>
          <a:bodyPr vert="horz" lIns="91440" tIns="45720" rIns="91440" bIns="45720" rtlCol="0"/>
          <a:lstStyle>
            <a:lvl1pPr algn="l">
              <a:defRPr sz="1520"/>
            </a:lvl1pPr>
          </a:lstStyle>
          <a:p>
            <a:endParaRPr lang="zh-CN" altLang="en-US"/>
          </a:p>
        </p:txBody>
      </p:sp>
      <p:sp>
        <p:nvSpPr>
          <p:cNvPr id="3" name="日期占位符 2"/>
          <p:cNvSpPr>
            <a:spLocks noGrp="1"/>
          </p:cNvSpPr>
          <p:nvPr>
            <p:ph type="dt" sz="quarter" idx="1"/>
          </p:nvPr>
        </p:nvSpPr>
        <p:spPr>
          <a:xfrm>
            <a:off x="27623915" y="0"/>
            <a:ext cx="21132800" cy="582088"/>
          </a:xfrm>
          <a:prstGeom prst="rect">
            <a:avLst/>
          </a:prstGeom>
        </p:spPr>
        <p:txBody>
          <a:bodyPr vert="horz" lIns="91440" tIns="45720" rIns="91440" bIns="45720" rtlCol="0"/>
          <a:lstStyle>
            <a:lvl1pPr algn="r">
              <a:defRPr sz="152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1019381"/>
            <a:ext cx="21132800" cy="582087"/>
          </a:xfrm>
          <a:prstGeom prst="rect">
            <a:avLst/>
          </a:prstGeom>
        </p:spPr>
        <p:txBody>
          <a:bodyPr vert="horz" lIns="91440" tIns="45720" rIns="91440" bIns="45720" rtlCol="0" anchor="b"/>
          <a:lstStyle>
            <a:lvl1pPr algn="l">
              <a:defRPr sz="1520"/>
            </a:lvl1pPr>
          </a:lstStyle>
          <a:p>
            <a:endParaRPr lang="zh-CN" altLang="en-US"/>
          </a:p>
        </p:txBody>
      </p:sp>
      <p:sp>
        <p:nvSpPr>
          <p:cNvPr id="5" name="灯片编号占位符 4"/>
          <p:cNvSpPr>
            <a:spLocks noGrp="1"/>
          </p:cNvSpPr>
          <p:nvPr>
            <p:ph type="sldNum" sz="quarter" idx="3"/>
          </p:nvPr>
        </p:nvSpPr>
        <p:spPr>
          <a:xfrm>
            <a:off x="27623915" y="11019381"/>
            <a:ext cx="21132800" cy="582087"/>
          </a:xfrm>
          <a:prstGeom prst="rect">
            <a:avLst/>
          </a:prstGeom>
        </p:spPr>
        <p:txBody>
          <a:bodyPr vert="horz" lIns="91440" tIns="45720" rIns="91440" bIns="45720" rtlCol="0" anchor="b"/>
          <a:lstStyle>
            <a:lvl1pPr algn="r">
              <a:defRPr sz="152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atin typeface="DejaVu Sans" panose="020B0603030804020204" charset="0"/>
                <a:ea typeface="Noto Sans CJK SC" panose="020B0500000000000000" charset="-122"/>
                <a:cs typeface="DejaVu Sans" panose="020B0603030804020204" charset="0"/>
              </a:defRPr>
            </a:lvl1pPr>
          </a:lstStyle>
          <a:p>
            <a:endParaRPr lang="zh-CN" altLang="en-US"/>
          </a:p>
        </p:txBody>
      </p:sp>
      <p:sp>
        <p:nvSpPr>
          <p:cNvPr id="3" name="日期占位符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atin typeface="DejaVu Sans" panose="020B0603030804020204" charset="0"/>
                <a:ea typeface="Noto Sans CJK SC" panose="020B0500000000000000" charset="-122"/>
                <a:cs typeface="DejaVu Sans" panose="020B0603030804020204" charset="0"/>
              </a:defRPr>
            </a:lvl1pPr>
          </a:lstStyle>
          <a:p>
            <a:fld id="{E47F674B-CDB2-469D-A54B-64604985D3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5715000" y="773113"/>
            <a:ext cx="6858000" cy="3862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828800" y="4892675"/>
            <a:ext cx="14630400" cy="463391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82175"/>
            <a:ext cx="7924800" cy="515938"/>
          </a:xfrm>
          <a:prstGeom prst="rect">
            <a:avLst/>
          </a:prstGeom>
        </p:spPr>
        <p:txBody>
          <a:bodyPr vert="horz" lIns="91440" tIns="45720" rIns="91440" bIns="45720" rtlCol="0" anchor="b"/>
          <a:lstStyle>
            <a:lvl1pPr algn="l">
              <a:defRPr sz="1200">
                <a:latin typeface="DejaVu Sans" panose="020B0603030804020204" charset="0"/>
                <a:ea typeface="Noto Sans CJK SC" panose="020B0500000000000000" charset="-122"/>
                <a:cs typeface="DejaVu Sans" panose="020B0603030804020204" charset="0"/>
              </a:defRPr>
            </a:lvl1pPr>
          </a:lstStyle>
          <a:p>
            <a:endParaRPr lang="zh-CN" altLang="en-US"/>
          </a:p>
        </p:txBody>
      </p:sp>
      <p:sp>
        <p:nvSpPr>
          <p:cNvPr id="7" name="灯片编号占位符 6"/>
          <p:cNvSpPr>
            <a:spLocks noGrp="1"/>
          </p:cNvSpPr>
          <p:nvPr>
            <p:ph type="sldNum" sz="quarter" idx="5"/>
          </p:nvPr>
        </p:nvSpPr>
        <p:spPr>
          <a:xfrm>
            <a:off x="10358438" y="9782175"/>
            <a:ext cx="7924800" cy="515938"/>
          </a:xfrm>
          <a:prstGeom prst="rect">
            <a:avLst/>
          </a:prstGeom>
        </p:spPr>
        <p:txBody>
          <a:bodyPr vert="horz" lIns="91440" tIns="45720" rIns="91440" bIns="45720" rtlCol="0" anchor="b"/>
          <a:lstStyle>
            <a:lvl1pPr algn="r">
              <a:defRPr sz="1200">
                <a:latin typeface="DejaVu Sans" panose="020B0603030804020204" charset="0"/>
                <a:ea typeface="Noto Sans CJK SC" panose="020B0500000000000000" charset="-122"/>
                <a:cs typeface="DejaVu Sans" panose="020B0603030804020204" charset="0"/>
              </a:defRPr>
            </a:lvl1pPr>
          </a:lstStyle>
          <a:p>
            <a:fld id="{E53C924F-6D45-4846-A7E6-7CEE6B00AE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ejaVu Sans" panose="020B0603030804020204" charset="0"/>
        <a:ea typeface="Noto Sans CJK SC" panose="020B0500000000000000" charset="-122"/>
        <a:cs typeface="DejaVu Sans" panose="020B0603030804020204" charset="0"/>
      </a:defRPr>
    </a:lvl1pPr>
    <a:lvl2pPr marL="457200" algn="l" defTabSz="914400" rtl="0" eaLnBrk="1" latinLnBrk="0" hangingPunct="1">
      <a:defRPr sz="1200" kern="1200">
        <a:solidFill>
          <a:schemeClr val="tx1"/>
        </a:solidFill>
        <a:latin typeface="DejaVu Sans" panose="020B0603030804020204" charset="0"/>
        <a:ea typeface="Noto Sans CJK SC" panose="020B0500000000000000" charset="-122"/>
        <a:cs typeface="DejaVu Sans" panose="020B0603030804020204" charset="0"/>
      </a:defRPr>
    </a:lvl2pPr>
    <a:lvl3pPr marL="914400" algn="l" defTabSz="914400" rtl="0" eaLnBrk="1" latinLnBrk="0" hangingPunct="1">
      <a:defRPr sz="1200" kern="1200">
        <a:solidFill>
          <a:schemeClr val="tx1"/>
        </a:solidFill>
        <a:latin typeface="DejaVu Sans" panose="020B0603030804020204" charset="0"/>
        <a:ea typeface="Noto Sans CJK SC" panose="020B0500000000000000" charset="-122"/>
        <a:cs typeface="DejaVu Sans" panose="020B0603030804020204" charset="0"/>
      </a:defRPr>
    </a:lvl3pPr>
    <a:lvl4pPr marL="1371600" algn="l" defTabSz="914400" rtl="0" eaLnBrk="1" latinLnBrk="0" hangingPunct="1">
      <a:defRPr sz="1200" kern="1200">
        <a:solidFill>
          <a:schemeClr val="tx1"/>
        </a:solidFill>
        <a:latin typeface="DejaVu Sans" panose="020B0603030804020204" charset="0"/>
        <a:ea typeface="Noto Sans CJK SC" panose="020B0500000000000000" charset="-122"/>
        <a:cs typeface="DejaVu Sans" panose="020B0603030804020204" charset="0"/>
      </a:defRPr>
    </a:lvl4pPr>
    <a:lvl5pPr marL="1828800" algn="l" defTabSz="914400" rtl="0" eaLnBrk="1" latinLnBrk="0" hangingPunct="1">
      <a:defRPr sz="1200" kern="1200">
        <a:solidFill>
          <a:schemeClr val="tx1"/>
        </a:solidFill>
        <a:latin typeface="DejaVu Sans" panose="020B0603030804020204" charset="0"/>
        <a:ea typeface="Noto Sans CJK SC" panose="020B0500000000000000" charset="-122"/>
        <a:cs typeface="DejaVu Sans" panose="020B0603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p>
            <a:pPr marL="12700">
              <a:lnSpc>
                <a:spcPct val="100000"/>
              </a:lnSpc>
            </a:pPr>
            <a:r>
              <a:rPr sz="1200" dirty="0" smtClean="0">
                <a:solidFill>
                  <a:srgbClr val="FFFFFF"/>
                </a:solidFill>
                <a:latin typeface="DejaVu Sans" panose="020B0603030804020204" charset="0"/>
                <a:cs typeface="DejaVu Sans" panose="020B0603030804020204" charset="0"/>
              </a:rPr>
              <a:t>©</a:t>
            </a:r>
            <a:r>
              <a:rPr sz="1200" spc="-5" dirty="0" smtClean="0">
                <a:solidFill>
                  <a:srgbClr val="FFFFFF"/>
                </a:solidFill>
                <a:latin typeface="DejaVu Sans" panose="020B0603030804020204" charset="0"/>
                <a:cs typeface="DejaVu Sans" panose="020B0603030804020204" charset="0"/>
              </a:rPr>
              <a:t> </a:t>
            </a:r>
            <a:r>
              <a:rPr sz="1200" spc="-10" dirty="0" smtClean="0">
                <a:solidFill>
                  <a:srgbClr val="FFFFFF"/>
                </a:solidFill>
                <a:latin typeface="DejaVu Sans" panose="020B0603030804020204" charset="0"/>
                <a:cs typeface="DejaVu Sans" panose="020B0603030804020204" charset="0"/>
              </a:rPr>
              <a:t>2</a:t>
            </a:r>
            <a:r>
              <a:rPr sz="1200" spc="-5" dirty="0" smtClean="0">
                <a:solidFill>
                  <a:srgbClr val="FFFFFF"/>
                </a:solidFill>
                <a:latin typeface="DejaVu Sans" panose="020B0603030804020204" charset="0"/>
                <a:cs typeface="DejaVu Sans" panose="020B0603030804020204" charset="0"/>
              </a:rPr>
              <a:t>0</a:t>
            </a:r>
            <a:r>
              <a:rPr sz="1200" spc="-10" dirty="0" smtClean="0">
                <a:solidFill>
                  <a:srgbClr val="FFFFFF"/>
                </a:solidFill>
                <a:latin typeface="DejaVu Sans" panose="020B0603030804020204" charset="0"/>
                <a:cs typeface="DejaVu Sans" panose="020B0603030804020204" charset="0"/>
              </a:rPr>
              <a:t>15 </a:t>
            </a:r>
            <a:r>
              <a:rPr sz="1200" spc="10"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Ci</a:t>
            </a:r>
            <a:r>
              <a:rPr sz="1200" spc="-5" dirty="0" smtClean="0">
                <a:solidFill>
                  <a:srgbClr val="FFFFFF"/>
                </a:solidFill>
                <a:latin typeface="DejaVu Sans" panose="020B0603030804020204" charset="0"/>
                <a:cs typeface="DejaVu Sans" panose="020B0603030804020204" charset="0"/>
              </a:rPr>
              <a:t>s</a:t>
            </a:r>
            <a:r>
              <a:rPr sz="1200" spc="-25" dirty="0" smtClean="0">
                <a:solidFill>
                  <a:srgbClr val="FFFFFF"/>
                </a:solidFill>
                <a:latin typeface="DejaVu Sans" panose="020B0603030804020204" charset="0"/>
                <a:cs typeface="DejaVu Sans" panose="020B0603030804020204" charset="0"/>
              </a:rPr>
              <a:t>c</a:t>
            </a:r>
            <a:r>
              <a:rPr sz="1200" spc="0" dirty="0" smtClean="0">
                <a:solidFill>
                  <a:srgbClr val="FFFFFF"/>
                </a:solidFill>
                <a:latin typeface="DejaVu Sans" panose="020B0603030804020204" charset="0"/>
                <a:cs typeface="DejaVu Sans" panose="020B0603030804020204" charset="0"/>
              </a:rPr>
              <a:t>o</a:t>
            </a:r>
            <a:r>
              <a:rPr sz="1200" spc="25"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a</a:t>
            </a:r>
            <a:r>
              <a:rPr sz="1200" spc="5" dirty="0" smtClean="0">
                <a:solidFill>
                  <a:srgbClr val="FFFFFF"/>
                </a:solidFill>
                <a:latin typeface="DejaVu Sans" panose="020B0603030804020204" charset="0"/>
                <a:cs typeface="DejaVu Sans" panose="020B0603030804020204" charset="0"/>
              </a:rPr>
              <a:t>n</a:t>
            </a:r>
            <a:r>
              <a:rPr sz="1200" spc="0" dirty="0" smtClean="0">
                <a:solidFill>
                  <a:srgbClr val="FFFFFF"/>
                </a:solidFill>
                <a:latin typeface="DejaVu Sans" panose="020B0603030804020204" charset="0"/>
                <a:cs typeface="DejaVu Sans" panose="020B0603030804020204" charset="0"/>
              </a:rPr>
              <a:t>d</a:t>
            </a:r>
            <a:r>
              <a:rPr sz="1200" spc="-20" dirty="0" smtClean="0">
                <a:solidFill>
                  <a:srgbClr val="FFFFFF"/>
                </a:solidFill>
                <a:latin typeface="DejaVu Sans" panose="020B0603030804020204" charset="0"/>
                <a:cs typeface="DejaVu Sans" panose="020B0603030804020204" charset="0"/>
              </a:rPr>
              <a:t>/</a:t>
            </a:r>
            <a:r>
              <a:rPr sz="1200" spc="0" dirty="0" smtClean="0">
                <a:solidFill>
                  <a:srgbClr val="FFFFFF"/>
                </a:solidFill>
                <a:latin typeface="DejaVu Sans" panose="020B0603030804020204" charset="0"/>
                <a:cs typeface="DejaVu Sans" panose="020B0603030804020204" charset="0"/>
              </a:rPr>
              <a:t>o</a:t>
            </a:r>
            <a:r>
              <a:rPr sz="1200" spc="-5" dirty="0" smtClean="0">
                <a:solidFill>
                  <a:srgbClr val="FFFFFF"/>
                </a:solidFill>
                <a:latin typeface="DejaVu Sans" panose="020B0603030804020204" charset="0"/>
                <a:cs typeface="DejaVu Sans" panose="020B0603030804020204" charset="0"/>
              </a:rPr>
              <a:t>r</a:t>
            </a:r>
            <a:r>
              <a:rPr sz="1200" spc="-30"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i</a:t>
            </a:r>
            <a:r>
              <a:rPr sz="1200" spc="5" dirty="0" smtClean="0">
                <a:solidFill>
                  <a:srgbClr val="FFFFFF"/>
                </a:solidFill>
                <a:latin typeface="DejaVu Sans" panose="020B0603030804020204" charset="0"/>
                <a:cs typeface="DejaVu Sans" panose="020B0603030804020204" charset="0"/>
              </a:rPr>
              <a:t>t</a:t>
            </a:r>
            <a:r>
              <a:rPr sz="1200" spc="0" dirty="0" smtClean="0">
                <a:solidFill>
                  <a:srgbClr val="FFFFFF"/>
                </a:solidFill>
                <a:latin typeface="DejaVu Sans" panose="020B0603030804020204" charset="0"/>
                <a:cs typeface="DejaVu Sans" panose="020B0603030804020204" charset="0"/>
              </a:rPr>
              <a:t>s </a:t>
            </a:r>
            <a:r>
              <a:rPr sz="1200" spc="-15" dirty="0" smtClean="0">
                <a:solidFill>
                  <a:srgbClr val="FFFFFF"/>
                </a:solidFill>
                <a:latin typeface="DejaVu Sans" panose="020B0603030804020204" charset="0"/>
                <a:cs typeface="DejaVu Sans" panose="020B0603030804020204" charset="0"/>
              </a:rPr>
              <a:t>a</a:t>
            </a:r>
            <a:r>
              <a:rPr sz="1200" spc="-10" dirty="0" smtClean="0">
                <a:solidFill>
                  <a:srgbClr val="FFFFFF"/>
                </a:solidFill>
                <a:latin typeface="DejaVu Sans" panose="020B0603030804020204" charset="0"/>
                <a:cs typeface="DejaVu Sans" panose="020B0603030804020204" charset="0"/>
              </a:rPr>
              <a:t>f</a:t>
            </a:r>
            <a:r>
              <a:rPr sz="1200" spc="0" dirty="0" smtClean="0">
                <a:solidFill>
                  <a:srgbClr val="FFFFFF"/>
                </a:solidFill>
                <a:latin typeface="DejaVu Sans" panose="020B0603030804020204" charset="0"/>
                <a:cs typeface="DejaVu Sans" panose="020B0603030804020204" charset="0"/>
              </a:rPr>
              <a:t>fili</a:t>
            </a:r>
            <a:r>
              <a:rPr sz="1200" spc="-10" dirty="0" smtClean="0">
                <a:solidFill>
                  <a:srgbClr val="FFFFFF"/>
                </a:solidFill>
                <a:latin typeface="DejaVu Sans" panose="020B0603030804020204" charset="0"/>
                <a:cs typeface="DejaVu Sans" panose="020B0603030804020204" charset="0"/>
              </a:rPr>
              <a:t>a</a:t>
            </a:r>
            <a:r>
              <a:rPr sz="1200" spc="-15" dirty="0" smtClean="0">
                <a:solidFill>
                  <a:srgbClr val="FFFFFF"/>
                </a:solidFill>
                <a:latin typeface="DejaVu Sans" panose="020B0603030804020204" charset="0"/>
                <a:cs typeface="DejaVu Sans" panose="020B0603030804020204" charset="0"/>
              </a:rPr>
              <a:t>t</a:t>
            </a:r>
            <a:r>
              <a:rPr sz="1200" spc="0" dirty="0" smtClean="0">
                <a:solidFill>
                  <a:srgbClr val="FFFFFF"/>
                </a:solidFill>
                <a:latin typeface="DejaVu Sans" panose="020B0603030804020204" charset="0"/>
                <a:cs typeface="DejaVu Sans" panose="020B0603030804020204" charset="0"/>
              </a:rPr>
              <a:t>es.</a:t>
            </a:r>
            <a:r>
              <a:rPr sz="1200" spc="-25"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All</a:t>
            </a:r>
            <a:r>
              <a:rPr sz="1200" spc="5"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rig</a:t>
            </a:r>
            <a:r>
              <a:rPr sz="1200" spc="-5" dirty="0" smtClean="0">
                <a:solidFill>
                  <a:srgbClr val="FFFFFF"/>
                </a:solidFill>
                <a:latin typeface="DejaVu Sans" panose="020B0603030804020204" charset="0"/>
                <a:cs typeface="DejaVu Sans" panose="020B0603030804020204" charset="0"/>
              </a:rPr>
              <a:t>hts</a:t>
            </a:r>
            <a:r>
              <a:rPr sz="1200" spc="-25" dirty="0" smtClean="0">
                <a:solidFill>
                  <a:srgbClr val="FFFFFF"/>
                </a:solidFill>
                <a:latin typeface="DejaVu Sans" panose="020B0603030804020204" charset="0"/>
                <a:cs typeface="DejaVu Sans" panose="020B0603030804020204" charset="0"/>
              </a:rPr>
              <a:t> </a:t>
            </a:r>
            <a:r>
              <a:rPr sz="1200" spc="-20" dirty="0" smtClean="0">
                <a:solidFill>
                  <a:srgbClr val="FFFFFF"/>
                </a:solidFill>
                <a:latin typeface="DejaVu Sans" panose="020B0603030804020204" charset="0"/>
                <a:cs typeface="DejaVu Sans" panose="020B0603030804020204" charset="0"/>
              </a:rPr>
              <a:t>r</a:t>
            </a:r>
            <a:r>
              <a:rPr sz="1200" spc="-10" dirty="0" smtClean="0">
                <a:solidFill>
                  <a:srgbClr val="FFFFFF"/>
                </a:solidFill>
                <a:latin typeface="DejaVu Sans" panose="020B0603030804020204" charset="0"/>
                <a:cs typeface="DejaVu Sans" panose="020B0603030804020204" charset="0"/>
              </a:rPr>
              <a:t>ese</a:t>
            </a:r>
            <a:r>
              <a:rPr sz="1200" spc="5" dirty="0" smtClean="0">
                <a:solidFill>
                  <a:srgbClr val="FFFFFF"/>
                </a:solidFill>
                <a:latin typeface="DejaVu Sans" panose="020B0603030804020204" charset="0"/>
                <a:cs typeface="DejaVu Sans" panose="020B0603030804020204" charset="0"/>
              </a:rPr>
              <a:t>r</a:t>
            </a:r>
            <a:r>
              <a:rPr sz="1200" spc="-25" dirty="0" smtClean="0">
                <a:solidFill>
                  <a:srgbClr val="FFFFFF"/>
                </a:solidFill>
                <a:latin typeface="DejaVu Sans" panose="020B0603030804020204" charset="0"/>
                <a:cs typeface="DejaVu Sans" panose="020B0603030804020204" charset="0"/>
              </a:rPr>
              <a:t>v</a:t>
            </a:r>
            <a:r>
              <a:rPr sz="1200" spc="-10" dirty="0" smtClean="0">
                <a:solidFill>
                  <a:srgbClr val="FFFFFF"/>
                </a:solidFill>
                <a:latin typeface="DejaVu Sans" panose="020B0603030804020204" charset="0"/>
                <a:cs typeface="DejaVu Sans" panose="020B0603030804020204" charset="0"/>
              </a:rPr>
              <a:t>e</a:t>
            </a:r>
            <a:r>
              <a:rPr sz="1200" spc="-5" dirty="0" smtClean="0">
                <a:solidFill>
                  <a:srgbClr val="FFFFFF"/>
                </a:solidFill>
                <a:latin typeface="DejaVu Sans" panose="020B0603030804020204" charset="0"/>
                <a:cs typeface="DejaVu Sans" panose="020B0603030804020204" charset="0"/>
              </a:rPr>
              <a:t>d</a:t>
            </a:r>
            <a:r>
              <a:rPr sz="1200" spc="0" dirty="0" smtClean="0">
                <a:solidFill>
                  <a:srgbClr val="FFFFFF"/>
                </a:solidFill>
                <a:latin typeface="DejaVu Sans" panose="020B0603030804020204" charset="0"/>
                <a:cs typeface="DejaVu Sans" panose="020B0603030804020204" charset="0"/>
              </a:rPr>
              <a:t>.</a:t>
            </a:r>
            <a:endParaRPr sz="1200">
              <a:latin typeface="DejaVu Sans" panose="020B0603030804020204" charset="0"/>
              <a:cs typeface="DejaVu Sans" panose="020B0603030804020204" charset="0"/>
            </a:endParaRPr>
          </a:p>
        </p:txBody>
      </p:sp>
      <p:sp>
        <p:nvSpPr>
          <p:cNvPr id="3" name="Holder 3"/>
          <p:cNvSpPr>
            <a:spLocks noGrp="1"/>
          </p:cNvSpPr>
          <p:nvPr>
            <p:ph type="dt" sz="half" idx="6"/>
          </p:nvPr>
        </p:nvSpPr>
        <p:spPr/>
        <p:txBody>
          <a:bodyPr lIns="0" tIns="0" rIns="0" bIns="0"/>
          <a:lstStyle/>
          <a:p>
            <a:pPr marL="12700">
              <a:lnSpc>
                <a:spcPct val="100000"/>
              </a:lnSpc>
            </a:pPr>
            <a:r>
              <a:rPr sz="1200" spc="-5" dirty="0" smtClean="0">
                <a:solidFill>
                  <a:srgbClr val="FFFFFF"/>
                </a:solidFill>
                <a:latin typeface="DejaVu Sans" panose="020B0603030804020204" charset="0"/>
                <a:cs typeface="DejaVu Sans" panose="020B0603030804020204" charset="0"/>
              </a:rPr>
              <a:t>C</a:t>
            </a:r>
            <a:r>
              <a:rPr sz="1200" spc="0" dirty="0" smtClean="0">
                <a:solidFill>
                  <a:srgbClr val="FFFFFF"/>
                </a:solidFill>
                <a:latin typeface="DejaVu Sans" panose="020B0603030804020204" charset="0"/>
                <a:cs typeface="DejaVu Sans" panose="020B0603030804020204" charset="0"/>
              </a:rPr>
              <a:t>is</a:t>
            </a:r>
            <a:r>
              <a:rPr sz="1200" spc="-20" dirty="0" smtClean="0">
                <a:solidFill>
                  <a:srgbClr val="FFFFFF"/>
                </a:solidFill>
                <a:latin typeface="DejaVu Sans" panose="020B0603030804020204" charset="0"/>
                <a:cs typeface="DejaVu Sans" panose="020B0603030804020204" charset="0"/>
              </a:rPr>
              <a:t>c</a:t>
            </a:r>
            <a:r>
              <a:rPr sz="1200" spc="0" dirty="0" smtClean="0">
                <a:solidFill>
                  <a:srgbClr val="FFFFFF"/>
                </a:solidFill>
                <a:latin typeface="DejaVu Sans" panose="020B0603030804020204" charset="0"/>
                <a:cs typeface="DejaVu Sans" panose="020B0603030804020204" charset="0"/>
              </a:rPr>
              <a:t>o</a:t>
            </a:r>
            <a:r>
              <a:rPr sz="1200" spc="25" dirty="0" smtClean="0">
                <a:solidFill>
                  <a:srgbClr val="FFFFFF"/>
                </a:solidFill>
                <a:latin typeface="DejaVu Sans" panose="020B0603030804020204" charset="0"/>
                <a:cs typeface="DejaVu Sans" panose="020B0603030804020204" charset="0"/>
              </a:rPr>
              <a:t> </a:t>
            </a:r>
            <a:r>
              <a:rPr sz="1200" spc="-5" dirty="0" smtClean="0">
                <a:solidFill>
                  <a:srgbClr val="FFFFFF"/>
                </a:solidFill>
                <a:latin typeface="DejaVu Sans" panose="020B0603030804020204" charset="0"/>
                <a:cs typeface="DejaVu Sans" panose="020B0603030804020204" charset="0"/>
              </a:rPr>
              <a:t>C</a:t>
            </a:r>
            <a:r>
              <a:rPr sz="1200" spc="0" dirty="0" smtClean="0">
                <a:solidFill>
                  <a:srgbClr val="FFFFFF"/>
                </a:solidFill>
                <a:latin typeface="DejaVu Sans" panose="020B0603030804020204" charset="0"/>
                <a:cs typeface="DejaVu Sans" panose="020B0603030804020204" charset="0"/>
              </a:rPr>
              <a:t>o</a:t>
            </a:r>
            <a:r>
              <a:rPr sz="1200" spc="-10" dirty="0" smtClean="0">
                <a:solidFill>
                  <a:srgbClr val="FFFFFF"/>
                </a:solidFill>
                <a:latin typeface="DejaVu Sans" panose="020B0603030804020204" charset="0"/>
                <a:cs typeface="DejaVu Sans" panose="020B0603030804020204" charset="0"/>
              </a:rPr>
              <a:t>n</a:t>
            </a:r>
            <a:r>
              <a:rPr sz="1200" spc="0" dirty="0" smtClean="0">
                <a:solidFill>
                  <a:srgbClr val="FFFFFF"/>
                </a:solidFill>
                <a:latin typeface="DejaVu Sans" panose="020B0603030804020204" charset="0"/>
                <a:cs typeface="DejaVu Sans" panose="020B0603030804020204" charset="0"/>
              </a:rPr>
              <a:t>fide</a:t>
            </a:r>
            <a:r>
              <a:rPr sz="1200" spc="-10" dirty="0" smtClean="0">
                <a:solidFill>
                  <a:srgbClr val="FFFFFF"/>
                </a:solidFill>
                <a:latin typeface="DejaVu Sans" panose="020B0603030804020204" charset="0"/>
                <a:cs typeface="DejaVu Sans" panose="020B0603030804020204" charset="0"/>
              </a:rPr>
              <a:t>nt</a:t>
            </a:r>
            <a:r>
              <a:rPr sz="1200" spc="0" dirty="0" smtClean="0">
                <a:solidFill>
                  <a:srgbClr val="FFFFFF"/>
                </a:solidFill>
                <a:latin typeface="DejaVu Sans" panose="020B0603030804020204" charset="0"/>
                <a:cs typeface="DejaVu Sans" panose="020B0603030804020204" charset="0"/>
              </a:rPr>
              <a:t>ial</a:t>
            </a:r>
            <a:endParaRPr sz="1200">
              <a:latin typeface="DejaVu Sans" panose="020B0603030804020204" charset="0"/>
              <a:cs typeface="DejaVu Sans" panose="020B0603030804020204" charset="0"/>
            </a:endParaRPr>
          </a:p>
        </p:txBody>
      </p:sp>
      <p:sp>
        <p:nvSpPr>
          <p:cNvPr id="4" name="Holder 4"/>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FFFFFF"/>
                </a:solidFill>
                <a:latin typeface="DejaVu Sans" panose="020B0603030804020204" charset="0"/>
                <a:cs typeface="DejaVu Sans" panose="020B0603030804020204" charset="0"/>
              </a:rPr>
            </a:fld>
            <a:endParaRPr sz="1200">
              <a:latin typeface="DejaVu Sans" panose="020B0603030804020204" charset="0"/>
              <a:cs typeface="DejaVu Sans" panose="020B060303080402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6" name="bk object 16"/>
          <p:cNvSpPr/>
          <p:nvPr/>
        </p:nvSpPr>
        <p:spPr>
          <a:xfrm>
            <a:off x="0" y="2402585"/>
            <a:ext cx="18288000" cy="7893558"/>
          </a:xfrm>
          <a:custGeom>
            <a:avLst/>
            <a:gdLst/>
            <a:ahLst/>
            <a:cxnLst/>
            <a:rect l="l" t="t" r="r" b="b"/>
            <a:pathLst>
              <a:path w="18288000" h="7893558">
                <a:moveTo>
                  <a:pt x="0" y="7893558"/>
                </a:moveTo>
                <a:lnTo>
                  <a:pt x="18288000" y="7893558"/>
                </a:lnTo>
                <a:lnTo>
                  <a:pt x="18288000" y="0"/>
                </a:lnTo>
                <a:lnTo>
                  <a:pt x="0" y="0"/>
                </a:lnTo>
                <a:lnTo>
                  <a:pt x="0" y="7893558"/>
                </a:lnTo>
                <a:close/>
              </a:path>
            </a:pathLst>
          </a:custGeom>
          <a:solidFill>
            <a:srgbClr val="4FC4D0"/>
          </a:solidFill>
        </p:spPr>
        <p:txBody>
          <a:bodyPr wrap="square" lIns="0" tIns="0" rIns="0" bIns="0" rtlCol="0">
            <a:noAutofit/>
          </a:bodyPr>
          <a:lstStyle/>
          <a:p>
            <a:endParaRPr>
              <a:latin typeface="DejaVu Sans" panose="020B0603030804020204" charset="0"/>
              <a:ea typeface="DejaVu Sans" panose="020B0603030804020204" charset="0"/>
              <a:cs typeface="DejaVu Sans" panose="020B0603030804020204" charset="0"/>
            </a:endParaRPr>
          </a:p>
        </p:txBody>
      </p:sp>
      <p:sp>
        <p:nvSpPr>
          <p:cNvPr id="2" name="Holder 2"/>
          <p:cNvSpPr>
            <a:spLocks noGrp="1"/>
          </p:cNvSpPr>
          <p:nvPr>
            <p:ph type="title"/>
          </p:nvPr>
        </p:nvSpPr>
        <p:spPr>
          <a:xfrm>
            <a:off x="3270137" y="796035"/>
            <a:ext cx="11747724" cy="913061"/>
          </a:xfrm>
          <a:prstGeom prst="rect">
            <a:avLst/>
          </a:prstGeom>
        </p:spPr>
        <p:txBody>
          <a:bodyPr wrap="square" lIns="0" tIns="0" rIns="0" bIns="0">
            <a:noAutofit/>
          </a:bodyPr>
          <a:lstStyle/>
          <a:p>
            <a:r>
              <a:rPr lang="zh-CN" altLang="en-US" smtClean="0">
                <a:sym typeface="+mn-ea"/>
              </a:rPr>
              <a:t>Click here to edit the master title style</a:t>
            </a:r>
            <a:endParaRPr lang="zh-CN" altLang="en-US" smtClean="0">
              <a:sym typeface="+mn-ea"/>
            </a:endParaRPr>
          </a:p>
        </p:txBody>
      </p:sp>
      <p:sp>
        <p:nvSpPr>
          <p:cNvPr id="3" name="Holder 3"/>
          <p:cNvSpPr>
            <a:spLocks noGrp="1"/>
          </p:cNvSpPr>
          <p:nvPr>
            <p:ph type="body" idx="1"/>
          </p:nvPr>
        </p:nvSpPr>
        <p:spPr>
          <a:xfrm>
            <a:off x="914400" y="2368931"/>
            <a:ext cx="16459199" cy="6797802"/>
          </a:xfrm>
          <a:prstGeom prst="rect">
            <a:avLst/>
          </a:prstGeom>
        </p:spPr>
        <p:txBody>
          <a:bodyPr wrap="square" lIns="0" tIns="0" rIns="0" bIns="0">
            <a:noAutofit/>
          </a:bodyPr>
          <a:lstStyle/>
          <a:p>
            <a:pPr algn="ctr"/>
            <a:r>
              <a:rPr lang="en-US" altLang="zh-CN" dirty="0">
                <a:solidFill>
                  <a:srgbClr val="003399"/>
                </a:solidFill>
                <a:latin typeface="微软雅黑" panose="020B0503020204020204" pitchFamily="34" charset="-122"/>
                <a:ea typeface="微软雅黑" panose="020B0503020204020204" pitchFamily="34" charset="-122"/>
                <a:sym typeface="+mn-ea"/>
              </a:rPr>
              <a:t>Add your text</a:t>
            </a:r>
            <a:endParaRPr lang="en-US" altLang="zh-CN" dirty="0">
              <a:solidFill>
                <a:srgbClr val="003399"/>
              </a:solidFill>
              <a:latin typeface="微软雅黑" panose="020B0503020204020204" pitchFamily="34" charset="-122"/>
              <a:ea typeface="微软雅黑" panose="020B0503020204020204" pitchFamily="34" charset="-122"/>
              <a:sym typeface="+mn-ea"/>
            </a:endParaRPr>
          </a:p>
        </p:txBody>
      </p:sp>
      <p:sp>
        <p:nvSpPr>
          <p:cNvPr id="4" name="Holder 4"/>
          <p:cNvSpPr>
            <a:spLocks noGrp="1"/>
          </p:cNvSpPr>
          <p:nvPr>
            <p:ph type="ftr" sz="quarter" idx="5"/>
          </p:nvPr>
        </p:nvSpPr>
        <p:spPr>
          <a:xfrm>
            <a:off x="694740" y="9790480"/>
            <a:ext cx="3313345" cy="203199"/>
          </a:xfrm>
          <a:prstGeom prst="rect">
            <a:avLst/>
          </a:prstGeom>
        </p:spPr>
        <p:txBody>
          <a:bodyPr wrap="square" lIns="0" tIns="0" rIns="0" bIns="0">
            <a:noAutofit/>
          </a:bodyPr>
          <a:lstStyle/>
          <a:p>
            <a:pPr marL="12700">
              <a:lnSpc>
                <a:spcPct val="100000"/>
              </a:lnSpc>
            </a:pPr>
            <a:r>
              <a:rPr sz="1200" dirty="0" smtClean="0">
                <a:solidFill>
                  <a:srgbClr val="FFFFFF"/>
                </a:solidFill>
                <a:latin typeface="DejaVu Sans" panose="020B0603030804020204" charset="0"/>
                <a:cs typeface="DejaVu Sans" panose="020B0603030804020204" charset="0"/>
              </a:rPr>
              <a:t>©</a:t>
            </a:r>
            <a:r>
              <a:rPr sz="1200" spc="-5" dirty="0" smtClean="0">
                <a:solidFill>
                  <a:srgbClr val="FFFFFF"/>
                </a:solidFill>
                <a:latin typeface="DejaVu Sans" panose="020B0603030804020204" charset="0"/>
                <a:cs typeface="DejaVu Sans" panose="020B0603030804020204" charset="0"/>
              </a:rPr>
              <a:t> </a:t>
            </a:r>
            <a:r>
              <a:rPr sz="1200" spc="-10" dirty="0" smtClean="0">
                <a:solidFill>
                  <a:srgbClr val="FFFFFF"/>
                </a:solidFill>
                <a:latin typeface="DejaVu Sans" panose="020B0603030804020204" charset="0"/>
                <a:cs typeface="DejaVu Sans" panose="020B0603030804020204" charset="0"/>
              </a:rPr>
              <a:t>2</a:t>
            </a:r>
            <a:r>
              <a:rPr sz="1200" spc="-5" dirty="0" smtClean="0">
                <a:solidFill>
                  <a:srgbClr val="FFFFFF"/>
                </a:solidFill>
                <a:latin typeface="DejaVu Sans" panose="020B0603030804020204" charset="0"/>
                <a:cs typeface="DejaVu Sans" panose="020B0603030804020204" charset="0"/>
              </a:rPr>
              <a:t>0</a:t>
            </a:r>
            <a:r>
              <a:rPr sz="1200" spc="-10" dirty="0" smtClean="0">
                <a:solidFill>
                  <a:srgbClr val="FFFFFF"/>
                </a:solidFill>
                <a:latin typeface="DejaVu Sans" panose="020B0603030804020204" charset="0"/>
                <a:cs typeface="DejaVu Sans" panose="020B0603030804020204" charset="0"/>
              </a:rPr>
              <a:t>15 </a:t>
            </a:r>
            <a:r>
              <a:rPr sz="1200" spc="10"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Ci</a:t>
            </a:r>
            <a:r>
              <a:rPr sz="1200" spc="-5" dirty="0" smtClean="0">
                <a:solidFill>
                  <a:srgbClr val="FFFFFF"/>
                </a:solidFill>
                <a:latin typeface="DejaVu Sans" panose="020B0603030804020204" charset="0"/>
                <a:cs typeface="DejaVu Sans" panose="020B0603030804020204" charset="0"/>
              </a:rPr>
              <a:t>s</a:t>
            </a:r>
            <a:r>
              <a:rPr sz="1200" spc="-25" dirty="0" smtClean="0">
                <a:solidFill>
                  <a:srgbClr val="FFFFFF"/>
                </a:solidFill>
                <a:latin typeface="DejaVu Sans" panose="020B0603030804020204" charset="0"/>
                <a:cs typeface="DejaVu Sans" panose="020B0603030804020204" charset="0"/>
              </a:rPr>
              <a:t>c</a:t>
            </a:r>
            <a:r>
              <a:rPr sz="1200" spc="0" dirty="0" smtClean="0">
                <a:solidFill>
                  <a:srgbClr val="FFFFFF"/>
                </a:solidFill>
                <a:latin typeface="DejaVu Sans" panose="020B0603030804020204" charset="0"/>
                <a:cs typeface="DejaVu Sans" panose="020B0603030804020204" charset="0"/>
              </a:rPr>
              <a:t>o</a:t>
            </a:r>
            <a:r>
              <a:rPr sz="1200" spc="25"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a</a:t>
            </a:r>
            <a:r>
              <a:rPr sz="1200" spc="5" dirty="0" smtClean="0">
                <a:solidFill>
                  <a:srgbClr val="FFFFFF"/>
                </a:solidFill>
                <a:latin typeface="DejaVu Sans" panose="020B0603030804020204" charset="0"/>
                <a:cs typeface="DejaVu Sans" panose="020B0603030804020204" charset="0"/>
              </a:rPr>
              <a:t>n</a:t>
            </a:r>
            <a:r>
              <a:rPr sz="1200" spc="0" dirty="0" smtClean="0">
                <a:solidFill>
                  <a:srgbClr val="FFFFFF"/>
                </a:solidFill>
                <a:latin typeface="DejaVu Sans" panose="020B0603030804020204" charset="0"/>
                <a:cs typeface="DejaVu Sans" panose="020B0603030804020204" charset="0"/>
              </a:rPr>
              <a:t>d</a:t>
            </a:r>
            <a:r>
              <a:rPr sz="1200" spc="-20" dirty="0" smtClean="0">
                <a:solidFill>
                  <a:srgbClr val="FFFFFF"/>
                </a:solidFill>
                <a:latin typeface="DejaVu Sans" panose="020B0603030804020204" charset="0"/>
                <a:cs typeface="DejaVu Sans" panose="020B0603030804020204" charset="0"/>
              </a:rPr>
              <a:t>/</a:t>
            </a:r>
            <a:r>
              <a:rPr sz="1200" spc="0" dirty="0" smtClean="0">
                <a:solidFill>
                  <a:srgbClr val="FFFFFF"/>
                </a:solidFill>
                <a:latin typeface="DejaVu Sans" panose="020B0603030804020204" charset="0"/>
                <a:cs typeface="DejaVu Sans" panose="020B0603030804020204" charset="0"/>
              </a:rPr>
              <a:t>o</a:t>
            </a:r>
            <a:r>
              <a:rPr sz="1200" spc="-5" dirty="0" smtClean="0">
                <a:solidFill>
                  <a:srgbClr val="FFFFFF"/>
                </a:solidFill>
                <a:latin typeface="DejaVu Sans" panose="020B0603030804020204" charset="0"/>
                <a:cs typeface="DejaVu Sans" panose="020B0603030804020204" charset="0"/>
              </a:rPr>
              <a:t>r</a:t>
            </a:r>
            <a:r>
              <a:rPr sz="1200" spc="-30"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i</a:t>
            </a:r>
            <a:r>
              <a:rPr sz="1200" spc="5" dirty="0" smtClean="0">
                <a:solidFill>
                  <a:srgbClr val="FFFFFF"/>
                </a:solidFill>
                <a:latin typeface="DejaVu Sans" panose="020B0603030804020204" charset="0"/>
                <a:cs typeface="DejaVu Sans" panose="020B0603030804020204" charset="0"/>
              </a:rPr>
              <a:t>t</a:t>
            </a:r>
            <a:r>
              <a:rPr sz="1200" spc="0" dirty="0" smtClean="0">
                <a:solidFill>
                  <a:srgbClr val="FFFFFF"/>
                </a:solidFill>
                <a:latin typeface="DejaVu Sans" panose="020B0603030804020204" charset="0"/>
                <a:cs typeface="DejaVu Sans" panose="020B0603030804020204" charset="0"/>
              </a:rPr>
              <a:t>s </a:t>
            </a:r>
            <a:r>
              <a:rPr sz="1200" spc="-15" dirty="0" smtClean="0">
                <a:solidFill>
                  <a:srgbClr val="FFFFFF"/>
                </a:solidFill>
                <a:latin typeface="DejaVu Sans" panose="020B0603030804020204" charset="0"/>
                <a:cs typeface="DejaVu Sans" panose="020B0603030804020204" charset="0"/>
              </a:rPr>
              <a:t>a</a:t>
            </a:r>
            <a:r>
              <a:rPr sz="1200" spc="-10" dirty="0" smtClean="0">
                <a:solidFill>
                  <a:srgbClr val="FFFFFF"/>
                </a:solidFill>
                <a:latin typeface="DejaVu Sans" panose="020B0603030804020204" charset="0"/>
                <a:cs typeface="DejaVu Sans" panose="020B0603030804020204" charset="0"/>
              </a:rPr>
              <a:t>f</a:t>
            </a:r>
            <a:r>
              <a:rPr sz="1200" spc="0" dirty="0" smtClean="0">
                <a:solidFill>
                  <a:srgbClr val="FFFFFF"/>
                </a:solidFill>
                <a:latin typeface="DejaVu Sans" panose="020B0603030804020204" charset="0"/>
                <a:cs typeface="DejaVu Sans" panose="020B0603030804020204" charset="0"/>
              </a:rPr>
              <a:t>fili</a:t>
            </a:r>
            <a:r>
              <a:rPr sz="1200" spc="-10" dirty="0" smtClean="0">
                <a:solidFill>
                  <a:srgbClr val="FFFFFF"/>
                </a:solidFill>
                <a:latin typeface="DejaVu Sans" panose="020B0603030804020204" charset="0"/>
                <a:cs typeface="DejaVu Sans" panose="020B0603030804020204" charset="0"/>
              </a:rPr>
              <a:t>a</a:t>
            </a:r>
            <a:r>
              <a:rPr sz="1200" spc="-15" dirty="0" smtClean="0">
                <a:solidFill>
                  <a:srgbClr val="FFFFFF"/>
                </a:solidFill>
                <a:latin typeface="DejaVu Sans" panose="020B0603030804020204" charset="0"/>
                <a:cs typeface="DejaVu Sans" panose="020B0603030804020204" charset="0"/>
              </a:rPr>
              <a:t>t</a:t>
            </a:r>
            <a:r>
              <a:rPr sz="1200" spc="0" dirty="0" smtClean="0">
                <a:solidFill>
                  <a:srgbClr val="FFFFFF"/>
                </a:solidFill>
                <a:latin typeface="DejaVu Sans" panose="020B0603030804020204" charset="0"/>
                <a:cs typeface="DejaVu Sans" panose="020B0603030804020204" charset="0"/>
              </a:rPr>
              <a:t>es.</a:t>
            </a:r>
            <a:r>
              <a:rPr sz="1200" spc="-25"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All</a:t>
            </a:r>
            <a:r>
              <a:rPr sz="1200" spc="5" dirty="0" smtClean="0">
                <a:solidFill>
                  <a:srgbClr val="FFFFFF"/>
                </a:solidFill>
                <a:latin typeface="DejaVu Sans" panose="020B0603030804020204" charset="0"/>
                <a:cs typeface="DejaVu Sans" panose="020B0603030804020204" charset="0"/>
              </a:rPr>
              <a:t> </a:t>
            </a:r>
            <a:r>
              <a:rPr sz="1200" spc="0" dirty="0" smtClean="0">
                <a:solidFill>
                  <a:srgbClr val="FFFFFF"/>
                </a:solidFill>
                <a:latin typeface="DejaVu Sans" panose="020B0603030804020204" charset="0"/>
                <a:cs typeface="DejaVu Sans" panose="020B0603030804020204" charset="0"/>
              </a:rPr>
              <a:t>rig</a:t>
            </a:r>
            <a:r>
              <a:rPr sz="1200" spc="-5" dirty="0" smtClean="0">
                <a:solidFill>
                  <a:srgbClr val="FFFFFF"/>
                </a:solidFill>
                <a:latin typeface="DejaVu Sans" panose="020B0603030804020204" charset="0"/>
                <a:cs typeface="DejaVu Sans" panose="020B0603030804020204" charset="0"/>
              </a:rPr>
              <a:t>hts</a:t>
            </a:r>
            <a:r>
              <a:rPr sz="1200" spc="-25" dirty="0" smtClean="0">
                <a:solidFill>
                  <a:srgbClr val="FFFFFF"/>
                </a:solidFill>
                <a:latin typeface="DejaVu Sans" panose="020B0603030804020204" charset="0"/>
                <a:cs typeface="DejaVu Sans" panose="020B0603030804020204" charset="0"/>
              </a:rPr>
              <a:t> </a:t>
            </a:r>
            <a:r>
              <a:rPr sz="1200" spc="-20" dirty="0" smtClean="0">
                <a:solidFill>
                  <a:srgbClr val="FFFFFF"/>
                </a:solidFill>
                <a:latin typeface="DejaVu Sans" panose="020B0603030804020204" charset="0"/>
                <a:cs typeface="DejaVu Sans" panose="020B0603030804020204" charset="0"/>
              </a:rPr>
              <a:t>r</a:t>
            </a:r>
            <a:r>
              <a:rPr sz="1200" spc="-10" dirty="0" smtClean="0">
                <a:solidFill>
                  <a:srgbClr val="FFFFFF"/>
                </a:solidFill>
                <a:latin typeface="DejaVu Sans" panose="020B0603030804020204" charset="0"/>
                <a:cs typeface="DejaVu Sans" panose="020B0603030804020204" charset="0"/>
              </a:rPr>
              <a:t>ese</a:t>
            </a:r>
            <a:r>
              <a:rPr sz="1200" spc="5" dirty="0" smtClean="0">
                <a:solidFill>
                  <a:srgbClr val="FFFFFF"/>
                </a:solidFill>
                <a:latin typeface="DejaVu Sans" panose="020B0603030804020204" charset="0"/>
                <a:cs typeface="DejaVu Sans" panose="020B0603030804020204" charset="0"/>
              </a:rPr>
              <a:t>r</a:t>
            </a:r>
            <a:r>
              <a:rPr sz="1200" spc="-25" dirty="0" smtClean="0">
                <a:solidFill>
                  <a:srgbClr val="FFFFFF"/>
                </a:solidFill>
                <a:latin typeface="DejaVu Sans" panose="020B0603030804020204" charset="0"/>
                <a:cs typeface="DejaVu Sans" panose="020B0603030804020204" charset="0"/>
              </a:rPr>
              <a:t>v</a:t>
            </a:r>
            <a:r>
              <a:rPr sz="1200" spc="-10" dirty="0" smtClean="0">
                <a:solidFill>
                  <a:srgbClr val="FFFFFF"/>
                </a:solidFill>
                <a:latin typeface="DejaVu Sans" panose="020B0603030804020204" charset="0"/>
                <a:cs typeface="DejaVu Sans" panose="020B0603030804020204" charset="0"/>
              </a:rPr>
              <a:t>e</a:t>
            </a:r>
            <a:r>
              <a:rPr sz="1200" spc="-5" dirty="0" smtClean="0">
                <a:solidFill>
                  <a:srgbClr val="FFFFFF"/>
                </a:solidFill>
                <a:latin typeface="DejaVu Sans" panose="020B0603030804020204" charset="0"/>
                <a:cs typeface="DejaVu Sans" panose="020B0603030804020204" charset="0"/>
              </a:rPr>
              <a:t>d</a:t>
            </a:r>
            <a:r>
              <a:rPr sz="1200" spc="0" dirty="0" smtClean="0">
                <a:solidFill>
                  <a:srgbClr val="FFFFFF"/>
                </a:solidFill>
                <a:latin typeface="DejaVu Sans" panose="020B0603030804020204" charset="0"/>
                <a:cs typeface="DejaVu Sans" panose="020B0603030804020204" charset="0"/>
              </a:rPr>
              <a:t>.</a:t>
            </a:r>
            <a:endParaRPr sz="1200">
              <a:latin typeface="DejaVu Sans" panose="020B0603030804020204" charset="0"/>
              <a:cs typeface="DejaVu Sans" panose="020B0603030804020204" charset="0"/>
            </a:endParaRPr>
          </a:p>
        </p:txBody>
      </p:sp>
      <p:sp>
        <p:nvSpPr>
          <p:cNvPr id="5" name="Holder 5"/>
          <p:cNvSpPr>
            <a:spLocks noGrp="1"/>
          </p:cNvSpPr>
          <p:nvPr>
            <p:ph type="dt" sz="half" idx="6"/>
          </p:nvPr>
        </p:nvSpPr>
        <p:spPr>
          <a:xfrm>
            <a:off x="15906750" y="9788042"/>
            <a:ext cx="1134187" cy="203276"/>
          </a:xfrm>
          <a:prstGeom prst="rect">
            <a:avLst/>
          </a:prstGeom>
        </p:spPr>
        <p:txBody>
          <a:bodyPr wrap="square" lIns="0" tIns="0" rIns="0" bIns="0">
            <a:noAutofit/>
          </a:bodyPr>
          <a:lstStyle/>
          <a:p>
            <a:pPr marL="12700">
              <a:lnSpc>
                <a:spcPct val="100000"/>
              </a:lnSpc>
            </a:pPr>
            <a:r>
              <a:rPr sz="1200" spc="-5" dirty="0" smtClean="0">
                <a:solidFill>
                  <a:srgbClr val="FFFFFF"/>
                </a:solidFill>
                <a:latin typeface="DejaVu Sans" panose="020B0603030804020204" charset="0"/>
                <a:cs typeface="DejaVu Sans" panose="020B0603030804020204" charset="0"/>
              </a:rPr>
              <a:t>C</a:t>
            </a:r>
            <a:r>
              <a:rPr sz="1200" spc="0" dirty="0" smtClean="0">
                <a:solidFill>
                  <a:srgbClr val="FFFFFF"/>
                </a:solidFill>
                <a:latin typeface="DejaVu Sans" panose="020B0603030804020204" charset="0"/>
                <a:cs typeface="DejaVu Sans" panose="020B0603030804020204" charset="0"/>
              </a:rPr>
              <a:t>is</a:t>
            </a:r>
            <a:r>
              <a:rPr sz="1200" spc="-20" dirty="0" smtClean="0">
                <a:solidFill>
                  <a:srgbClr val="FFFFFF"/>
                </a:solidFill>
                <a:latin typeface="DejaVu Sans" panose="020B0603030804020204" charset="0"/>
                <a:cs typeface="DejaVu Sans" panose="020B0603030804020204" charset="0"/>
              </a:rPr>
              <a:t>c</a:t>
            </a:r>
            <a:r>
              <a:rPr sz="1200" spc="0" dirty="0" smtClean="0">
                <a:solidFill>
                  <a:srgbClr val="FFFFFF"/>
                </a:solidFill>
                <a:latin typeface="DejaVu Sans" panose="020B0603030804020204" charset="0"/>
                <a:cs typeface="DejaVu Sans" panose="020B0603030804020204" charset="0"/>
              </a:rPr>
              <a:t>o</a:t>
            </a:r>
            <a:r>
              <a:rPr sz="1200" spc="25" dirty="0" smtClean="0">
                <a:solidFill>
                  <a:srgbClr val="FFFFFF"/>
                </a:solidFill>
                <a:latin typeface="DejaVu Sans" panose="020B0603030804020204" charset="0"/>
                <a:cs typeface="DejaVu Sans" panose="020B0603030804020204" charset="0"/>
              </a:rPr>
              <a:t> </a:t>
            </a:r>
            <a:r>
              <a:rPr sz="1200" spc="-5" dirty="0" smtClean="0">
                <a:solidFill>
                  <a:srgbClr val="FFFFFF"/>
                </a:solidFill>
                <a:latin typeface="DejaVu Sans" panose="020B0603030804020204" charset="0"/>
                <a:cs typeface="DejaVu Sans" panose="020B0603030804020204" charset="0"/>
              </a:rPr>
              <a:t>C</a:t>
            </a:r>
            <a:r>
              <a:rPr sz="1200" spc="0" dirty="0" smtClean="0">
                <a:solidFill>
                  <a:srgbClr val="FFFFFF"/>
                </a:solidFill>
                <a:latin typeface="DejaVu Sans" panose="020B0603030804020204" charset="0"/>
                <a:cs typeface="DejaVu Sans" panose="020B0603030804020204" charset="0"/>
              </a:rPr>
              <a:t>o</a:t>
            </a:r>
            <a:r>
              <a:rPr sz="1200" spc="-10" dirty="0" smtClean="0">
                <a:solidFill>
                  <a:srgbClr val="FFFFFF"/>
                </a:solidFill>
                <a:latin typeface="DejaVu Sans" panose="020B0603030804020204" charset="0"/>
                <a:cs typeface="DejaVu Sans" panose="020B0603030804020204" charset="0"/>
              </a:rPr>
              <a:t>n</a:t>
            </a:r>
            <a:r>
              <a:rPr sz="1200" spc="0" dirty="0" smtClean="0">
                <a:solidFill>
                  <a:srgbClr val="FFFFFF"/>
                </a:solidFill>
                <a:latin typeface="DejaVu Sans" panose="020B0603030804020204" charset="0"/>
                <a:cs typeface="DejaVu Sans" panose="020B0603030804020204" charset="0"/>
              </a:rPr>
              <a:t>fide</a:t>
            </a:r>
            <a:r>
              <a:rPr sz="1200" spc="-10" dirty="0" smtClean="0">
                <a:solidFill>
                  <a:srgbClr val="FFFFFF"/>
                </a:solidFill>
                <a:latin typeface="DejaVu Sans" panose="020B0603030804020204" charset="0"/>
                <a:cs typeface="DejaVu Sans" panose="020B0603030804020204" charset="0"/>
              </a:rPr>
              <a:t>nt</a:t>
            </a:r>
            <a:r>
              <a:rPr sz="1200" spc="0" dirty="0" smtClean="0">
                <a:solidFill>
                  <a:srgbClr val="FFFFFF"/>
                </a:solidFill>
                <a:latin typeface="DejaVu Sans" panose="020B0603030804020204" charset="0"/>
                <a:cs typeface="DejaVu Sans" panose="020B0603030804020204" charset="0"/>
              </a:rPr>
              <a:t>ial</a:t>
            </a:r>
            <a:endParaRPr sz="1200">
              <a:latin typeface="DejaVu Sans" panose="020B0603030804020204" charset="0"/>
              <a:cs typeface="DejaVu Sans" panose="020B0603030804020204" charset="0"/>
            </a:endParaRPr>
          </a:p>
        </p:txBody>
      </p:sp>
      <p:sp>
        <p:nvSpPr>
          <p:cNvPr id="6" name="Holder 6"/>
          <p:cNvSpPr>
            <a:spLocks noGrp="1"/>
          </p:cNvSpPr>
          <p:nvPr>
            <p:ph type="sldNum" sz="quarter" idx="7"/>
          </p:nvPr>
        </p:nvSpPr>
        <p:spPr>
          <a:xfrm>
            <a:off x="17536540" y="9781640"/>
            <a:ext cx="128066" cy="203199"/>
          </a:xfrm>
          <a:prstGeom prst="rect">
            <a:avLst/>
          </a:prstGeom>
        </p:spPr>
        <p:txBody>
          <a:bodyPr wrap="square" lIns="0" tIns="0" rIns="0" bIns="0">
            <a:noAutofit/>
          </a:bodyPr>
          <a:lstStyle/>
          <a:p>
            <a:pPr marL="25400">
              <a:lnSpc>
                <a:spcPct val="100000"/>
              </a:lnSpc>
            </a:pPr>
            <a:fld id="{81D60167-4931-47E6-BA6A-407CBD079E47}" type="slidenum">
              <a:rPr sz="1200" spc="-10" dirty="0" smtClean="0">
                <a:solidFill>
                  <a:srgbClr val="FFFFFF"/>
                </a:solidFill>
                <a:latin typeface="DejaVu Sans" panose="020B0603030804020204" charset="0"/>
                <a:cs typeface="DejaVu Sans" panose="020B0603030804020204" charset="0"/>
              </a:rPr>
            </a:fld>
            <a:endParaRPr sz="1200">
              <a:latin typeface="DejaVu Sans" panose="020B0603030804020204" charset="0"/>
              <a:cs typeface="DejaVu Sans" panose="020B0603030804020204" charset="0"/>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DejaVu Sans" panose="020B0603030804020204" charset="0"/>
          <a:ea typeface="Noto Sans CJK SC" panose="020B0500000000000000" charset="-122"/>
          <a:cs typeface="DejaVu Sans" panose="020B0603030804020204" charset="0"/>
        </a:defRPr>
      </a:lvl1pPr>
    </p:titleStyle>
    <p:bodyStyle>
      <a:lvl1pPr marL="0" indent="0" algn="l" defTabSz="914400" rtl="0" eaLnBrk="1" latinLnBrk="0" hangingPunct="1">
        <a:lnSpc>
          <a:spcPct val="90000"/>
        </a:lnSpc>
        <a:spcBef>
          <a:spcPts val="1000"/>
        </a:spcBef>
        <a:buFont typeface="Arial" panose="020B0604020202090204" pitchFamily="34" charset="0"/>
        <a:buNone/>
        <a:defRPr sz="2800" kern="1200">
          <a:solidFill>
            <a:schemeClr val="tx1"/>
          </a:solidFill>
          <a:latin typeface="Noto Sans CJK SC" panose="020B0500000000000000" charset="-122"/>
          <a:ea typeface="Noto Sans CJK SC" panose="020B0500000000000000" charset="-122"/>
          <a:cs typeface="DejaVu Sans" panose="020B060303080402020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2.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7.png"/><Relationship Id="rId1" Type="http://schemas.openxmlformats.org/officeDocument/2006/relationships/image" Target="../media/image46.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5.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object 3"/>
          <p:cNvSpPr txBox="1"/>
          <p:nvPr/>
        </p:nvSpPr>
        <p:spPr>
          <a:xfrm>
            <a:off x="6870065" y="2789555"/>
            <a:ext cx="11059160" cy="1499235"/>
          </a:xfrm>
          <a:prstGeom prst="rect">
            <a:avLst/>
          </a:prstGeom>
        </p:spPr>
        <p:txBody>
          <a:bodyPr vert="horz" wrap="square" lIns="0" tIns="0" rIns="0" bIns="0" rtlCol="0">
            <a:noAutofit/>
          </a:bodyPr>
          <a:lstStyle/>
          <a:p>
            <a:pPr>
              <a:lnSpc>
                <a:spcPct val="110000"/>
              </a:lnSpc>
            </a:pPr>
            <a:r>
              <a:rPr lang="es-ES_tradnl" altLang="zh-CN" sz="7400" b="1" dirty="0" smtClean="0">
                <a:solidFill>
                  <a:schemeClr val="bg1"/>
                </a:solidFill>
                <a:latin typeface="Noto Sans CJK SC" panose="020B0500000000000000" charset="-122"/>
                <a:ea typeface="Noto Sans CJK SC" panose="020B0500000000000000" charset="-122"/>
                <a:cs typeface="DejaVu Sans" panose="020B0603030804020204" charset="0"/>
              </a:rPr>
              <a:t>Curso de Programación</a:t>
            </a:r>
            <a:endParaRPr lang="en-US" altLang="zh-CN" sz="8800" b="1" spc="-180" dirty="0" smtClean="0">
              <a:solidFill>
                <a:srgbClr val="F02424"/>
              </a:solidFill>
              <a:latin typeface="Noto Sans CJK SC" panose="020B0500000000000000" charset="-122"/>
              <a:ea typeface="Noto Sans CJK SC" panose="020B0500000000000000" charset="-122"/>
              <a:cs typeface="DejaVu Sans" panose="020B0603030804020204" charset="0"/>
            </a:endParaRPr>
          </a:p>
          <a:p>
            <a:pPr>
              <a:lnSpc>
                <a:spcPct val="110000"/>
              </a:lnSpc>
            </a:pPr>
            <a:r>
              <a:rPr lang="zh-CN" altLang="en-US" sz="8800" b="1" dirty="0" smtClean="0">
                <a:solidFill>
                  <a:schemeClr val="bg1"/>
                </a:solidFill>
                <a:latin typeface="Noto Sans CJK SC" panose="020B0500000000000000" charset="-122"/>
                <a:ea typeface="Noto Sans CJK SC" panose="020B0500000000000000" charset="-122"/>
                <a:cs typeface="DejaVu Sans" panose="020B0603030804020204" charset="0"/>
              </a:rPr>
              <a:t>  </a:t>
            </a:r>
            <a:r>
              <a:rPr lang="es-ES_tradnl" altLang="zh-CN" sz="8800" b="1" dirty="0" smtClean="0">
                <a:solidFill>
                  <a:schemeClr val="bg1"/>
                </a:solidFill>
                <a:latin typeface="Noto Sans CJK SC" panose="020B0500000000000000" charset="-122"/>
                <a:ea typeface="Noto Sans CJK SC" panose="020B0500000000000000" charset="-122"/>
                <a:cs typeface="DejaVu Sans" panose="020B0603030804020204" charset="0"/>
              </a:rPr>
              <a:t>Python</a:t>
            </a:r>
            <a:endParaRPr lang="es-ES_tradnl" altLang="zh-CN" sz="8800" b="1"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4" name="object 3"/>
          <p:cNvSpPr txBox="1">
            <a:spLocks noChangeArrowheads="1"/>
          </p:cNvSpPr>
          <p:nvPr/>
        </p:nvSpPr>
        <p:spPr bwMode="auto">
          <a:xfrm>
            <a:off x="9067800" y="6043930"/>
            <a:ext cx="592455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4000" dirty="0">
                <a:solidFill>
                  <a:srgbClr val="FFFFFF"/>
                </a:solidFill>
                <a:latin typeface="DejaVu Sans" panose="020B0603030804020204" charset="0"/>
                <a:ea typeface="Noto Sans CJK SC" panose="020B0500000000000000" charset="-122"/>
                <a:cs typeface="DejaVu Sans" panose="020B0603030804020204" charset="0"/>
              </a:rPr>
              <a:t>Por</a:t>
            </a:r>
            <a:r>
              <a:rPr lang="en-US" altLang="zh-CN" sz="4000" dirty="0">
                <a:solidFill>
                  <a:srgbClr val="FFFFFF"/>
                </a:solidFill>
                <a:latin typeface="DejaVu Sans" panose="020B0603030804020204" charset="0"/>
                <a:ea typeface="Noto Sans CJK SC" panose="020B0500000000000000" charset="-122"/>
                <a:cs typeface="DejaVu Sans" panose="020B0603030804020204" charset="0"/>
              </a:rPr>
              <a:t>:</a:t>
            </a:r>
            <a:r>
              <a:rPr lang="es-ES_tradnl" altLang="en-US" sz="4000" dirty="0">
                <a:solidFill>
                  <a:srgbClr val="FFFFFF"/>
                </a:solidFill>
                <a:latin typeface="DejaVu Sans" panose="020B0603030804020204" charset="0"/>
                <a:ea typeface="Noto Sans CJK SC" panose="020B0500000000000000" charset="-122"/>
                <a:cs typeface="DejaVu Sans" panose="020B0603030804020204" charset="0"/>
              </a:rPr>
              <a:t> Ing. Darwin Calle</a:t>
            </a:r>
            <a:r>
              <a:rPr lang="en-US" altLang="zh-CN" sz="4000" dirty="0">
                <a:solidFill>
                  <a:srgbClr val="FFFFFF"/>
                </a:solidFill>
                <a:latin typeface="DejaVu Sans" panose="020B0603030804020204" charset="0"/>
                <a:ea typeface="Noto Sans CJK SC" panose="020B0500000000000000" charset="-122"/>
                <a:cs typeface="DejaVu Sans" panose="020B0603030804020204" charset="0"/>
              </a:rPr>
              <a:t> </a:t>
            </a:r>
            <a:endParaRPr lang="en-US" altLang="zh-CN" sz="4000" dirty="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25" name="object 3"/>
          <p:cNvSpPr txBox="1">
            <a:spLocks noChangeArrowheads="1"/>
          </p:cNvSpPr>
          <p:nvPr/>
        </p:nvSpPr>
        <p:spPr bwMode="auto">
          <a:xfrm>
            <a:off x="9067882" y="6887785"/>
            <a:ext cx="65786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None/>
            </a:pPr>
            <a:r>
              <a:rPr lang="es-ES_tradnl" altLang="zh-CN" sz="4000" dirty="0">
                <a:solidFill>
                  <a:srgbClr val="FFFFFF"/>
                </a:solidFill>
                <a:latin typeface="Noto Sans CJK SC" panose="020B0500000000000000" charset="-122"/>
                <a:ea typeface="Noto Sans CJK SC" panose="020B0500000000000000" charset="-122"/>
                <a:cs typeface="DejaVu Sans" panose="020B0603030804020204" charset="0"/>
              </a:rPr>
              <a:t> dacl010811@gmail.com</a:t>
            </a:r>
            <a:endParaRPr lang="es-ES_tradnl" altLang="zh-CN" sz="4000" dirty="0">
              <a:solidFill>
                <a:srgbClr val="FFFFFF"/>
              </a:solidFill>
              <a:latin typeface="Noto Sans CJK SC" panose="020B0500000000000000" charset="-122"/>
              <a:ea typeface="Noto Sans CJK SC" panose="020B0500000000000000" charset="-122"/>
              <a:cs typeface="DejaVu Sans" panose="020B0603030804020204" charset="0"/>
            </a:endParaRPr>
          </a:p>
        </p:txBody>
      </p:sp>
      <p:grpSp>
        <p:nvGrpSpPr>
          <p:cNvPr id="34" name="组合 33"/>
          <p:cNvGrpSpPr/>
          <p:nvPr/>
        </p:nvGrpSpPr>
        <p:grpSpPr>
          <a:xfrm>
            <a:off x="15416339" y="9036050"/>
            <a:ext cx="2863664" cy="986211"/>
            <a:chOff x="579608" y="160665"/>
            <a:chExt cx="2863664" cy="986211"/>
          </a:xfrm>
        </p:grpSpPr>
        <p:sp>
          <p:nvSpPr>
            <p:cNvPr id="27"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33" name="组合 32"/>
            <p:cNvGrpSpPr/>
            <p:nvPr/>
          </p:nvGrpSpPr>
          <p:grpSpPr>
            <a:xfrm>
              <a:off x="579608" y="160665"/>
              <a:ext cx="974384" cy="986211"/>
              <a:chOff x="397216" y="59618"/>
              <a:chExt cx="608013" cy="619125"/>
            </a:xfrm>
          </p:grpSpPr>
          <p:sp>
            <p:nvSpPr>
              <p:cNvPr id="28"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29"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30"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31"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32"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grpSp>
        <p:nvGrpSpPr>
          <p:cNvPr id="35" name="组合 4"/>
          <p:cNvGrpSpPr/>
          <p:nvPr/>
        </p:nvGrpSpPr>
        <p:grpSpPr bwMode="auto">
          <a:xfrm>
            <a:off x="0" y="-1624"/>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ea typeface="Noto Sans CJK SC" panose="020B0500000000000000" charset="-122"/>
                <a:cs typeface="DejaVu Sans" panose="020B0603030804020204" charset="0"/>
              </a:endParaRPr>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ea typeface="Noto Sans CJK SC" panose="020B0500000000000000" charset="-122"/>
                <a:cs typeface="DejaVu Sans" panose="020B0603030804020204" charset="0"/>
              </a:endParaRPr>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ea typeface="Noto Sans CJK SC" panose="020B0500000000000000" charset="-122"/>
                <a:cs typeface="DejaVu Sans" panose="020B0603030804020204" charset="0"/>
              </a:endParaRPr>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ea typeface="Noto Sans CJK SC" panose="020B0500000000000000" charset="-122"/>
                <a:cs typeface="DejaVu Sans" panose="020B0603030804020204" charset="0"/>
              </a:endParaRPr>
            </a:p>
          </p:txBody>
        </p:sp>
      </p:grpSp>
      <p:grpSp>
        <p:nvGrpSpPr>
          <p:cNvPr id="40" name="Группа 29"/>
          <p:cNvGrpSpPr/>
          <p:nvPr/>
        </p:nvGrpSpPr>
        <p:grpSpPr bwMode="auto">
          <a:xfrm>
            <a:off x="8149097" y="6069466"/>
            <a:ext cx="637011" cy="615553"/>
            <a:chOff x="0" y="0"/>
            <a:chExt cx="800622" cy="708329"/>
          </a:xfrm>
        </p:grpSpPr>
        <p:sp>
          <p:nvSpPr>
            <p:cNvPr id="41" name="object 5"/>
            <p:cNvSpPr>
              <a:spLocks noChangeArrowheads="1"/>
            </p:cNvSpPr>
            <p:nvPr/>
          </p:nvSpPr>
          <p:spPr bwMode="auto">
            <a:xfrm>
              <a:off x="573927" y="70009"/>
              <a:ext cx="226695" cy="262255"/>
            </a:xfrm>
            <a:custGeom>
              <a:avLst/>
              <a:gdLst>
                <a:gd name="T0" fmla="*/ 132153 w 226695"/>
                <a:gd name="T1" fmla="*/ 0 h 262254"/>
                <a:gd name="T2" fmla="*/ 0 w 226695"/>
                <a:gd name="T3" fmla="*/ 158899 h 262254"/>
                <a:gd name="T4" fmla="*/ 226160 w 226695"/>
                <a:gd name="T5" fmla="*/ 262037 h 262254"/>
                <a:gd name="T6" fmla="*/ 132153 w 226695"/>
                <a:gd name="T7" fmla="*/ 0 h 262254"/>
                <a:gd name="T8" fmla="*/ 0 60000 65536"/>
                <a:gd name="T9" fmla="*/ 0 60000 65536"/>
                <a:gd name="T10" fmla="*/ 0 60000 65536"/>
                <a:gd name="T11" fmla="*/ 0 60000 65536"/>
                <a:gd name="T12" fmla="*/ 0 w 226695"/>
                <a:gd name="T13" fmla="*/ 0 h 262254"/>
                <a:gd name="T14" fmla="*/ 226695 w 226695"/>
                <a:gd name="T15" fmla="*/ 262254 h 262254"/>
              </a:gdLst>
              <a:ahLst/>
              <a:cxnLst>
                <a:cxn ang="T8">
                  <a:pos x="T0" y="T1"/>
                </a:cxn>
                <a:cxn ang="T9">
                  <a:pos x="T2" y="T3"/>
                </a:cxn>
                <a:cxn ang="T10">
                  <a:pos x="T4" y="T5"/>
                </a:cxn>
                <a:cxn ang="T11">
                  <a:pos x="T6" y="T7"/>
                </a:cxn>
              </a:cxnLst>
              <a:rect l="T12" t="T13" r="T14" b="T15"/>
              <a:pathLst>
                <a:path w="226695" h="262254">
                  <a:moveTo>
                    <a:pt x="132153" y="0"/>
                  </a:moveTo>
                  <a:lnTo>
                    <a:pt x="0" y="158895"/>
                  </a:lnTo>
                  <a:lnTo>
                    <a:pt x="226160" y="262033"/>
                  </a:lnTo>
                  <a:lnTo>
                    <a:pt x="132153"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42" name="object 6"/>
            <p:cNvSpPr>
              <a:spLocks noChangeArrowheads="1"/>
            </p:cNvSpPr>
            <p:nvPr/>
          </p:nvSpPr>
          <p:spPr bwMode="auto">
            <a:xfrm>
              <a:off x="200023" y="228904"/>
              <a:ext cx="600075" cy="479425"/>
            </a:xfrm>
            <a:custGeom>
              <a:avLst/>
              <a:gdLst>
                <a:gd name="T0" fmla="*/ 373904 w 600075"/>
                <a:gd name="T1" fmla="*/ 0 h 479425"/>
                <a:gd name="T2" fmla="*/ 0 w 600075"/>
                <a:gd name="T3" fmla="*/ 449588 h 479425"/>
                <a:gd name="T4" fmla="*/ 446049 w 600075"/>
                <a:gd name="T5" fmla="*/ 479179 h 479425"/>
                <a:gd name="T6" fmla="*/ 600065 w 600075"/>
                <a:gd name="T7" fmla="*/ 103138 h 479425"/>
                <a:gd name="T8" fmla="*/ 373904 w 600075"/>
                <a:gd name="T9" fmla="*/ 0 h 479425"/>
                <a:gd name="T10" fmla="*/ 0 60000 65536"/>
                <a:gd name="T11" fmla="*/ 0 60000 65536"/>
                <a:gd name="T12" fmla="*/ 0 60000 65536"/>
                <a:gd name="T13" fmla="*/ 0 60000 65536"/>
                <a:gd name="T14" fmla="*/ 0 60000 65536"/>
                <a:gd name="T15" fmla="*/ 0 w 600075"/>
                <a:gd name="T16" fmla="*/ 0 h 479425"/>
                <a:gd name="T17" fmla="*/ 600075 w 600075"/>
                <a:gd name="T18" fmla="*/ 479425 h 479425"/>
              </a:gdLst>
              <a:ahLst/>
              <a:cxnLst>
                <a:cxn ang="T10">
                  <a:pos x="T0" y="T1"/>
                </a:cxn>
                <a:cxn ang="T11">
                  <a:pos x="T2" y="T3"/>
                </a:cxn>
                <a:cxn ang="T12">
                  <a:pos x="T4" y="T5"/>
                </a:cxn>
                <a:cxn ang="T13">
                  <a:pos x="T6" y="T7"/>
                </a:cxn>
                <a:cxn ang="T14">
                  <a:pos x="T8" y="T9"/>
                </a:cxn>
              </a:cxnLst>
              <a:rect l="T15" t="T16" r="T17" b="T18"/>
              <a:pathLst>
                <a:path w="600075" h="479425">
                  <a:moveTo>
                    <a:pt x="373904" y="0"/>
                  </a:moveTo>
                  <a:lnTo>
                    <a:pt x="0" y="449588"/>
                  </a:lnTo>
                  <a:lnTo>
                    <a:pt x="446049" y="479179"/>
                  </a:lnTo>
                  <a:lnTo>
                    <a:pt x="600065" y="103138"/>
                  </a:lnTo>
                  <a:lnTo>
                    <a:pt x="373904" y="0"/>
                  </a:lnTo>
                  <a:close/>
                </a:path>
              </a:pathLst>
            </a:custGeom>
            <a:solidFill>
              <a:srgbClr val="EB2D2D"/>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43" name="object 7"/>
            <p:cNvSpPr>
              <a:spLocks noChangeArrowheads="1"/>
            </p:cNvSpPr>
            <p:nvPr/>
          </p:nvSpPr>
          <p:spPr bwMode="auto">
            <a:xfrm>
              <a:off x="72012" y="5"/>
              <a:ext cx="634365" cy="229235"/>
            </a:xfrm>
            <a:custGeom>
              <a:avLst/>
              <a:gdLst>
                <a:gd name="T0" fmla="*/ 0 w 634365"/>
                <a:gd name="T1" fmla="*/ 0 h 229235"/>
                <a:gd name="T2" fmla="*/ 501911 w 634365"/>
                <a:gd name="T3" fmla="*/ 228904 h 229235"/>
                <a:gd name="T4" fmla="*/ 634064 w 634365"/>
                <a:gd name="T5" fmla="*/ 70008 h 229235"/>
                <a:gd name="T6" fmla="*/ 0 w 634365"/>
                <a:gd name="T7" fmla="*/ 0 h 229235"/>
                <a:gd name="T8" fmla="*/ 0 60000 65536"/>
                <a:gd name="T9" fmla="*/ 0 60000 65536"/>
                <a:gd name="T10" fmla="*/ 0 60000 65536"/>
                <a:gd name="T11" fmla="*/ 0 60000 65536"/>
                <a:gd name="T12" fmla="*/ 0 w 634365"/>
                <a:gd name="T13" fmla="*/ 0 h 229235"/>
                <a:gd name="T14" fmla="*/ 634365 w 634365"/>
                <a:gd name="T15" fmla="*/ 229235 h 229235"/>
              </a:gdLst>
              <a:ahLst/>
              <a:cxnLst>
                <a:cxn ang="T8">
                  <a:pos x="T0" y="T1"/>
                </a:cxn>
                <a:cxn ang="T9">
                  <a:pos x="T2" y="T3"/>
                </a:cxn>
                <a:cxn ang="T10">
                  <a:pos x="T4" y="T5"/>
                </a:cxn>
                <a:cxn ang="T11">
                  <a:pos x="T6" y="T7"/>
                </a:cxn>
              </a:cxnLst>
              <a:rect l="T12" t="T13" r="T14" b="T15"/>
              <a:pathLst>
                <a:path w="634365" h="229235">
                  <a:moveTo>
                    <a:pt x="0" y="0"/>
                  </a:moveTo>
                  <a:lnTo>
                    <a:pt x="501911" y="228904"/>
                  </a:lnTo>
                  <a:lnTo>
                    <a:pt x="634064" y="70008"/>
                  </a:lnTo>
                  <a:lnTo>
                    <a:pt x="0"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44" name="object 8"/>
            <p:cNvSpPr>
              <a:spLocks noChangeArrowheads="1"/>
            </p:cNvSpPr>
            <p:nvPr/>
          </p:nvSpPr>
          <p:spPr bwMode="auto">
            <a:xfrm>
              <a:off x="0" y="5"/>
              <a:ext cx="200025" cy="678815"/>
            </a:xfrm>
            <a:custGeom>
              <a:avLst/>
              <a:gdLst>
                <a:gd name="T0" fmla="*/ 72008 w 200025"/>
                <a:gd name="T1" fmla="*/ 0 h 678814"/>
                <a:gd name="T2" fmla="*/ 0 w 200025"/>
                <a:gd name="T3" fmla="*/ 332031 h 678814"/>
                <a:gd name="T4" fmla="*/ 200025 w 200025"/>
                <a:gd name="T5" fmla="*/ 678485 h 678814"/>
                <a:gd name="T6" fmla="*/ 72008 w 200025"/>
                <a:gd name="T7" fmla="*/ 0 h 678814"/>
                <a:gd name="T8" fmla="*/ 0 60000 65536"/>
                <a:gd name="T9" fmla="*/ 0 60000 65536"/>
                <a:gd name="T10" fmla="*/ 0 60000 65536"/>
                <a:gd name="T11" fmla="*/ 0 60000 65536"/>
                <a:gd name="T12" fmla="*/ 0 w 200025"/>
                <a:gd name="T13" fmla="*/ 0 h 678814"/>
                <a:gd name="T14" fmla="*/ 200025 w 200025"/>
                <a:gd name="T15" fmla="*/ 678814 h 678814"/>
              </a:gdLst>
              <a:ahLst/>
              <a:cxnLst>
                <a:cxn ang="T8">
                  <a:pos x="T0" y="T1"/>
                </a:cxn>
                <a:cxn ang="T9">
                  <a:pos x="T2" y="T3"/>
                </a:cxn>
                <a:cxn ang="T10">
                  <a:pos x="T4" y="T5"/>
                </a:cxn>
                <a:cxn ang="T11">
                  <a:pos x="T6" y="T7"/>
                </a:cxn>
              </a:cxnLst>
              <a:rect l="T12" t="T13" r="T14" b="T15"/>
              <a:pathLst>
                <a:path w="200025" h="678814">
                  <a:moveTo>
                    <a:pt x="72008" y="0"/>
                  </a:moveTo>
                  <a:lnTo>
                    <a:pt x="0" y="332031"/>
                  </a:lnTo>
                  <a:lnTo>
                    <a:pt x="200025" y="678481"/>
                  </a:lnTo>
                  <a:lnTo>
                    <a:pt x="72008"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45" name="object 9"/>
            <p:cNvSpPr>
              <a:spLocks noChangeArrowheads="1"/>
            </p:cNvSpPr>
            <p:nvPr/>
          </p:nvSpPr>
          <p:spPr bwMode="auto">
            <a:xfrm>
              <a:off x="72005" y="0"/>
              <a:ext cx="502284" cy="678815"/>
            </a:xfrm>
            <a:custGeom>
              <a:avLst/>
              <a:gdLst>
                <a:gd name="T0" fmla="*/ 0 w 502284"/>
                <a:gd name="T1" fmla="*/ 0 h 678814"/>
                <a:gd name="T2" fmla="*/ 128017 w 502284"/>
                <a:gd name="T3" fmla="*/ 678496 h 678814"/>
                <a:gd name="T4" fmla="*/ 501921 w 502284"/>
                <a:gd name="T5" fmla="*/ 228904 h 678814"/>
                <a:gd name="T6" fmla="*/ 0 w 502284"/>
                <a:gd name="T7" fmla="*/ 0 h 678814"/>
                <a:gd name="T8" fmla="*/ 0 60000 65536"/>
                <a:gd name="T9" fmla="*/ 0 60000 65536"/>
                <a:gd name="T10" fmla="*/ 0 60000 65536"/>
                <a:gd name="T11" fmla="*/ 0 60000 65536"/>
                <a:gd name="T12" fmla="*/ 0 w 502284"/>
                <a:gd name="T13" fmla="*/ 0 h 678814"/>
                <a:gd name="T14" fmla="*/ 502284 w 502284"/>
                <a:gd name="T15" fmla="*/ 678814 h 678814"/>
              </a:gdLst>
              <a:ahLst/>
              <a:cxnLst>
                <a:cxn ang="T8">
                  <a:pos x="T0" y="T1"/>
                </a:cxn>
                <a:cxn ang="T9">
                  <a:pos x="T2" y="T3"/>
                </a:cxn>
                <a:cxn ang="T10">
                  <a:pos x="T4" y="T5"/>
                </a:cxn>
                <a:cxn ang="T11">
                  <a:pos x="T6" y="T7"/>
                </a:cxn>
              </a:cxnLst>
              <a:rect l="T12" t="T13" r="T14" b="T15"/>
              <a:pathLst>
                <a:path w="502284" h="678814">
                  <a:moveTo>
                    <a:pt x="0" y="0"/>
                  </a:moveTo>
                  <a:lnTo>
                    <a:pt x="128017" y="678492"/>
                  </a:lnTo>
                  <a:lnTo>
                    <a:pt x="501921" y="228904"/>
                  </a:lnTo>
                  <a:lnTo>
                    <a:pt x="0"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nvGrpSpPr>
          <p:cNvPr id="46" name="Группа 7"/>
          <p:cNvGrpSpPr/>
          <p:nvPr/>
        </p:nvGrpSpPr>
        <p:grpSpPr>
          <a:xfrm>
            <a:off x="8214206" y="6977987"/>
            <a:ext cx="608869" cy="435147"/>
            <a:chOff x="2997200" y="3889375"/>
            <a:chExt cx="444501" cy="290513"/>
          </a:xfrm>
          <a:solidFill>
            <a:schemeClr val="bg1"/>
          </a:solidFill>
        </p:grpSpPr>
        <p:sp>
          <p:nvSpPr>
            <p:cNvPr id="47" name="Freeform 5"/>
            <p:cNvSpPr/>
            <p:nvPr/>
          </p:nvSpPr>
          <p:spPr bwMode="auto">
            <a:xfrm>
              <a:off x="2997200" y="3906838"/>
              <a:ext cx="144463" cy="242888"/>
            </a:xfrm>
            <a:custGeom>
              <a:avLst/>
              <a:gdLst/>
              <a:ahLst/>
              <a:cxnLst>
                <a:cxn ang="0">
                  <a:pos x="0" y="0"/>
                </a:cxn>
                <a:cxn ang="0">
                  <a:pos x="0" y="153"/>
                </a:cxn>
                <a:cxn ang="0">
                  <a:pos x="91" y="77"/>
                </a:cxn>
                <a:cxn ang="0">
                  <a:pos x="0" y="0"/>
                </a:cxn>
              </a:cxnLst>
              <a:rect l="0" t="0" r="r" b="b"/>
              <a:pathLst>
                <a:path w="91" h="153">
                  <a:moveTo>
                    <a:pt x="0" y="0"/>
                  </a:moveTo>
                  <a:lnTo>
                    <a:pt x="0" y="153"/>
                  </a:lnTo>
                  <a:lnTo>
                    <a:pt x="91" y="77"/>
                  </a:lnTo>
                  <a:lnTo>
                    <a:pt x="0" y="0"/>
                  </a:lnTo>
                  <a:close/>
                </a:path>
              </a:pathLst>
            </a:custGeom>
            <a:solidFill>
              <a:srgbClr val="FF2525"/>
            </a:solidFill>
            <a:ln w="9525">
              <a:noFill/>
              <a:round/>
            </a:ln>
          </p:spPr>
          <p:txBody>
            <a:bodyPr/>
            <a:lstStyle/>
            <a:p>
              <a:pPr>
                <a:buFont typeface="Arial" panose="020B0604020202090204" pitchFamily="34" charset="0"/>
                <a:buNone/>
                <a:defRPr/>
              </a:pPr>
              <a:endParaRPr lang="ru-RU">
                <a:latin typeface="DejaVu Sans" panose="020B0603030804020204" charset="0"/>
                <a:ea typeface="Noto Sans CJK SC" panose="020B0500000000000000" charset="-122"/>
                <a:cs typeface="DejaVu Sans" panose="020B0603030804020204" charset="0"/>
              </a:endParaRPr>
            </a:p>
          </p:txBody>
        </p:sp>
        <p:sp>
          <p:nvSpPr>
            <p:cNvPr id="48" name="Freeform 6"/>
            <p:cNvSpPr/>
            <p:nvPr/>
          </p:nvSpPr>
          <p:spPr bwMode="auto">
            <a:xfrm>
              <a:off x="3024188" y="3889375"/>
              <a:ext cx="390525" cy="163513"/>
            </a:xfrm>
            <a:custGeom>
              <a:avLst/>
              <a:gdLst/>
              <a:ahLst/>
              <a:cxnLst>
                <a:cxn ang="0">
                  <a:pos x="126" y="103"/>
                </a:cxn>
                <a:cxn ang="0">
                  <a:pos x="246" y="0"/>
                </a:cxn>
                <a:cxn ang="0">
                  <a:pos x="0" y="0"/>
                </a:cxn>
                <a:cxn ang="0">
                  <a:pos x="126" y="103"/>
                </a:cxn>
              </a:cxnLst>
              <a:rect l="0" t="0" r="r" b="b"/>
              <a:pathLst>
                <a:path w="246" h="103">
                  <a:moveTo>
                    <a:pt x="126" y="103"/>
                  </a:moveTo>
                  <a:lnTo>
                    <a:pt x="246" y="0"/>
                  </a:lnTo>
                  <a:lnTo>
                    <a:pt x="0" y="0"/>
                  </a:lnTo>
                  <a:lnTo>
                    <a:pt x="126" y="103"/>
                  </a:lnTo>
                  <a:close/>
                </a:path>
              </a:pathLst>
            </a:custGeom>
            <a:solidFill>
              <a:srgbClr val="E41616"/>
            </a:solidFill>
            <a:ln w="9525">
              <a:noFill/>
              <a:round/>
            </a:ln>
          </p:spPr>
          <p:txBody>
            <a:bodyPr/>
            <a:lstStyle/>
            <a:p>
              <a:pPr>
                <a:buFont typeface="Arial" panose="020B0604020202090204" pitchFamily="34" charset="0"/>
                <a:buNone/>
                <a:defRPr/>
              </a:pPr>
              <a:endParaRPr lang="ru-RU">
                <a:latin typeface="DejaVu Sans" panose="020B0603030804020204" charset="0"/>
                <a:ea typeface="Noto Sans CJK SC" panose="020B0500000000000000" charset="-122"/>
                <a:cs typeface="DejaVu Sans" panose="020B0603030804020204" charset="0"/>
              </a:endParaRPr>
            </a:p>
          </p:txBody>
        </p:sp>
        <p:sp>
          <p:nvSpPr>
            <p:cNvPr id="49" name="Freeform 7"/>
            <p:cNvSpPr/>
            <p:nvPr/>
          </p:nvSpPr>
          <p:spPr bwMode="auto">
            <a:xfrm>
              <a:off x="3297238" y="3906838"/>
              <a:ext cx="144463" cy="242888"/>
            </a:xfrm>
            <a:custGeom>
              <a:avLst/>
              <a:gdLst/>
              <a:ahLst/>
              <a:cxnLst>
                <a:cxn ang="0">
                  <a:pos x="91" y="153"/>
                </a:cxn>
                <a:cxn ang="0">
                  <a:pos x="91" y="0"/>
                </a:cxn>
                <a:cxn ang="0">
                  <a:pos x="0" y="77"/>
                </a:cxn>
                <a:cxn ang="0">
                  <a:pos x="91" y="153"/>
                </a:cxn>
              </a:cxnLst>
              <a:rect l="0" t="0" r="r" b="b"/>
              <a:pathLst>
                <a:path w="91" h="153">
                  <a:moveTo>
                    <a:pt x="91" y="153"/>
                  </a:moveTo>
                  <a:lnTo>
                    <a:pt x="91" y="0"/>
                  </a:lnTo>
                  <a:lnTo>
                    <a:pt x="0" y="77"/>
                  </a:lnTo>
                  <a:lnTo>
                    <a:pt x="91" y="153"/>
                  </a:lnTo>
                  <a:close/>
                </a:path>
              </a:pathLst>
            </a:custGeom>
            <a:solidFill>
              <a:srgbClr val="F06262"/>
            </a:solidFill>
            <a:ln w="9525">
              <a:noFill/>
              <a:round/>
            </a:ln>
          </p:spPr>
          <p:txBody>
            <a:bodyPr/>
            <a:lstStyle/>
            <a:p>
              <a:pPr>
                <a:buFont typeface="Arial" panose="020B0604020202090204" pitchFamily="34" charset="0"/>
                <a:buNone/>
                <a:defRPr/>
              </a:pPr>
              <a:endParaRPr lang="ru-RU">
                <a:latin typeface="DejaVu Sans" panose="020B0603030804020204" charset="0"/>
                <a:ea typeface="Noto Sans CJK SC" panose="020B0500000000000000" charset="-122"/>
                <a:cs typeface="DejaVu Sans" panose="020B0603030804020204" charset="0"/>
              </a:endParaRPr>
            </a:p>
          </p:txBody>
        </p:sp>
        <p:sp>
          <p:nvSpPr>
            <p:cNvPr id="50" name="Freeform 8"/>
            <p:cNvSpPr/>
            <p:nvPr/>
          </p:nvSpPr>
          <p:spPr bwMode="auto">
            <a:xfrm>
              <a:off x="3009900" y="4044950"/>
              <a:ext cx="428625" cy="134938"/>
            </a:xfrm>
            <a:custGeom>
              <a:avLst/>
              <a:gdLst/>
              <a:ahLst/>
              <a:cxnLst>
                <a:cxn ang="0">
                  <a:pos x="135" y="26"/>
                </a:cxn>
                <a:cxn ang="0">
                  <a:pos x="102" y="0"/>
                </a:cxn>
                <a:cxn ang="0">
                  <a:pos x="0" y="85"/>
                </a:cxn>
                <a:cxn ang="0">
                  <a:pos x="270" y="85"/>
                </a:cxn>
                <a:cxn ang="0">
                  <a:pos x="169" y="0"/>
                </a:cxn>
                <a:cxn ang="0">
                  <a:pos x="135" y="26"/>
                </a:cxn>
              </a:cxnLst>
              <a:rect l="0" t="0" r="r" b="b"/>
              <a:pathLst>
                <a:path w="270" h="85">
                  <a:moveTo>
                    <a:pt x="135" y="26"/>
                  </a:moveTo>
                  <a:lnTo>
                    <a:pt x="102" y="0"/>
                  </a:lnTo>
                  <a:lnTo>
                    <a:pt x="0" y="85"/>
                  </a:lnTo>
                  <a:lnTo>
                    <a:pt x="270" y="85"/>
                  </a:lnTo>
                  <a:lnTo>
                    <a:pt x="169" y="0"/>
                  </a:lnTo>
                  <a:lnTo>
                    <a:pt x="135" y="26"/>
                  </a:lnTo>
                  <a:close/>
                </a:path>
              </a:pathLst>
            </a:custGeom>
            <a:solidFill>
              <a:srgbClr val="EE4C4C"/>
            </a:solidFill>
            <a:ln w="9525">
              <a:noFill/>
              <a:round/>
            </a:ln>
          </p:spPr>
          <p:txBody>
            <a:bodyPr/>
            <a:lstStyle/>
            <a:p>
              <a:pPr>
                <a:buFont typeface="Arial" panose="020B0604020202090204" pitchFamily="34" charset="0"/>
                <a:buNone/>
                <a:defRPr/>
              </a:pPr>
              <a:endParaRPr lang="ru-RU">
                <a:latin typeface="DejaVu Sans" panose="020B0603030804020204" charset="0"/>
                <a:ea typeface="Noto Sans CJK SC" panose="020B0500000000000000" charset="-122"/>
                <a:cs typeface="DejaVu Sans" panose="020B0603030804020204" charset="0"/>
              </a:endParaRPr>
            </a:p>
          </p:txBody>
        </p:sp>
      </p:grpSp>
      <p:pic>
        <p:nvPicPr>
          <p:cNvPr id="2" name="Picture 1"/>
          <p:cNvPicPr>
            <a:picLocks noChangeAspect="1"/>
          </p:cNvPicPr>
          <p:nvPr/>
        </p:nvPicPr>
        <p:blipFill>
          <a:blip r:embed="rId2"/>
          <a:stretch>
            <a:fillRect/>
          </a:stretch>
        </p:blipFill>
        <p:spPr>
          <a:xfrm>
            <a:off x="10920095" y="668655"/>
            <a:ext cx="2416175" cy="2132330"/>
          </a:xfrm>
          <a:prstGeom prst="rect">
            <a:avLst/>
          </a:prstGeom>
          <a:noFill/>
          <a:ln w="9525">
            <a:noFill/>
          </a:ln>
        </p:spPr>
      </p:pic>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01</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3279060" y="1402795"/>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2</a:t>
            </a:r>
            <a:endPar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72" name="文本框 71"/>
          <p:cNvSpPr txBox="1"/>
          <p:nvPr/>
        </p:nvSpPr>
        <p:spPr>
          <a:xfrm>
            <a:off x="7731718" y="628424"/>
            <a:ext cx="859926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Tipos de Datos Simples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2" name="Text Box 1"/>
          <p:cNvSpPr txBox="1"/>
          <p:nvPr/>
        </p:nvSpPr>
        <p:spPr>
          <a:xfrm>
            <a:off x="6912610" y="1542415"/>
            <a:ext cx="10537190" cy="6492875"/>
          </a:xfrm>
          <a:prstGeom prst="rect">
            <a:avLst/>
          </a:prstGeom>
          <a:noFill/>
        </p:spPr>
        <p:txBody>
          <a:bodyPr wrap="square" rtlCol="0">
            <a:spAutoFit/>
          </a:bodyPr>
          <a:p>
            <a:endParaRPr lang="en-US" sz="2000" b="1">
              <a:solidFill>
                <a:schemeClr val="bg1"/>
              </a:solidFill>
              <a:ea typeface="DejaVu Sans" panose="020B0603030804020204" charset="0"/>
              <a:cs typeface="DejaVu Sans" panose="020B0603030804020204" charset="0"/>
            </a:endParaRPr>
          </a:p>
          <a:p>
            <a:pPr algn="ctr"/>
            <a:r>
              <a:rPr lang="en-US" sz="2800" b="1">
                <a:solidFill>
                  <a:schemeClr val="bg1"/>
                </a:solidFill>
                <a:ea typeface="DejaVu Sans" panose="020B0603030804020204" charset="0"/>
                <a:cs typeface="DejaVu Sans" panose="020B0603030804020204" charset="0"/>
              </a:rPr>
              <a:t>Tipos de datos primitivos compuestos (contenedores)</a:t>
            </a:r>
            <a:endParaRPr lang="en-US" sz="2000" b="1">
              <a:solidFill>
                <a:schemeClr val="bg1"/>
              </a:solidFill>
              <a:ea typeface="DejaVu Sans" panose="020B0603030804020204" charset="0"/>
              <a:cs typeface="DejaVu Sans" panose="020B0603030804020204" charset="0"/>
            </a:endParaRPr>
          </a:p>
          <a:p>
            <a:endParaRPr lang="en-US" sz="2000" b="1">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b="1">
                <a:solidFill>
                  <a:schemeClr val="bg1"/>
                </a:solidFill>
                <a:ea typeface="DejaVu Sans" panose="020B0603030804020204" charset="0"/>
                <a:cs typeface="DejaVu Sans" panose="020B0603030804020204" charset="0"/>
              </a:rPr>
              <a:t>Listas (lists):</a:t>
            </a:r>
            <a:r>
              <a:rPr lang="en-US" sz="2000">
                <a:solidFill>
                  <a:schemeClr val="bg1"/>
                </a:solidFill>
                <a:ea typeface="DejaVu Sans" panose="020B0603030804020204" charset="0"/>
                <a:cs typeface="DejaVu Sans" panose="020B0603030804020204" charset="0"/>
              </a:rPr>
              <a:t> Colecciones de objetos que representan secuencias ordenadas de objetos de distintos tipos. Se representan con corchetes y los elementos se separan por comas.</a:t>
            </a:r>
            <a:endParaRPr lang="en-US" sz="2000">
              <a:solidFill>
                <a:schemeClr val="bg1"/>
              </a:solidFill>
              <a:ea typeface="DejaVu Sans" panose="020B0603030804020204" charset="0"/>
              <a:cs typeface="DejaVu Sans" panose="020B0603030804020204" charset="0"/>
            </a:endParaRPr>
          </a:p>
          <a:p>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Ejemplo. [1, “dos”, [3, 4], True].</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b="1">
                <a:solidFill>
                  <a:schemeClr val="bg1"/>
                </a:solidFill>
                <a:ea typeface="DejaVu Sans" panose="020B0603030804020204" charset="0"/>
                <a:cs typeface="DejaVu Sans" panose="020B0603030804020204" charset="0"/>
              </a:rPr>
              <a:t>Tuplas (tuples).</a:t>
            </a:r>
            <a:r>
              <a:rPr lang="en-US" sz="2000">
                <a:solidFill>
                  <a:schemeClr val="bg1"/>
                </a:solidFill>
                <a:ea typeface="DejaVu Sans" panose="020B0603030804020204" charset="0"/>
                <a:cs typeface="DejaVu Sans" panose="020B0603030804020204" charset="0"/>
              </a:rPr>
              <a:t> Colecciones de objetos que representan secuencias ordenadas de objetos de distintos tipos. A diferencia de las listas son inmutables, es decir, que no cambian durante la ejecución. Se repre‑ sentan mediante paréntesis y los elementos se separan por comas.</a:t>
            </a:r>
            <a:endParaRPr 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Ejemplo. (1, ‘dos’, 3)</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b="1">
                <a:solidFill>
                  <a:schemeClr val="bg1"/>
                </a:solidFill>
                <a:ea typeface="DejaVu Sans" panose="020B0603030804020204" charset="0"/>
                <a:cs typeface="DejaVu Sans" panose="020B0603030804020204" charset="0"/>
              </a:rPr>
              <a:t>Diccionarios (dictionaries):</a:t>
            </a:r>
            <a:r>
              <a:rPr lang="en-US" sz="2000">
                <a:solidFill>
                  <a:schemeClr val="bg1"/>
                </a:solidFill>
                <a:ea typeface="DejaVu Sans" panose="020B0603030804020204" charset="0"/>
                <a:cs typeface="DejaVu Sans" panose="020B0603030804020204" charset="0"/>
              </a:rPr>
              <a:t> Colecciones de objetos con una clave asociada. Se representan con llaves, los pares separados por comas y cada par contiene una clave y un objeto asociado separados por dos puntos.</a:t>
            </a:r>
            <a:endParaRPr 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Ejemplo. {‘pi’:3.1416, ‘e’:2.718}.</a:t>
            </a:r>
            <a:endParaRPr lang="en-US" sz="2000" b="1">
              <a:solidFill>
                <a:schemeClr val="bg1"/>
              </a:solidFill>
              <a:ea typeface="DejaVu Sans" panose="020B0603030804020204" charset="0"/>
              <a:cs typeface="DejaVu Sans" panose="020B0603030804020204" charset="0"/>
            </a:endParaRPr>
          </a:p>
          <a:p>
            <a:endParaRPr lang="en-US" sz="2000" b="1">
              <a:solidFill>
                <a:schemeClr val="bg1"/>
              </a:solidFill>
              <a:ea typeface="DejaVu Sans" panose="020B0603030804020204" charset="0"/>
              <a:cs typeface="DejaVu Sans" panose="020B0603030804020204" charset="0"/>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10</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3279060" y="1402795"/>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2</a:t>
            </a:r>
            <a:endPar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72" name="文本框 71"/>
          <p:cNvSpPr txBox="1"/>
          <p:nvPr/>
        </p:nvSpPr>
        <p:spPr>
          <a:xfrm>
            <a:off x="7731718" y="628424"/>
            <a:ext cx="859926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Tipos de Datos Simples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2" name="Text Box 1"/>
          <p:cNvSpPr txBox="1"/>
          <p:nvPr/>
        </p:nvSpPr>
        <p:spPr>
          <a:xfrm>
            <a:off x="6906260" y="1542415"/>
            <a:ext cx="10537190" cy="4523105"/>
          </a:xfrm>
          <a:prstGeom prst="rect">
            <a:avLst/>
          </a:prstGeom>
          <a:noFill/>
        </p:spPr>
        <p:txBody>
          <a:bodyPr wrap="square" rtlCol="0">
            <a:spAutoFit/>
          </a:bodyPr>
          <a:p>
            <a:endParaRPr lang="en-US" sz="2000" b="1">
              <a:solidFill>
                <a:schemeClr val="bg1"/>
              </a:solidFill>
              <a:ea typeface="DejaVu Sans" panose="020B0603030804020204" charset="0"/>
              <a:cs typeface="DejaVu Sans" panose="020B0603030804020204" charset="0"/>
            </a:endParaRPr>
          </a:p>
          <a:p>
            <a:pPr algn="ctr"/>
            <a:r>
              <a:rPr lang="es-ES_tradnl" altLang="en-US" sz="2800" b="1">
                <a:solidFill>
                  <a:schemeClr val="bg1"/>
                </a:solidFill>
                <a:ea typeface="DejaVu Sans" panose="020B0603030804020204" charset="0"/>
                <a:cs typeface="DejaVu Sans" panose="020B0603030804020204" charset="0"/>
              </a:rPr>
              <a:t>Verificar la clase de un tipo de dato</a:t>
            </a:r>
            <a:endParaRPr lang="en-US" sz="2000" b="1">
              <a:solidFill>
                <a:schemeClr val="bg1"/>
              </a:solidFill>
              <a:ea typeface="DejaVu Sans" panose="020B0603030804020204" charset="0"/>
              <a:cs typeface="DejaVu Sans" panose="020B0603030804020204" charset="0"/>
            </a:endParaRPr>
          </a:p>
          <a:p>
            <a:endParaRPr lang="en-US" sz="2000" b="1">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a:solidFill>
                  <a:schemeClr val="bg1"/>
                </a:solidFill>
                <a:ea typeface="DejaVu Sans" panose="020B0603030804020204" charset="0"/>
                <a:cs typeface="DejaVu Sans" panose="020B0603030804020204" charset="0"/>
              </a:rPr>
              <a:t>La clase a la que pertenece un dato se obtiene con el comando </a:t>
            </a:r>
            <a:r>
              <a:rPr lang="en-US" sz="2000" b="1">
                <a:solidFill>
                  <a:schemeClr val="bg1"/>
                </a:solidFill>
                <a:ea typeface="DejaVu Sans" panose="020B0603030804020204" charset="0"/>
                <a:cs typeface="DejaVu Sans" panose="020B0603030804020204" charset="0"/>
              </a:rPr>
              <a:t>type()</a:t>
            </a:r>
            <a:endParaRPr lang="en-US" sz="2000" b="1">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b="1">
                <a:solidFill>
                  <a:schemeClr val="bg1"/>
                </a:solidFill>
                <a:ea typeface="DejaVu Sans" panose="020B0603030804020204" charset="0"/>
                <a:cs typeface="DejaVu Sans" panose="020B0603030804020204" charset="0"/>
              </a:rPr>
              <a:t>Números </a:t>
            </a:r>
            <a:r>
              <a:rPr lang="en-US" sz="2000">
                <a:solidFill>
                  <a:schemeClr val="bg1"/>
                </a:solidFill>
                <a:ea typeface="DejaVu Sans" panose="020B0603030804020204" charset="0"/>
                <a:cs typeface="DejaVu Sans" panose="020B0603030804020204" charset="0"/>
              </a:rPr>
              <a:t>(clases int y float)</a:t>
            </a:r>
            <a:r>
              <a:rPr lang="es-ES_tradnl" altLang="en-US" sz="2000">
                <a:solidFill>
                  <a:schemeClr val="bg1"/>
                </a:solidFill>
                <a:ea typeface="DejaVu Sans" panose="020B0603030804020204" charset="0"/>
                <a:cs typeface="DejaVu Sans" panose="020B0603030804020204" charset="0"/>
              </a:rPr>
              <a:t>   : int (1), int (-2) ,  float (2.3)</a:t>
            </a:r>
            <a:endParaRPr lang="es-ES_tradnl" alt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b="1">
                <a:solidFill>
                  <a:schemeClr val="bg1"/>
                </a:solidFill>
                <a:ea typeface="DejaVu Sans" panose="020B0603030804020204" charset="0"/>
                <a:cs typeface="DejaVu Sans" panose="020B0603030804020204" charset="0"/>
              </a:rPr>
              <a:t>Operadores aritméticos</a:t>
            </a:r>
            <a:r>
              <a:rPr lang="es-ES_tradnl" altLang="en-US" sz="2000" b="1">
                <a:solidFill>
                  <a:schemeClr val="bg1"/>
                </a:solidFill>
                <a:ea typeface="DejaVu Sans" panose="020B0603030804020204" charset="0"/>
                <a:cs typeface="DejaVu Sans" panose="020B0603030804020204" charset="0"/>
              </a:rPr>
              <a:t> : </a:t>
            </a:r>
            <a:r>
              <a:rPr lang="es-ES_tradnl" altLang="en-US" sz="2000">
                <a:solidFill>
                  <a:schemeClr val="bg1"/>
                </a:solidFill>
                <a:ea typeface="DejaVu Sans" panose="020B0603030804020204" charset="0"/>
                <a:cs typeface="DejaVu Sans" panose="020B0603030804020204" charset="0"/>
              </a:rPr>
              <a:t> Priodidad :  Funciones-predefinidas; Potencias; Productos y cocientes; Sumas y restas.</a:t>
            </a:r>
            <a:endParaRPr lang="es-ES_tradnl" alt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b="1">
                <a:solidFill>
                  <a:schemeClr val="bg1"/>
                </a:solidFill>
                <a:ea typeface="DejaVu Sans" panose="020B0603030804020204" charset="0"/>
                <a:cs typeface="DejaVu Sans" panose="020B0603030804020204" charset="0"/>
              </a:rPr>
              <a:t>Operadores lógicos con números</a:t>
            </a:r>
            <a:r>
              <a:rPr lang="es-ES_tradnl" altLang="en-US" sz="2000" b="1">
                <a:solidFill>
                  <a:schemeClr val="bg1"/>
                </a:solidFill>
                <a:ea typeface="DejaVu Sans" panose="020B0603030804020204" charset="0"/>
                <a:cs typeface="DejaVu Sans" panose="020B0603030804020204" charset="0"/>
              </a:rPr>
              <a:t>: </a:t>
            </a:r>
            <a:endParaRPr lang="es-ES_tradnl" altLang="en-US" sz="2000" b="1">
              <a:solidFill>
                <a:schemeClr val="bg1"/>
              </a:solidFill>
              <a:ea typeface="DejaVu Sans" panose="020B0603030804020204" charset="0"/>
              <a:cs typeface="DejaVu Sans" panose="020B0603030804020204" charset="0"/>
            </a:endParaRPr>
          </a:p>
          <a:p>
            <a:pPr lvl="6"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 (igual que),</a:t>
            </a:r>
            <a:endParaRPr lang="es-ES_tradnl" altLang="en-US" sz="2000">
              <a:solidFill>
                <a:schemeClr val="bg1"/>
              </a:solidFill>
              <a:ea typeface="DejaVu Sans" panose="020B0603030804020204" charset="0"/>
              <a:cs typeface="DejaVu Sans" panose="020B0603030804020204" charset="0"/>
            </a:endParaRPr>
          </a:p>
          <a:p>
            <a:pPr lvl="6"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&gt; (mayor que),</a:t>
            </a:r>
            <a:endParaRPr lang="es-ES_tradnl" altLang="en-US" sz="2000">
              <a:solidFill>
                <a:schemeClr val="bg1"/>
              </a:solidFill>
              <a:ea typeface="DejaVu Sans" panose="020B0603030804020204" charset="0"/>
              <a:cs typeface="DejaVu Sans" panose="020B0603030804020204" charset="0"/>
            </a:endParaRPr>
          </a:p>
          <a:p>
            <a:pPr lvl="6"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&lt; (menor que), </a:t>
            </a:r>
            <a:endParaRPr lang="es-ES_tradnl" altLang="en-US" sz="2000">
              <a:solidFill>
                <a:schemeClr val="bg1"/>
              </a:solidFill>
              <a:ea typeface="DejaVu Sans" panose="020B0603030804020204" charset="0"/>
              <a:cs typeface="DejaVu Sans" panose="020B0603030804020204" charset="0"/>
            </a:endParaRPr>
          </a:p>
          <a:p>
            <a:pPr lvl="6"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&gt;= 	(mayor o igual que),</a:t>
            </a:r>
            <a:endParaRPr lang="es-ES_tradnl" altLang="en-US" sz="2000">
              <a:solidFill>
                <a:schemeClr val="bg1"/>
              </a:solidFill>
              <a:ea typeface="DejaVu Sans" panose="020B0603030804020204" charset="0"/>
              <a:cs typeface="DejaVu Sans" panose="020B0603030804020204" charset="0"/>
            </a:endParaRPr>
          </a:p>
          <a:p>
            <a:pPr lvl="6"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&lt;= (menor o igual que), </a:t>
            </a:r>
            <a:endParaRPr lang="es-ES_tradnl" altLang="en-US" sz="2000">
              <a:solidFill>
                <a:schemeClr val="bg1"/>
              </a:solidFill>
              <a:ea typeface="DejaVu Sans" panose="020B0603030804020204" charset="0"/>
              <a:cs typeface="DejaVu Sans" panose="020B0603030804020204" charset="0"/>
            </a:endParaRPr>
          </a:p>
          <a:p>
            <a:pPr lvl="6"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 (distinto de)</a:t>
            </a:r>
            <a:endParaRPr lang="en-US" sz="2000" b="1">
              <a:solidFill>
                <a:schemeClr val="bg1"/>
              </a:solidFill>
              <a:ea typeface="DejaVu Sans" panose="020B0603030804020204" charset="0"/>
              <a:cs typeface="DejaVu Sans" panose="020B0603030804020204" charset="0"/>
            </a:endParaRPr>
          </a:p>
        </p:txBody>
      </p:sp>
      <p:grpSp>
        <p:nvGrpSpPr>
          <p:cNvPr id="6" name="组合 3"/>
          <p:cNvGrpSpPr/>
          <p:nvPr/>
        </p:nvGrpSpPr>
        <p:grpSpPr>
          <a:xfrm>
            <a:off x="6724015" y="6481445"/>
            <a:ext cx="7013575" cy="3335020"/>
            <a:chOff x="11517517" y="5270056"/>
            <a:chExt cx="4713082" cy="2296506"/>
          </a:xfrm>
        </p:grpSpPr>
        <p:grpSp>
          <p:nvGrpSpPr>
            <p:cNvPr id="97" name="组合 96"/>
            <p:cNvGrpSpPr/>
            <p:nvPr/>
          </p:nvGrpSpPr>
          <p:grpSpPr>
            <a:xfrm rot="5400000">
              <a:off x="12725805" y="4061768"/>
              <a:ext cx="2296506" cy="4713082"/>
              <a:chOff x="4862722" y="943200"/>
              <a:chExt cx="2465080" cy="4974203"/>
            </a:xfrm>
          </p:grpSpPr>
          <p:grpSp>
            <p:nvGrpSpPr>
              <p:cNvPr id="98" name="组合 97"/>
              <p:cNvGrpSpPr/>
              <p:nvPr/>
            </p:nvGrpSpPr>
            <p:grpSpPr>
              <a:xfrm>
                <a:off x="4862722" y="943200"/>
                <a:ext cx="2465080" cy="4974203"/>
                <a:chOff x="4862722" y="943200"/>
                <a:chExt cx="2465080" cy="4974203"/>
              </a:xfrm>
              <a:effectLst>
                <a:outerShdw blurRad="203200" dist="101600" dir="2700000" algn="ctr" rotWithShape="0">
                  <a:schemeClr val="tx1">
                    <a:alpha val="40000"/>
                  </a:schemeClr>
                </a:outerShdw>
              </a:effectLst>
            </p:grpSpPr>
            <p:grpSp>
              <p:nvGrpSpPr>
                <p:cNvPr id="108" name="组合 107"/>
                <p:cNvGrpSpPr/>
                <p:nvPr/>
              </p:nvGrpSpPr>
              <p:grpSpPr>
                <a:xfrm>
                  <a:off x="7282083" y="1812626"/>
                  <a:ext cx="45719" cy="310161"/>
                  <a:chOff x="8020452" y="2062264"/>
                  <a:chExt cx="150782" cy="787940"/>
                </a:xfrm>
              </p:grpSpPr>
              <p:sp>
                <p:nvSpPr>
                  <p:cNvPr id="127" name="圆角矩形 126"/>
                  <p:cNvSpPr/>
                  <p:nvPr/>
                </p:nvSpPr>
                <p:spPr>
                  <a:xfrm>
                    <a:off x="8025319" y="2062264"/>
                    <a:ext cx="145915" cy="787940"/>
                  </a:xfrm>
                  <a:prstGeom prst="roundRect">
                    <a:avLst/>
                  </a:prstGeom>
                  <a:solidFill>
                    <a:srgbClr val="0D0D0D"/>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28" name="圆角矩形 127"/>
                  <p:cNvSpPr/>
                  <p:nvPr/>
                </p:nvSpPr>
                <p:spPr>
                  <a:xfrm>
                    <a:off x="8020452" y="2062264"/>
                    <a:ext cx="145915" cy="787940"/>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grpSp>
              <p:nvGrpSpPr>
                <p:cNvPr id="109" name="组合 108"/>
                <p:cNvGrpSpPr/>
                <p:nvPr/>
              </p:nvGrpSpPr>
              <p:grpSpPr>
                <a:xfrm>
                  <a:off x="4862722" y="2122787"/>
                  <a:ext cx="45719" cy="239059"/>
                  <a:chOff x="8020452" y="2062264"/>
                  <a:chExt cx="150782" cy="787940"/>
                </a:xfrm>
              </p:grpSpPr>
              <p:sp>
                <p:nvSpPr>
                  <p:cNvPr id="125" name="圆角矩形 124"/>
                  <p:cNvSpPr/>
                  <p:nvPr/>
                </p:nvSpPr>
                <p:spPr>
                  <a:xfrm>
                    <a:off x="8025319" y="2062264"/>
                    <a:ext cx="145915" cy="787940"/>
                  </a:xfrm>
                  <a:prstGeom prst="roundRect">
                    <a:avLst/>
                  </a:prstGeom>
                  <a:solidFill>
                    <a:srgbClr val="0D0D0D"/>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26" name="圆角矩形 125"/>
                  <p:cNvSpPr/>
                  <p:nvPr/>
                </p:nvSpPr>
                <p:spPr>
                  <a:xfrm>
                    <a:off x="8020452" y="2062264"/>
                    <a:ext cx="145915" cy="787940"/>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grpSp>
              <p:nvGrpSpPr>
                <p:cNvPr id="110" name="组合 109"/>
                <p:cNvGrpSpPr/>
                <p:nvPr/>
              </p:nvGrpSpPr>
              <p:grpSpPr>
                <a:xfrm>
                  <a:off x="4862722" y="1812626"/>
                  <a:ext cx="45719" cy="239059"/>
                  <a:chOff x="8020452" y="2062264"/>
                  <a:chExt cx="150782" cy="787940"/>
                </a:xfrm>
              </p:grpSpPr>
              <p:sp>
                <p:nvSpPr>
                  <p:cNvPr id="123" name="圆角矩形 122"/>
                  <p:cNvSpPr/>
                  <p:nvPr/>
                </p:nvSpPr>
                <p:spPr>
                  <a:xfrm>
                    <a:off x="8025319" y="2062264"/>
                    <a:ext cx="145915" cy="787940"/>
                  </a:xfrm>
                  <a:prstGeom prst="roundRect">
                    <a:avLst/>
                  </a:prstGeom>
                  <a:solidFill>
                    <a:srgbClr val="0D0D0D"/>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24" name="圆角矩形 123"/>
                  <p:cNvSpPr/>
                  <p:nvPr/>
                </p:nvSpPr>
                <p:spPr>
                  <a:xfrm>
                    <a:off x="8020452" y="2062264"/>
                    <a:ext cx="145915" cy="787940"/>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grpSp>
              <p:nvGrpSpPr>
                <p:cNvPr id="111" name="组合 110"/>
                <p:cNvGrpSpPr/>
                <p:nvPr/>
              </p:nvGrpSpPr>
              <p:grpSpPr>
                <a:xfrm>
                  <a:off x="4862722" y="1543685"/>
                  <a:ext cx="45719" cy="117603"/>
                  <a:chOff x="8020452" y="2062264"/>
                  <a:chExt cx="150782" cy="787940"/>
                </a:xfrm>
              </p:grpSpPr>
              <p:sp>
                <p:nvSpPr>
                  <p:cNvPr id="121" name="圆角矩形 120"/>
                  <p:cNvSpPr/>
                  <p:nvPr/>
                </p:nvSpPr>
                <p:spPr>
                  <a:xfrm>
                    <a:off x="8025319" y="2062264"/>
                    <a:ext cx="145915" cy="787940"/>
                  </a:xfrm>
                  <a:prstGeom prst="roundRect">
                    <a:avLst/>
                  </a:prstGeom>
                  <a:solidFill>
                    <a:srgbClr val="0D0D0D"/>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22" name="圆角矩形 121"/>
                  <p:cNvSpPr/>
                  <p:nvPr/>
                </p:nvSpPr>
                <p:spPr>
                  <a:xfrm>
                    <a:off x="8020452" y="2062264"/>
                    <a:ext cx="145915" cy="787940"/>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sp>
              <p:nvSpPr>
                <p:cNvPr id="112" name="圆角矩形 111"/>
                <p:cNvSpPr/>
                <p:nvPr/>
              </p:nvSpPr>
              <p:spPr>
                <a:xfrm>
                  <a:off x="4890000" y="943200"/>
                  <a:ext cx="2412000" cy="4971600"/>
                </a:xfrm>
                <a:prstGeom prst="roundRect">
                  <a:avLst>
                    <a:gd name="adj" fmla="val 7335"/>
                  </a:avLst>
                </a:prstGeom>
                <a:solidFill>
                  <a:srgbClr val="404040"/>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13" name="圆角矩形 112"/>
                <p:cNvSpPr/>
                <p:nvPr/>
              </p:nvSpPr>
              <p:spPr>
                <a:xfrm>
                  <a:off x="4926000" y="979200"/>
                  <a:ext cx="2340000" cy="4899600"/>
                </a:xfrm>
                <a:prstGeom prst="roundRect">
                  <a:avLst>
                    <a:gd name="adj" fmla="val 7335"/>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14" name="矩形 113"/>
                <p:cNvSpPr/>
                <p:nvPr/>
              </p:nvSpPr>
              <p:spPr>
                <a:xfrm>
                  <a:off x="5034000" y="1540800"/>
                  <a:ext cx="2124000" cy="37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15" name="圆角矩形 114"/>
                <p:cNvSpPr/>
                <p:nvPr/>
              </p:nvSpPr>
              <p:spPr>
                <a:xfrm>
                  <a:off x="5901599" y="1206000"/>
                  <a:ext cx="388800" cy="36000"/>
                </a:xfrm>
                <a:prstGeom prst="roundRect">
                  <a:avLst>
                    <a:gd name="adj" fmla="val 50000"/>
                  </a:avLst>
                </a:prstGeom>
                <a:solidFill>
                  <a:srgbClr val="0D0D0D"/>
                </a:solidFill>
                <a:ln>
                  <a:noFill/>
                </a:ln>
                <a:scene3d>
                  <a:camera prst="orthographicFront"/>
                  <a:lightRig rig="threePt" dir="t"/>
                </a:scene3d>
                <a:sp3d>
                  <a:bevelT w="69850" h="508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16" name="组合 115"/>
                <p:cNvGrpSpPr/>
                <p:nvPr/>
              </p:nvGrpSpPr>
              <p:grpSpPr>
                <a:xfrm>
                  <a:off x="5905200" y="5406664"/>
                  <a:ext cx="381600" cy="381600"/>
                  <a:chOff x="5905200" y="3238200"/>
                  <a:chExt cx="381600" cy="381600"/>
                </a:xfrm>
              </p:grpSpPr>
              <p:sp>
                <p:nvSpPr>
                  <p:cNvPr id="119" name="椭圆 118"/>
                  <p:cNvSpPr/>
                  <p:nvPr/>
                </p:nvSpPr>
                <p:spPr>
                  <a:xfrm>
                    <a:off x="5905200" y="3238200"/>
                    <a:ext cx="381600" cy="381600"/>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20" name="椭圆 119"/>
                  <p:cNvSpPr/>
                  <p:nvPr/>
                </p:nvSpPr>
                <p:spPr>
                  <a:xfrm>
                    <a:off x="5932200" y="3265200"/>
                    <a:ext cx="327600" cy="327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sp>
              <p:nvSpPr>
                <p:cNvPr id="117" name="圆角矩形 116"/>
                <p:cNvSpPr/>
                <p:nvPr/>
              </p:nvSpPr>
              <p:spPr>
                <a:xfrm>
                  <a:off x="4883060" y="952391"/>
                  <a:ext cx="2376000" cy="4952144"/>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18" name="圆角矩形 117"/>
                <p:cNvSpPr/>
                <p:nvPr/>
              </p:nvSpPr>
              <p:spPr>
                <a:xfrm>
                  <a:off x="4883060" y="981803"/>
                  <a:ext cx="2376000" cy="4935600"/>
                </a:xfrm>
                <a:prstGeom prst="roundRect">
                  <a:avLst>
                    <a:gd name="adj" fmla="val 7335"/>
                  </a:avLst>
                </a:prstGeom>
                <a:gradFill flip="none" rotWithShape="1">
                  <a:gsLst>
                    <a:gs pos="0">
                      <a:srgbClr val="FFFFFF">
                        <a:alpha val="18000"/>
                      </a:srgbClr>
                    </a:gs>
                    <a:gs pos="5000">
                      <a:srgbClr val="FFFFFF">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grpSp>
            <p:nvGrpSpPr>
              <p:cNvPr id="99" name="组合 98"/>
              <p:cNvGrpSpPr/>
              <p:nvPr/>
            </p:nvGrpSpPr>
            <p:grpSpPr>
              <a:xfrm>
                <a:off x="6856135" y="1608679"/>
                <a:ext cx="156128" cy="54425"/>
                <a:chOff x="6770056" y="1608698"/>
                <a:chExt cx="156128" cy="65855"/>
              </a:xfrm>
            </p:grpSpPr>
            <p:sp>
              <p:nvSpPr>
                <p:cNvPr id="105" name="矩形 104"/>
                <p:cNvSpPr/>
                <p:nvPr/>
              </p:nvSpPr>
              <p:spPr>
                <a:xfrm>
                  <a:off x="6770056" y="1608698"/>
                  <a:ext cx="146501" cy="65855"/>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06" name="矩形 105"/>
                <p:cNvSpPr/>
                <p:nvPr/>
              </p:nvSpPr>
              <p:spPr>
                <a:xfrm>
                  <a:off x="6916234" y="1633796"/>
                  <a:ext cx="9950" cy="16633"/>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07" name="矩形 106"/>
                <p:cNvSpPr/>
                <p:nvPr/>
              </p:nvSpPr>
              <p:spPr>
                <a:xfrm>
                  <a:off x="6770056" y="1608699"/>
                  <a:ext cx="83493" cy="65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sp>
            <p:nvSpPr>
              <p:cNvPr id="100" name="椭圆 99"/>
              <p:cNvSpPr/>
              <p:nvPr/>
            </p:nvSpPr>
            <p:spPr>
              <a:xfrm>
                <a:off x="5123906" y="16203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01" name="椭圆 100"/>
              <p:cNvSpPr/>
              <p:nvPr/>
            </p:nvSpPr>
            <p:spPr>
              <a:xfrm>
                <a:off x="5176565" y="16203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02" name="椭圆 101"/>
              <p:cNvSpPr/>
              <p:nvPr/>
            </p:nvSpPr>
            <p:spPr>
              <a:xfrm>
                <a:off x="5224538" y="16203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03" name="椭圆 102"/>
              <p:cNvSpPr/>
              <p:nvPr/>
            </p:nvSpPr>
            <p:spPr>
              <a:xfrm>
                <a:off x="5274547" y="16203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04" name="椭圆 103"/>
              <p:cNvSpPr/>
              <p:nvPr/>
            </p:nvSpPr>
            <p:spPr>
              <a:xfrm>
                <a:off x="5324640" y="1619118"/>
                <a:ext cx="41564" cy="41564"/>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sp>
          <p:nvSpPr>
            <p:cNvPr id="138" name="矩形 137"/>
            <p:cNvSpPr/>
            <p:nvPr/>
          </p:nvSpPr>
          <p:spPr bwMode="auto">
            <a:xfrm rot="16200000">
              <a:off x="12910143" y="4605269"/>
              <a:ext cx="1987572" cy="3635808"/>
            </a:xfrm>
            <a:prstGeom prst="rect">
              <a:avLst/>
            </a:prstGeom>
            <a:solidFill>
              <a:srgbClr val="2B7F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90204" pitchFamily="34" charset="0"/>
                <a:buNone/>
                <a:defRPr/>
              </a:pPr>
              <a:endParaRPr lang="zh-CN" altLang="en-US">
                <a:ea typeface="Noto Sans CJK SC" panose="020B0500000000000000" charset="-122"/>
                <a:cs typeface="DejaVu Sans" panose="020B0603030804020204" charset="0"/>
              </a:endParaRPr>
            </a:p>
          </p:txBody>
        </p:sp>
        <p:sp>
          <p:nvSpPr>
            <p:cNvPr id="147" name="矩形 23"/>
            <p:cNvSpPr>
              <a:spLocks noChangeArrowheads="1"/>
            </p:cNvSpPr>
            <p:nvPr/>
          </p:nvSpPr>
          <p:spPr bwMode="auto">
            <a:xfrm>
              <a:off x="12254378" y="5693508"/>
              <a:ext cx="3334385" cy="145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2F6583"/>
                  </a:solidFill>
                  <a:bevel/>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l">
                <a:lnSpc>
                  <a:spcPct val="100000"/>
                </a:lnSpc>
                <a:spcBef>
                  <a:spcPct val="0"/>
                </a:spcBef>
                <a:buFont typeface="Arial" panose="020B0604020202090204" pitchFamily="34" charset="0"/>
                <a:buNone/>
              </a:pPr>
              <a:r>
                <a:rPr lang="zh-CN" altLang="en-US" sz="2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Tipado dinámico</a:t>
              </a:r>
              <a:r>
                <a:rPr lang="zh-CN" altLang="en-US" sz="20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 un lenguaje de tipado dinámico es aquel cuyas variables, no requieren ser definidas asignando su tipo de datos, sino que éste, se auto-asigna en tiempo de ejecución, según el valor declarado.</a:t>
              </a:r>
              <a:endParaRPr lang="zh-CN" altLang="en-US" sz="20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grpSp>
        <p:nvGrpSpPr>
          <p:cNvPr id="17" name="Group 16"/>
          <p:cNvGrpSpPr/>
          <p:nvPr/>
        </p:nvGrpSpPr>
        <p:grpSpPr>
          <a:xfrm>
            <a:off x="16846550" y="469265"/>
            <a:ext cx="1411605" cy="866140"/>
            <a:chOff x="26530" y="739"/>
            <a:chExt cx="2223"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11</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12</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cxnSp>
        <p:nvCxnSpPr>
          <p:cNvPr id="19" name="直接连接符 18"/>
          <p:cNvCxnSpPr/>
          <p:nvPr/>
        </p:nvCxnSpPr>
        <p:spPr>
          <a:xfrm flipV="1">
            <a:off x="8669215" y="1559034"/>
            <a:ext cx="0" cy="7172216"/>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67000" y="4845050"/>
            <a:ext cx="6002215" cy="0"/>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Cadenas - Strings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3" name="文本框 71"/>
          <p:cNvSpPr txBox="1"/>
          <p:nvPr/>
        </p:nvSpPr>
        <p:spPr>
          <a:xfrm>
            <a:off x="5369518" y="476024"/>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Tipos de Datos Simples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2200275" y="1435100"/>
            <a:ext cx="412432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Cadenas (clase str)</a:t>
            </a:r>
            <a:endParaRPr lang="es-ES_tradnl" altLang="en-US" sz="2000" b="1">
              <a:solidFill>
                <a:schemeClr val="bg1"/>
              </a:solidFill>
              <a:ea typeface="DejaVu Sans" panose="020B0603030804020204" charset="0"/>
              <a:cs typeface="DejaVu Sans" panose="020B0603030804020204" charset="0"/>
            </a:endParaRPr>
          </a:p>
        </p:txBody>
      </p:sp>
      <p:sp>
        <p:nvSpPr>
          <p:cNvPr id="5" name="Text Box 4"/>
          <p:cNvSpPr txBox="1"/>
          <p:nvPr/>
        </p:nvSpPr>
        <p:spPr>
          <a:xfrm>
            <a:off x="2229485" y="1779905"/>
            <a:ext cx="6228715" cy="1014730"/>
          </a:xfrm>
          <a:prstGeom prst="rect">
            <a:avLst/>
          </a:prstGeom>
          <a:noFill/>
        </p:spPr>
        <p:txBody>
          <a:bodyPr wrap="square" rtlCol="0">
            <a:spAutoFit/>
          </a:bodyPr>
          <a:p>
            <a:r>
              <a:rPr lang="es-ES_tradnl" altLang="en-US" sz="2000">
                <a:solidFill>
                  <a:schemeClr val="bg1"/>
                </a:solidFill>
                <a:ea typeface="DejaVu Sans" panose="020B0603030804020204" charset="0"/>
                <a:cs typeface="DejaVu Sans" panose="020B0603030804020204" charset="0"/>
              </a:rPr>
              <a:t>Secuencia de caracteres alfanuméricos que representan texto. Se escriben entre comillas sencillas ’ o dobles ”</a:t>
            </a:r>
            <a:endParaRPr lang="es-ES_tradnl" altLang="en-US" sz="2000">
              <a:solidFill>
                <a:schemeClr val="bg1"/>
              </a:solidFill>
              <a:ea typeface="DejaVu Sans" panose="020B0603030804020204" charset="0"/>
              <a:cs typeface="DejaVu Sans" panose="020B0603030804020204" charset="0"/>
            </a:endParaRPr>
          </a:p>
        </p:txBody>
      </p:sp>
      <p:pic>
        <p:nvPicPr>
          <p:cNvPr id="13" name="Picture 12" descr="Screen Capture_select-area_20200817171747"/>
          <p:cNvPicPr>
            <a:picLocks noChangeAspect="1"/>
          </p:cNvPicPr>
          <p:nvPr/>
        </p:nvPicPr>
        <p:blipFill>
          <a:blip r:embed="rId1"/>
          <a:stretch>
            <a:fillRect/>
          </a:stretch>
        </p:blipFill>
        <p:spPr>
          <a:xfrm>
            <a:off x="9564370" y="1558925"/>
            <a:ext cx="7647305" cy="2858770"/>
          </a:xfrm>
          <a:prstGeom prst="rect">
            <a:avLst/>
          </a:prstGeom>
        </p:spPr>
      </p:pic>
      <p:sp>
        <p:nvSpPr>
          <p:cNvPr id="14" name="Text Box 13"/>
          <p:cNvSpPr txBox="1"/>
          <p:nvPr/>
        </p:nvSpPr>
        <p:spPr>
          <a:xfrm>
            <a:off x="2200275" y="2870835"/>
            <a:ext cx="412432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Subcadenas : </a:t>
            </a:r>
            <a:endParaRPr lang="es-ES_tradnl" altLang="en-US" sz="2000" b="1">
              <a:solidFill>
                <a:schemeClr val="bg1"/>
              </a:solidFill>
              <a:ea typeface="DejaVu Sans" panose="020B0603030804020204" charset="0"/>
              <a:cs typeface="DejaVu Sans" panose="020B0603030804020204" charset="0"/>
            </a:endParaRPr>
          </a:p>
        </p:txBody>
      </p:sp>
      <p:sp>
        <p:nvSpPr>
          <p:cNvPr id="15" name="Text Box 14"/>
          <p:cNvSpPr txBox="1"/>
          <p:nvPr/>
        </p:nvSpPr>
        <p:spPr>
          <a:xfrm>
            <a:off x="2276475" y="5273040"/>
            <a:ext cx="412432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Operaciones con Cadenas : </a:t>
            </a:r>
            <a:endParaRPr lang="es-ES_tradnl" altLang="en-US" sz="2000" b="1">
              <a:solidFill>
                <a:schemeClr val="bg1"/>
              </a:solidFill>
              <a:ea typeface="DejaVu Sans" panose="020B0603030804020204" charset="0"/>
              <a:cs typeface="DejaVu Sans" panose="020B0603030804020204" charset="0"/>
            </a:endParaRPr>
          </a:p>
        </p:txBody>
      </p:sp>
      <p:sp>
        <p:nvSpPr>
          <p:cNvPr id="16" name="Text Box 15"/>
          <p:cNvSpPr txBox="1"/>
          <p:nvPr/>
        </p:nvSpPr>
        <p:spPr>
          <a:xfrm>
            <a:off x="9507855" y="4640580"/>
            <a:ext cx="655256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Operaciones de comparación de cadenas :</a:t>
            </a:r>
            <a:endParaRPr lang="es-ES_tradnl" altLang="en-US" sz="2000" b="1">
              <a:solidFill>
                <a:schemeClr val="bg1"/>
              </a:solidFill>
              <a:ea typeface="DejaVu Sans" panose="020B0603030804020204" charset="0"/>
              <a:cs typeface="DejaVu Sans" panose="020B0603030804020204" charset="0"/>
            </a:endParaRPr>
          </a:p>
        </p:txBody>
      </p:sp>
      <p:sp>
        <p:nvSpPr>
          <p:cNvPr id="18" name="Text Box 17"/>
          <p:cNvSpPr txBox="1"/>
          <p:nvPr/>
        </p:nvSpPr>
        <p:spPr>
          <a:xfrm>
            <a:off x="2276475" y="5794375"/>
            <a:ext cx="5961380" cy="3169285"/>
          </a:xfrm>
          <a:prstGeom prst="rect">
            <a:avLst/>
          </a:prstGeom>
          <a:noFill/>
        </p:spPr>
        <p:txBody>
          <a:bodyPr wrap="square" rtlCol="0">
            <a:spAutoFit/>
          </a:bodyPr>
          <a:p>
            <a:r>
              <a:rPr lang="en-US" sz="2000">
                <a:solidFill>
                  <a:schemeClr val="bg1"/>
                </a:solidFill>
                <a:ea typeface="DejaVu Sans" panose="020B0603030804020204" charset="0"/>
                <a:cs typeface="DejaVu Sans" panose="020B0603030804020204" charset="0"/>
              </a:rPr>
              <a:t>•c1 + c2 : Devuelve la cadena resultado de concatenar las cadenas c1 y c2.</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•c * n : Devuelve la cadena resultado de concatenar n copias de la cadena c.</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•c1 in c2 : Devuelve True si c1 es una cadena concenida en c2 y False en caso contrario.</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•c1 not in c2 : Devuelve True si c1 es una cadena no concenida en c2 y False en caso contrario.</a:t>
            </a:r>
            <a:endParaRPr lang="en-US" sz="2000">
              <a:solidFill>
                <a:schemeClr val="bg1"/>
              </a:solidFill>
              <a:ea typeface="DejaVu Sans" panose="020B0603030804020204" charset="0"/>
              <a:cs typeface="DejaVu Sans" panose="020B0603030804020204" charset="0"/>
            </a:endParaRPr>
          </a:p>
        </p:txBody>
      </p:sp>
      <p:sp>
        <p:nvSpPr>
          <p:cNvPr id="25" name="Text Box 24"/>
          <p:cNvSpPr txBox="1"/>
          <p:nvPr/>
        </p:nvSpPr>
        <p:spPr>
          <a:xfrm>
            <a:off x="2209165" y="3310890"/>
            <a:ext cx="5791835" cy="1322070"/>
          </a:xfrm>
          <a:prstGeom prst="rect">
            <a:avLst/>
          </a:prstGeom>
          <a:noFill/>
        </p:spPr>
        <p:txBody>
          <a:bodyPr wrap="square" rtlCol="0">
            <a:spAutoFit/>
          </a:bodyPr>
          <a:p>
            <a:r>
              <a:rPr lang="en-US" sz="2000">
                <a:solidFill>
                  <a:schemeClr val="bg1"/>
                </a:solidFill>
                <a:ea typeface="DejaVu Sans" panose="020B0603030804020204" charset="0"/>
                <a:cs typeface="DejaVu Sans" panose="020B0603030804020204" charset="0"/>
              </a:rPr>
              <a:t>•</a:t>
            </a:r>
            <a:r>
              <a:rPr lang="en-US" sz="2000" b="1">
                <a:solidFill>
                  <a:schemeClr val="bg1"/>
                </a:solidFill>
                <a:ea typeface="DejaVu Sans" panose="020B0603030804020204" charset="0"/>
                <a:cs typeface="DejaVu Sans" panose="020B0603030804020204" charset="0"/>
              </a:rPr>
              <a:t>c[i:j:k] :</a:t>
            </a:r>
            <a:r>
              <a:rPr lang="en-US" sz="2000">
                <a:solidFill>
                  <a:schemeClr val="bg1"/>
                </a:solidFill>
                <a:ea typeface="DejaVu Sans" panose="020B0603030804020204" charset="0"/>
                <a:cs typeface="DejaVu Sans" panose="020B0603030804020204" charset="0"/>
              </a:rPr>
              <a:t> Devuelve la subcadena de c desde el carácter con el índice i hasta el carácter anterior al índice j, tomando caracteres cada k.</a:t>
            </a:r>
            <a:endParaRPr lang="en-US" sz="2000">
              <a:solidFill>
                <a:schemeClr val="bg1"/>
              </a:solidFill>
              <a:ea typeface="DejaVu Sans" panose="020B0603030804020204" charset="0"/>
              <a:cs typeface="DejaVu Sans" panose="020B0603030804020204" charset="0"/>
            </a:endParaRPr>
          </a:p>
        </p:txBody>
      </p:sp>
      <p:sp>
        <p:nvSpPr>
          <p:cNvPr id="26" name="Text Box 25"/>
          <p:cNvSpPr txBox="1"/>
          <p:nvPr/>
        </p:nvSpPr>
        <p:spPr>
          <a:xfrm>
            <a:off x="9488170" y="5091430"/>
            <a:ext cx="8267700" cy="4092575"/>
          </a:xfrm>
          <a:prstGeom prst="rect">
            <a:avLst/>
          </a:prstGeom>
          <a:noFill/>
        </p:spPr>
        <p:txBody>
          <a:bodyPr wrap="square" rtlCol="0">
            <a:spAutoFit/>
          </a:bodyPr>
          <a:p>
            <a:r>
              <a:rPr lang="en-US" sz="2000">
                <a:solidFill>
                  <a:schemeClr val="bg1"/>
                </a:solidFill>
                <a:ea typeface="DejaVu Sans" panose="020B0603030804020204" charset="0"/>
                <a:cs typeface="DejaVu Sans" panose="020B0603030804020204" charset="0"/>
              </a:rPr>
              <a:t>•c1 == c2 : Devuelve True si la cadena c1 es igual que la cadena c2 y False en caso contrario.</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•c1 &gt; c2 : Devuelve True si la cadena c1 sucede a la cadena c2 y False en caso contrario.</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•c1 &lt; c2 : Devuelve True si la cadena c1 antecede a la cadena c2 y False en caso contrario.</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•c1 &gt;= c2 : Devuelve True si la cadena c1 sucede o es igual a la cadena c2 y False en caso contrario.</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•c1 &lt;= c2 : Devuelve True si la cadena c1 antecede o es igual a la cadena c2 y False en caso contra‑ rio.</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•c1 != c2 : Devuelve True si la cadena c1 es distinta de la cadena c2 y False en caso contrario.</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p:txBody>
      </p:sp>
      <p:sp>
        <p:nvSpPr>
          <p:cNvPr id="27" name="Text Box 26"/>
          <p:cNvSpPr txBox="1"/>
          <p:nvPr/>
        </p:nvSpPr>
        <p:spPr>
          <a:xfrm>
            <a:off x="5433695" y="9346565"/>
            <a:ext cx="699579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Utilizan el orden establecido en el código ASCII.</a:t>
            </a:r>
            <a:endParaRPr lang="es-ES_tradnl" altLang="en-US" sz="2000" b="1">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13</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cxnSp>
        <p:nvCxnSpPr>
          <p:cNvPr id="19" name="直接连接符 18"/>
          <p:cNvCxnSpPr/>
          <p:nvPr/>
        </p:nvCxnSpPr>
        <p:spPr>
          <a:xfrm flipV="1">
            <a:off x="8974015" y="1559034"/>
            <a:ext cx="0" cy="7172216"/>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Cadenas - Strings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3" name="文本框 71"/>
          <p:cNvSpPr txBox="1"/>
          <p:nvPr/>
        </p:nvSpPr>
        <p:spPr>
          <a:xfrm>
            <a:off x="5369518" y="476024"/>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Tipos de Datos Simples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2200275" y="1435100"/>
            <a:ext cx="412432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Funciones de cadenas</a:t>
            </a:r>
            <a:endParaRPr lang="es-ES_tradnl" altLang="en-US" sz="2000" b="1">
              <a:solidFill>
                <a:schemeClr val="bg1"/>
              </a:solidFill>
              <a:ea typeface="DejaVu Sans" panose="020B0603030804020204" charset="0"/>
              <a:cs typeface="DejaVu Sans" panose="020B0603030804020204" charset="0"/>
            </a:endParaRPr>
          </a:p>
        </p:txBody>
      </p:sp>
      <p:sp>
        <p:nvSpPr>
          <p:cNvPr id="5" name="Text Box 4"/>
          <p:cNvSpPr txBox="1"/>
          <p:nvPr/>
        </p:nvSpPr>
        <p:spPr>
          <a:xfrm>
            <a:off x="2229485" y="1856105"/>
            <a:ext cx="6497320" cy="5939155"/>
          </a:xfrm>
          <a:prstGeom prst="rect">
            <a:avLst/>
          </a:prstGeom>
          <a:noFill/>
        </p:spPr>
        <p:txBody>
          <a:bodyPr wrap="square" rtlCol="0">
            <a:spAutoFit/>
          </a:bodyPr>
          <a:p>
            <a:r>
              <a:rPr lang="es-ES_tradnl" altLang="en-US" sz="2000">
                <a:solidFill>
                  <a:schemeClr val="bg1"/>
                </a:solidFill>
                <a:ea typeface="DejaVu Sans" panose="020B0603030804020204" charset="0"/>
                <a:cs typeface="DejaVu Sans" panose="020B0603030804020204" charset="0"/>
              </a:rPr>
              <a:t>•</a:t>
            </a:r>
            <a:r>
              <a:rPr lang="es-ES_tradnl" altLang="en-US" sz="2000" b="1">
                <a:solidFill>
                  <a:schemeClr val="bg1"/>
                </a:solidFill>
                <a:ea typeface="DejaVu Sans" panose="020B0603030804020204" charset="0"/>
                <a:cs typeface="DejaVu Sans" panose="020B0603030804020204" charset="0"/>
              </a:rPr>
              <a:t>len(c) :</a:t>
            </a:r>
            <a:r>
              <a:rPr lang="es-ES_tradnl" altLang="en-US" sz="2000">
                <a:solidFill>
                  <a:schemeClr val="bg1"/>
                </a:solidFill>
                <a:ea typeface="DejaVu Sans" panose="020B0603030804020204" charset="0"/>
                <a:cs typeface="DejaVu Sans" panose="020B0603030804020204" charset="0"/>
              </a:rPr>
              <a:t> Devuelve el número de caracteres de la cadena c.</a:t>
            </a:r>
            <a:endParaRPr lang="es-ES_tradnl" altLang="en-US" sz="2000">
              <a:solidFill>
                <a:schemeClr val="bg1"/>
              </a:solidFill>
              <a:ea typeface="DejaVu Sans" panose="020B0603030804020204" charset="0"/>
              <a:cs typeface="DejaVu Sans" panose="020B0603030804020204" charset="0"/>
            </a:endParaRPr>
          </a:p>
          <a:p>
            <a:r>
              <a:rPr lang="es-ES_tradnl" altLang="en-US" sz="2000">
                <a:solidFill>
                  <a:schemeClr val="bg1"/>
                </a:solidFill>
                <a:ea typeface="DejaVu Sans" panose="020B0603030804020204" charset="0"/>
                <a:cs typeface="DejaVu Sans" panose="020B0603030804020204" charset="0"/>
              </a:rPr>
              <a:t>•</a:t>
            </a:r>
            <a:r>
              <a:rPr lang="es-ES_tradnl" altLang="en-US" sz="2000" b="1">
                <a:solidFill>
                  <a:schemeClr val="bg1"/>
                </a:solidFill>
                <a:ea typeface="DejaVu Sans" panose="020B0603030804020204" charset="0"/>
                <a:cs typeface="DejaVu Sans" panose="020B0603030804020204" charset="0"/>
              </a:rPr>
              <a:t>min(c) :</a:t>
            </a:r>
            <a:r>
              <a:rPr lang="es-ES_tradnl" altLang="en-US" sz="2000">
                <a:solidFill>
                  <a:schemeClr val="bg1"/>
                </a:solidFill>
                <a:ea typeface="DejaVu Sans" panose="020B0603030804020204" charset="0"/>
                <a:cs typeface="DejaVu Sans" panose="020B0603030804020204" charset="0"/>
              </a:rPr>
              <a:t> Devuelve el carácter menor de la cadena c.</a:t>
            </a:r>
            <a:endParaRPr lang="es-ES_tradnl" altLang="en-US" sz="2000">
              <a:solidFill>
                <a:schemeClr val="bg1"/>
              </a:solidFill>
              <a:ea typeface="DejaVu Sans" panose="020B0603030804020204" charset="0"/>
              <a:cs typeface="DejaVu Sans" panose="020B0603030804020204" charset="0"/>
            </a:endParaRPr>
          </a:p>
          <a:p>
            <a:r>
              <a:rPr lang="es-ES_tradnl" altLang="en-US" sz="2000">
                <a:solidFill>
                  <a:schemeClr val="bg1"/>
                </a:solidFill>
                <a:ea typeface="DejaVu Sans" panose="020B0603030804020204" charset="0"/>
                <a:cs typeface="DejaVu Sans" panose="020B0603030804020204" charset="0"/>
              </a:rPr>
              <a:t>•</a:t>
            </a:r>
            <a:r>
              <a:rPr lang="es-ES_tradnl" altLang="en-US" sz="2000" b="1">
                <a:solidFill>
                  <a:schemeClr val="bg1"/>
                </a:solidFill>
                <a:ea typeface="DejaVu Sans" panose="020B0603030804020204" charset="0"/>
                <a:cs typeface="DejaVu Sans" panose="020B0603030804020204" charset="0"/>
              </a:rPr>
              <a:t>max(c) </a:t>
            </a:r>
            <a:r>
              <a:rPr lang="es-ES_tradnl" altLang="en-US" sz="2000">
                <a:solidFill>
                  <a:schemeClr val="bg1"/>
                </a:solidFill>
                <a:ea typeface="DejaVu Sans" panose="020B0603030804020204" charset="0"/>
                <a:cs typeface="DejaVu Sans" panose="020B0603030804020204" charset="0"/>
              </a:rPr>
              <a:t>: Devuelve el carácter mayor de la cadena c.</a:t>
            </a:r>
            <a:endParaRPr lang="es-ES_tradnl" altLang="en-US" sz="2000">
              <a:solidFill>
                <a:schemeClr val="bg1"/>
              </a:solidFill>
              <a:ea typeface="DejaVu Sans" panose="020B0603030804020204" charset="0"/>
              <a:cs typeface="DejaVu Sans" panose="020B0603030804020204" charset="0"/>
            </a:endParaRPr>
          </a:p>
          <a:p>
            <a:r>
              <a:rPr lang="es-ES_tradnl" altLang="en-US" sz="2000">
                <a:solidFill>
                  <a:schemeClr val="bg1"/>
                </a:solidFill>
                <a:ea typeface="DejaVu Sans" panose="020B0603030804020204" charset="0"/>
                <a:cs typeface="DejaVu Sans" panose="020B0603030804020204" charset="0"/>
              </a:rPr>
              <a:t>•</a:t>
            </a:r>
            <a:r>
              <a:rPr lang="es-ES_tradnl" altLang="en-US" sz="2000" b="1">
                <a:solidFill>
                  <a:schemeClr val="bg1"/>
                </a:solidFill>
                <a:ea typeface="DejaVu Sans" panose="020B0603030804020204" charset="0"/>
                <a:cs typeface="DejaVu Sans" panose="020B0603030804020204" charset="0"/>
              </a:rPr>
              <a:t>c.upper()</a:t>
            </a:r>
            <a:r>
              <a:rPr lang="es-ES_tradnl" altLang="en-US" sz="2000">
                <a:solidFill>
                  <a:schemeClr val="bg1"/>
                </a:solidFill>
                <a:ea typeface="DejaVu Sans" panose="020B0603030804020204" charset="0"/>
                <a:cs typeface="DejaVu Sans" panose="020B0603030804020204" charset="0"/>
              </a:rPr>
              <a:t> : Devuelve la cadena con los mismos caracteres que la cadena c pero en mayúsculas.</a:t>
            </a:r>
            <a:endParaRPr lang="es-ES_tradnl" altLang="en-US" sz="2000">
              <a:solidFill>
                <a:schemeClr val="bg1"/>
              </a:solidFill>
              <a:ea typeface="DejaVu Sans" panose="020B0603030804020204" charset="0"/>
              <a:cs typeface="DejaVu Sans" panose="020B0603030804020204" charset="0"/>
            </a:endParaRPr>
          </a:p>
          <a:p>
            <a:r>
              <a:rPr lang="es-ES_tradnl" altLang="en-US" sz="2000">
                <a:solidFill>
                  <a:schemeClr val="bg1"/>
                </a:solidFill>
                <a:ea typeface="DejaVu Sans" panose="020B0603030804020204" charset="0"/>
                <a:cs typeface="DejaVu Sans" panose="020B0603030804020204" charset="0"/>
              </a:rPr>
              <a:t>•</a:t>
            </a:r>
            <a:r>
              <a:rPr lang="es-ES_tradnl" altLang="en-US" sz="2000" b="1">
                <a:solidFill>
                  <a:schemeClr val="bg1"/>
                </a:solidFill>
                <a:ea typeface="DejaVu Sans" panose="020B0603030804020204" charset="0"/>
                <a:cs typeface="DejaVu Sans" panose="020B0603030804020204" charset="0"/>
              </a:rPr>
              <a:t>c.lower() </a:t>
            </a:r>
            <a:r>
              <a:rPr lang="es-ES_tradnl" altLang="en-US" sz="2000">
                <a:solidFill>
                  <a:schemeClr val="bg1"/>
                </a:solidFill>
                <a:ea typeface="DejaVu Sans" panose="020B0603030804020204" charset="0"/>
                <a:cs typeface="DejaVu Sans" panose="020B0603030804020204" charset="0"/>
              </a:rPr>
              <a:t>: Devuelve la cadena con los mismos caracteres que la cadena c pero en minúsculas.</a:t>
            </a:r>
            <a:endParaRPr lang="es-ES_tradnl" altLang="en-US" sz="2000">
              <a:solidFill>
                <a:schemeClr val="bg1"/>
              </a:solidFill>
              <a:ea typeface="DejaVu Sans" panose="020B0603030804020204" charset="0"/>
              <a:cs typeface="DejaVu Sans" panose="020B0603030804020204" charset="0"/>
            </a:endParaRPr>
          </a:p>
          <a:p>
            <a:r>
              <a:rPr lang="es-ES_tradnl" altLang="en-US" sz="2000">
                <a:solidFill>
                  <a:schemeClr val="bg1"/>
                </a:solidFill>
                <a:ea typeface="DejaVu Sans" panose="020B0603030804020204" charset="0"/>
                <a:cs typeface="DejaVu Sans" panose="020B0603030804020204" charset="0"/>
              </a:rPr>
              <a:t>•</a:t>
            </a:r>
            <a:r>
              <a:rPr lang="es-ES_tradnl" altLang="en-US" sz="2000" b="1">
                <a:solidFill>
                  <a:schemeClr val="bg1"/>
                </a:solidFill>
                <a:ea typeface="DejaVu Sans" panose="020B0603030804020204" charset="0"/>
                <a:cs typeface="DejaVu Sans" panose="020B0603030804020204" charset="0"/>
              </a:rPr>
              <a:t>c.title()</a:t>
            </a:r>
            <a:r>
              <a:rPr lang="es-ES_tradnl" altLang="en-US" sz="2000">
                <a:solidFill>
                  <a:schemeClr val="bg1"/>
                </a:solidFill>
                <a:ea typeface="DejaVu Sans" panose="020B0603030804020204" charset="0"/>
                <a:cs typeface="DejaVu Sans" panose="020B0603030804020204" charset="0"/>
              </a:rPr>
              <a:t> : Devuelve la cadena con los mismos caracteres que la cadena c con el primer carácter en mayúsculas y el resto en minúsculas.</a:t>
            </a:r>
            <a:endParaRPr lang="es-ES_tradnl" altLang="en-US" sz="2000">
              <a:solidFill>
                <a:schemeClr val="bg1"/>
              </a:solidFill>
              <a:ea typeface="DejaVu Sans" panose="020B0603030804020204" charset="0"/>
              <a:cs typeface="DejaVu Sans" panose="020B0603030804020204" charset="0"/>
            </a:endParaRPr>
          </a:p>
          <a:p>
            <a:r>
              <a:rPr lang="es-ES_tradnl" altLang="en-US" sz="2000">
                <a:solidFill>
                  <a:schemeClr val="bg1"/>
                </a:solidFill>
                <a:ea typeface="DejaVu Sans" panose="020B0603030804020204" charset="0"/>
                <a:cs typeface="DejaVu Sans" panose="020B0603030804020204" charset="0"/>
              </a:rPr>
              <a:t>•</a:t>
            </a:r>
            <a:r>
              <a:rPr lang="es-ES_tradnl" altLang="en-US" sz="2000" b="1">
                <a:solidFill>
                  <a:schemeClr val="bg1"/>
                </a:solidFill>
                <a:ea typeface="DejaVu Sans" panose="020B0603030804020204" charset="0"/>
                <a:cs typeface="DejaVu Sans" panose="020B0603030804020204" charset="0"/>
              </a:rPr>
              <a:t>c.split(delimitador)</a:t>
            </a:r>
            <a:r>
              <a:rPr lang="es-ES_tradnl" altLang="en-US" sz="2000">
                <a:solidFill>
                  <a:schemeClr val="bg1"/>
                </a:solidFill>
                <a:ea typeface="DejaVu Sans" panose="020B0603030804020204" charset="0"/>
                <a:cs typeface="DejaVu Sans" panose="020B0603030804020204" charset="0"/>
              </a:rPr>
              <a:t> : Devuelve la lista formada por las subcadenas que resultan de partir la cadena c usando como delimitador la cadena delimitador. Si no se especifica el delimitador utiliza por defecto el espacio en blanco.</a:t>
            </a:r>
            <a:endParaRPr lang="es-ES_tradnl" altLang="en-US" sz="2000">
              <a:solidFill>
                <a:schemeClr val="bg1"/>
              </a:solidFill>
              <a:ea typeface="DejaVu Sans" panose="020B0603030804020204" charset="0"/>
              <a:cs typeface="DejaVu Sans" panose="020B0603030804020204" charset="0"/>
            </a:endParaRPr>
          </a:p>
        </p:txBody>
      </p:sp>
      <p:sp>
        <p:nvSpPr>
          <p:cNvPr id="16" name="Text Box 15"/>
          <p:cNvSpPr txBox="1"/>
          <p:nvPr/>
        </p:nvSpPr>
        <p:spPr>
          <a:xfrm>
            <a:off x="9370060" y="1558925"/>
            <a:ext cx="655256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Cadenas formateadas ( format() )</a:t>
            </a:r>
            <a:endParaRPr lang="es-ES_tradnl" altLang="en-US" sz="2000" b="1">
              <a:solidFill>
                <a:schemeClr val="bg1"/>
              </a:solidFill>
              <a:ea typeface="DejaVu Sans" panose="020B0603030804020204" charset="0"/>
              <a:cs typeface="DejaVu Sans" panose="020B0603030804020204" charset="0"/>
            </a:endParaRPr>
          </a:p>
        </p:txBody>
      </p:sp>
      <p:sp>
        <p:nvSpPr>
          <p:cNvPr id="26" name="Text Box 25"/>
          <p:cNvSpPr txBox="1"/>
          <p:nvPr/>
        </p:nvSpPr>
        <p:spPr>
          <a:xfrm>
            <a:off x="9370060" y="1957705"/>
            <a:ext cx="8267700" cy="2861310"/>
          </a:xfrm>
          <a:prstGeom prst="rect">
            <a:avLst/>
          </a:prstGeom>
          <a:noFill/>
        </p:spPr>
        <p:txBody>
          <a:bodyPr wrap="square" rtlCol="0">
            <a:spAutoFit/>
          </a:bodyPr>
          <a:p>
            <a:r>
              <a:rPr lang="en-US" sz="2000">
                <a:solidFill>
                  <a:schemeClr val="bg1"/>
                </a:solidFill>
                <a:ea typeface="DejaVu Sans" panose="020B0603030804020204" charset="0"/>
                <a:cs typeface="DejaVu Sans" panose="020B0603030804020204" charset="0"/>
              </a:rPr>
              <a:t>• </a:t>
            </a:r>
            <a:r>
              <a:rPr lang="en-US" sz="2000" b="1">
                <a:solidFill>
                  <a:schemeClr val="bg1"/>
                </a:solidFill>
                <a:ea typeface="DejaVu Sans" panose="020B0603030804020204" charset="0"/>
                <a:cs typeface="DejaVu Sans" panose="020B0603030804020204" charset="0"/>
              </a:rPr>
              <a:t>c.format(valores):</a:t>
            </a:r>
            <a:r>
              <a:rPr lang="en-US" sz="2000">
                <a:solidFill>
                  <a:schemeClr val="bg1"/>
                </a:solidFill>
                <a:ea typeface="DejaVu Sans" panose="020B0603030804020204" charset="0"/>
                <a:cs typeface="DejaVu Sans" panose="020B0603030804020204" charset="0"/>
              </a:rPr>
              <a:t> Devuelve la cadena c tras sustituir los valores de la secuencia valores en los marcadores de posición de c. Los marcadores de posición se indican mediante llaves {} en la cadena c, y el reemplazo de los valores se puede realizar por posición, indicando en número de orden del valor dentro de las llaves, o por nombre, indicando el nombre del valor, siempre y cuando los valores se pasen con el formato nombre = valor.</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p:txBody>
      </p:sp>
      <p:sp>
        <p:nvSpPr>
          <p:cNvPr id="27" name="Text Box 26"/>
          <p:cNvSpPr txBox="1"/>
          <p:nvPr/>
        </p:nvSpPr>
        <p:spPr>
          <a:xfrm>
            <a:off x="5433695" y="9346565"/>
            <a:ext cx="699579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Utilizan el orden establecido en el código ASCII.</a:t>
            </a:r>
            <a:endParaRPr lang="es-ES_tradnl" altLang="en-US" sz="2000" b="1">
              <a:solidFill>
                <a:schemeClr val="bg1"/>
              </a:solidFill>
              <a:ea typeface="DejaVu Sans" panose="020B0603030804020204" charset="0"/>
              <a:cs typeface="DejaVu Sans" panose="020B0603030804020204" charset="0"/>
            </a:endParaRPr>
          </a:p>
        </p:txBody>
      </p:sp>
      <p:sp>
        <p:nvSpPr>
          <p:cNvPr id="6" name="Text Box 5"/>
          <p:cNvSpPr txBox="1"/>
          <p:nvPr/>
        </p:nvSpPr>
        <p:spPr>
          <a:xfrm>
            <a:off x="9509760" y="4582160"/>
            <a:ext cx="8127365" cy="4092575"/>
          </a:xfrm>
          <a:prstGeom prst="rect">
            <a:avLst/>
          </a:prstGeom>
          <a:noFill/>
        </p:spPr>
        <p:txBody>
          <a:bodyPr wrap="square" rtlCol="0">
            <a:spAutoFit/>
          </a:bodyPr>
          <a:p>
            <a:r>
              <a:rPr lang="en-US" sz="2000">
                <a:solidFill>
                  <a:schemeClr val="bg1"/>
                </a:solidFill>
                <a:ea typeface="DejaVu Sans" panose="020B0603030804020204" charset="0"/>
                <a:cs typeface="DejaVu Sans" panose="020B0603030804020204" charset="0"/>
              </a:rPr>
              <a:t>•{:n} : Alinea el valor a la izquierda rellenando con espacios por la derecha hasta los n caracteres.</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•{:&gt;n} : Alinea el valor a la derecha rellenando con espacios por la izquierda hasta los n caracteres.</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•{:^n} : Alinea el valor en el centro rellenando con espacios por la izquierda y por la derecha hasta los n</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caracteres.</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•{:nd} : Formatea el valor como un número entero con n caracteres rellenando con espacios blancos por la izquierda.</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{:n.mf} : Formatea el valor como un número real con un tamaño de n caracteres (incluído el separador de decimales) y m cifras decimales, rellenando con espacios blancos por la izquierda.</a:t>
            </a:r>
            <a:endParaRPr lang="en-US" sz="2000">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14</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cxnSp>
        <p:nvCxnSpPr>
          <p:cNvPr id="19" name="直接连接符 18"/>
          <p:cNvCxnSpPr/>
          <p:nvPr/>
        </p:nvCxnSpPr>
        <p:spPr>
          <a:xfrm flipV="1">
            <a:off x="8974015" y="1559034"/>
            <a:ext cx="0" cy="7172216"/>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Datos-Booleanos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3" name="文本框 71"/>
          <p:cNvSpPr txBox="1"/>
          <p:nvPr/>
        </p:nvSpPr>
        <p:spPr>
          <a:xfrm>
            <a:off x="5369518" y="476024"/>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Tipos de Datos Simples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2200275" y="1435100"/>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Datos lógicos o booleanos (clase bool)</a:t>
            </a:r>
            <a:endParaRPr lang="es-ES_tradnl" altLang="en-US" sz="2000" b="1">
              <a:solidFill>
                <a:schemeClr val="bg1"/>
              </a:solidFill>
              <a:ea typeface="DejaVu Sans" panose="020B0603030804020204" charset="0"/>
              <a:cs typeface="DejaVu Sans" panose="020B0603030804020204" charset="0"/>
            </a:endParaRPr>
          </a:p>
        </p:txBody>
      </p:sp>
      <p:sp>
        <p:nvSpPr>
          <p:cNvPr id="5" name="Text Box 4"/>
          <p:cNvSpPr txBox="1"/>
          <p:nvPr/>
        </p:nvSpPr>
        <p:spPr>
          <a:xfrm>
            <a:off x="2229485" y="1856105"/>
            <a:ext cx="6497320" cy="2245360"/>
          </a:xfrm>
          <a:prstGeom prst="rect">
            <a:avLst/>
          </a:prstGeom>
          <a:noFill/>
        </p:spPr>
        <p:txBody>
          <a:bodyPr wrap="square" rtlCol="0">
            <a:spAutoFit/>
          </a:bodyPr>
          <a:p>
            <a:pPr marL="342900" indent="-342900" algn="l">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Contiene únicamente dos elementos True y False que representan los valores lógicos verdadero y falso res‑ pectivamente.</a:t>
            </a:r>
            <a:endParaRPr lang="es-ES_tradnl" altLang="en-US" sz="2000">
              <a:solidFill>
                <a:schemeClr val="bg1"/>
              </a:solidFill>
              <a:ea typeface="DejaVu Sans" panose="020B0603030804020204" charset="0"/>
              <a:cs typeface="DejaVu Sans" panose="020B0603030804020204" charset="0"/>
            </a:endParaRPr>
          </a:p>
          <a:p>
            <a:pPr algn="l"/>
            <a:endParaRPr lang="es-ES_tradnl" altLang="en-US" sz="2000">
              <a:solidFill>
                <a:schemeClr val="bg1"/>
              </a:solidFill>
              <a:ea typeface="DejaVu Sans" panose="020B0603030804020204" charset="0"/>
              <a:cs typeface="DejaVu Sans" panose="020B0603030804020204" charset="0"/>
            </a:endParaRPr>
          </a:p>
          <a:p>
            <a:pPr marL="342900" indent="-342900" algn="l">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False tiene asociado el valor 0 y True tiene asociado el valor 1.</a:t>
            </a:r>
            <a:endParaRPr lang="es-ES_tradnl" altLang="en-US" sz="2000">
              <a:solidFill>
                <a:schemeClr val="bg1"/>
              </a:solidFill>
              <a:ea typeface="DejaVu Sans" panose="020B0603030804020204" charset="0"/>
              <a:cs typeface="DejaVu Sans" panose="020B0603030804020204" charset="0"/>
            </a:endParaRPr>
          </a:p>
          <a:p>
            <a:pPr algn="l"/>
            <a:endParaRPr lang="es-ES_tradnl" altLang="en-US" sz="2000">
              <a:solidFill>
                <a:schemeClr val="bg1"/>
              </a:solidFill>
              <a:ea typeface="DejaVu Sans" panose="020B0603030804020204" charset="0"/>
              <a:cs typeface="DejaVu Sans" panose="020B0603030804020204" charset="0"/>
            </a:endParaRPr>
          </a:p>
        </p:txBody>
      </p:sp>
      <p:sp>
        <p:nvSpPr>
          <p:cNvPr id="7" name="Text Box 6"/>
          <p:cNvSpPr txBox="1"/>
          <p:nvPr/>
        </p:nvSpPr>
        <p:spPr>
          <a:xfrm>
            <a:off x="2251075" y="4076700"/>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Operaciones con valores lógicos</a:t>
            </a:r>
            <a:endParaRPr lang="es-ES_tradnl" altLang="en-US" sz="2000" b="1">
              <a:solidFill>
                <a:schemeClr val="bg1"/>
              </a:solidFill>
              <a:ea typeface="DejaVu Sans" panose="020B0603030804020204" charset="0"/>
              <a:cs typeface="DejaVu Sans" panose="020B0603030804020204" charset="0"/>
            </a:endParaRPr>
          </a:p>
        </p:txBody>
      </p:sp>
      <p:sp>
        <p:nvSpPr>
          <p:cNvPr id="8" name="Text Box 7"/>
          <p:cNvSpPr txBox="1"/>
          <p:nvPr/>
        </p:nvSpPr>
        <p:spPr>
          <a:xfrm>
            <a:off x="2251075" y="4590415"/>
            <a:ext cx="6476365" cy="3784600"/>
          </a:xfrm>
          <a:prstGeom prst="rect">
            <a:avLst/>
          </a:prstGeom>
          <a:noFill/>
        </p:spPr>
        <p:txBody>
          <a:bodyPr wrap="square" rtlCol="0">
            <a:spAutoFit/>
          </a:bodyPr>
          <a:p>
            <a:r>
              <a:rPr lang="en-US" sz="2000">
                <a:solidFill>
                  <a:schemeClr val="bg1"/>
                </a:solidFill>
                <a:ea typeface="DejaVu Sans" panose="020B0603030804020204" charset="0"/>
                <a:cs typeface="DejaVu Sans" panose="020B0603030804020204" charset="0"/>
              </a:rPr>
              <a:t>•</a:t>
            </a:r>
            <a:r>
              <a:rPr lang="en-US" sz="2000" b="1">
                <a:solidFill>
                  <a:schemeClr val="bg1"/>
                </a:solidFill>
                <a:ea typeface="DejaVu Sans" panose="020B0603030804020204" charset="0"/>
                <a:cs typeface="DejaVu Sans" panose="020B0603030804020204" charset="0"/>
              </a:rPr>
              <a:t>Operadores lógicos: </a:t>
            </a:r>
            <a:r>
              <a:rPr lang="en-US" sz="2000">
                <a:solidFill>
                  <a:schemeClr val="bg1"/>
                </a:solidFill>
                <a:ea typeface="DejaVu Sans" panose="020B0603030804020204" charset="0"/>
                <a:cs typeface="DejaVu Sans" panose="020B0603030804020204" charset="0"/>
              </a:rPr>
              <a:t>== (igual que), &gt; (mayor), &lt; (menor), &gt;= (mayor o igual que), &lt;= (menor o igual que),</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 (distinto de).</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a:t>
            </a:r>
            <a:r>
              <a:rPr lang="en-US" sz="2000" b="1">
                <a:solidFill>
                  <a:schemeClr val="bg1"/>
                </a:solidFill>
                <a:ea typeface="DejaVu Sans" panose="020B0603030804020204" charset="0"/>
                <a:cs typeface="DejaVu Sans" panose="020B0603030804020204" charset="0"/>
              </a:rPr>
              <a:t>not b (negación) : </a:t>
            </a:r>
            <a:r>
              <a:rPr lang="en-US" sz="2000">
                <a:solidFill>
                  <a:schemeClr val="bg1"/>
                </a:solidFill>
                <a:ea typeface="DejaVu Sans" panose="020B0603030804020204" charset="0"/>
                <a:cs typeface="DejaVu Sans" panose="020B0603030804020204" charset="0"/>
              </a:rPr>
              <a:t>Devuelve True si el dato booleano b es False , y False en caso contrario.</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a:t>
            </a:r>
            <a:r>
              <a:rPr lang="en-US" sz="2000" b="1">
                <a:solidFill>
                  <a:schemeClr val="bg1"/>
                </a:solidFill>
                <a:ea typeface="DejaVu Sans" panose="020B0603030804020204" charset="0"/>
                <a:cs typeface="DejaVu Sans" panose="020B0603030804020204" charset="0"/>
              </a:rPr>
              <a:t>b1 and b2 : </a:t>
            </a:r>
            <a:r>
              <a:rPr lang="en-US" sz="2000">
                <a:solidFill>
                  <a:schemeClr val="bg1"/>
                </a:solidFill>
                <a:ea typeface="DejaVu Sans" panose="020B0603030804020204" charset="0"/>
                <a:cs typeface="DejaVu Sans" panose="020B0603030804020204" charset="0"/>
              </a:rPr>
              <a:t>Devuelve True si los datos booleanos b1 y b2 son True, y False en caso contrario.</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a:t>
            </a:r>
            <a:r>
              <a:rPr lang="en-US" sz="2000" b="1">
                <a:solidFill>
                  <a:schemeClr val="bg1"/>
                </a:solidFill>
                <a:ea typeface="DejaVu Sans" panose="020B0603030804020204" charset="0"/>
                <a:cs typeface="DejaVu Sans" panose="020B0603030804020204" charset="0"/>
              </a:rPr>
              <a:t>b1 or b2 : </a:t>
            </a:r>
            <a:r>
              <a:rPr lang="en-US" sz="2000">
                <a:solidFill>
                  <a:schemeClr val="bg1"/>
                </a:solidFill>
                <a:ea typeface="DejaVu Sans" panose="020B0603030804020204" charset="0"/>
                <a:cs typeface="DejaVu Sans" panose="020B0603030804020204" charset="0"/>
              </a:rPr>
              <a:t>Devuelve True si alguno de los datos booleanos b1 o b2 son True, y False en caso con‑ trario.</a:t>
            </a:r>
            <a:endParaRPr lang="en-US" sz="2000">
              <a:solidFill>
                <a:schemeClr val="bg1"/>
              </a:solidFill>
              <a:ea typeface="DejaVu Sans" panose="020B0603030804020204" charset="0"/>
              <a:cs typeface="DejaVu Sans" panose="020B0603030804020204" charset="0"/>
            </a:endParaRPr>
          </a:p>
        </p:txBody>
      </p:sp>
      <p:pic>
        <p:nvPicPr>
          <p:cNvPr id="9" name="Picture 8" descr="Screen Capture_select-area_20200817184013"/>
          <p:cNvPicPr>
            <a:picLocks noChangeAspect="1"/>
          </p:cNvPicPr>
          <p:nvPr/>
        </p:nvPicPr>
        <p:blipFill>
          <a:blip r:embed="rId1"/>
          <a:stretch>
            <a:fillRect/>
          </a:stretch>
        </p:blipFill>
        <p:spPr>
          <a:xfrm>
            <a:off x="10202545" y="3110865"/>
            <a:ext cx="6898640" cy="2899410"/>
          </a:xfrm>
          <a:prstGeom prst="rect">
            <a:avLst/>
          </a:prstGeom>
        </p:spPr>
      </p:pic>
      <p:sp>
        <p:nvSpPr>
          <p:cNvPr id="10" name="Text Box 9"/>
          <p:cNvSpPr txBox="1"/>
          <p:nvPr/>
        </p:nvSpPr>
        <p:spPr>
          <a:xfrm>
            <a:off x="10050145" y="2365375"/>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Tabla de Verdad</a:t>
            </a:r>
            <a:endParaRPr lang="es-ES_tradnl" altLang="en-US" sz="2000" b="1">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11770534" flipV="1">
            <a:off x="4245716" y="8812626"/>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n-US" altLang="zh-CN" sz="4800" dirty="0">
                  <a:solidFill>
                    <a:srgbClr val="FFFFFF"/>
                  </a:solidFill>
                  <a:latin typeface="DejaVu Sans" panose="020B0603030804020204" charset="0"/>
                  <a:ea typeface="Noto Sans CJK SC" panose="020B0500000000000000" charset="-122"/>
                  <a:cs typeface="DejaVu Sans" panose="020B0603030804020204" charset="0"/>
                </a:rPr>
                <a:t>Logo</a:t>
              </a:r>
              <a:endParaRPr lang="zh-CN" altLang="zh-CN" sz="4800" dirty="0">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n-US" altLang="zh-HK" sz="4800" dirty="0" smtClean="0">
                <a:solidFill>
                  <a:schemeClr val="bg1"/>
                </a:solidFill>
                <a:latin typeface="Noto Sans CJK SC" panose="020B0500000000000000" charset="-122"/>
                <a:ea typeface="Noto Sans CJK SC" panose="020B0500000000000000" charset="-122"/>
                <a:cs typeface="DejaVu Sans" panose="020B0603030804020204" charset="0"/>
              </a:rPr>
              <a:t>1</a:t>
            </a:r>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5</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等腰三角形 1"/>
          <p:cNvSpPr/>
          <p:nvPr/>
        </p:nvSpPr>
        <p:spPr>
          <a:xfrm rot="13175003">
            <a:off x="-311495" y="7120180"/>
            <a:ext cx="8143980" cy="5484170"/>
          </a:xfrm>
          <a:custGeom>
            <a:avLst/>
            <a:gdLst>
              <a:gd name="connsiteX0" fmla="*/ 0 w 2922780"/>
              <a:gd name="connsiteY0" fmla="*/ 1720850 h 1720850"/>
              <a:gd name="connsiteX1" fmla="*/ 1461390 w 2922780"/>
              <a:gd name="connsiteY1" fmla="*/ 0 h 1720850"/>
              <a:gd name="connsiteX2" fmla="*/ 2922780 w 2922780"/>
              <a:gd name="connsiteY2" fmla="*/ 1720850 h 1720850"/>
              <a:gd name="connsiteX3" fmla="*/ 0 w 2922780"/>
              <a:gd name="connsiteY3" fmla="*/ 1720850 h 1720850"/>
              <a:gd name="connsiteX0-1" fmla="*/ 0 w 7142527"/>
              <a:gd name="connsiteY0-2" fmla="*/ 4585216 h 4585216"/>
              <a:gd name="connsiteX1-3" fmla="*/ 5681137 w 7142527"/>
              <a:gd name="connsiteY1-4" fmla="*/ 0 h 4585216"/>
              <a:gd name="connsiteX2-5" fmla="*/ 7142527 w 7142527"/>
              <a:gd name="connsiteY2-6" fmla="*/ 1720850 h 4585216"/>
              <a:gd name="connsiteX3-7" fmla="*/ 0 w 7142527"/>
              <a:gd name="connsiteY3-8" fmla="*/ 4585216 h 4585216"/>
              <a:gd name="connsiteX0-9" fmla="*/ 0 w 7142527"/>
              <a:gd name="connsiteY0-10" fmla="*/ 4606973 h 4606973"/>
              <a:gd name="connsiteX1-11" fmla="*/ 5631927 w 7142527"/>
              <a:gd name="connsiteY1-12" fmla="*/ 0 h 4606973"/>
              <a:gd name="connsiteX2-13" fmla="*/ 7142527 w 7142527"/>
              <a:gd name="connsiteY2-14" fmla="*/ 1742607 h 4606973"/>
              <a:gd name="connsiteX3-15" fmla="*/ 0 w 7142527"/>
              <a:gd name="connsiteY3-16" fmla="*/ 4606973 h 4606973"/>
              <a:gd name="connsiteX0-17" fmla="*/ 0 w 7142527"/>
              <a:gd name="connsiteY0-18" fmla="*/ 4659397 h 4659397"/>
              <a:gd name="connsiteX1-19" fmla="*/ 5619806 w 7142527"/>
              <a:gd name="connsiteY1-20" fmla="*/ 0 h 4659397"/>
              <a:gd name="connsiteX2-21" fmla="*/ 7142527 w 7142527"/>
              <a:gd name="connsiteY2-22" fmla="*/ 1795031 h 4659397"/>
              <a:gd name="connsiteX3-23" fmla="*/ 0 w 7142527"/>
              <a:gd name="connsiteY3-24" fmla="*/ 4659397 h 4659397"/>
              <a:gd name="connsiteX0-25" fmla="*/ 0 w 7725183"/>
              <a:gd name="connsiteY0-26" fmla="*/ 4659397 h 4659397"/>
              <a:gd name="connsiteX1-27" fmla="*/ 5619806 w 7725183"/>
              <a:gd name="connsiteY1-28" fmla="*/ 0 h 4659397"/>
              <a:gd name="connsiteX2-29" fmla="*/ 7725183 w 7725183"/>
              <a:gd name="connsiteY2-30" fmla="*/ 2499758 h 4659397"/>
              <a:gd name="connsiteX3-31" fmla="*/ 0 w 7725183"/>
              <a:gd name="connsiteY3-32" fmla="*/ 4659397 h 4659397"/>
              <a:gd name="connsiteX0-33" fmla="*/ 0 w 8760514"/>
              <a:gd name="connsiteY0-34" fmla="*/ 5484170 h 5484170"/>
              <a:gd name="connsiteX1-35" fmla="*/ 6655137 w 8760514"/>
              <a:gd name="connsiteY1-36" fmla="*/ 0 h 5484170"/>
              <a:gd name="connsiteX2-37" fmla="*/ 8760514 w 8760514"/>
              <a:gd name="connsiteY2-38" fmla="*/ 2499758 h 5484170"/>
              <a:gd name="connsiteX3-39" fmla="*/ 0 w 8760514"/>
              <a:gd name="connsiteY3-40" fmla="*/ 5484170 h 5484170"/>
              <a:gd name="connsiteX0-41" fmla="*/ 0 w 8143980"/>
              <a:gd name="connsiteY0-42" fmla="*/ 5484170 h 5484170"/>
              <a:gd name="connsiteX1-43" fmla="*/ 6655137 w 8143980"/>
              <a:gd name="connsiteY1-44" fmla="*/ 0 h 5484170"/>
              <a:gd name="connsiteX2-45" fmla="*/ 8143980 w 8143980"/>
              <a:gd name="connsiteY2-46" fmla="*/ 1791820 h 5484170"/>
              <a:gd name="connsiteX3-47" fmla="*/ 0 w 8143980"/>
              <a:gd name="connsiteY3-48" fmla="*/ 5484170 h 5484170"/>
            </a:gdLst>
            <a:ahLst/>
            <a:cxnLst>
              <a:cxn ang="0">
                <a:pos x="connsiteX0-1" y="connsiteY0-2"/>
              </a:cxn>
              <a:cxn ang="0">
                <a:pos x="connsiteX1-3" y="connsiteY1-4"/>
              </a:cxn>
              <a:cxn ang="0">
                <a:pos x="connsiteX2-5" y="connsiteY2-6"/>
              </a:cxn>
              <a:cxn ang="0">
                <a:pos x="connsiteX3-7" y="connsiteY3-8"/>
              </a:cxn>
            </a:cxnLst>
            <a:rect l="l" t="t" r="r" b="b"/>
            <a:pathLst>
              <a:path w="8143980" h="5484170">
                <a:moveTo>
                  <a:pt x="0" y="5484170"/>
                </a:moveTo>
                <a:lnTo>
                  <a:pt x="6655137" y="0"/>
                </a:lnTo>
                <a:lnTo>
                  <a:pt x="8143980" y="1791820"/>
                </a:lnTo>
                <a:lnTo>
                  <a:pt x="0" y="5484170"/>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Noto Sans CJK SC" panose="020B0500000000000000" charset="-122"/>
              <a:cs typeface="DejaVu Sans" panose="020B0603030804020204" charset="0"/>
            </a:endParaRPr>
          </a:p>
        </p:txBody>
      </p:sp>
      <p:sp>
        <p:nvSpPr>
          <p:cNvPr id="36" name="object 3"/>
          <p:cNvSpPr txBox="1">
            <a:spLocks noChangeArrowheads="1"/>
          </p:cNvSpPr>
          <p:nvPr/>
        </p:nvSpPr>
        <p:spPr bwMode="auto">
          <a:xfrm>
            <a:off x="435641" y="9211054"/>
            <a:ext cx="5661853" cy="695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rPr>
              <a:t>Datos Primitivos</a:t>
            </a:r>
            <a:endPar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grpSp>
        <p:nvGrpSpPr>
          <p:cNvPr id="16" name="Group 5"/>
          <p:cNvGrpSpPr/>
          <p:nvPr/>
        </p:nvGrpSpPr>
        <p:grpSpPr>
          <a:xfrm>
            <a:off x="5330284" y="2026349"/>
            <a:ext cx="3292777" cy="2806312"/>
            <a:chOff x="4602163" y="2006600"/>
            <a:chExt cx="1439862" cy="1404938"/>
          </a:xfrm>
        </p:grpSpPr>
        <p:sp>
          <p:nvSpPr>
            <p:cNvPr id="17" name="Teardrop 3"/>
            <p:cNvSpPr/>
            <p:nvPr/>
          </p:nvSpPr>
          <p:spPr>
            <a:xfrm rot="5596097">
              <a:off x="4619625" y="1989138"/>
              <a:ext cx="1404938" cy="1439862"/>
            </a:xfrm>
            <a:prstGeom prst="teardrop">
              <a:avLst/>
            </a:prstGeom>
            <a:solidFill>
              <a:srgbClr val="BE284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8" name="Teardrop 4"/>
            <p:cNvSpPr/>
            <p:nvPr/>
          </p:nvSpPr>
          <p:spPr>
            <a:xfrm rot="5596097">
              <a:off x="4939192" y="2326763"/>
              <a:ext cx="1053280" cy="1090721"/>
            </a:xfrm>
            <a:prstGeom prst="teardrop">
              <a:avLst/>
            </a:prstGeom>
            <a:solidFill>
              <a:srgbClr val="BE2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sp>
        <p:nvSpPr>
          <p:cNvPr id="19" name="Teardrop 7"/>
          <p:cNvSpPr/>
          <p:nvPr/>
        </p:nvSpPr>
        <p:spPr>
          <a:xfrm rot="10763927">
            <a:off x="8574507" y="1979400"/>
            <a:ext cx="3212910" cy="2876071"/>
          </a:xfrm>
          <a:prstGeom prst="teardrop">
            <a:avLst/>
          </a:prstGeom>
          <a:solidFill>
            <a:srgbClr val="F024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20" name="Teardrop 8"/>
          <p:cNvSpPr/>
          <p:nvPr/>
        </p:nvSpPr>
        <p:spPr>
          <a:xfrm rot="10763927">
            <a:off x="8576094" y="2674225"/>
            <a:ext cx="2408713" cy="2178674"/>
          </a:xfrm>
          <a:prstGeom prst="teardrop">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21" name="Teardrop 10"/>
          <p:cNvSpPr/>
          <p:nvPr/>
        </p:nvSpPr>
        <p:spPr>
          <a:xfrm rot="9263">
            <a:off x="5251235" y="4905919"/>
            <a:ext cx="3212910" cy="2876071"/>
          </a:xfrm>
          <a:prstGeom prst="teardrop">
            <a:avLst/>
          </a:prstGeom>
          <a:solidFill>
            <a:srgbClr val="F0242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22" name="Teardrop 11"/>
          <p:cNvSpPr/>
          <p:nvPr/>
        </p:nvSpPr>
        <p:spPr>
          <a:xfrm rot="9263">
            <a:off x="6115674" y="4893021"/>
            <a:ext cx="2408713" cy="2178674"/>
          </a:xfrm>
          <a:prstGeom prst="teardrop">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23" name="Teardrop 13"/>
          <p:cNvSpPr/>
          <p:nvPr/>
        </p:nvSpPr>
        <p:spPr>
          <a:xfrm rot="16396097">
            <a:off x="8688725" y="4709962"/>
            <a:ext cx="2806312" cy="3292777"/>
          </a:xfrm>
          <a:prstGeom prst="teardrop">
            <a:avLst/>
          </a:prstGeom>
          <a:solidFill>
            <a:srgbClr val="F0626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24" name="Teardrop 14"/>
          <p:cNvSpPr/>
          <p:nvPr/>
        </p:nvSpPr>
        <p:spPr>
          <a:xfrm rot="16396097">
            <a:off x="8721636" y="4746416"/>
            <a:ext cx="2103887" cy="2494335"/>
          </a:xfrm>
          <a:prstGeom prst="teardrop">
            <a:avLst/>
          </a:prstGeom>
          <a:solidFill>
            <a:srgbClr val="F0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cxnSp>
        <p:nvCxnSpPr>
          <p:cNvPr id="25" name="Elbow Connector 16"/>
          <p:cNvCxnSpPr>
            <a:stCxn id="17" idx="3"/>
          </p:cNvCxnSpPr>
          <p:nvPr/>
        </p:nvCxnSpPr>
        <p:spPr>
          <a:xfrm rot="10800000" flipV="1">
            <a:off x="4771486" y="2372566"/>
            <a:ext cx="1099475" cy="216963"/>
          </a:xfrm>
          <a:prstGeom prst="bentConnector3">
            <a:avLst>
              <a:gd name="adj1" fmla="val 50000"/>
            </a:avLst>
          </a:prstGeom>
          <a:ln w="381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Elbow Connector 35"/>
          <p:cNvCxnSpPr/>
          <p:nvPr/>
        </p:nvCxnSpPr>
        <p:spPr>
          <a:xfrm rot="10800000">
            <a:off x="4704113" y="5935486"/>
            <a:ext cx="799139" cy="369645"/>
          </a:xfrm>
          <a:prstGeom prst="bentConnector3">
            <a:avLst>
              <a:gd name="adj1" fmla="val 50000"/>
            </a:avLst>
          </a:prstGeom>
          <a:ln w="381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Elbow Connector 38"/>
          <p:cNvCxnSpPr/>
          <p:nvPr/>
        </p:nvCxnSpPr>
        <p:spPr>
          <a:xfrm rot="10800000" flipV="1">
            <a:off x="11688183" y="5818580"/>
            <a:ext cx="817436" cy="362059"/>
          </a:xfrm>
          <a:prstGeom prst="bentConnector3">
            <a:avLst>
              <a:gd name="adj1" fmla="val 50000"/>
            </a:avLst>
          </a:prstGeom>
          <a:ln w="381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Elbow Connector 43"/>
          <p:cNvCxnSpPr/>
          <p:nvPr/>
        </p:nvCxnSpPr>
        <p:spPr>
          <a:xfrm flipV="1">
            <a:off x="10602199" y="2230445"/>
            <a:ext cx="1903420" cy="321663"/>
          </a:xfrm>
          <a:prstGeom prst="bentConnector3">
            <a:avLst>
              <a:gd name="adj1" fmla="val 50000"/>
            </a:avLst>
          </a:prstGeom>
          <a:ln w="3810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TextBox 46"/>
          <p:cNvSpPr txBox="1"/>
          <p:nvPr/>
        </p:nvSpPr>
        <p:spPr>
          <a:xfrm>
            <a:off x="1445857" y="2120628"/>
            <a:ext cx="3119149"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4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Convierte a Entero</a:t>
            </a:r>
            <a:endParaRPr lang="es-ES_tradnl" altLang="zh-CN" sz="24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5" name="TextBox 46"/>
          <p:cNvSpPr txBox="1"/>
          <p:nvPr/>
        </p:nvSpPr>
        <p:spPr>
          <a:xfrm>
            <a:off x="1422454" y="5607569"/>
            <a:ext cx="3119149"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4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Convierte a String</a:t>
            </a:r>
            <a:endParaRPr lang="es-ES_tradnl" altLang="zh-CN" sz="24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8" name="TextBox 46"/>
          <p:cNvSpPr txBox="1"/>
          <p:nvPr/>
        </p:nvSpPr>
        <p:spPr>
          <a:xfrm>
            <a:off x="12777522" y="1978361"/>
            <a:ext cx="3119149"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4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Convierte a real</a:t>
            </a:r>
            <a:endParaRPr lang="es-ES_tradnl" altLang="zh-CN" sz="24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2" name="TextBox 46"/>
          <p:cNvSpPr txBox="1"/>
          <p:nvPr/>
        </p:nvSpPr>
        <p:spPr>
          <a:xfrm>
            <a:off x="12777522" y="5604258"/>
            <a:ext cx="3119149"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4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Convierte Boolean</a:t>
            </a:r>
            <a:endParaRPr lang="es-ES_tradnl" altLang="zh-CN" sz="24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3" name="TextBox 46"/>
          <p:cNvSpPr txBox="1"/>
          <p:nvPr/>
        </p:nvSpPr>
        <p:spPr>
          <a:xfrm>
            <a:off x="6823710" y="3549015"/>
            <a:ext cx="1478280"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int()</a:t>
            </a:r>
            <a:endParaRPr lang="es-ES_tradnl" altLang="zh-CN"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4" name="TextBox 46"/>
          <p:cNvSpPr txBox="1"/>
          <p:nvPr/>
        </p:nvSpPr>
        <p:spPr>
          <a:xfrm>
            <a:off x="8790305" y="3542665"/>
            <a:ext cx="1478280"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float()</a:t>
            </a:r>
            <a:endParaRPr lang="es-ES_tradnl" altLang="zh-CN"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5" name="TextBox 46"/>
          <p:cNvSpPr txBox="1"/>
          <p:nvPr/>
        </p:nvSpPr>
        <p:spPr>
          <a:xfrm>
            <a:off x="6823710" y="5373370"/>
            <a:ext cx="1478280"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str()</a:t>
            </a:r>
            <a:endParaRPr lang="es-ES_tradnl" altLang="zh-CN"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6" name="TextBox 46"/>
          <p:cNvSpPr txBox="1"/>
          <p:nvPr/>
        </p:nvSpPr>
        <p:spPr>
          <a:xfrm>
            <a:off x="8726170" y="5347335"/>
            <a:ext cx="1478280"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bool()</a:t>
            </a:r>
            <a:endParaRPr lang="es-ES_tradnl" altLang="zh-CN"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4759918" y="476024"/>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Coversiones datos primitivos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16</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cxnSp>
        <p:nvCxnSpPr>
          <p:cNvPr id="19" name="直接连接符 18"/>
          <p:cNvCxnSpPr/>
          <p:nvPr/>
        </p:nvCxnSpPr>
        <p:spPr>
          <a:xfrm flipV="1">
            <a:off x="8974015" y="1559034"/>
            <a:ext cx="0" cy="7172216"/>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Declaración de Variables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3" name="文本框 71"/>
          <p:cNvSpPr txBox="1"/>
          <p:nvPr/>
        </p:nvSpPr>
        <p:spPr>
          <a:xfrm>
            <a:off x="5369518" y="476024"/>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Variables en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2200275" y="1435100"/>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Consideraciones :</a:t>
            </a:r>
            <a:endParaRPr lang="es-ES_tradnl" altLang="en-US" sz="2000" b="1">
              <a:solidFill>
                <a:schemeClr val="bg1"/>
              </a:solidFill>
              <a:ea typeface="DejaVu Sans" panose="020B0603030804020204" charset="0"/>
              <a:cs typeface="DejaVu Sans" panose="020B0603030804020204" charset="0"/>
            </a:endParaRPr>
          </a:p>
        </p:txBody>
      </p:sp>
      <p:sp>
        <p:nvSpPr>
          <p:cNvPr id="5" name="Text Box 4"/>
          <p:cNvSpPr txBox="1"/>
          <p:nvPr/>
        </p:nvSpPr>
        <p:spPr>
          <a:xfrm>
            <a:off x="2229485" y="1932305"/>
            <a:ext cx="6497320" cy="6554470"/>
          </a:xfrm>
          <a:prstGeom prst="rect">
            <a:avLst/>
          </a:prstGeom>
          <a:noFill/>
        </p:spPr>
        <p:txBody>
          <a:bodyPr wrap="square" rtlCol="0">
            <a:spAutoFit/>
          </a:bodyPr>
          <a:p>
            <a:pPr marL="342900" indent="-342900" algn="l">
              <a:buFont typeface="Arial" panose="020B0604020202090204" pitchFamily="34" charset="0"/>
              <a:buChar char="•"/>
            </a:pPr>
            <a:endParaRPr lang="es-ES_tradnl" altLang="en-US" sz="2000">
              <a:solidFill>
                <a:schemeClr val="bg1"/>
              </a:solidFill>
              <a:ea typeface="DejaVu Sans" panose="020B0603030804020204" charset="0"/>
              <a:cs typeface="DejaVu Sans" panose="020B0603030804020204" charset="0"/>
            </a:endParaRPr>
          </a:p>
          <a:p>
            <a:pPr marL="342900" indent="-342900" algn="l">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Una variable es un espacio para almacenar datos modificables, en la memoria de un ordenador.</a:t>
            </a:r>
            <a:endParaRPr lang="es-ES_tradnl" altLang="en-US" sz="2000">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endParaRPr lang="es-ES_tradnl" altLang="en-US" sz="2000">
              <a:solidFill>
                <a:schemeClr val="bg1"/>
              </a:solidFill>
              <a:ea typeface="DejaVu Sans" panose="020B0603030804020204" charset="0"/>
              <a:cs typeface="DejaVu Sans" panose="020B0603030804020204" charset="0"/>
            </a:endParaRPr>
          </a:p>
          <a:p>
            <a:pPr marL="342900" indent="-342900" algn="l">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Una variable es un identificador ligado a algún valor. Reglas para nombrarlas:</a:t>
            </a:r>
            <a:endParaRPr lang="es-ES_tradnl" altLang="en-US" sz="2000">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endParaRPr lang="es-ES_tradnl" altLang="en-US" sz="2000">
              <a:solidFill>
                <a:schemeClr val="bg1"/>
              </a:solidFill>
              <a:ea typeface="DejaVu Sans" panose="020B0603030804020204" charset="0"/>
              <a:cs typeface="DejaVu Sans" panose="020B0603030804020204" charset="0"/>
            </a:endParaRPr>
          </a:p>
          <a:p>
            <a:pPr marL="342900" indent="-342900" algn="l">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Comienzan siempre por una letra, seguida de otras letras o números.</a:t>
            </a:r>
            <a:endParaRPr lang="es-ES_tradnl" altLang="en-US" sz="2000">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endParaRPr lang="es-ES_tradnl" altLang="en-US" sz="2000">
              <a:solidFill>
                <a:schemeClr val="bg1"/>
              </a:solidFill>
              <a:ea typeface="DejaVu Sans" panose="020B0603030804020204" charset="0"/>
              <a:cs typeface="DejaVu Sans" panose="020B0603030804020204" charset="0"/>
            </a:endParaRPr>
          </a:p>
          <a:p>
            <a:pPr marL="342900" indent="-342900" algn="l">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No se pueden utilizarse palabras reservadas del lenguaje.</a:t>
            </a:r>
            <a:endParaRPr lang="es-ES_tradnl" altLang="en-US" sz="2000">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endParaRPr lang="es-ES_tradnl" altLang="en-US" sz="2000">
              <a:solidFill>
                <a:schemeClr val="bg1"/>
              </a:solidFill>
              <a:ea typeface="DejaVu Sans" panose="020B0603030804020204" charset="0"/>
              <a:cs typeface="DejaVu Sans" panose="020B0603030804020204" charset="0"/>
            </a:endParaRPr>
          </a:p>
          <a:p>
            <a:pPr marL="342900" indent="-342900" algn="l">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A diferencia de otros lenguajes no tienen asociado un tipo y no es necesario declararlas antes de usarlas (tipado dinámico).</a:t>
            </a:r>
            <a:endParaRPr lang="es-ES_tradnl" altLang="en-US" sz="2000">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endParaRPr lang="es-ES_tradnl" altLang="en-US" sz="2000">
              <a:solidFill>
                <a:schemeClr val="bg1"/>
              </a:solidFill>
              <a:ea typeface="DejaVu Sans" panose="020B0603030804020204" charset="0"/>
              <a:cs typeface="DejaVu Sans" panose="020B0603030804020204" charset="0"/>
            </a:endParaRPr>
          </a:p>
          <a:p>
            <a:pPr marL="342900" indent="-342900" algn="l">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Para asignar un valor a una variable se utiliza el operador = y para borrar una variable se utiliza la instrucción </a:t>
            </a:r>
            <a:r>
              <a:rPr lang="es-ES_tradnl" altLang="en-US" sz="2000" b="1">
                <a:solidFill>
                  <a:schemeClr val="bg1"/>
                </a:solidFill>
                <a:ea typeface="DejaVu Sans" panose="020B0603030804020204" charset="0"/>
                <a:cs typeface="DejaVu Sans" panose="020B0603030804020204" charset="0"/>
              </a:rPr>
              <a:t>del</a:t>
            </a:r>
            <a:r>
              <a:rPr lang="es-ES_tradnl" altLang="en-US" sz="2000">
                <a:solidFill>
                  <a:schemeClr val="bg1"/>
                </a:solidFill>
                <a:ea typeface="DejaVu Sans" panose="020B0603030804020204" charset="0"/>
                <a:cs typeface="DejaVu Sans" panose="020B0603030804020204" charset="0"/>
              </a:rPr>
              <a:t>.</a:t>
            </a:r>
            <a:endParaRPr lang="es-ES_tradnl" altLang="en-US" sz="2000">
              <a:solidFill>
                <a:schemeClr val="bg1"/>
              </a:solidFill>
              <a:ea typeface="DejaVu Sans" panose="020B0603030804020204" charset="0"/>
              <a:cs typeface="DejaVu Sans" panose="020B0603030804020204" charset="0"/>
            </a:endParaRPr>
          </a:p>
        </p:txBody>
      </p:sp>
      <p:sp>
        <p:nvSpPr>
          <p:cNvPr id="10" name="Text Box 9"/>
          <p:cNvSpPr txBox="1"/>
          <p:nvPr/>
        </p:nvSpPr>
        <p:spPr>
          <a:xfrm>
            <a:off x="9745345" y="1374775"/>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Ejemplos : </a:t>
            </a:r>
            <a:endParaRPr lang="es-ES_tradnl" altLang="en-US" sz="2000" b="1">
              <a:solidFill>
                <a:schemeClr val="bg1"/>
              </a:solidFill>
              <a:ea typeface="DejaVu Sans" panose="020B0603030804020204" charset="0"/>
              <a:cs typeface="DejaVu Sans" panose="020B0603030804020204" charset="0"/>
            </a:endParaRPr>
          </a:p>
        </p:txBody>
      </p:sp>
      <p:pic>
        <p:nvPicPr>
          <p:cNvPr id="13" name="Picture 12" descr="Screen Capture_select-area_20200817191302"/>
          <p:cNvPicPr>
            <a:picLocks noChangeAspect="1"/>
          </p:cNvPicPr>
          <p:nvPr/>
        </p:nvPicPr>
        <p:blipFill>
          <a:blip r:embed="rId1"/>
          <a:stretch>
            <a:fillRect/>
          </a:stretch>
        </p:blipFill>
        <p:spPr>
          <a:xfrm>
            <a:off x="9956800" y="2072005"/>
            <a:ext cx="6965950" cy="3472180"/>
          </a:xfrm>
          <a:prstGeom prst="rect">
            <a:avLst/>
          </a:prstGeom>
        </p:spPr>
      </p:pic>
      <p:sp>
        <p:nvSpPr>
          <p:cNvPr id="14" name="Text Box 13"/>
          <p:cNvSpPr txBox="1"/>
          <p:nvPr/>
        </p:nvSpPr>
        <p:spPr>
          <a:xfrm>
            <a:off x="10005695" y="5823585"/>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Entrada por terminal:</a:t>
            </a:r>
            <a:endParaRPr lang="es-ES_tradnl" altLang="en-US" sz="2000" b="1">
              <a:solidFill>
                <a:schemeClr val="bg1"/>
              </a:solidFill>
              <a:ea typeface="DejaVu Sans" panose="020B0603030804020204" charset="0"/>
              <a:cs typeface="DejaVu Sans" panose="020B0603030804020204" charset="0"/>
            </a:endParaRPr>
          </a:p>
        </p:txBody>
      </p:sp>
      <p:sp>
        <p:nvSpPr>
          <p:cNvPr id="15" name="Text Box 14"/>
          <p:cNvSpPr txBox="1"/>
          <p:nvPr/>
        </p:nvSpPr>
        <p:spPr>
          <a:xfrm>
            <a:off x="10056495" y="7093585"/>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Salida por terminal:</a:t>
            </a:r>
            <a:endParaRPr lang="es-ES_tradnl" altLang="en-US" sz="2000" b="1">
              <a:solidFill>
                <a:schemeClr val="bg1"/>
              </a:solidFill>
              <a:ea typeface="DejaVu Sans" panose="020B0603030804020204" charset="0"/>
              <a:cs typeface="DejaVu Sans" panose="020B0603030804020204" charset="0"/>
            </a:endParaRPr>
          </a:p>
        </p:txBody>
      </p:sp>
      <p:sp>
        <p:nvSpPr>
          <p:cNvPr id="16" name="Text Box 15"/>
          <p:cNvSpPr txBox="1"/>
          <p:nvPr/>
        </p:nvSpPr>
        <p:spPr>
          <a:xfrm>
            <a:off x="10005695" y="6278880"/>
            <a:ext cx="6682105" cy="398780"/>
          </a:xfrm>
          <a:prstGeom prst="rect">
            <a:avLst/>
          </a:prstGeom>
          <a:noFill/>
        </p:spPr>
        <p:txBody>
          <a:bodyPr wrap="square" rtlCol="0">
            <a:spAutoFit/>
          </a:bodyPr>
          <a:p>
            <a:pPr marL="342900" lvl="0" indent="-342900" algn="l">
              <a:buClrTx/>
              <a:buSzTx/>
              <a:buFont typeface="Arial" panose="020B0604020202090204" pitchFamily="34" charset="0"/>
            </a:pPr>
            <a:r>
              <a:rPr lang="es-ES_tradnl" altLang="en-US" sz="2000">
                <a:solidFill>
                  <a:schemeClr val="bg1"/>
                </a:solidFill>
                <a:ea typeface="DejaVu Sans" panose="020B0603030804020204" charset="0"/>
                <a:cs typeface="DejaVu Sans" panose="020B0603030804020204" charset="0"/>
                <a:sym typeface="+mn-ea"/>
              </a:rPr>
              <a:t>Se utilizará ka función  input ()</a:t>
            </a:r>
            <a:endParaRPr lang="es-ES_tradnl" altLang="en-US" sz="2000">
              <a:solidFill>
                <a:schemeClr val="bg1"/>
              </a:solidFill>
              <a:ea typeface="DejaVu Sans" panose="020B0603030804020204" charset="0"/>
              <a:cs typeface="DejaVu Sans" panose="020B0603030804020204" charset="0"/>
              <a:sym typeface="+mn-ea"/>
            </a:endParaRPr>
          </a:p>
        </p:txBody>
      </p:sp>
      <p:sp>
        <p:nvSpPr>
          <p:cNvPr id="17" name="Text Box 16"/>
          <p:cNvSpPr txBox="1"/>
          <p:nvPr/>
        </p:nvSpPr>
        <p:spPr>
          <a:xfrm>
            <a:off x="10132695" y="7548880"/>
            <a:ext cx="6682105" cy="398780"/>
          </a:xfrm>
          <a:prstGeom prst="rect">
            <a:avLst/>
          </a:prstGeom>
          <a:noFill/>
        </p:spPr>
        <p:txBody>
          <a:bodyPr wrap="square" rtlCol="0">
            <a:spAutoFit/>
          </a:bodyPr>
          <a:p>
            <a:pPr marL="342900" lvl="0" indent="-342900" algn="l">
              <a:buClrTx/>
              <a:buSzTx/>
              <a:buFont typeface="Arial" panose="020B0604020202090204" pitchFamily="34" charset="0"/>
            </a:pPr>
            <a:r>
              <a:rPr lang="es-ES_tradnl" altLang="en-US" sz="2000">
                <a:solidFill>
                  <a:schemeClr val="bg1"/>
                </a:solidFill>
                <a:ea typeface="DejaVu Sans" panose="020B0603030804020204" charset="0"/>
                <a:cs typeface="DejaVu Sans" panose="020B0603030804020204" charset="0"/>
                <a:sym typeface="+mn-ea"/>
              </a:rPr>
              <a:t>Se utilizará ka función  print ()</a:t>
            </a:r>
            <a:endParaRPr lang="es-ES_tradnl" altLang="en-US" sz="2000">
              <a:solidFill>
                <a:schemeClr val="bg1"/>
              </a:solidFill>
              <a:ea typeface="DejaVu Sans" panose="020B0603030804020204" charset="0"/>
              <a:cs typeface="DejaVu Sans" panose="020B0603030804020204" charset="0"/>
              <a:sym typeface="+mn-ea"/>
            </a:endParaRPr>
          </a:p>
        </p:txBody>
      </p:sp>
      <p:sp>
        <p:nvSpPr>
          <p:cNvPr id="20" name="Text Box 19"/>
          <p:cNvSpPr txBox="1"/>
          <p:nvPr/>
        </p:nvSpPr>
        <p:spPr>
          <a:xfrm>
            <a:off x="2597150" y="8731250"/>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Buenas prácticas :  PEP 8</a:t>
            </a:r>
            <a:endParaRPr lang="es-ES_tradnl" altLang="en-US" sz="2000" b="1">
              <a:solidFill>
                <a:schemeClr val="bg1"/>
              </a:solidFill>
              <a:ea typeface="DejaVu Sans" panose="020B0603030804020204" charset="0"/>
              <a:cs typeface="DejaVu Sans" panose="020B0603030804020204" charset="0"/>
            </a:endParaRPr>
          </a:p>
        </p:txBody>
      </p:sp>
      <p:sp>
        <p:nvSpPr>
          <p:cNvPr id="6" name="Text Box 5"/>
          <p:cNvSpPr txBox="1"/>
          <p:nvPr/>
        </p:nvSpPr>
        <p:spPr>
          <a:xfrm>
            <a:off x="10031095" y="8134985"/>
            <a:ext cx="5761355" cy="132207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Asiganación multiple - Encoding</a:t>
            </a:r>
            <a:endParaRPr lang="es-ES_tradnl" altLang="en-US" sz="2000" b="1">
              <a:solidFill>
                <a:schemeClr val="bg1"/>
              </a:solidFill>
              <a:ea typeface="DejaVu Sans" panose="020B0603030804020204" charset="0"/>
              <a:cs typeface="DejaVu Sans" panose="020B0603030804020204" charset="0"/>
            </a:endParaRPr>
          </a:p>
          <a:p>
            <a:r>
              <a:rPr lang="es-ES_tradnl" altLang="en-US" sz="2000" b="1">
                <a:solidFill>
                  <a:schemeClr val="bg1"/>
                </a:solidFill>
                <a:ea typeface="DejaVu Sans" panose="020B0603030804020204" charset="0"/>
                <a:cs typeface="DejaVu Sans" panose="020B0603030804020204" charset="0"/>
              </a:rPr>
              <a:t>a,b,c = 1,”Hola”,True</a:t>
            </a:r>
            <a:endParaRPr lang="es-ES_tradnl" altLang="en-US" sz="2000" b="1">
              <a:solidFill>
                <a:schemeClr val="bg1"/>
              </a:solidFill>
              <a:ea typeface="DejaVu Sans" panose="020B0603030804020204" charset="0"/>
              <a:cs typeface="DejaVu Sans" panose="020B0603030804020204" charset="0"/>
            </a:endParaRPr>
          </a:p>
          <a:p>
            <a:r>
              <a:rPr lang="es-ES_tradnl" altLang="en-US" sz="2000" b="1">
                <a:solidFill>
                  <a:schemeClr val="bg1"/>
                </a:solidFill>
                <a:ea typeface="DejaVu Sans" panose="020B0603030804020204" charset="0"/>
                <a:cs typeface="DejaVu Sans" panose="020B0603030804020204" charset="0"/>
              </a:rPr>
              <a:t># -*- coding: utf-8 -*-</a:t>
            </a:r>
            <a:endParaRPr lang="es-ES_tradnl" altLang="en-US" sz="2000" b="1">
              <a:solidFill>
                <a:schemeClr val="bg1"/>
              </a:solidFill>
              <a:ea typeface="DejaVu Sans" panose="020B0603030804020204" charset="0"/>
              <a:cs typeface="DejaVu Sans" panose="020B0603030804020204" charset="0"/>
            </a:endParaRPr>
          </a:p>
          <a:p>
            <a:endParaRPr lang="es-ES_tradnl" altLang="en-US" sz="2000" b="1">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17</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cxnSp>
        <p:nvCxnSpPr>
          <p:cNvPr id="19" name="直接连接符 18"/>
          <p:cNvCxnSpPr/>
          <p:nvPr/>
        </p:nvCxnSpPr>
        <p:spPr>
          <a:xfrm flipV="1">
            <a:off x="8974015" y="1559034"/>
            <a:ext cx="0" cy="7172216"/>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PEP 8 - COMENTARIOS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3" name="文本框 71"/>
          <p:cNvSpPr txBox="1"/>
          <p:nvPr/>
        </p:nvSpPr>
        <p:spPr>
          <a:xfrm>
            <a:off x="1905000" y="593090"/>
            <a:ext cx="573595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Comentarios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2200275" y="1435100"/>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Tipos de comentarios:</a:t>
            </a:r>
            <a:endParaRPr lang="es-ES_tradnl" altLang="en-US" sz="2000" b="1">
              <a:solidFill>
                <a:schemeClr val="bg1"/>
              </a:solidFill>
              <a:ea typeface="DejaVu Sans" panose="020B0603030804020204" charset="0"/>
              <a:cs typeface="DejaVu Sans" panose="020B0603030804020204" charset="0"/>
            </a:endParaRPr>
          </a:p>
        </p:txBody>
      </p:sp>
      <p:pic>
        <p:nvPicPr>
          <p:cNvPr id="6" name="Picture 5" descr="Screen Capture_select-area_20200817203109"/>
          <p:cNvPicPr>
            <a:picLocks noChangeAspect="1"/>
          </p:cNvPicPr>
          <p:nvPr/>
        </p:nvPicPr>
        <p:blipFill>
          <a:blip r:embed="rId1"/>
          <a:stretch>
            <a:fillRect/>
          </a:stretch>
        </p:blipFill>
        <p:spPr>
          <a:xfrm>
            <a:off x="10030460" y="1558925"/>
            <a:ext cx="6587490" cy="5141595"/>
          </a:xfrm>
          <a:prstGeom prst="rect">
            <a:avLst/>
          </a:prstGeom>
        </p:spPr>
      </p:pic>
      <p:pic>
        <p:nvPicPr>
          <p:cNvPr id="7" name="Picture 6" descr="Screen Capture_select-area_20200817203344"/>
          <p:cNvPicPr>
            <a:picLocks noChangeAspect="1"/>
          </p:cNvPicPr>
          <p:nvPr/>
        </p:nvPicPr>
        <p:blipFill>
          <a:blip r:embed="rId2"/>
          <a:stretch>
            <a:fillRect/>
          </a:stretch>
        </p:blipFill>
        <p:spPr>
          <a:xfrm>
            <a:off x="10030460" y="6866255"/>
            <a:ext cx="6588125" cy="1499235"/>
          </a:xfrm>
          <a:prstGeom prst="rect">
            <a:avLst/>
          </a:prstGeom>
        </p:spPr>
      </p:pic>
      <p:sp>
        <p:nvSpPr>
          <p:cNvPr id="8" name="文本框 71"/>
          <p:cNvSpPr txBox="1"/>
          <p:nvPr/>
        </p:nvSpPr>
        <p:spPr>
          <a:xfrm>
            <a:off x="10456545" y="607060"/>
            <a:ext cx="573595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PEP 8</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9" name="Text Box 8"/>
          <p:cNvSpPr txBox="1"/>
          <p:nvPr/>
        </p:nvSpPr>
        <p:spPr>
          <a:xfrm>
            <a:off x="2341880" y="2031365"/>
            <a:ext cx="5735320" cy="5015865"/>
          </a:xfrm>
          <a:prstGeom prst="rect">
            <a:avLst/>
          </a:prstGeom>
          <a:noFill/>
        </p:spPr>
        <p:txBody>
          <a:bodyPr wrap="square" rtlCol="0">
            <a:spAutoFit/>
          </a:bodyPr>
          <a:p>
            <a:r>
              <a:rPr lang="en-US">
                <a:solidFill>
                  <a:schemeClr val="bg1"/>
                </a:solidFill>
                <a:ea typeface="DejaVu Sans" panose="020B0603030804020204" charset="0"/>
                <a:cs typeface="DejaVu Sans" panose="020B0603030804020204" charset="0"/>
              </a:rPr>
              <a:t>L</a:t>
            </a:r>
            <a:r>
              <a:rPr lang="en-US" sz="2000">
                <a:solidFill>
                  <a:schemeClr val="bg1"/>
                </a:solidFill>
                <a:ea typeface="DejaVu Sans" panose="020B0603030804020204" charset="0"/>
                <a:cs typeface="DejaVu Sans" panose="020B0603030804020204" charset="0"/>
              </a:rPr>
              <a:t>os comentarios pueden ser de dos tipos: de una sola línea o multi-línea y se expresan de la siguiente manera:</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 Esto es un comentario de una sola línea</a:t>
            </a:r>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mi_variable = 15</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"""Y este es un comentario de varias líneas""" mi_variable = 15</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mi_variable = 15</a:t>
            </a:r>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 Este comentario es de una línea también</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p:txBody>
      </p:sp>
      <p:pic>
        <p:nvPicPr>
          <p:cNvPr id="11" name="Picture 10" descr="Screen Capture_select-area_20200817203803"/>
          <p:cNvPicPr>
            <a:picLocks noChangeAspect="1"/>
          </p:cNvPicPr>
          <p:nvPr/>
        </p:nvPicPr>
        <p:blipFill>
          <a:blip r:embed="rId3"/>
          <a:stretch>
            <a:fillRect/>
          </a:stretch>
        </p:blipFill>
        <p:spPr>
          <a:xfrm>
            <a:off x="2419985" y="6297930"/>
            <a:ext cx="6257290" cy="2433320"/>
          </a:xfrm>
          <a:prstGeom prst="rect">
            <a:avLst/>
          </a:prstGeom>
        </p:spPr>
      </p:pic>
      <p:sp>
        <p:nvSpPr>
          <p:cNvPr id="12" name="Text Box 11"/>
          <p:cNvSpPr txBox="1"/>
          <p:nvPr/>
        </p:nvSpPr>
        <p:spPr>
          <a:xfrm>
            <a:off x="5482590" y="9444990"/>
            <a:ext cx="6466840" cy="368300"/>
          </a:xfrm>
          <a:prstGeom prst="rect">
            <a:avLst/>
          </a:prstGeom>
          <a:noFill/>
        </p:spPr>
        <p:txBody>
          <a:bodyPr wrap="square" rtlCol="0">
            <a:spAutoFit/>
          </a:bodyPr>
          <a:p>
            <a:pPr algn="ctr"/>
            <a:r>
              <a:rPr lang="en-US" b="1">
                <a:solidFill>
                  <a:schemeClr val="bg1"/>
                </a:solidFill>
                <a:ea typeface="DejaVu Sans" panose="020B0603030804020204" charset="0"/>
                <a:cs typeface="DejaVu Sans" panose="020B0603030804020204" charset="0"/>
              </a:rPr>
              <a:t>https://www.python.org/dev/peps/pep-0008/</a:t>
            </a:r>
            <a:endParaRPr lang="en-US" b="1">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14006" y="2251064"/>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2713140" y="1427457"/>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n-US" altLang="zh-CN" sz="50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3</a:t>
            </a:r>
            <a:endParaRPr lang="zh-CN" altLang="en-US"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4683718" y="8952639"/>
            <a:ext cx="8599265" cy="521970"/>
          </a:xfrm>
          <a:prstGeom prst="rect">
            <a:avLst/>
          </a:prstGeom>
          <a:noFill/>
        </p:spPr>
        <p:txBody>
          <a:bodyPr wrap="square" rtlCol="0">
            <a:spAutoFit/>
          </a:bodyPr>
          <a:lstStyle/>
          <a:p>
            <a:r>
              <a:rPr lang="es-ES_tradnl" altLang="zh-CN"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Fundamentos estructuras de control</a:t>
            </a:r>
            <a:endParaRPr lang="es-ES_tradnl" altLang="zh-CN"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18</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
        <p:nvSpPr>
          <p:cNvPr id="3" name="文本框 71"/>
          <p:cNvSpPr txBox="1"/>
          <p:nvPr/>
        </p:nvSpPr>
        <p:spPr>
          <a:xfrm>
            <a:off x="7655518" y="552224"/>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Estructuras de Control</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2" name="Text Box 1"/>
          <p:cNvSpPr txBox="1"/>
          <p:nvPr/>
        </p:nvSpPr>
        <p:spPr>
          <a:xfrm>
            <a:off x="7110095" y="1819275"/>
            <a:ext cx="10537190" cy="1938020"/>
          </a:xfrm>
          <a:prstGeom prst="rect">
            <a:avLst/>
          </a:prstGeom>
          <a:noFill/>
        </p:spPr>
        <p:txBody>
          <a:bodyPr wrap="square" rtlCol="0">
            <a:spAutoFit/>
          </a:bodyPr>
          <a:p>
            <a:pPr algn="l"/>
            <a:r>
              <a:rPr lang="en-US" sz="2000" b="1">
                <a:solidFill>
                  <a:schemeClr val="bg1"/>
                </a:solidFill>
                <a:ea typeface="DejaVu Sans" panose="020B0603030804020204" charset="0"/>
                <a:cs typeface="DejaVu Sans" panose="020B0603030804020204" charset="0"/>
              </a:rPr>
              <a:t>Una estructura de control,</a:t>
            </a:r>
            <a:r>
              <a:rPr lang="en-US" sz="2000">
                <a:solidFill>
                  <a:schemeClr val="bg1"/>
                </a:solidFill>
                <a:ea typeface="DejaVu Sans" panose="020B0603030804020204" charset="0"/>
                <a:cs typeface="DejaVu Sans" panose="020B0603030804020204" charset="0"/>
              </a:rPr>
              <a:t> es un bloque de código que permite agrupar instrucciones de manera controlada. En este capítulo, hablaremos</a:t>
            </a:r>
            <a:r>
              <a:rPr lang="es-ES_tradnl" altLang="en-US" sz="2000">
                <a:solidFill>
                  <a:schemeClr val="bg1"/>
                </a:solidFill>
                <a:ea typeface="DejaVu Sans" panose="020B0603030804020204" charset="0"/>
                <a:cs typeface="DejaVu Sans" panose="020B0603030804020204" charset="0"/>
              </a:rPr>
              <a:t> s</a:t>
            </a:r>
            <a:r>
              <a:rPr lang="en-US" sz="2000">
                <a:solidFill>
                  <a:schemeClr val="bg1"/>
                </a:solidFill>
                <a:ea typeface="DejaVu Sans" panose="020B0603030804020204" charset="0"/>
                <a:cs typeface="DejaVu Sans" panose="020B0603030804020204" charset="0"/>
              </a:rPr>
              <a:t>obre dos estructuras de control:</a:t>
            </a:r>
            <a:endParaRPr lang="en-US" sz="2000">
              <a:solidFill>
                <a:schemeClr val="bg1"/>
              </a:solidFill>
              <a:ea typeface="DejaVu Sans" panose="020B0603030804020204" charset="0"/>
              <a:cs typeface="DejaVu Sans" panose="020B0603030804020204" charset="0"/>
            </a:endParaRPr>
          </a:p>
          <a:p>
            <a:pPr algn="l"/>
            <a:endParaRPr lang="en-US" sz="2000">
              <a:solidFill>
                <a:schemeClr val="bg1"/>
              </a:solidFill>
              <a:ea typeface="DejaVu Sans" panose="020B0603030804020204" charset="0"/>
              <a:cs typeface="DejaVu Sans" panose="020B0603030804020204" charset="0"/>
            </a:endParaRPr>
          </a:p>
          <a:p>
            <a:pPr lvl="1" indent="0" algn="l">
              <a:buFont typeface="Arial" panose="020B0604020202090204" pitchFamily="34" charset="0"/>
              <a:buNone/>
            </a:pPr>
            <a:r>
              <a:rPr lang="en-US" sz="2000">
                <a:solidFill>
                  <a:schemeClr val="bg1"/>
                </a:solidFill>
                <a:ea typeface="DejaVu Sans" panose="020B0603030804020204" charset="0"/>
                <a:cs typeface="DejaVu Sans" panose="020B0603030804020204" charset="0"/>
              </a:rPr>
              <a:t>•Estructuras de control condicionales</a:t>
            </a:r>
            <a:endParaRPr lang="en-US" sz="2000">
              <a:solidFill>
                <a:schemeClr val="bg1"/>
              </a:solidFill>
              <a:ea typeface="DejaVu Sans" panose="020B0603030804020204" charset="0"/>
              <a:cs typeface="DejaVu Sans" panose="020B0603030804020204" charset="0"/>
            </a:endParaRPr>
          </a:p>
          <a:p>
            <a:pPr lvl="1" indent="0" algn="l">
              <a:buFont typeface="Arial" panose="020B0604020202090204" pitchFamily="34" charset="0"/>
              <a:buNone/>
            </a:pPr>
            <a:r>
              <a:rPr lang="en-US" sz="2000">
                <a:solidFill>
                  <a:schemeClr val="bg1"/>
                </a:solidFill>
                <a:ea typeface="DejaVu Sans" panose="020B0603030804020204" charset="0"/>
                <a:cs typeface="DejaVu Sans" panose="020B0603030804020204" charset="0"/>
              </a:rPr>
              <a:t>•Estructuras de control iterativas</a:t>
            </a:r>
            <a:endParaRPr lang="en-US" sz="2000" b="1">
              <a:solidFill>
                <a:schemeClr val="bg1"/>
              </a:solidFill>
              <a:ea typeface="DejaVu Sans" panose="020B0603030804020204" charset="0"/>
              <a:cs typeface="DejaVu Sans" panose="020B0603030804020204" charset="0"/>
            </a:endParaRPr>
          </a:p>
        </p:txBody>
      </p:sp>
      <p:sp>
        <p:nvSpPr>
          <p:cNvPr id="6" name="Text Box 5"/>
          <p:cNvSpPr txBox="1"/>
          <p:nvPr/>
        </p:nvSpPr>
        <p:spPr>
          <a:xfrm>
            <a:off x="7256780" y="4027170"/>
            <a:ext cx="10537190" cy="1630045"/>
          </a:xfrm>
          <a:prstGeom prst="rect">
            <a:avLst/>
          </a:prstGeom>
          <a:noFill/>
        </p:spPr>
        <p:txBody>
          <a:bodyPr wrap="square" rtlCol="0">
            <a:spAutoFit/>
          </a:bodyPr>
          <a:p>
            <a:pPr algn="l"/>
            <a:r>
              <a:rPr lang="en-US" sz="2000" b="1">
                <a:solidFill>
                  <a:schemeClr val="bg1"/>
                </a:solidFill>
                <a:ea typeface="DejaVu Sans" panose="020B0603030804020204" charset="0"/>
                <a:cs typeface="DejaVu Sans" panose="020B0603030804020204" charset="0"/>
              </a:rPr>
              <a:t>¿Qué es la identación? </a:t>
            </a:r>
            <a:r>
              <a:rPr lang="en-US" sz="2000">
                <a:solidFill>
                  <a:schemeClr val="bg1"/>
                </a:solidFill>
                <a:ea typeface="DejaVu Sans" panose="020B0603030804020204" charset="0"/>
                <a:cs typeface="DejaVu Sans" panose="020B0603030804020204" charset="0"/>
              </a:rPr>
              <a:t>En un lenguaje informático, la identación es lo que la sangría al lenguaje humano escrito (a nivel formal). Así como para el lenguaje formal, cuando uno redacta una carta, debe respetar ciertas sangrías, los lenguajes informáticos, requieren una identación.</a:t>
            </a:r>
            <a:endParaRPr lang="en-US" sz="2000" b="1">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endParaRPr lang="en-US" sz="2000" b="1">
              <a:solidFill>
                <a:schemeClr val="bg1"/>
              </a:solidFill>
              <a:ea typeface="DejaVu Sans" panose="020B0603030804020204" charset="0"/>
              <a:cs typeface="DejaVu Sans" panose="020B0603030804020204" charset="0"/>
            </a:endParaRPr>
          </a:p>
        </p:txBody>
      </p:sp>
      <p:pic>
        <p:nvPicPr>
          <p:cNvPr id="9" name="Picture 8" descr="Screen Capture_select-area_20200817210802"/>
          <p:cNvPicPr>
            <a:picLocks noChangeAspect="1"/>
          </p:cNvPicPr>
          <p:nvPr/>
        </p:nvPicPr>
        <p:blipFill>
          <a:blip r:embed="rId2"/>
          <a:stretch>
            <a:fillRect/>
          </a:stretch>
        </p:blipFill>
        <p:spPr>
          <a:xfrm>
            <a:off x="8818880" y="5657215"/>
            <a:ext cx="7252970" cy="179578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11770534" flipV="1">
            <a:off x="4245716" y="8812626"/>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n-US" altLang="zh-HK" sz="4800" dirty="0" smtClean="0">
                <a:solidFill>
                  <a:schemeClr val="bg1"/>
                </a:solidFill>
                <a:latin typeface="Noto Sans CJK SC" panose="020B0500000000000000" charset="-122"/>
                <a:ea typeface="Noto Sans CJK SC" panose="020B0500000000000000" charset="-122"/>
                <a:cs typeface="DejaVu Sans" panose="020B0603030804020204" charset="0"/>
              </a:rPr>
              <a:t>1</a:t>
            </a:r>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9</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等腰三角形 1"/>
          <p:cNvSpPr/>
          <p:nvPr/>
        </p:nvSpPr>
        <p:spPr>
          <a:xfrm rot="13175003">
            <a:off x="-311495" y="7120180"/>
            <a:ext cx="8143980" cy="5484170"/>
          </a:xfrm>
          <a:custGeom>
            <a:avLst/>
            <a:gdLst>
              <a:gd name="connsiteX0" fmla="*/ 0 w 2922780"/>
              <a:gd name="connsiteY0" fmla="*/ 1720850 h 1720850"/>
              <a:gd name="connsiteX1" fmla="*/ 1461390 w 2922780"/>
              <a:gd name="connsiteY1" fmla="*/ 0 h 1720850"/>
              <a:gd name="connsiteX2" fmla="*/ 2922780 w 2922780"/>
              <a:gd name="connsiteY2" fmla="*/ 1720850 h 1720850"/>
              <a:gd name="connsiteX3" fmla="*/ 0 w 2922780"/>
              <a:gd name="connsiteY3" fmla="*/ 1720850 h 1720850"/>
              <a:gd name="connsiteX0-1" fmla="*/ 0 w 7142527"/>
              <a:gd name="connsiteY0-2" fmla="*/ 4585216 h 4585216"/>
              <a:gd name="connsiteX1-3" fmla="*/ 5681137 w 7142527"/>
              <a:gd name="connsiteY1-4" fmla="*/ 0 h 4585216"/>
              <a:gd name="connsiteX2-5" fmla="*/ 7142527 w 7142527"/>
              <a:gd name="connsiteY2-6" fmla="*/ 1720850 h 4585216"/>
              <a:gd name="connsiteX3-7" fmla="*/ 0 w 7142527"/>
              <a:gd name="connsiteY3-8" fmla="*/ 4585216 h 4585216"/>
              <a:gd name="connsiteX0-9" fmla="*/ 0 w 7142527"/>
              <a:gd name="connsiteY0-10" fmla="*/ 4606973 h 4606973"/>
              <a:gd name="connsiteX1-11" fmla="*/ 5631927 w 7142527"/>
              <a:gd name="connsiteY1-12" fmla="*/ 0 h 4606973"/>
              <a:gd name="connsiteX2-13" fmla="*/ 7142527 w 7142527"/>
              <a:gd name="connsiteY2-14" fmla="*/ 1742607 h 4606973"/>
              <a:gd name="connsiteX3-15" fmla="*/ 0 w 7142527"/>
              <a:gd name="connsiteY3-16" fmla="*/ 4606973 h 4606973"/>
              <a:gd name="connsiteX0-17" fmla="*/ 0 w 7142527"/>
              <a:gd name="connsiteY0-18" fmla="*/ 4659397 h 4659397"/>
              <a:gd name="connsiteX1-19" fmla="*/ 5619806 w 7142527"/>
              <a:gd name="connsiteY1-20" fmla="*/ 0 h 4659397"/>
              <a:gd name="connsiteX2-21" fmla="*/ 7142527 w 7142527"/>
              <a:gd name="connsiteY2-22" fmla="*/ 1795031 h 4659397"/>
              <a:gd name="connsiteX3-23" fmla="*/ 0 w 7142527"/>
              <a:gd name="connsiteY3-24" fmla="*/ 4659397 h 4659397"/>
              <a:gd name="connsiteX0-25" fmla="*/ 0 w 7725183"/>
              <a:gd name="connsiteY0-26" fmla="*/ 4659397 h 4659397"/>
              <a:gd name="connsiteX1-27" fmla="*/ 5619806 w 7725183"/>
              <a:gd name="connsiteY1-28" fmla="*/ 0 h 4659397"/>
              <a:gd name="connsiteX2-29" fmla="*/ 7725183 w 7725183"/>
              <a:gd name="connsiteY2-30" fmla="*/ 2499758 h 4659397"/>
              <a:gd name="connsiteX3-31" fmla="*/ 0 w 7725183"/>
              <a:gd name="connsiteY3-32" fmla="*/ 4659397 h 4659397"/>
              <a:gd name="connsiteX0-33" fmla="*/ 0 w 8760514"/>
              <a:gd name="connsiteY0-34" fmla="*/ 5484170 h 5484170"/>
              <a:gd name="connsiteX1-35" fmla="*/ 6655137 w 8760514"/>
              <a:gd name="connsiteY1-36" fmla="*/ 0 h 5484170"/>
              <a:gd name="connsiteX2-37" fmla="*/ 8760514 w 8760514"/>
              <a:gd name="connsiteY2-38" fmla="*/ 2499758 h 5484170"/>
              <a:gd name="connsiteX3-39" fmla="*/ 0 w 8760514"/>
              <a:gd name="connsiteY3-40" fmla="*/ 5484170 h 5484170"/>
              <a:gd name="connsiteX0-41" fmla="*/ 0 w 8143980"/>
              <a:gd name="connsiteY0-42" fmla="*/ 5484170 h 5484170"/>
              <a:gd name="connsiteX1-43" fmla="*/ 6655137 w 8143980"/>
              <a:gd name="connsiteY1-44" fmla="*/ 0 h 5484170"/>
              <a:gd name="connsiteX2-45" fmla="*/ 8143980 w 8143980"/>
              <a:gd name="connsiteY2-46" fmla="*/ 1791820 h 5484170"/>
              <a:gd name="connsiteX3-47" fmla="*/ 0 w 8143980"/>
              <a:gd name="connsiteY3-48" fmla="*/ 5484170 h 5484170"/>
            </a:gdLst>
            <a:ahLst/>
            <a:cxnLst>
              <a:cxn ang="0">
                <a:pos x="connsiteX0-1" y="connsiteY0-2"/>
              </a:cxn>
              <a:cxn ang="0">
                <a:pos x="connsiteX1-3" y="connsiteY1-4"/>
              </a:cxn>
              <a:cxn ang="0">
                <a:pos x="connsiteX2-5" y="connsiteY2-6"/>
              </a:cxn>
              <a:cxn ang="0">
                <a:pos x="connsiteX3-7" y="connsiteY3-8"/>
              </a:cxn>
            </a:cxnLst>
            <a:rect l="l" t="t" r="r" b="b"/>
            <a:pathLst>
              <a:path w="8143980" h="5484170">
                <a:moveTo>
                  <a:pt x="0" y="5484170"/>
                </a:moveTo>
                <a:lnTo>
                  <a:pt x="6655137" y="0"/>
                </a:lnTo>
                <a:lnTo>
                  <a:pt x="8143980" y="1791820"/>
                </a:lnTo>
                <a:lnTo>
                  <a:pt x="0" y="5484170"/>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Noto Sans CJK SC" panose="020B0500000000000000" charset="-122"/>
              <a:cs typeface="DejaVu Sans" panose="020B0603030804020204" charset="0"/>
            </a:endParaRPr>
          </a:p>
        </p:txBody>
      </p:sp>
      <p:sp>
        <p:nvSpPr>
          <p:cNvPr id="36" name="object 3"/>
          <p:cNvSpPr txBox="1">
            <a:spLocks noChangeArrowheads="1"/>
          </p:cNvSpPr>
          <p:nvPr/>
        </p:nvSpPr>
        <p:spPr bwMode="auto">
          <a:xfrm>
            <a:off x="435610" y="9211310"/>
            <a:ext cx="866076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rPr>
              <a:t>Sentencias Control Condicional</a:t>
            </a:r>
            <a:endPar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16" name="椭圆 1"/>
          <p:cNvSpPr/>
          <p:nvPr/>
        </p:nvSpPr>
        <p:spPr>
          <a:xfrm>
            <a:off x="2442426" y="906790"/>
            <a:ext cx="2636137" cy="258622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7" name="椭圆 1"/>
          <p:cNvSpPr/>
          <p:nvPr/>
        </p:nvSpPr>
        <p:spPr>
          <a:xfrm>
            <a:off x="2262496" y="3195905"/>
            <a:ext cx="1324336" cy="2586226"/>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8" name="椭圆 1"/>
          <p:cNvSpPr/>
          <p:nvPr/>
        </p:nvSpPr>
        <p:spPr>
          <a:xfrm rot="5400000">
            <a:off x="2094743" y="5459917"/>
            <a:ext cx="2573986" cy="264867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9" name="椭圆 1"/>
          <p:cNvSpPr/>
          <p:nvPr/>
        </p:nvSpPr>
        <p:spPr>
          <a:xfrm rot="10800000">
            <a:off x="113553" y="539654"/>
            <a:ext cx="2636137" cy="258622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0" name="椭圆 1"/>
          <p:cNvSpPr/>
          <p:nvPr/>
        </p:nvSpPr>
        <p:spPr>
          <a:xfrm rot="5400000">
            <a:off x="456071" y="4662549"/>
            <a:ext cx="1293113" cy="2495439"/>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1" name="椭圆 1"/>
          <p:cNvSpPr/>
          <p:nvPr/>
        </p:nvSpPr>
        <p:spPr>
          <a:xfrm flipH="1">
            <a:off x="1621076" y="-1135916"/>
            <a:ext cx="1324336" cy="1972682"/>
          </a:xfrm>
          <a:custGeom>
            <a:avLst/>
            <a:gdLst/>
            <a:ahLst/>
            <a:cxnLst/>
            <a:rect l="l" t="t" r="r" b="b"/>
            <a:pathLst>
              <a:path w="828092" h="1263279">
                <a:moveTo>
                  <a:pt x="350802" y="0"/>
                </a:moveTo>
                <a:lnTo>
                  <a:pt x="126332" y="0"/>
                </a:lnTo>
                <a:cubicBezTo>
                  <a:pt x="45484" y="125433"/>
                  <a:pt x="0" y="274998"/>
                  <a:pt x="0" y="435187"/>
                </a:cubicBezTo>
                <a:cubicBezTo>
                  <a:pt x="0" y="892530"/>
                  <a:pt x="370749" y="1263279"/>
                  <a:pt x="828092" y="1263279"/>
                </a:cubicBezTo>
                <a:lnTo>
                  <a:pt x="828092" y="1083259"/>
                </a:lnTo>
                <a:cubicBezTo>
                  <a:pt x="470172" y="1083259"/>
                  <a:pt x="180020" y="793107"/>
                  <a:pt x="180020" y="435187"/>
                </a:cubicBezTo>
                <a:cubicBezTo>
                  <a:pt x="180020" y="266974"/>
                  <a:pt x="244108" y="113729"/>
                  <a:pt x="350802"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2" name="圆角矩形 14"/>
          <p:cNvSpPr/>
          <p:nvPr/>
        </p:nvSpPr>
        <p:spPr>
          <a:xfrm>
            <a:off x="5920496" y="1950895"/>
            <a:ext cx="6333781" cy="101200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s-ES_tradnl" altLang="zh-CN" sz="36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rPr>
              <a:t>if - elif - else</a:t>
            </a:r>
            <a:endParaRPr kumimoji="0" lang="es-ES_tradnl" altLang="zh-CN" sz="36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endParaRPr>
          </a:p>
        </p:txBody>
      </p:sp>
      <p:sp>
        <p:nvSpPr>
          <p:cNvPr id="24" name="矩形 23"/>
          <p:cNvSpPr/>
          <p:nvPr/>
        </p:nvSpPr>
        <p:spPr>
          <a:xfrm>
            <a:off x="5830570" y="3514725"/>
            <a:ext cx="2144395" cy="460375"/>
          </a:xfrm>
          <a:prstGeom prst="rect">
            <a:avLst/>
          </a:prstGeom>
        </p:spPr>
        <p:txBody>
          <a:bodyPr wrap="square">
            <a:spAutoFit/>
          </a:bodyPr>
          <a:lstStyle/>
          <a:p>
            <a:endParaRPr lang="en-US" altLang="zh-HK" sz="2400" dirty="0" smtClean="0">
              <a:solidFill>
                <a:srgbClr val="D1D2D4"/>
              </a:solidFill>
              <a:ea typeface="Noto Sans CJK SC" panose="020B0500000000000000" charset="-122"/>
              <a:cs typeface="DejaVu Sans" panose="020B0603030804020204" charset="0"/>
            </a:endParaRPr>
          </a:p>
        </p:txBody>
      </p:sp>
      <p:sp>
        <p:nvSpPr>
          <p:cNvPr id="25" name="矩形 24"/>
          <p:cNvSpPr/>
          <p:nvPr/>
        </p:nvSpPr>
        <p:spPr>
          <a:xfrm>
            <a:off x="5145070" y="3195782"/>
            <a:ext cx="11718290" cy="5015865"/>
          </a:xfrm>
          <a:prstGeom prst="rect">
            <a:avLst/>
          </a:prstGeom>
        </p:spPr>
        <p:txBody>
          <a:bodyPr wrap="none">
            <a:spAutoFit/>
          </a:bodyPr>
          <a:lstStyle/>
          <a:p>
            <a:pPr marL="342900" indent="-342900" algn="l">
              <a:buFont typeface="Arial" panose="020B0604020202090204" pitchFamily="34" charset="0"/>
              <a:buChar char="•"/>
            </a:pPr>
            <a:r>
              <a:rPr lang="es-ES_tradnl" altLang="en-US" sz="2000" dirty="0" smtClean="0">
                <a:solidFill>
                  <a:srgbClr val="D1D2D4"/>
                </a:solidFill>
                <a:ea typeface="Noto Sans CJK SC" panose="020B0500000000000000" charset="-122"/>
                <a:cs typeface="DejaVu Sans" panose="020B0603030804020204" charset="0"/>
              </a:rPr>
              <a:t>Las estructuras de control de flujo condicionales, se definen mediante el uso </a:t>
            </a:r>
            <a:endParaRPr lang="es-ES_tradnl" altLang="en-US" sz="2000" dirty="0" smtClean="0">
              <a:solidFill>
                <a:srgbClr val="D1D2D4"/>
              </a:solidFill>
              <a:ea typeface="Noto Sans CJK SC" panose="020B0500000000000000" charset="-122"/>
              <a:cs typeface="DejaVu Sans" panose="020B0603030804020204" charset="0"/>
            </a:endParaRPr>
          </a:p>
          <a:p>
            <a:pPr algn="l"/>
            <a:r>
              <a:rPr lang="es-ES_tradnl" altLang="en-US" sz="2000" dirty="0" smtClean="0">
                <a:solidFill>
                  <a:srgbClr val="D1D2D4"/>
                </a:solidFill>
                <a:ea typeface="Noto Sans CJK SC" panose="020B0500000000000000" charset="-122"/>
                <a:cs typeface="DejaVu Sans" panose="020B0603030804020204" charset="0"/>
              </a:rPr>
              <a:t>    de tres palabras claves reservadas, del lenguaje: </a:t>
            </a:r>
            <a:endParaRPr lang="es-ES_tradnl" altLang="en-US" sz="2000" dirty="0" smtClean="0">
              <a:solidFill>
                <a:srgbClr val="D1D2D4"/>
              </a:solidFill>
              <a:ea typeface="Noto Sans CJK SC" panose="020B0500000000000000" charset="-122"/>
              <a:cs typeface="DejaVu Sans" panose="020B0603030804020204" charset="0"/>
            </a:endParaRPr>
          </a:p>
          <a:p>
            <a:pPr algn="l"/>
            <a:r>
              <a:rPr lang="es-ES_tradnl" altLang="en-US" sz="2000" b="1" dirty="0" smtClean="0">
                <a:solidFill>
                  <a:srgbClr val="D1D2D4"/>
                </a:solidFill>
                <a:ea typeface="Noto Sans CJK SC" panose="020B0500000000000000" charset="-122"/>
                <a:cs typeface="DejaVu Sans" panose="020B0603030804020204" charset="0"/>
              </a:rPr>
              <a:t>    if (si), elif (sino, si) y else (sino)</a:t>
            </a:r>
            <a:r>
              <a:rPr lang="es-ES_tradnl" altLang="en-US" sz="2000" dirty="0" smtClean="0">
                <a:solidFill>
                  <a:srgbClr val="D1D2D4"/>
                </a:solidFill>
                <a:ea typeface="Noto Sans CJK SC" panose="020B0500000000000000" charset="-122"/>
                <a:cs typeface="DejaVu Sans" panose="020B0603030804020204" charset="0"/>
              </a:rPr>
              <a:t>.</a:t>
            </a:r>
            <a:endParaRPr lang="es-ES_tradnl" altLang="en-US" sz="2000" dirty="0" smtClean="0">
              <a:solidFill>
                <a:srgbClr val="D1D2D4"/>
              </a:solidFill>
              <a:ea typeface="Noto Sans CJK SC" panose="020B0500000000000000" charset="-122"/>
              <a:cs typeface="DejaVu Sans" panose="020B0603030804020204" charset="0"/>
            </a:endParaRPr>
          </a:p>
          <a:p>
            <a:pPr algn="l"/>
            <a:endParaRPr lang="es-ES_tradnl" altLang="en-US" sz="2000" dirty="0" smtClean="0">
              <a:solidFill>
                <a:srgbClr val="D1D2D4"/>
              </a:solidFill>
              <a:ea typeface="Noto Sans CJK SC" panose="020B0500000000000000" charset="-122"/>
              <a:cs typeface="DejaVu Sans" panose="020B0603030804020204" charset="0"/>
            </a:endParaRPr>
          </a:p>
          <a:p>
            <a:pPr marL="342900" indent="-342900" algn="l">
              <a:buFont typeface="Arial" panose="020B0604020202090204" pitchFamily="34" charset="0"/>
              <a:buChar char="•"/>
            </a:pPr>
            <a:r>
              <a:rPr lang="es-ES_tradnl" altLang="en-US" sz="2000" dirty="0" smtClean="0">
                <a:solidFill>
                  <a:srgbClr val="D1D2D4"/>
                </a:solidFill>
                <a:ea typeface="Noto Sans CJK SC" panose="020B0500000000000000" charset="-122"/>
                <a:cs typeface="DejaVu Sans" panose="020B0603030804020204" charset="0"/>
              </a:rPr>
              <a:t>La evaluación de condiciones, solo puede arrojar 1 de 2 resultados: </a:t>
            </a:r>
            <a:endParaRPr lang="es-ES_tradnl" altLang="en-US" sz="2000" dirty="0" smtClean="0">
              <a:solidFill>
                <a:srgbClr val="D1D2D4"/>
              </a:solidFill>
              <a:ea typeface="Noto Sans CJK SC" panose="020B0500000000000000" charset="-122"/>
              <a:cs typeface="DejaVu Sans" panose="020B0603030804020204" charset="0"/>
            </a:endParaRPr>
          </a:p>
          <a:p>
            <a:pPr algn="l"/>
            <a:r>
              <a:rPr lang="es-ES_tradnl" altLang="en-US" sz="2000" dirty="0" smtClean="0">
                <a:solidFill>
                  <a:srgbClr val="D1D2D4"/>
                </a:solidFill>
                <a:ea typeface="Noto Sans CJK SC" panose="020B0500000000000000" charset="-122"/>
                <a:cs typeface="DejaVu Sans" panose="020B0603030804020204" charset="0"/>
              </a:rPr>
              <a:t>    verdadero o falso (True o False).</a:t>
            </a:r>
            <a:endParaRPr lang="es-ES_tradnl" altLang="en-US" sz="2000" dirty="0" smtClean="0">
              <a:solidFill>
                <a:srgbClr val="D1D2D4"/>
              </a:solidFill>
              <a:ea typeface="Noto Sans CJK SC" panose="020B0500000000000000" charset="-122"/>
              <a:cs typeface="DejaVu Sans" panose="020B0603030804020204" charset="0"/>
            </a:endParaRPr>
          </a:p>
          <a:p>
            <a:pPr algn="l"/>
            <a:endParaRPr lang="es-ES_tradnl" altLang="en-US" sz="2000" dirty="0" smtClean="0">
              <a:solidFill>
                <a:srgbClr val="D1D2D4"/>
              </a:solidFill>
              <a:ea typeface="Noto Sans CJK SC" panose="020B0500000000000000" charset="-122"/>
              <a:cs typeface="DejaVu Sans" panose="020B0603030804020204" charset="0"/>
            </a:endParaRPr>
          </a:p>
          <a:p>
            <a:pPr marL="342900" indent="-342900" algn="l">
              <a:buFont typeface="Arial" panose="020B0604020202090204" pitchFamily="34" charset="0"/>
              <a:buChar char="•"/>
            </a:pPr>
            <a:r>
              <a:rPr lang="es-ES_tradnl" altLang="en-US" sz="2000" dirty="0" smtClean="0">
                <a:solidFill>
                  <a:srgbClr val="D1D2D4"/>
                </a:solidFill>
                <a:ea typeface="Noto Sans CJK SC" panose="020B0500000000000000" charset="-122"/>
                <a:cs typeface="DejaVu Sans" panose="020B0603030804020204" charset="0"/>
              </a:rPr>
              <a:t>Para describir la evaluación a realizar sobre una condición, se utilizan </a:t>
            </a:r>
            <a:endParaRPr lang="es-ES_tradnl" altLang="en-US" sz="2000"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r>
              <a:rPr lang="es-ES_tradnl" altLang="en-US" sz="2000" dirty="0" smtClean="0">
                <a:solidFill>
                  <a:srgbClr val="D1D2D4"/>
                </a:solidFill>
                <a:ea typeface="Noto Sans CJK SC" panose="020B0500000000000000" charset="-122"/>
                <a:cs typeface="DejaVu Sans" panose="020B0603030804020204" charset="0"/>
              </a:rPr>
              <a:t>    </a:t>
            </a:r>
            <a:r>
              <a:rPr lang="es-ES_tradnl" altLang="en-US" sz="2000" b="1" dirty="0" smtClean="0">
                <a:solidFill>
                  <a:srgbClr val="D1D2D4"/>
                </a:solidFill>
                <a:ea typeface="Noto Sans CJK SC" panose="020B0500000000000000" charset="-122"/>
                <a:cs typeface="DejaVu Sans" panose="020B0603030804020204" charset="0"/>
              </a:rPr>
              <a:t>operadores relacionales</a:t>
            </a:r>
            <a:r>
              <a:rPr lang="es-ES_tradnl" altLang="en-US" sz="2000" dirty="0" smtClean="0">
                <a:solidFill>
                  <a:srgbClr val="D1D2D4"/>
                </a:solidFill>
                <a:ea typeface="Noto Sans CJK SC" panose="020B0500000000000000" charset="-122"/>
                <a:cs typeface="DejaVu Sans" panose="020B0603030804020204" charset="0"/>
              </a:rPr>
              <a:t> (o de comparación).</a:t>
            </a:r>
            <a:endParaRPr lang="es-ES_tradnl" altLang="en-US" sz="2000"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endParaRPr lang="es-ES_tradnl" altLang="en-US" sz="2000" dirty="0" smtClean="0">
              <a:solidFill>
                <a:srgbClr val="D1D2D4"/>
              </a:solidFill>
              <a:ea typeface="Noto Sans CJK SC" panose="020B0500000000000000" charset="-122"/>
              <a:cs typeface="DejaVu Sans" panose="020B0603030804020204" charset="0"/>
            </a:endParaRPr>
          </a:p>
          <a:p>
            <a:pPr marL="342900" indent="-342900" algn="l">
              <a:buFont typeface="Arial" panose="020B0604020202090204" pitchFamily="34" charset="0"/>
              <a:buChar char="•"/>
            </a:pPr>
            <a:r>
              <a:rPr lang="es-ES_tradnl" altLang="en-US" sz="2000" dirty="0" smtClean="0">
                <a:solidFill>
                  <a:srgbClr val="D1D2D4"/>
                </a:solidFill>
                <a:ea typeface="Noto Sans CJK SC" panose="020B0500000000000000" charset="-122"/>
                <a:cs typeface="DejaVu Sans" panose="020B0603030804020204" charset="0"/>
              </a:rPr>
              <a:t>Y para evaluar más de una condición simultáneamente, se utilizan </a:t>
            </a:r>
            <a:r>
              <a:rPr lang="es-ES_tradnl" altLang="en-US" sz="2000" b="1" dirty="0" smtClean="0">
                <a:solidFill>
                  <a:srgbClr val="D1D2D4"/>
                </a:solidFill>
                <a:ea typeface="Noto Sans CJK SC" panose="020B0500000000000000" charset="-122"/>
                <a:cs typeface="DejaVu Sans" panose="020B0603030804020204" charset="0"/>
              </a:rPr>
              <a:t>operadores</a:t>
            </a:r>
            <a:endParaRPr lang="es-ES_tradnl" altLang="en-US" sz="2000" b="1"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r>
              <a:rPr lang="es-ES_tradnl" altLang="en-US" sz="2000" b="1" dirty="0" smtClean="0">
                <a:solidFill>
                  <a:srgbClr val="D1D2D4"/>
                </a:solidFill>
                <a:ea typeface="Noto Sans CJK SC" panose="020B0500000000000000" charset="-122"/>
                <a:cs typeface="DejaVu Sans" panose="020B0603030804020204" charset="0"/>
              </a:rPr>
              <a:t>     lógicos.</a:t>
            </a:r>
            <a:endParaRPr lang="es-ES_tradnl" altLang="en-US" sz="2000" b="1"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r>
              <a:rPr lang="es-ES_tradnl" altLang="en-US" sz="2000" b="1" dirty="0" smtClean="0">
                <a:solidFill>
                  <a:srgbClr val="D1D2D4"/>
                </a:solidFill>
                <a:ea typeface="Noto Sans CJK SC" panose="020B0500000000000000" charset="-122"/>
                <a:cs typeface="DejaVu Sans" panose="020B0603030804020204" charset="0"/>
              </a:rPr>
              <a:t>    </a:t>
            </a:r>
            <a:endParaRPr lang="es-ES_tradnl" altLang="en-US" sz="2000" b="1"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r>
              <a:rPr lang="es-ES_tradnl" altLang="en-US" sz="2000" dirty="0" smtClean="0">
                <a:solidFill>
                  <a:srgbClr val="D1D2D4"/>
                </a:solidFill>
                <a:ea typeface="Noto Sans CJK SC" panose="020B0500000000000000" charset="-122"/>
                <a:cs typeface="DejaVu Sans" panose="020B0603030804020204" charset="0"/>
                <a:sym typeface="+mn-ea"/>
              </a:rPr>
              <a:t> </a:t>
            </a:r>
            <a:r>
              <a:rPr lang="es-ES_tradnl" altLang="en-US" sz="2000" b="1" dirty="0" smtClean="0">
                <a:solidFill>
                  <a:srgbClr val="D1D2D4"/>
                </a:solidFill>
                <a:ea typeface="Noto Sans CJK SC" panose="020B0500000000000000" charset="-122"/>
                <a:cs typeface="DejaVu Sans" panose="020B0603030804020204" charset="0"/>
                <a:sym typeface="+mn-ea"/>
              </a:rPr>
              <a:t>    (*) 1 indica resultado verdadero de la condición, mientras que 0, indica falso.</a:t>
            </a:r>
            <a:endParaRPr lang="es-ES_tradnl" altLang="en-US" sz="2000" b="1"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r>
              <a:rPr lang="es-ES_tradnl" altLang="en-US" sz="2000" b="1" dirty="0" smtClean="0">
                <a:solidFill>
                  <a:srgbClr val="D1D2D4"/>
                </a:solidFill>
                <a:ea typeface="Noto Sans CJK SC" panose="020B0500000000000000" charset="-122"/>
                <a:cs typeface="DejaVu Sans" panose="020B0603030804020204" charset="0"/>
              </a:rPr>
              <a:t> </a:t>
            </a:r>
            <a:endParaRPr lang="es-ES_tradnl" altLang="en-US" sz="2000" dirty="0" smtClean="0">
              <a:solidFill>
                <a:srgbClr val="D1D2D4"/>
              </a:solidFill>
              <a:ea typeface="Noto Sans CJK SC" panose="020B0500000000000000" charset="-122"/>
              <a:cs typeface="DejaVu Sans" panose="020B0603030804020204" charset="0"/>
            </a:endParaRPr>
          </a:p>
          <a:p>
            <a:pPr algn="l"/>
            <a:endParaRPr lang="es-ES_tradnl" altLang="en-US" sz="2000" dirty="0" smtClean="0">
              <a:solidFill>
                <a:srgbClr val="D1D2D4"/>
              </a:solidFill>
              <a:ea typeface="Noto Sans CJK SC" panose="020B0500000000000000" charset="-122"/>
              <a:cs typeface="DejaVu Sans" panose="020B06030308040202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49"/>
          <p:cNvSpPr/>
          <p:nvPr/>
        </p:nvSpPr>
        <p:spPr>
          <a:xfrm rot="20302543">
            <a:off x="827426" y="-349975"/>
            <a:ext cx="2203302" cy="11480200"/>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 name="connsiteX0-121" fmla="*/ 756958 w 945199"/>
              <a:gd name="connsiteY0-122" fmla="*/ 0 h 6667179"/>
              <a:gd name="connsiteX1-123" fmla="*/ 945199 w 945199"/>
              <a:gd name="connsiteY1-124" fmla="*/ 6667179 h 6667179"/>
              <a:gd name="connsiteX2-125" fmla="*/ 104432 w 945199"/>
              <a:gd name="connsiteY2-126" fmla="*/ 6237363 h 6667179"/>
              <a:gd name="connsiteX3-127" fmla="*/ 0 w 945199"/>
              <a:gd name="connsiteY3-128" fmla="*/ 2243134 h 6667179"/>
              <a:gd name="connsiteX4-129" fmla="*/ 756958 w 945199"/>
              <a:gd name="connsiteY4-130" fmla="*/ 0 h 6667179"/>
              <a:gd name="connsiteX0-131" fmla="*/ 818594 w 1006835"/>
              <a:gd name="connsiteY0-132" fmla="*/ 0 h 6667179"/>
              <a:gd name="connsiteX1-133" fmla="*/ 1006835 w 1006835"/>
              <a:gd name="connsiteY1-134" fmla="*/ 6667179 h 6667179"/>
              <a:gd name="connsiteX2-135" fmla="*/ 166068 w 1006835"/>
              <a:gd name="connsiteY2-136" fmla="*/ 6237363 h 6667179"/>
              <a:gd name="connsiteX3-137" fmla="*/ 0 w 1006835"/>
              <a:gd name="connsiteY3-138" fmla="*/ 1779969 h 6667179"/>
              <a:gd name="connsiteX4-139" fmla="*/ 818594 w 1006835"/>
              <a:gd name="connsiteY4-140" fmla="*/ 0 h 6667179"/>
              <a:gd name="connsiteX0-141" fmla="*/ 818594 w 1019989"/>
              <a:gd name="connsiteY0-142" fmla="*/ 0 h 6799187"/>
              <a:gd name="connsiteX1-143" fmla="*/ 1019989 w 1019989"/>
              <a:gd name="connsiteY1-144" fmla="*/ 6799187 h 6799187"/>
              <a:gd name="connsiteX2-145" fmla="*/ 166068 w 1019989"/>
              <a:gd name="connsiteY2-146" fmla="*/ 6237363 h 6799187"/>
              <a:gd name="connsiteX3-147" fmla="*/ 0 w 1019989"/>
              <a:gd name="connsiteY3-148" fmla="*/ 1779969 h 6799187"/>
              <a:gd name="connsiteX4-149" fmla="*/ 818594 w 1019989"/>
              <a:gd name="connsiteY4-150" fmla="*/ 0 h 6799187"/>
              <a:gd name="connsiteX0-151" fmla="*/ 818594 w 1019989"/>
              <a:gd name="connsiteY0-152" fmla="*/ 0 h 6799187"/>
              <a:gd name="connsiteX1-153" fmla="*/ 1019989 w 1019989"/>
              <a:gd name="connsiteY1-154" fmla="*/ 6799187 h 6799187"/>
              <a:gd name="connsiteX2-155" fmla="*/ 173679 w 1019989"/>
              <a:gd name="connsiteY2-156" fmla="*/ 6352585 h 6799187"/>
              <a:gd name="connsiteX3-157" fmla="*/ 0 w 1019989"/>
              <a:gd name="connsiteY3-158" fmla="*/ 1779969 h 6799187"/>
              <a:gd name="connsiteX4-159" fmla="*/ 818594 w 1019989"/>
              <a:gd name="connsiteY4-160" fmla="*/ 0 h 6799187"/>
              <a:gd name="connsiteX0-161" fmla="*/ 818594 w 1019989"/>
              <a:gd name="connsiteY0-162" fmla="*/ 283392 h 7082579"/>
              <a:gd name="connsiteX1-163" fmla="*/ 1019989 w 1019989"/>
              <a:gd name="connsiteY1-164" fmla="*/ 7082579 h 7082579"/>
              <a:gd name="connsiteX2-165" fmla="*/ 173679 w 1019989"/>
              <a:gd name="connsiteY2-166" fmla="*/ 6635977 h 7082579"/>
              <a:gd name="connsiteX3-167" fmla="*/ 0 w 1019989"/>
              <a:gd name="connsiteY3-168" fmla="*/ 2063361 h 7082579"/>
              <a:gd name="connsiteX4-169" fmla="*/ 442807 w 1019989"/>
              <a:gd name="connsiteY4-170" fmla="*/ 1360784 h 7082579"/>
              <a:gd name="connsiteX5" fmla="*/ 818594 w 1019989"/>
              <a:gd name="connsiteY5" fmla="*/ 283392 h 7082579"/>
              <a:gd name="connsiteX0-171" fmla="*/ 818594 w 1019989"/>
              <a:gd name="connsiteY0-172" fmla="*/ 512235 h 7311422"/>
              <a:gd name="connsiteX1-173" fmla="*/ 1019989 w 1019989"/>
              <a:gd name="connsiteY1-174" fmla="*/ 7311422 h 7311422"/>
              <a:gd name="connsiteX2-175" fmla="*/ 173679 w 1019989"/>
              <a:gd name="connsiteY2-176" fmla="*/ 6864820 h 7311422"/>
              <a:gd name="connsiteX3-177" fmla="*/ 0 w 1019989"/>
              <a:gd name="connsiteY3-178" fmla="*/ 2292204 h 7311422"/>
              <a:gd name="connsiteX4-179" fmla="*/ 590599 w 1019989"/>
              <a:gd name="connsiteY4-180" fmla="*/ 470111 h 7311422"/>
              <a:gd name="connsiteX5-181" fmla="*/ 818594 w 1019989"/>
              <a:gd name="connsiteY5-182" fmla="*/ 512235 h 7311422"/>
              <a:gd name="connsiteX0-183" fmla="*/ 818594 w 1019989"/>
              <a:gd name="connsiteY0-184" fmla="*/ 533276 h 7332463"/>
              <a:gd name="connsiteX1-185" fmla="*/ 1019989 w 1019989"/>
              <a:gd name="connsiteY1-186" fmla="*/ 7332463 h 7332463"/>
              <a:gd name="connsiteX2-187" fmla="*/ 173679 w 1019989"/>
              <a:gd name="connsiteY2-188" fmla="*/ 6885861 h 7332463"/>
              <a:gd name="connsiteX3-189" fmla="*/ 0 w 1019989"/>
              <a:gd name="connsiteY3-190" fmla="*/ 2313245 h 7332463"/>
              <a:gd name="connsiteX4-191" fmla="*/ 586794 w 1019989"/>
              <a:gd name="connsiteY4-192" fmla="*/ 433541 h 7332463"/>
              <a:gd name="connsiteX5-193" fmla="*/ 818594 w 1019989"/>
              <a:gd name="connsiteY5-194" fmla="*/ 533276 h 7332463"/>
              <a:gd name="connsiteX0-195" fmla="*/ 818594 w 1019989"/>
              <a:gd name="connsiteY0-196" fmla="*/ 405725 h 7204912"/>
              <a:gd name="connsiteX1-197" fmla="*/ 1019989 w 1019989"/>
              <a:gd name="connsiteY1-198" fmla="*/ 7204912 h 7204912"/>
              <a:gd name="connsiteX2-199" fmla="*/ 173679 w 1019989"/>
              <a:gd name="connsiteY2-200" fmla="*/ 6758310 h 7204912"/>
              <a:gd name="connsiteX3-201" fmla="*/ 0 w 1019989"/>
              <a:gd name="connsiteY3-202" fmla="*/ 2185694 h 7204912"/>
              <a:gd name="connsiteX4-203" fmla="*/ 586794 w 1019989"/>
              <a:gd name="connsiteY4-204" fmla="*/ 305990 h 7204912"/>
              <a:gd name="connsiteX5-205" fmla="*/ 818594 w 1019989"/>
              <a:gd name="connsiteY5-206" fmla="*/ 405725 h 7204912"/>
              <a:gd name="connsiteX0-207" fmla="*/ 818594 w 1019989"/>
              <a:gd name="connsiteY0-208" fmla="*/ 405725 h 7204912"/>
              <a:gd name="connsiteX1-209" fmla="*/ 1019989 w 1019989"/>
              <a:gd name="connsiteY1-210" fmla="*/ 7204912 h 7204912"/>
              <a:gd name="connsiteX2-211" fmla="*/ 173679 w 1019989"/>
              <a:gd name="connsiteY2-212" fmla="*/ 6758310 h 7204912"/>
              <a:gd name="connsiteX3-213" fmla="*/ 0 w 1019989"/>
              <a:gd name="connsiteY3-214" fmla="*/ 2185694 h 7204912"/>
              <a:gd name="connsiteX4-215" fmla="*/ 586794 w 1019989"/>
              <a:gd name="connsiteY4-216" fmla="*/ 305990 h 7204912"/>
              <a:gd name="connsiteX5-217" fmla="*/ 818594 w 1019989"/>
              <a:gd name="connsiteY5-218" fmla="*/ 405725 h 7204912"/>
              <a:gd name="connsiteX0-219" fmla="*/ 818594 w 1019989"/>
              <a:gd name="connsiteY0-220" fmla="*/ 99735 h 6898922"/>
              <a:gd name="connsiteX1-221" fmla="*/ 1019989 w 1019989"/>
              <a:gd name="connsiteY1-222" fmla="*/ 6898922 h 6898922"/>
              <a:gd name="connsiteX2-223" fmla="*/ 173679 w 1019989"/>
              <a:gd name="connsiteY2-224" fmla="*/ 6452320 h 6898922"/>
              <a:gd name="connsiteX3-225" fmla="*/ 0 w 1019989"/>
              <a:gd name="connsiteY3-226" fmla="*/ 1879704 h 6898922"/>
              <a:gd name="connsiteX4-227" fmla="*/ 586794 w 1019989"/>
              <a:gd name="connsiteY4-228" fmla="*/ 0 h 6898922"/>
              <a:gd name="connsiteX5-229" fmla="*/ 818594 w 1019989"/>
              <a:gd name="connsiteY5-230" fmla="*/ 99735 h 6898922"/>
              <a:gd name="connsiteX0-231" fmla="*/ 818594 w 1019989"/>
              <a:gd name="connsiteY0-232" fmla="*/ 99735 h 6898922"/>
              <a:gd name="connsiteX1-233" fmla="*/ 1019989 w 1019989"/>
              <a:gd name="connsiteY1-234" fmla="*/ 6898922 h 6898922"/>
              <a:gd name="connsiteX2-235" fmla="*/ 173679 w 1019989"/>
              <a:gd name="connsiteY2-236" fmla="*/ 6452320 h 6898922"/>
              <a:gd name="connsiteX3-237" fmla="*/ 0 w 1019989"/>
              <a:gd name="connsiteY3-238" fmla="*/ 1879704 h 6898922"/>
              <a:gd name="connsiteX4-239" fmla="*/ 586794 w 1019989"/>
              <a:gd name="connsiteY4-240" fmla="*/ 0 h 6898922"/>
              <a:gd name="connsiteX5-241" fmla="*/ 818594 w 1019989"/>
              <a:gd name="connsiteY5-242" fmla="*/ 99735 h 6898922"/>
              <a:gd name="connsiteX0-243" fmla="*/ 818594 w 1019989"/>
              <a:gd name="connsiteY0-244" fmla="*/ 99735 h 6898922"/>
              <a:gd name="connsiteX1-245" fmla="*/ 1019989 w 1019989"/>
              <a:gd name="connsiteY1-246" fmla="*/ 6898922 h 6898922"/>
              <a:gd name="connsiteX2-247" fmla="*/ 173679 w 1019989"/>
              <a:gd name="connsiteY2-248" fmla="*/ 6452320 h 6898922"/>
              <a:gd name="connsiteX3-249" fmla="*/ 0 w 1019989"/>
              <a:gd name="connsiteY3-250" fmla="*/ 1879704 h 6898922"/>
              <a:gd name="connsiteX4-251" fmla="*/ 586794 w 1019989"/>
              <a:gd name="connsiteY4-252" fmla="*/ 0 h 6898922"/>
              <a:gd name="connsiteX5-253" fmla="*/ 818594 w 1019989"/>
              <a:gd name="connsiteY5-254" fmla="*/ 99735 h 6898922"/>
              <a:gd name="connsiteX0-255" fmla="*/ 814788 w 1016183"/>
              <a:gd name="connsiteY0-256" fmla="*/ 99735 h 6898922"/>
              <a:gd name="connsiteX1-257" fmla="*/ 1016183 w 1016183"/>
              <a:gd name="connsiteY1-258" fmla="*/ 6898922 h 6898922"/>
              <a:gd name="connsiteX2-259" fmla="*/ 169873 w 1016183"/>
              <a:gd name="connsiteY2-260" fmla="*/ 6452320 h 6898922"/>
              <a:gd name="connsiteX3-261" fmla="*/ 0 w 1016183"/>
              <a:gd name="connsiteY3-262" fmla="*/ 1937315 h 6898922"/>
              <a:gd name="connsiteX4-263" fmla="*/ 582988 w 1016183"/>
              <a:gd name="connsiteY4-264" fmla="*/ 0 h 6898922"/>
              <a:gd name="connsiteX5-265" fmla="*/ 814788 w 1016183"/>
              <a:gd name="connsiteY5-266" fmla="*/ 99735 h 6898922"/>
              <a:gd name="connsiteX0-267" fmla="*/ 814788 w 1016183"/>
              <a:gd name="connsiteY0-268" fmla="*/ 99735 h 6898922"/>
              <a:gd name="connsiteX1-269" fmla="*/ 1016183 w 1016183"/>
              <a:gd name="connsiteY1-270" fmla="*/ 6898922 h 6898922"/>
              <a:gd name="connsiteX2-271" fmla="*/ 169873 w 1016183"/>
              <a:gd name="connsiteY2-272" fmla="*/ 6452320 h 6898922"/>
              <a:gd name="connsiteX3-273" fmla="*/ 0 w 1016183"/>
              <a:gd name="connsiteY3-274" fmla="*/ 1937315 h 6898922"/>
              <a:gd name="connsiteX4-275" fmla="*/ 582988 w 1016183"/>
              <a:gd name="connsiteY4-276" fmla="*/ 0 h 6898922"/>
              <a:gd name="connsiteX5-277" fmla="*/ 814788 w 1016183"/>
              <a:gd name="connsiteY5-278" fmla="*/ 99735 h 6898922"/>
              <a:gd name="connsiteX0-279" fmla="*/ 814788 w 1016183"/>
              <a:gd name="connsiteY0-280" fmla="*/ 114246 h 6913433"/>
              <a:gd name="connsiteX1-281" fmla="*/ 1016183 w 1016183"/>
              <a:gd name="connsiteY1-282" fmla="*/ 6913433 h 6913433"/>
              <a:gd name="connsiteX2-283" fmla="*/ 169873 w 1016183"/>
              <a:gd name="connsiteY2-284" fmla="*/ 6466831 h 6913433"/>
              <a:gd name="connsiteX3-285" fmla="*/ 0 w 1016183"/>
              <a:gd name="connsiteY3-286" fmla="*/ 1951826 h 6913433"/>
              <a:gd name="connsiteX4-287" fmla="*/ 608638 w 1016183"/>
              <a:gd name="connsiteY4-288" fmla="*/ 0 h 6913433"/>
              <a:gd name="connsiteX5-289" fmla="*/ 814788 w 1016183"/>
              <a:gd name="connsiteY5-290" fmla="*/ 114246 h 6913433"/>
              <a:gd name="connsiteX0-291" fmla="*/ 800061 w 1001456"/>
              <a:gd name="connsiteY0-292" fmla="*/ 114246 h 6913433"/>
              <a:gd name="connsiteX1-293" fmla="*/ 1001456 w 1001456"/>
              <a:gd name="connsiteY1-294" fmla="*/ 6913433 h 6913433"/>
              <a:gd name="connsiteX2-295" fmla="*/ 155146 w 1001456"/>
              <a:gd name="connsiteY2-296" fmla="*/ 6466831 h 6913433"/>
              <a:gd name="connsiteX3-297" fmla="*/ 0 w 1001456"/>
              <a:gd name="connsiteY3-298" fmla="*/ 1973376 h 6913433"/>
              <a:gd name="connsiteX4-299" fmla="*/ 593911 w 1001456"/>
              <a:gd name="connsiteY4-300" fmla="*/ 0 h 6913433"/>
              <a:gd name="connsiteX5-301" fmla="*/ 800061 w 1001456"/>
              <a:gd name="connsiteY5-302" fmla="*/ 114246 h 6913433"/>
              <a:gd name="connsiteX0-303" fmla="*/ 800061 w 1001456"/>
              <a:gd name="connsiteY0-304" fmla="*/ 114246 h 6913433"/>
              <a:gd name="connsiteX1-305" fmla="*/ 1001456 w 1001456"/>
              <a:gd name="connsiteY1-306" fmla="*/ 6913433 h 6913433"/>
              <a:gd name="connsiteX2-307" fmla="*/ 155146 w 1001456"/>
              <a:gd name="connsiteY2-308" fmla="*/ 6466831 h 6913433"/>
              <a:gd name="connsiteX3-309" fmla="*/ 0 w 1001456"/>
              <a:gd name="connsiteY3-310" fmla="*/ 1973376 h 6913433"/>
              <a:gd name="connsiteX4-311" fmla="*/ 593911 w 1001456"/>
              <a:gd name="connsiteY4-312" fmla="*/ 0 h 6913433"/>
              <a:gd name="connsiteX5-313" fmla="*/ 800061 w 1001456"/>
              <a:gd name="connsiteY5-314" fmla="*/ 114246 h 6913433"/>
              <a:gd name="connsiteX0-315" fmla="*/ 800061 w 1001456"/>
              <a:gd name="connsiteY0-316" fmla="*/ 114246 h 6913433"/>
              <a:gd name="connsiteX1-317" fmla="*/ 1001456 w 1001456"/>
              <a:gd name="connsiteY1-318" fmla="*/ 6913433 h 6913433"/>
              <a:gd name="connsiteX2-319" fmla="*/ 155146 w 1001456"/>
              <a:gd name="connsiteY2-320" fmla="*/ 6466831 h 6913433"/>
              <a:gd name="connsiteX3-321" fmla="*/ 0 w 1001456"/>
              <a:gd name="connsiteY3-322" fmla="*/ 1973376 h 6913433"/>
              <a:gd name="connsiteX4-323" fmla="*/ 593911 w 1001456"/>
              <a:gd name="connsiteY4-324" fmla="*/ 0 h 6913433"/>
              <a:gd name="connsiteX5-325" fmla="*/ 800061 w 1001456"/>
              <a:gd name="connsiteY5-326" fmla="*/ 114246 h 6913433"/>
              <a:gd name="connsiteX0-327" fmla="*/ 800061 w 1023630"/>
              <a:gd name="connsiteY0-328" fmla="*/ 114246 h 6980574"/>
              <a:gd name="connsiteX1-329" fmla="*/ 1023630 w 1023630"/>
              <a:gd name="connsiteY1-330" fmla="*/ 6980574 h 6980574"/>
              <a:gd name="connsiteX2-331" fmla="*/ 155146 w 1023630"/>
              <a:gd name="connsiteY2-332" fmla="*/ 6466831 h 6980574"/>
              <a:gd name="connsiteX3-333" fmla="*/ 0 w 1023630"/>
              <a:gd name="connsiteY3-334" fmla="*/ 1973376 h 6980574"/>
              <a:gd name="connsiteX4-335" fmla="*/ 593911 w 1023630"/>
              <a:gd name="connsiteY4-336" fmla="*/ 0 h 6980574"/>
              <a:gd name="connsiteX5-337" fmla="*/ 800061 w 1023630"/>
              <a:gd name="connsiteY5-338" fmla="*/ 114246 h 6980574"/>
              <a:gd name="connsiteX0-339" fmla="*/ 800061 w 1023630"/>
              <a:gd name="connsiteY0-340" fmla="*/ 114246 h 6980574"/>
              <a:gd name="connsiteX1-341" fmla="*/ 1023630 w 1023630"/>
              <a:gd name="connsiteY1-342" fmla="*/ 6980574 h 6980574"/>
              <a:gd name="connsiteX2-343" fmla="*/ 157049 w 1023630"/>
              <a:gd name="connsiteY2-344" fmla="*/ 6495636 h 6980574"/>
              <a:gd name="connsiteX3-345" fmla="*/ 0 w 1023630"/>
              <a:gd name="connsiteY3-346" fmla="*/ 1973376 h 6980574"/>
              <a:gd name="connsiteX4-347" fmla="*/ 593911 w 1023630"/>
              <a:gd name="connsiteY4-348" fmla="*/ 0 h 6980574"/>
              <a:gd name="connsiteX5-349" fmla="*/ 800061 w 1023630"/>
              <a:gd name="connsiteY5-350" fmla="*/ 114246 h 6980574"/>
              <a:gd name="connsiteX0-351" fmla="*/ 800061 w 1023630"/>
              <a:gd name="connsiteY0-352" fmla="*/ 114246 h 6980574"/>
              <a:gd name="connsiteX1-353" fmla="*/ 1023630 w 1023630"/>
              <a:gd name="connsiteY1-354" fmla="*/ 6980574 h 6980574"/>
              <a:gd name="connsiteX2-355" fmla="*/ 158952 w 1023630"/>
              <a:gd name="connsiteY2-356" fmla="*/ 6524441 h 6980574"/>
              <a:gd name="connsiteX3-357" fmla="*/ 0 w 1023630"/>
              <a:gd name="connsiteY3-358" fmla="*/ 1973376 h 6980574"/>
              <a:gd name="connsiteX4-359" fmla="*/ 593911 w 1023630"/>
              <a:gd name="connsiteY4-360" fmla="*/ 0 h 6980574"/>
              <a:gd name="connsiteX5-361" fmla="*/ 800061 w 1023630"/>
              <a:gd name="connsiteY5-362" fmla="*/ 114246 h 69805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81" y="connsiteY5-182"/>
              </a:cxn>
            </a:cxnLst>
            <a:rect l="l" t="t" r="r" b="b"/>
            <a:pathLst>
              <a:path w="1023630" h="6980574">
                <a:moveTo>
                  <a:pt x="800061" y="114246"/>
                </a:moveTo>
                <a:lnTo>
                  <a:pt x="1023630" y="6980574"/>
                </a:lnTo>
                <a:lnTo>
                  <a:pt x="158952" y="6524441"/>
                </a:lnTo>
                <a:lnTo>
                  <a:pt x="0" y="1973376"/>
                </a:lnTo>
                <a:cubicBezTo>
                  <a:pt x="618432" y="42570"/>
                  <a:pt x="-17069" y="2109020"/>
                  <a:pt x="593911" y="0"/>
                </a:cubicBezTo>
                <a:cubicBezTo>
                  <a:pt x="909471" y="199645"/>
                  <a:pt x="456125" y="-91638"/>
                  <a:pt x="800061" y="114246"/>
                </a:cubicBezTo>
                <a:close/>
              </a:path>
            </a:pathLst>
          </a:custGeom>
          <a:solidFill>
            <a:schemeClr val="tx1">
              <a:lumMod val="75000"/>
              <a:lumOff val="25000"/>
              <a:alpha val="80000"/>
            </a:scheme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57821" y="2284084"/>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49" name="组合 148"/>
          <p:cNvGrpSpPr/>
          <p:nvPr/>
        </p:nvGrpSpPr>
        <p:grpSpPr>
          <a:xfrm>
            <a:off x="2815824" y="1435224"/>
            <a:ext cx="1930979" cy="1682292"/>
            <a:chOff x="5741091" y="1656534"/>
            <a:chExt cx="1930979" cy="1682292"/>
          </a:xfrm>
        </p:grpSpPr>
        <p:grpSp>
          <p:nvGrpSpPr>
            <p:cNvPr id="111" name="组合 110"/>
            <p:cNvGrpSpPr/>
            <p:nvPr/>
          </p:nvGrpSpPr>
          <p:grpSpPr>
            <a:xfrm rot="20248206">
              <a:off x="6143375" y="1925916"/>
              <a:ext cx="961633" cy="1412910"/>
              <a:chOff x="1403648" y="1052736"/>
              <a:chExt cx="1803331" cy="2808312"/>
            </a:xfrm>
          </p:grpSpPr>
          <p:sp>
            <p:nvSpPr>
              <p:cNvPr id="147"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8"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12" name="TextBox 42"/>
            <p:cNvSpPr txBox="1"/>
            <p:nvPr/>
          </p:nvSpPr>
          <p:spPr>
            <a:xfrm rot="20248206">
              <a:off x="6054542" y="165653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1</a:t>
              </a:r>
              <a:endParaRPr kumimoji="0" lang="en-US" altLang="zh-CN"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13"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5741091" y="273004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8" name="组合 157"/>
          <p:cNvGrpSpPr/>
          <p:nvPr/>
        </p:nvGrpSpPr>
        <p:grpSpPr>
          <a:xfrm>
            <a:off x="4921056" y="1710634"/>
            <a:ext cx="4033272" cy="1034025"/>
            <a:chOff x="5194666" y="1834480"/>
            <a:chExt cx="4033272" cy="1034025"/>
          </a:xfrm>
        </p:grpSpPr>
        <p:sp>
          <p:nvSpPr>
            <p:cNvPr id="115"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 Introducción a Python</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16" name="TextBox 46"/>
            <p:cNvSpPr txBox="1"/>
            <p:nvPr/>
          </p:nvSpPr>
          <p:spPr>
            <a:xfrm>
              <a:off x="5194666"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I</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17" name="直接连接符 116"/>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51" name="组合 150"/>
          <p:cNvGrpSpPr/>
          <p:nvPr/>
        </p:nvGrpSpPr>
        <p:grpSpPr>
          <a:xfrm>
            <a:off x="3643683" y="3400217"/>
            <a:ext cx="1930979" cy="1661464"/>
            <a:chOff x="6338096" y="3131124"/>
            <a:chExt cx="1930979" cy="1661464"/>
          </a:xfrm>
        </p:grpSpPr>
        <p:grpSp>
          <p:nvGrpSpPr>
            <p:cNvPr id="150" name="组合 149"/>
            <p:cNvGrpSpPr/>
            <p:nvPr/>
          </p:nvGrpSpPr>
          <p:grpSpPr>
            <a:xfrm>
              <a:off x="6651547" y="3131124"/>
              <a:ext cx="1191050" cy="1661464"/>
              <a:chOff x="6651547" y="3131124"/>
              <a:chExt cx="1191050" cy="1661464"/>
            </a:xfrm>
          </p:grpSpPr>
          <p:grpSp>
            <p:nvGrpSpPr>
              <p:cNvPr id="118" name="组合 117"/>
              <p:cNvGrpSpPr/>
              <p:nvPr/>
            </p:nvGrpSpPr>
            <p:grpSpPr>
              <a:xfrm rot="20248206">
                <a:off x="6740380" y="3379678"/>
                <a:ext cx="961633" cy="1412910"/>
                <a:chOff x="1403648" y="1052736"/>
                <a:chExt cx="1803331" cy="2808312"/>
              </a:xfrm>
            </p:grpSpPr>
            <p:sp>
              <p:nvSpPr>
                <p:cNvPr id="145"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6"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19" name="TextBox 51"/>
              <p:cNvSpPr txBox="1"/>
              <p:nvPr/>
            </p:nvSpPr>
            <p:spPr>
              <a:xfrm rot="20248206">
                <a:off x="6651547" y="313112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2</a:t>
                </a:r>
                <a:endParaRPr kumimoji="0" lang="en-US" altLang="zh-CN"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20"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pic>
          <p:nvPicPr>
            <p:cNvPr id="12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338096" y="4183810"/>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2" name="组合 151"/>
          <p:cNvGrpSpPr/>
          <p:nvPr/>
        </p:nvGrpSpPr>
        <p:grpSpPr>
          <a:xfrm>
            <a:off x="4514799" y="5332260"/>
            <a:ext cx="1930979" cy="1682292"/>
            <a:chOff x="6965227" y="4571284"/>
            <a:chExt cx="1930979" cy="1682292"/>
          </a:xfrm>
        </p:grpSpPr>
        <p:grpSp>
          <p:nvGrpSpPr>
            <p:cNvPr id="125" name="组合 124"/>
            <p:cNvGrpSpPr/>
            <p:nvPr/>
          </p:nvGrpSpPr>
          <p:grpSpPr>
            <a:xfrm rot="20248206">
              <a:off x="7367511" y="4840666"/>
              <a:ext cx="961633" cy="1412910"/>
              <a:chOff x="1403648" y="1052736"/>
              <a:chExt cx="1803331" cy="2808312"/>
            </a:xfrm>
          </p:grpSpPr>
          <p:sp>
            <p:nvSpPr>
              <p:cNvPr id="143" name="圆角矩形 142"/>
              <p:cNvSpPr/>
              <p:nvPr/>
            </p:nvSpPr>
            <p:spPr>
              <a:xfrm>
                <a:off x="1403648" y="1052736"/>
                <a:ext cx="1803331" cy="2808312"/>
              </a:xfrm>
              <a:prstGeom prst="roundRect">
                <a:avLst>
                  <a:gd name="adj" fmla="val 12132"/>
                </a:avLst>
              </a:pr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4" name="圆角矩形 143"/>
              <p:cNvSpPr/>
              <p:nvPr/>
            </p:nvSpPr>
            <p:spPr>
              <a:xfrm>
                <a:off x="1480545" y="1111681"/>
                <a:ext cx="1656184" cy="2691298"/>
              </a:xfrm>
              <a:prstGeom prst="roundRect">
                <a:avLst>
                  <a:gd name="adj" fmla="val 12132"/>
                </a:avLst>
              </a:prstGeom>
              <a:noFill/>
              <a:ln w="25400" cap="flat" cmpd="sng" algn="ctr">
                <a:solidFill>
                  <a:schemeClr val="bg1"/>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26" name="TextBox 60"/>
            <p:cNvSpPr txBox="1"/>
            <p:nvPr/>
          </p:nvSpPr>
          <p:spPr>
            <a:xfrm rot="20248206">
              <a:off x="7278678" y="457128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3</a:t>
              </a:r>
              <a:endParaRPr kumimoji="0" lang="en-US" altLang="zh-CN"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27" name="圆角矩形 9"/>
            <p:cNvSpPr/>
            <p:nvPr/>
          </p:nvSpPr>
          <p:spPr>
            <a:xfrm rot="20248206">
              <a:off x="7508095" y="554840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2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965227" y="564479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3" name="组合 152"/>
          <p:cNvGrpSpPr/>
          <p:nvPr/>
        </p:nvGrpSpPr>
        <p:grpSpPr>
          <a:xfrm>
            <a:off x="5384464" y="7290983"/>
            <a:ext cx="1930979" cy="1682292"/>
            <a:chOff x="7613299" y="6037998"/>
            <a:chExt cx="1930979" cy="1682292"/>
          </a:xfrm>
        </p:grpSpPr>
        <p:grpSp>
          <p:nvGrpSpPr>
            <p:cNvPr id="132" name="组合 131"/>
            <p:cNvGrpSpPr/>
            <p:nvPr/>
          </p:nvGrpSpPr>
          <p:grpSpPr>
            <a:xfrm rot="20248206">
              <a:off x="8015583" y="6307380"/>
              <a:ext cx="961633" cy="1412910"/>
              <a:chOff x="1403648" y="1052736"/>
              <a:chExt cx="1803331" cy="2808312"/>
            </a:xfrm>
          </p:grpSpPr>
          <p:sp>
            <p:nvSpPr>
              <p:cNvPr id="141" name="圆角矩形 140"/>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2" name="圆角矩形 141"/>
              <p:cNvSpPr/>
              <p:nvPr/>
            </p:nvSpPr>
            <p:spPr>
              <a:xfrm>
                <a:off x="1480546" y="1111681"/>
                <a:ext cx="1656183" cy="2691297"/>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33" name="TextBox 69"/>
            <p:cNvSpPr txBox="1"/>
            <p:nvPr/>
          </p:nvSpPr>
          <p:spPr>
            <a:xfrm rot="20248206">
              <a:off x="7926750" y="6037998"/>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4</a:t>
              </a:r>
              <a:endParaRPr kumimoji="0" lang="en-US" altLang="zh-CN"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34" name="圆角矩形 9"/>
            <p:cNvSpPr/>
            <p:nvPr/>
          </p:nvSpPr>
          <p:spPr>
            <a:xfrm rot="20248206">
              <a:off x="8156167" y="7015120"/>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3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7613299" y="7111512"/>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7" name="组合 156"/>
          <p:cNvGrpSpPr/>
          <p:nvPr/>
        </p:nvGrpSpPr>
        <p:grpSpPr>
          <a:xfrm>
            <a:off x="515386" y="-190602"/>
            <a:ext cx="2034484" cy="11268802"/>
            <a:chOff x="4915947" y="1638831"/>
            <a:chExt cx="2034484" cy="11268802"/>
          </a:xfrm>
        </p:grpSpPr>
        <p:sp>
          <p:nvSpPr>
            <p:cNvPr id="139" name="矩形 49"/>
            <p:cNvSpPr/>
            <p:nvPr/>
          </p:nvSpPr>
          <p:spPr>
            <a:xfrm rot="20302543">
              <a:off x="4915947" y="1638831"/>
              <a:ext cx="2034484" cy="11268802"/>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5199" h="6852033">
                  <a:moveTo>
                    <a:pt x="749183" y="0"/>
                  </a:moveTo>
                  <a:lnTo>
                    <a:pt x="945199" y="6852033"/>
                  </a:lnTo>
                  <a:lnTo>
                    <a:pt x="104432" y="6422217"/>
                  </a:lnTo>
                  <a:lnTo>
                    <a:pt x="0" y="2427988"/>
                  </a:lnTo>
                  <a:cubicBezTo>
                    <a:pt x="526428" y="705116"/>
                    <a:pt x="-4876" y="2439324"/>
                    <a:pt x="749183" y="0"/>
                  </a:cubicBezTo>
                  <a:close/>
                </a:path>
              </a:pathLst>
            </a:custGeom>
            <a:solidFill>
              <a:srgbClr val="F02424">
                <a:alpha val="80000"/>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0" name="TextBox 76"/>
            <p:cNvSpPr txBox="1"/>
            <p:nvPr/>
          </p:nvSpPr>
          <p:spPr>
            <a:xfrm rot="3922695">
              <a:off x="3133543" y="6980527"/>
              <a:ext cx="5688632" cy="10509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ctr" fontAlgn="auto">
                <a:lnSpc>
                  <a:spcPct val="130000"/>
                </a:lnSpc>
                <a:spcBef>
                  <a:spcPts val="0"/>
                </a:spcBef>
                <a:spcAft>
                  <a:spcPts val="0"/>
                </a:spcAft>
                <a:defRPr/>
              </a:pPr>
              <a:r>
                <a:rPr kumimoji="0" lang="zh-CN" altLang="en-US" sz="48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rPr>
                <a:t>  </a:t>
              </a:r>
              <a:r>
                <a:rPr kumimoji="0" lang="en-US" altLang="zh-CN" sz="48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rPr>
                <a:t>C</a:t>
              </a:r>
              <a:r>
                <a:rPr lang="en-US" altLang="zh-CN" sz="4800" noProof="0" dirty="0" smtClean="0">
                  <a:solidFill>
                    <a:srgbClr val="FFFFFF"/>
                  </a:solidFill>
                  <a:latin typeface="DejaVu Sans" panose="020B0603030804020204" charset="0"/>
                  <a:ea typeface="Noto Sans CJK SC" panose="020B0500000000000000" charset="-122"/>
                  <a:cs typeface="DejaVu Sans" panose="020B0603030804020204" charset="0"/>
                </a:rPr>
                <a:t>ONTEN</a:t>
              </a:r>
              <a:r>
                <a:rPr lang="es-ES_tradnl" altLang="en-US" sz="4800" noProof="0" dirty="0" smtClean="0">
                  <a:solidFill>
                    <a:srgbClr val="FFFFFF"/>
                  </a:solidFill>
                  <a:latin typeface="DejaVu Sans" panose="020B0603030804020204" charset="0"/>
                  <a:ea typeface="Noto Sans CJK SC" panose="020B0500000000000000" charset="-122"/>
                  <a:cs typeface="DejaVu Sans" panose="020B0603030804020204" charset="0"/>
                </a:rPr>
                <a:t>IDO</a:t>
              </a:r>
              <a:endParaRPr kumimoji="0" lang="zh-CN" altLang="en-US" sz="4800" b="1" i="0" u="none" strike="noStrike" kern="0" cap="none" spc="0" normalizeH="0" baseline="0" noProof="0" dirty="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endParaRPr>
            </a:p>
          </p:txBody>
        </p:sp>
      </p:grpSp>
      <p:grpSp>
        <p:nvGrpSpPr>
          <p:cNvPr id="159" name="组合 158"/>
          <p:cNvGrpSpPr/>
          <p:nvPr/>
        </p:nvGrpSpPr>
        <p:grpSpPr>
          <a:xfrm>
            <a:off x="5661411" y="3720187"/>
            <a:ext cx="4051985" cy="1034025"/>
            <a:chOff x="5175953" y="1834480"/>
            <a:chExt cx="4051985" cy="1034025"/>
          </a:xfrm>
        </p:grpSpPr>
        <p:sp>
          <p:nvSpPr>
            <p:cNvPr id="160"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Tipos de Datos Simples</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61"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II</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62" name="直接连接符 161"/>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3" name="组合 162"/>
          <p:cNvGrpSpPr/>
          <p:nvPr/>
        </p:nvGrpSpPr>
        <p:grpSpPr>
          <a:xfrm>
            <a:off x="6482678" y="5645787"/>
            <a:ext cx="4051985" cy="1034025"/>
            <a:chOff x="5175953" y="1834480"/>
            <a:chExt cx="4051985" cy="1034025"/>
          </a:xfrm>
        </p:grpSpPr>
        <p:sp>
          <p:nvSpPr>
            <p:cNvPr id="164"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rPr>
                <a:t>Estructuras de Control</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65"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III</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66" name="直接连接符 165"/>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7" name="组合 166"/>
          <p:cNvGrpSpPr/>
          <p:nvPr/>
        </p:nvGrpSpPr>
        <p:grpSpPr>
          <a:xfrm>
            <a:off x="7338857" y="7592340"/>
            <a:ext cx="4051985" cy="1034025"/>
            <a:chOff x="5175953" y="1834480"/>
            <a:chExt cx="4051985" cy="1034025"/>
          </a:xfrm>
        </p:grpSpPr>
        <p:sp>
          <p:nvSpPr>
            <p:cNvPr id="168"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Funciones en Python</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69"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IV</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70" name="直接连接符 169"/>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2" name="组合 33"/>
          <p:cNvGrpSpPr/>
          <p:nvPr/>
        </p:nvGrpSpPr>
        <p:grpSpPr>
          <a:xfrm>
            <a:off x="15416339" y="9036050"/>
            <a:ext cx="2863664" cy="986211"/>
            <a:chOff x="579608" y="160665"/>
            <a:chExt cx="2863664" cy="986211"/>
          </a:xfrm>
        </p:grpSpPr>
        <p:sp>
          <p:nvSpPr>
            <p:cNvPr id="3"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4" name="组合 32"/>
            <p:cNvGrpSpPr/>
            <p:nvPr/>
          </p:nvGrpSpPr>
          <p:grpSpPr>
            <a:xfrm>
              <a:off x="579608" y="160665"/>
              <a:ext cx="974384" cy="986211"/>
              <a:chOff x="397216" y="59618"/>
              <a:chExt cx="608013" cy="619125"/>
            </a:xfrm>
          </p:grpSpPr>
          <p:sp>
            <p:nvSpPr>
              <p:cNvPr id="5"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6"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7"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8"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9"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02</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11"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3"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11770534" flipV="1">
            <a:off x="4245716" y="8812626"/>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20</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等腰三角形 1"/>
          <p:cNvSpPr/>
          <p:nvPr/>
        </p:nvSpPr>
        <p:spPr>
          <a:xfrm rot="13175003">
            <a:off x="-311495" y="7120180"/>
            <a:ext cx="8143980" cy="5484170"/>
          </a:xfrm>
          <a:custGeom>
            <a:avLst/>
            <a:gdLst>
              <a:gd name="connsiteX0" fmla="*/ 0 w 2922780"/>
              <a:gd name="connsiteY0" fmla="*/ 1720850 h 1720850"/>
              <a:gd name="connsiteX1" fmla="*/ 1461390 w 2922780"/>
              <a:gd name="connsiteY1" fmla="*/ 0 h 1720850"/>
              <a:gd name="connsiteX2" fmla="*/ 2922780 w 2922780"/>
              <a:gd name="connsiteY2" fmla="*/ 1720850 h 1720850"/>
              <a:gd name="connsiteX3" fmla="*/ 0 w 2922780"/>
              <a:gd name="connsiteY3" fmla="*/ 1720850 h 1720850"/>
              <a:gd name="connsiteX0-1" fmla="*/ 0 w 7142527"/>
              <a:gd name="connsiteY0-2" fmla="*/ 4585216 h 4585216"/>
              <a:gd name="connsiteX1-3" fmla="*/ 5681137 w 7142527"/>
              <a:gd name="connsiteY1-4" fmla="*/ 0 h 4585216"/>
              <a:gd name="connsiteX2-5" fmla="*/ 7142527 w 7142527"/>
              <a:gd name="connsiteY2-6" fmla="*/ 1720850 h 4585216"/>
              <a:gd name="connsiteX3-7" fmla="*/ 0 w 7142527"/>
              <a:gd name="connsiteY3-8" fmla="*/ 4585216 h 4585216"/>
              <a:gd name="connsiteX0-9" fmla="*/ 0 w 7142527"/>
              <a:gd name="connsiteY0-10" fmla="*/ 4606973 h 4606973"/>
              <a:gd name="connsiteX1-11" fmla="*/ 5631927 w 7142527"/>
              <a:gd name="connsiteY1-12" fmla="*/ 0 h 4606973"/>
              <a:gd name="connsiteX2-13" fmla="*/ 7142527 w 7142527"/>
              <a:gd name="connsiteY2-14" fmla="*/ 1742607 h 4606973"/>
              <a:gd name="connsiteX3-15" fmla="*/ 0 w 7142527"/>
              <a:gd name="connsiteY3-16" fmla="*/ 4606973 h 4606973"/>
              <a:gd name="connsiteX0-17" fmla="*/ 0 w 7142527"/>
              <a:gd name="connsiteY0-18" fmla="*/ 4659397 h 4659397"/>
              <a:gd name="connsiteX1-19" fmla="*/ 5619806 w 7142527"/>
              <a:gd name="connsiteY1-20" fmla="*/ 0 h 4659397"/>
              <a:gd name="connsiteX2-21" fmla="*/ 7142527 w 7142527"/>
              <a:gd name="connsiteY2-22" fmla="*/ 1795031 h 4659397"/>
              <a:gd name="connsiteX3-23" fmla="*/ 0 w 7142527"/>
              <a:gd name="connsiteY3-24" fmla="*/ 4659397 h 4659397"/>
              <a:gd name="connsiteX0-25" fmla="*/ 0 w 7725183"/>
              <a:gd name="connsiteY0-26" fmla="*/ 4659397 h 4659397"/>
              <a:gd name="connsiteX1-27" fmla="*/ 5619806 w 7725183"/>
              <a:gd name="connsiteY1-28" fmla="*/ 0 h 4659397"/>
              <a:gd name="connsiteX2-29" fmla="*/ 7725183 w 7725183"/>
              <a:gd name="connsiteY2-30" fmla="*/ 2499758 h 4659397"/>
              <a:gd name="connsiteX3-31" fmla="*/ 0 w 7725183"/>
              <a:gd name="connsiteY3-32" fmla="*/ 4659397 h 4659397"/>
              <a:gd name="connsiteX0-33" fmla="*/ 0 w 8760514"/>
              <a:gd name="connsiteY0-34" fmla="*/ 5484170 h 5484170"/>
              <a:gd name="connsiteX1-35" fmla="*/ 6655137 w 8760514"/>
              <a:gd name="connsiteY1-36" fmla="*/ 0 h 5484170"/>
              <a:gd name="connsiteX2-37" fmla="*/ 8760514 w 8760514"/>
              <a:gd name="connsiteY2-38" fmla="*/ 2499758 h 5484170"/>
              <a:gd name="connsiteX3-39" fmla="*/ 0 w 8760514"/>
              <a:gd name="connsiteY3-40" fmla="*/ 5484170 h 5484170"/>
              <a:gd name="connsiteX0-41" fmla="*/ 0 w 8143980"/>
              <a:gd name="connsiteY0-42" fmla="*/ 5484170 h 5484170"/>
              <a:gd name="connsiteX1-43" fmla="*/ 6655137 w 8143980"/>
              <a:gd name="connsiteY1-44" fmla="*/ 0 h 5484170"/>
              <a:gd name="connsiteX2-45" fmla="*/ 8143980 w 8143980"/>
              <a:gd name="connsiteY2-46" fmla="*/ 1791820 h 5484170"/>
              <a:gd name="connsiteX3-47" fmla="*/ 0 w 8143980"/>
              <a:gd name="connsiteY3-48" fmla="*/ 5484170 h 5484170"/>
            </a:gdLst>
            <a:ahLst/>
            <a:cxnLst>
              <a:cxn ang="0">
                <a:pos x="connsiteX0-1" y="connsiteY0-2"/>
              </a:cxn>
              <a:cxn ang="0">
                <a:pos x="connsiteX1-3" y="connsiteY1-4"/>
              </a:cxn>
              <a:cxn ang="0">
                <a:pos x="connsiteX2-5" y="connsiteY2-6"/>
              </a:cxn>
              <a:cxn ang="0">
                <a:pos x="connsiteX3-7" y="connsiteY3-8"/>
              </a:cxn>
            </a:cxnLst>
            <a:rect l="l" t="t" r="r" b="b"/>
            <a:pathLst>
              <a:path w="8143980" h="5484170">
                <a:moveTo>
                  <a:pt x="0" y="5484170"/>
                </a:moveTo>
                <a:lnTo>
                  <a:pt x="6655137" y="0"/>
                </a:lnTo>
                <a:lnTo>
                  <a:pt x="8143980" y="1791820"/>
                </a:lnTo>
                <a:lnTo>
                  <a:pt x="0" y="5484170"/>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Noto Sans CJK SC" panose="020B0500000000000000" charset="-122"/>
              <a:cs typeface="DejaVu Sans" panose="020B0603030804020204" charset="0"/>
            </a:endParaRPr>
          </a:p>
        </p:txBody>
      </p:sp>
      <p:sp>
        <p:nvSpPr>
          <p:cNvPr id="36" name="object 3"/>
          <p:cNvSpPr txBox="1">
            <a:spLocks noChangeArrowheads="1"/>
          </p:cNvSpPr>
          <p:nvPr/>
        </p:nvSpPr>
        <p:spPr bwMode="auto">
          <a:xfrm>
            <a:off x="207010" y="9516110"/>
            <a:ext cx="769366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rPr>
              <a:t>Sentencias Control Iterativas</a:t>
            </a:r>
            <a:endPar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16" name="椭圆 1"/>
          <p:cNvSpPr/>
          <p:nvPr/>
        </p:nvSpPr>
        <p:spPr>
          <a:xfrm>
            <a:off x="2442426" y="906790"/>
            <a:ext cx="2636137" cy="258622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7" name="椭圆 1"/>
          <p:cNvSpPr/>
          <p:nvPr/>
        </p:nvSpPr>
        <p:spPr>
          <a:xfrm>
            <a:off x="2262496" y="3195905"/>
            <a:ext cx="1324336" cy="2586226"/>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8" name="椭圆 1"/>
          <p:cNvSpPr/>
          <p:nvPr/>
        </p:nvSpPr>
        <p:spPr>
          <a:xfrm rot="5400000">
            <a:off x="2094743" y="5459917"/>
            <a:ext cx="2573986" cy="264867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9" name="椭圆 1"/>
          <p:cNvSpPr/>
          <p:nvPr/>
        </p:nvSpPr>
        <p:spPr>
          <a:xfrm rot="10800000">
            <a:off x="113553" y="539654"/>
            <a:ext cx="2636137" cy="258622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0" name="椭圆 1"/>
          <p:cNvSpPr/>
          <p:nvPr/>
        </p:nvSpPr>
        <p:spPr>
          <a:xfrm rot="5400000">
            <a:off x="456071" y="4662549"/>
            <a:ext cx="1293113" cy="2495439"/>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1" name="椭圆 1"/>
          <p:cNvSpPr/>
          <p:nvPr/>
        </p:nvSpPr>
        <p:spPr>
          <a:xfrm flipH="1">
            <a:off x="1621076" y="-1135916"/>
            <a:ext cx="1324336" cy="1972682"/>
          </a:xfrm>
          <a:custGeom>
            <a:avLst/>
            <a:gdLst/>
            <a:ahLst/>
            <a:cxnLst/>
            <a:rect l="l" t="t" r="r" b="b"/>
            <a:pathLst>
              <a:path w="828092" h="1263279">
                <a:moveTo>
                  <a:pt x="350802" y="0"/>
                </a:moveTo>
                <a:lnTo>
                  <a:pt x="126332" y="0"/>
                </a:lnTo>
                <a:cubicBezTo>
                  <a:pt x="45484" y="125433"/>
                  <a:pt x="0" y="274998"/>
                  <a:pt x="0" y="435187"/>
                </a:cubicBezTo>
                <a:cubicBezTo>
                  <a:pt x="0" y="892530"/>
                  <a:pt x="370749" y="1263279"/>
                  <a:pt x="828092" y="1263279"/>
                </a:cubicBezTo>
                <a:lnTo>
                  <a:pt x="828092" y="1083259"/>
                </a:lnTo>
                <a:cubicBezTo>
                  <a:pt x="470172" y="1083259"/>
                  <a:pt x="180020" y="793107"/>
                  <a:pt x="180020" y="435187"/>
                </a:cubicBezTo>
                <a:cubicBezTo>
                  <a:pt x="180020" y="266974"/>
                  <a:pt x="244108" y="113729"/>
                  <a:pt x="350802"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2" name="圆角矩形 14"/>
          <p:cNvSpPr/>
          <p:nvPr/>
        </p:nvSpPr>
        <p:spPr>
          <a:xfrm>
            <a:off x="5830570" y="3683635"/>
            <a:ext cx="6333490" cy="79565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s-ES_tradnl" altLang="zh-CN" sz="36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rPr>
              <a:t>while</a:t>
            </a:r>
            <a:endParaRPr kumimoji="0" lang="es-ES_tradnl" altLang="zh-CN" sz="36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endParaRPr>
          </a:p>
        </p:txBody>
      </p:sp>
      <p:sp>
        <p:nvSpPr>
          <p:cNvPr id="24" name="矩形 23"/>
          <p:cNvSpPr/>
          <p:nvPr/>
        </p:nvSpPr>
        <p:spPr>
          <a:xfrm>
            <a:off x="5830570" y="3514725"/>
            <a:ext cx="2144395" cy="460375"/>
          </a:xfrm>
          <a:prstGeom prst="rect">
            <a:avLst/>
          </a:prstGeom>
        </p:spPr>
        <p:txBody>
          <a:bodyPr wrap="square">
            <a:spAutoFit/>
          </a:bodyPr>
          <a:lstStyle/>
          <a:p>
            <a:endParaRPr lang="en-US" altLang="zh-HK" sz="2400" dirty="0" smtClean="0">
              <a:solidFill>
                <a:srgbClr val="D1D2D4"/>
              </a:solidFill>
              <a:ea typeface="Noto Sans CJK SC" panose="020B0500000000000000" charset="-122"/>
              <a:cs typeface="DejaVu Sans" panose="020B0603030804020204" charset="0"/>
            </a:endParaRPr>
          </a:p>
        </p:txBody>
      </p:sp>
      <p:sp>
        <p:nvSpPr>
          <p:cNvPr id="25" name="矩形 24"/>
          <p:cNvSpPr/>
          <p:nvPr/>
        </p:nvSpPr>
        <p:spPr>
          <a:xfrm>
            <a:off x="5571490" y="1206500"/>
            <a:ext cx="10275570" cy="2245360"/>
          </a:xfrm>
          <a:prstGeom prst="rect">
            <a:avLst/>
          </a:prstGeom>
        </p:spPr>
        <p:txBody>
          <a:bodyPr wrap="square">
            <a:spAutoFit/>
          </a:bodyPr>
          <a:lstStyle/>
          <a:p>
            <a:pPr marL="342900" indent="-342900" algn="l">
              <a:buFont typeface="Arial" panose="020B0604020202090204" pitchFamily="34" charset="0"/>
              <a:buChar char="•"/>
            </a:pPr>
            <a:r>
              <a:rPr lang="es-ES_tradnl" altLang="en-US" sz="2000" dirty="0" smtClean="0">
                <a:solidFill>
                  <a:srgbClr val="D1D2D4"/>
                </a:solidFill>
                <a:ea typeface="Noto Sans CJK SC" panose="020B0500000000000000" charset="-122"/>
                <a:cs typeface="DejaVu Sans" panose="020B0603030804020204" charset="0"/>
              </a:rPr>
              <a:t>Sentencias de control iterativas (también llamadas cíclicas o bucles), nos permiten ejecutar un mismo código, de manera repetida, mientras se cumpla una condición.</a:t>
            </a:r>
            <a:endParaRPr lang="es-ES_tradnl" altLang="en-US" sz="2000"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endParaRPr lang="es-ES_tradnl" altLang="en-US" sz="2000" dirty="0" smtClean="0">
              <a:solidFill>
                <a:srgbClr val="D1D2D4"/>
              </a:solidFill>
              <a:ea typeface="Noto Sans CJK SC" panose="020B0500000000000000" charset="-122"/>
              <a:cs typeface="DejaVu Sans" panose="020B0603030804020204" charset="0"/>
            </a:endParaRPr>
          </a:p>
          <a:p>
            <a:pPr marL="342900" indent="-342900" algn="l">
              <a:buFont typeface="Arial" panose="020B0604020202090204" pitchFamily="34" charset="0"/>
              <a:buChar char="•"/>
            </a:pPr>
            <a:r>
              <a:rPr lang="es-ES_tradnl" altLang="en-US" sz="2000" dirty="0" smtClean="0">
                <a:solidFill>
                  <a:srgbClr val="D1D2D4"/>
                </a:solidFill>
                <a:ea typeface="Noto Sans CJK SC" panose="020B0500000000000000" charset="-122"/>
                <a:cs typeface="DejaVu Sans" panose="020B0603030804020204" charset="0"/>
              </a:rPr>
              <a:t>En Python se dispone de dos estructuras cíclicas:</a:t>
            </a:r>
            <a:endParaRPr lang="es-ES_tradnl" altLang="en-US" sz="2000"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r>
              <a:rPr lang="es-ES_tradnl" altLang="en-US" sz="2000" dirty="0" smtClean="0">
                <a:solidFill>
                  <a:srgbClr val="D1D2D4"/>
                </a:solidFill>
                <a:ea typeface="Noto Sans CJK SC" panose="020B0500000000000000" charset="-122"/>
                <a:cs typeface="DejaVu Sans" panose="020B0603030804020204" charset="0"/>
              </a:rPr>
              <a:t>	•El bucle while</a:t>
            </a:r>
            <a:endParaRPr lang="es-ES_tradnl" altLang="en-US" sz="2000"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r>
              <a:rPr lang="es-ES_tradnl" altLang="en-US" sz="2000" dirty="0" smtClean="0">
                <a:solidFill>
                  <a:srgbClr val="D1D2D4"/>
                </a:solidFill>
                <a:ea typeface="Noto Sans CJK SC" panose="020B0500000000000000" charset="-122"/>
                <a:cs typeface="DejaVu Sans" panose="020B0603030804020204" charset="0"/>
              </a:rPr>
              <a:t>	•El bucle for</a:t>
            </a:r>
            <a:endParaRPr lang="es-ES_tradnl" altLang="en-US" sz="2000" dirty="0" smtClean="0">
              <a:solidFill>
                <a:srgbClr val="D1D2D4"/>
              </a:solidFill>
              <a:ea typeface="Noto Sans CJK SC" panose="020B0500000000000000" charset="-122"/>
              <a:cs typeface="DejaVu Sans" panose="020B0603030804020204" charset="0"/>
            </a:endParaRPr>
          </a:p>
        </p:txBody>
      </p:sp>
      <p:sp>
        <p:nvSpPr>
          <p:cNvPr id="3" name="圆角矩形 14"/>
          <p:cNvSpPr/>
          <p:nvPr/>
        </p:nvSpPr>
        <p:spPr>
          <a:xfrm>
            <a:off x="5830570" y="6403975"/>
            <a:ext cx="6333490" cy="668020"/>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s-ES_tradnl" altLang="zh-CN" sz="36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rPr>
              <a:t>for</a:t>
            </a:r>
            <a:endParaRPr kumimoji="0" lang="es-ES_tradnl" altLang="zh-CN" sz="36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endParaRPr>
          </a:p>
        </p:txBody>
      </p:sp>
      <p:sp>
        <p:nvSpPr>
          <p:cNvPr id="4" name="文本框 71"/>
          <p:cNvSpPr txBox="1"/>
          <p:nvPr/>
        </p:nvSpPr>
        <p:spPr>
          <a:xfrm>
            <a:off x="6156918" y="275999"/>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while - for</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24"/>
          <p:cNvSpPr/>
          <p:nvPr/>
        </p:nvSpPr>
        <p:spPr>
          <a:xfrm>
            <a:off x="5790565" y="4538345"/>
            <a:ext cx="10275570" cy="1630045"/>
          </a:xfrm>
          <a:prstGeom prst="rect">
            <a:avLst/>
          </a:prstGeom>
        </p:spPr>
        <p:txBody>
          <a:bodyPr wrap="square">
            <a:spAutoFit/>
          </a:bodyPr>
          <a:p>
            <a:pPr marL="342900" indent="-342900" algn="l">
              <a:buFont typeface="Arial" panose="020B0604020202090204" pitchFamily="34" charset="0"/>
              <a:buChar char="•"/>
            </a:pPr>
            <a:r>
              <a:rPr lang="es-ES_tradnl" altLang="en-US" sz="2000" dirty="0" smtClean="0">
                <a:solidFill>
                  <a:srgbClr val="D1D2D4"/>
                </a:solidFill>
                <a:ea typeface="Noto Sans CJK SC" panose="020B0500000000000000" charset="-122"/>
                <a:cs typeface="DejaVu Sans" panose="020B0603030804020204" charset="0"/>
              </a:rPr>
              <a:t>Este bucle, se encarga de ejecutar una misma acción “mientras que” una determinada condición se cumpla o sea verdadera.</a:t>
            </a:r>
            <a:endParaRPr lang="es-ES_tradnl" altLang="en-US" sz="2000"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endParaRPr lang="es-ES_tradnl" altLang="en-US" sz="2000"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r>
              <a:rPr lang="es-ES_tradnl" altLang="en-US" sz="2000" dirty="0" smtClean="0">
                <a:solidFill>
                  <a:srgbClr val="D1D2D4"/>
                </a:solidFill>
                <a:ea typeface="Noto Sans CJK SC" panose="020B0500000000000000" charset="-122"/>
                <a:cs typeface="DejaVu Sans" panose="020B0603030804020204" charset="0"/>
              </a:rPr>
              <a:t>	</a:t>
            </a:r>
            <a:r>
              <a:rPr lang="es-ES_tradnl" altLang="en-US" sz="2000" b="1" dirty="0" smtClean="0">
                <a:solidFill>
                  <a:srgbClr val="D1D2D4"/>
                </a:solidFill>
                <a:ea typeface="Noto Sans CJK SC" panose="020B0500000000000000" charset="-122"/>
                <a:cs typeface="DejaVu Sans" panose="020B0603030804020204" charset="0"/>
              </a:rPr>
              <a:t>while True:</a:t>
            </a:r>
            <a:endParaRPr lang="es-ES_tradnl" altLang="en-US" sz="2000" b="1"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r>
              <a:rPr lang="es-ES_tradnl" altLang="en-US" sz="2000" b="1" dirty="0" smtClean="0">
                <a:solidFill>
                  <a:srgbClr val="D1D2D4"/>
                </a:solidFill>
                <a:ea typeface="Noto Sans CJK SC" panose="020B0500000000000000" charset="-122"/>
                <a:cs typeface="DejaVu Sans" panose="020B0603030804020204" charset="0"/>
              </a:rPr>
              <a:t>    	    statement(s)</a:t>
            </a:r>
            <a:endParaRPr lang="es-ES_tradnl" altLang="en-US" sz="2000" b="1" dirty="0" smtClean="0">
              <a:solidFill>
                <a:srgbClr val="D1D2D4"/>
              </a:solidFill>
              <a:ea typeface="Noto Sans CJK SC" panose="020B0500000000000000" charset="-122"/>
              <a:cs typeface="DejaVu Sans" panose="020B0603030804020204" charset="0"/>
            </a:endParaRPr>
          </a:p>
        </p:txBody>
      </p:sp>
      <p:sp>
        <p:nvSpPr>
          <p:cNvPr id="8" name="矩形 24"/>
          <p:cNvSpPr/>
          <p:nvPr/>
        </p:nvSpPr>
        <p:spPr>
          <a:xfrm>
            <a:off x="5753735" y="7162165"/>
            <a:ext cx="10275570" cy="2553335"/>
          </a:xfrm>
          <a:prstGeom prst="rect">
            <a:avLst/>
          </a:prstGeom>
        </p:spPr>
        <p:txBody>
          <a:bodyPr wrap="square">
            <a:spAutoFit/>
          </a:bodyPr>
          <a:p>
            <a:pPr marL="342900" indent="-342900" algn="l">
              <a:buFont typeface="Arial" panose="020B0604020202090204" pitchFamily="34" charset="0"/>
              <a:buChar char="•"/>
            </a:pPr>
            <a:r>
              <a:rPr lang="es-ES_tradnl" altLang="en-US" sz="2000" dirty="0" smtClean="0">
                <a:solidFill>
                  <a:srgbClr val="D1D2D4"/>
                </a:solidFill>
                <a:ea typeface="Noto Sans CJK SC" panose="020B0500000000000000" charset="-122"/>
                <a:cs typeface="DejaVu Sans" panose="020B0603030804020204" charset="0"/>
              </a:rPr>
              <a:t>El bucle for, en Python, es aquel que nos permitirá iterar sobre una variable compleja, del tipo lista o tupla:</a:t>
            </a:r>
            <a:endParaRPr lang="es-ES_tradnl" altLang="en-US" sz="2000" dirty="0" smtClean="0">
              <a:solidFill>
                <a:srgbClr val="D1D2D4"/>
              </a:solidFill>
              <a:ea typeface="Noto Sans CJK SC" panose="020B0500000000000000" charset="-122"/>
              <a:cs typeface="DejaVu Sans" panose="020B0603030804020204" charset="0"/>
            </a:endParaRPr>
          </a:p>
          <a:p>
            <a:pPr marL="342900" indent="-342900" algn="l">
              <a:buFont typeface="Arial" panose="020B0604020202090204" pitchFamily="34" charset="0"/>
              <a:buChar char="•"/>
            </a:pPr>
            <a:endParaRPr lang="es-ES_tradnl" altLang="en-US" sz="2000" dirty="0" smtClean="0">
              <a:solidFill>
                <a:srgbClr val="D1D2D4"/>
              </a:solidFill>
              <a:ea typeface="Noto Sans CJK SC" panose="020B0500000000000000" charset="-122"/>
              <a:cs typeface="DejaVu Sans" panose="020B0603030804020204" charset="0"/>
            </a:endParaRPr>
          </a:p>
          <a:p>
            <a:pPr lvl="6" indent="0" algn="l">
              <a:buFont typeface="Arial" panose="020B0604020202090204" pitchFamily="34" charset="0"/>
              <a:buNone/>
            </a:pPr>
            <a:r>
              <a:rPr lang="es-ES_tradnl" altLang="en-US" sz="2000" b="1" dirty="0" smtClean="0">
                <a:solidFill>
                  <a:srgbClr val="D1D2D4"/>
                </a:solidFill>
                <a:ea typeface="Noto Sans CJK SC" panose="020B0500000000000000" charset="-122"/>
                <a:cs typeface="DejaVu Sans" panose="020B0603030804020204" charset="0"/>
              </a:rPr>
              <a:t>	for e in range(start,stop):</a:t>
            </a:r>
            <a:endParaRPr lang="es-ES_tradnl" altLang="en-US" sz="2000" b="1" dirty="0" smtClean="0">
              <a:solidFill>
                <a:srgbClr val="D1D2D4"/>
              </a:solidFill>
              <a:ea typeface="Noto Sans CJK SC" panose="020B0500000000000000" charset="-122"/>
              <a:cs typeface="DejaVu Sans" panose="020B0603030804020204" charset="0"/>
            </a:endParaRPr>
          </a:p>
          <a:p>
            <a:pPr lvl="6" indent="0" algn="l">
              <a:buFont typeface="Arial" panose="020B0604020202090204" pitchFamily="34" charset="0"/>
              <a:buNone/>
            </a:pPr>
            <a:r>
              <a:rPr lang="es-ES_tradnl" altLang="en-US" sz="2000" b="1" dirty="0" smtClean="0">
                <a:solidFill>
                  <a:srgbClr val="D1D2D4"/>
                </a:solidFill>
                <a:ea typeface="Noto Sans CJK SC" panose="020B0500000000000000" charset="-122"/>
                <a:cs typeface="DejaVu Sans" panose="020B0603030804020204" charset="0"/>
              </a:rPr>
              <a:t>	    print(e)</a:t>
            </a:r>
            <a:endParaRPr lang="es-ES_tradnl" altLang="en-US" sz="2000" b="1" dirty="0" smtClean="0">
              <a:solidFill>
                <a:srgbClr val="D1D2D4"/>
              </a:solidFill>
              <a:ea typeface="Noto Sans CJK SC" panose="020B0500000000000000" charset="-122"/>
              <a:cs typeface="DejaVu Sans" panose="020B0603030804020204" charset="0"/>
            </a:endParaRPr>
          </a:p>
          <a:p>
            <a:pPr lvl="6" indent="0" algn="l">
              <a:buFont typeface="Arial" panose="020B0604020202090204" pitchFamily="34" charset="0"/>
              <a:buNone/>
            </a:pPr>
            <a:endParaRPr lang="es-ES_tradnl" altLang="en-US" sz="2000" dirty="0" smtClean="0">
              <a:solidFill>
                <a:srgbClr val="D1D2D4"/>
              </a:solidFill>
              <a:ea typeface="Noto Sans CJK SC" panose="020B0500000000000000" charset="-122"/>
              <a:cs typeface="DejaVu Sans" panose="020B0603030804020204" charset="0"/>
            </a:endParaRPr>
          </a:p>
          <a:p>
            <a:pPr lvl="8" indent="0" algn="l">
              <a:buFont typeface="Arial" panose="020B0604020202090204" pitchFamily="34" charset="0"/>
              <a:buNone/>
            </a:pPr>
            <a:r>
              <a:rPr lang="es-ES_tradnl" altLang="en-US" sz="2000" b="1" dirty="0" smtClean="0">
                <a:solidFill>
                  <a:srgbClr val="D1D2D4"/>
                </a:solidFill>
                <a:ea typeface="Noto Sans CJK SC" panose="020B0500000000000000" charset="-122"/>
                <a:cs typeface="DejaVu Sans" panose="020B0603030804020204" charset="0"/>
              </a:rPr>
              <a:t>for element in list:</a:t>
            </a:r>
            <a:endParaRPr lang="es-ES_tradnl" altLang="en-US" sz="2000" b="1" dirty="0" smtClean="0">
              <a:solidFill>
                <a:srgbClr val="D1D2D4"/>
              </a:solidFill>
              <a:ea typeface="Noto Sans CJK SC" panose="020B0500000000000000" charset="-122"/>
              <a:cs typeface="DejaVu Sans" panose="020B0603030804020204" charset="0"/>
            </a:endParaRPr>
          </a:p>
          <a:p>
            <a:pPr lvl="8" indent="0" algn="l">
              <a:buFont typeface="Arial" panose="020B0604020202090204" pitchFamily="34" charset="0"/>
              <a:buNone/>
            </a:pPr>
            <a:r>
              <a:rPr lang="es-ES_tradnl" altLang="en-US" sz="2000" b="1" dirty="0" smtClean="0">
                <a:solidFill>
                  <a:srgbClr val="D1D2D4"/>
                </a:solidFill>
                <a:ea typeface="Noto Sans CJK SC" panose="020B0500000000000000" charset="-122"/>
                <a:cs typeface="DejaVu Sans" panose="020B0603030804020204" charset="0"/>
              </a:rPr>
              <a:t>    condiciones</a:t>
            </a:r>
            <a:endParaRPr lang="es-ES_tradnl" altLang="en-US" sz="2000" b="1" dirty="0" smtClean="0">
              <a:solidFill>
                <a:srgbClr val="D1D2D4"/>
              </a:solidFill>
              <a:ea typeface="Noto Sans CJK SC" panose="020B0500000000000000" charset="-122"/>
              <a:cs typeface="DejaVu Sans" panose="020B060303080402020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55850" y="467472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2179035" y="1453983"/>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n-US" altLang="zh-CN" sz="50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4</a:t>
            </a:r>
            <a:endParaRPr lang="zh-CN" altLang="en-US"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4505283" y="9393964"/>
            <a:ext cx="8599265" cy="521970"/>
          </a:xfrm>
          <a:prstGeom prst="rect">
            <a:avLst/>
          </a:prstGeom>
          <a:noFill/>
        </p:spPr>
        <p:txBody>
          <a:bodyPr wrap="square" rtlCol="0">
            <a:spAutoFit/>
          </a:bodyPr>
          <a:lstStyle/>
          <a:p>
            <a:r>
              <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Características de las funciones</a:t>
            </a:r>
            <a:endPar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7655518" y="552224"/>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Funciones en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21</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
        <p:nvSpPr>
          <p:cNvPr id="2" name="Text Box 1"/>
          <p:cNvSpPr txBox="1"/>
          <p:nvPr/>
        </p:nvSpPr>
        <p:spPr>
          <a:xfrm>
            <a:off x="7239000" y="1715770"/>
            <a:ext cx="9918065" cy="7785735"/>
          </a:xfrm>
          <a:prstGeom prst="rect">
            <a:avLst/>
          </a:prstGeom>
          <a:noFill/>
        </p:spPr>
        <p:txBody>
          <a:bodyPr wrap="square" rtlCol="0">
            <a:spAutoFit/>
          </a:bodyPr>
          <a:p>
            <a:r>
              <a:rPr lang="en-US" sz="2000">
                <a:solidFill>
                  <a:schemeClr val="bg1"/>
                </a:solidFill>
                <a:ea typeface="DejaVu Sans" panose="020B0603030804020204" charset="0"/>
                <a:cs typeface="DejaVu Sans" panose="020B0603030804020204" charset="0"/>
              </a:rPr>
              <a:t>Una función, es la forma de agrupar expresiones y sentencias (algoritmos) que realicen determinadas acciones, pero que éstas, solo se ejecuten cuando son llamadas</a:t>
            </a:r>
            <a:r>
              <a:rPr lang="es-ES_tradnl" altLang="en-US" sz="2000">
                <a:solidFill>
                  <a:schemeClr val="bg1"/>
                </a:solidFill>
                <a:ea typeface="DejaVu Sans" panose="020B0603030804020204" charset="0"/>
                <a:cs typeface="DejaVu Sans" panose="020B0603030804020204" charset="0"/>
              </a:rPr>
              <a:t>.</a:t>
            </a:r>
            <a:endParaRPr lang="es-ES_tradnl" altLang="en-US" sz="2000">
              <a:solidFill>
                <a:schemeClr val="bg1"/>
              </a:solidFill>
              <a:ea typeface="DejaVu Sans" panose="020B0603030804020204" charset="0"/>
              <a:cs typeface="DejaVu Sans" panose="020B0603030804020204" charset="0"/>
            </a:endParaRPr>
          </a:p>
          <a:p>
            <a:endParaRPr lang="es-ES_tradnl" altLang="en-US" sz="2000">
              <a:solidFill>
                <a:schemeClr val="bg1"/>
              </a:solidFill>
              <a:ea typeface="DejaVu Sans" panose="020B0603030804020204" charset="0"/>
              <a:cs typeface="DejaVu Sans" panose="020B0603030804020204" charset="0"/>
            </a:endParaRPr>
          </a:p>
          <a:p>
            <a:r>
              <a:rPr lang="es-ES_tradnl" altLang="en-US" sz="2000" b="1">
                <a:solidFill>
                  <a:schemeClr val="bg1"/>
                </a:solidFill>
                <a:ea typeface="DejaVu Sans" panose="020B0603030804020204" charset="0"/>
                <a:cs typeface="DejaVu Sans" panose="020B0603030804020204" charset="0"/>
              </a:rPr>
              <a:t>Caracteristicas :</a:t>
            </a:r>
            <a:endParaRPr lang="es-ES_tradnl" altLang="en-US" sz="2000" b="1">
              <a:solidFill>
                <a:schemeClr val="bg1"/>
              </a:solidFill>
              <a:ea typeface="DejaVu Sans" panose="020B0603030804020204" charset="0"/>
              <a:cs typeface="DejaVu Sans" panose="020B0603030804020204" charset="0"/>
            </a:endParaRPr>
          </a:p>
          <a:p>
            <a:endParaRPr lang="es-ES_tradnl" altLang="en-US" sz="2000" b="1">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Se realiza mediante la instrucción </a:t>
            </a:r>
            <a:r>
              <a:rPr lang="es-ES_tradnl" altLang="en-US" sz="2000" b="1">
                <a:solidFill>
                  <a:schemeClr val="bg1"/>
                </a:solidFill>
                <a:ea typeface="DejaVu Sans" panose="020B0603030804020204" charset="0"/>
                <a:cs typeface="DejaVu Sans" panose="020B0603030804020204" charset="0"/>
              </a:rPr>
              <a:t>def </a:t>
            </a:r>
            <a:r>
              <a:rPr lang="es-ES_tradnl" altLang="en-US" sz="2000">
                <a:solidFill>
                  <a:schemeClr val="bg1"/>
                </a:solidFill>
                <a:ea typeface="DejaVu Sans" panose="020B0603030804020204" charset="0"/>
                <a:cs typeface="DejaVu Sans" panose="020B0603030804020204" charset="0"/>
              </a:rPr>
              <a:t>más un nombre de función descriptivo -para el cuál, aplican las mismas reglas que para el nombre de las variables- seguido de paréntesis de apertura y cierre.</a:t>
            </a:r>
            <a:endParaRPr lang="es-ES_tradnl" alt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endParaRPr lang="es-ES_tradnl" alt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La definición de la función finaliza con dos puntos </a:t>
            </a:r>
            <a:r>
              <a:rPr lang="es-ES_tradnl" altLang="en-US" sz="2000" b="1">
                <a:solidFill>
                  <a:schemeClr val="bg1"/>
                </a:solidFill>
                <a:ea typeface="DejaVu Sans" panose="020B0603030804020204" charset="0"/>
                <a:cs typeface="DejaVu Sans" panose="020B0603030804020204" charset="0"/>
              </a:rPr>
              <a:t>(:)</a:t>
            </a:r>
            <a:r>
              <a:rPr lang="es-ES_tradnl" altLang="en-US" sz="2000">
                <a:solidFill>
                  <a:schemeClr val="bg1"/>
                </a:solidFill>
                <a:ea typeface="DejaVu Sans" panose="020B0603030804020204" charset="0"/>
                <a:cs typeface="DejaVu Sans" panose="020B0603030804020204" charset="0"/>
              </a:rPr>
              <a:t> y el algoritmo que la compone, irá </a:t>
            </a:r>
            <a:r>
              <a:rPr lang="es-ES_tradnl" altLang="en-US" sz="2000" b="1">
                <a:solidFill>
                  <a:schemeClr val="bg1"/>
                </a:solidFill>
                <a:ea typeface="DejaVu Sans" panose="020B0603030804020204" charset="0"/>
                <a:cs typeface="DejaVu Sans" panose="020B0603030804020204" charset="0"/>
              </a:rPr>
              <a:t>identado con 4 espacios</a:t>
            </a: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b="1">
                <a:solidFill>
                  <a:schemeClr val="bg1"/>
                </a:solidFill>
                <a:ea typeface="DejaVu Sans" panose="020B0603030804020204" charset="0"/>
                <a:cs typeface="DejaVu Sans" panose="020B0603030804020204" charset="0"/>
              </a:rPr>
              <a:t>    Ejemplo:</a:t>
            </a:r>
            <a:r>
              <a:rPr lang="es-ES_tradnl" altLang="en-US" sz="2000">
                <a:solidFill>
                  <a:schemeClr val="bg1"/>
                </a:solidFill>
                <a:ea typeface="DejaVu Sans" panose="020B0603030804020204" charset="0"/>
                <a:cs typeface="DejaVu Sans" panose="020B0603030804020204" charset="0"/>
              </a:rPr>
              <a:t> </a:t>
            </a: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a:t>
            </a:r>
            <a:r>
              <a:rPr lang="es-ES_tradnl" altLang="en-US" sz="2000" b="1">
                <a:solidFill>
                  <a:schemeClr val="bg1"/>
                </a:solidFill>
                <a:ea typeface="DejaVu Sans" panose="020B0603030804020204" charset="0"/>
                <a:cs typeface="DejaVu Sans" panose="020B0603030804020204" charset="0"/>
              </a:rPr>
              <a:t>def</a:t>
            </a:r>
            <a:r>
              <a:rPr lang="es-ES_tradnl" altLang="en-US" sz="2000">
                <a:solidFill>
                  <a:schemeClr val="bg1"/>
                </a:solidFill>
                <a:ea typeface="DejaVu Sans" panose="020B0603030804020204" charset="0"/>
                <a:cs typeface="DejaVu Sans" panose="020B0603030804020204" charset="0"/>
              </a:rPr>
              <a:t> mi_funcion</a:t>
            </a:r>
            <a:r>
              <a:rPr lang="es-ES_tradnl" altLang="en-US" sz="2000" b="1">
                <a:solidFill>
                  <a:schemeClr val="bg1"/>
                </a:solidFill>
                <a:ea typeface="DejaVu Sans" panose="020B0603030804020204" charset="0"/>
                <a:cs typeface="DejaVu Sans" panose="020B0603030804020204" charset="0"/>
              </a:rPr>
              <a:t>():                       </a:t>
            </a: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 aquí el algoritmo</a:t>
            </a: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a:t>
            </a:r>
            <a:r>
              <a:rPr lang="es-ES_tradnl" altLang="en-US" sz="2000" b="1">
                <a:solidFill>
                  <a:schemeClr val="bg1"/>
                </a:solidFill>
                <a:ea typeface="DejaVu Sans" panose="020B0603030804020204" charset="0"/>
                <a:cs typeface="DejaVu Sans" panose="020B0603030804020204" charset="0"/>
                <a:sym typeface="+mn-ea"/>
              </a:rPr>
              <a:t>def</a:t>
            </a:r>
            <a:r>
              <a:rPr lang="es-ES_tradnl" altLang="en-US" sz="2000">
                <a:solidFill>
                  <a:schemeClr val="bg1"/>
                </a:solidFill>
                <a:ea typeface="DejaVu Sans" panose="020B0603030804020204" charset="0"/>
                <a:cs typeface="DejaVu Sans" panose="020B0603030804020204" charset="0"/>
                <a:sym typeface="+mn-ea"/>
              </a:rPr>
              <a:t> mi_funcion</a:t>
            </a:r>
            <a:r>
              <a:rPr lang="es-ES_tradnl" altLang="en-US" sz="2000" b="1">
                <a:solidFill>
                  <a:schemeClr val="bg1"/>
                </a:solidFill>
                <a:ea typeface="DejaVu Sans" panose="020B0603030804020204" charset="0"/>
                <a:cs typeface="DejaVu Sans" panose="020B0603030804020204" charset="0"/>
                <a:sym typeface="+mn-ea"/>
              </a:rPr>
              <a:t>(argumentos):</a:t>
            </a: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sym typeface="+mn-ea"/>
              </a:rPr>
              <a:t>         # aquí el algoritmo</a:t>
            </a:r>
            <a:r>
              <a:rPr lang="es-ES_tradnl" altLang="en-US" sz="2000">
                <a:solidFill>
                  <a:schemeClr val="bg1"/>
                </a:solidFill>
                <a:ea typeface="DejaVu Sans" panose="020B0603030804020204" charset="0"/>
                <a:cs typeface="DejaVu Sans" panose="020B0603030804020204" charset="0"/>
              </a:rPr>
              <a:t> </a:t>
            </a: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  Asignación de valores desde funciones</a:t>
            </a:r>
            <a:endParaRPr lang="es-ES_tradnl" alt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frase = </a:t>
            </a:r>
            <a:r>
              <a:rPr lang="es-ES_tradnl" altLang="en-US" sz="2000" b="1">
                <a:solidFill>
                  <a:schemeClr val="bg1"/>
                </a:solidFill>
                <a:ea typeface="DejaVu Sans" panose="020B0603030804020204" charset="0"/>
                <a:cs typeface="DejaVu Sans" panose="020B0603030804020204" charset="0"/>
              </a:rPr>
              <a:t>mi_funcion()</a:t>
            </a:r>
            <a:endParaRPr lang="es-ES_tradnl" altLang="en-US" sz="2000" b="1">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print frase </a:t>
            </a:r>
            <a:endParaRPr lang="es-ES_tradnl" altLang="en-US" sz="2000">
              <a:solidFill>
                <a:schemeClr val="bg1"/>
              </a:solidFill>
              <a:ea typeface="DejaVu Sans" panose="020B0603030804020204" charset="0"/>
              <a:cs typeface="DejaVu Sans" panose="020B0603030804020204" charset="0"/>
            </a:endParaRPr>
          </a:p>
          <a:p>
            <a:endParaRPr lang="es-ES_tradnl" altLang="en-US" sz="2000">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22</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cxnSp>
        <p:nvCxnSpPr>
          <p:cNvPr id="19" name="直接连接符 18"/>
          <p:cNvCxnSpPr/>
          <p:nvPr/>
        </p:nvCxnSpPr>
        <p:spPr>
          <a:xfrm flipH="1" flipV="1">
            <a:off x="8973820" y="1558925"/>
            <a:ext cx="17780" cy="5572125"/>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Funciones -  Parámetros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4" name="Text Box 3"/>
          <p:cNvSpPr txBox="1"/>
          <p:nvPr/>
        </p:nvSpPr>
        <p:spPr>
          <a:xfrm>
            <a:off x="2200275" y="1054100"/>
            <a:ext cx="576135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Parámetros:</a:t>
            </a:r>
            <a:endParaRPr lang="es-ES_tradnl" altLang="en-US" sz="2000" b="1">
              <a:solidFill>
                <a:schemeClr val="bg1"/>
              </a:solidFill>
              <a:ea typeface="DejaVu Sans" panose="020B0603030804020204" charset="0"/>
              <a:cs typeface="DejaVu Sans" panose="020B0603030804020204" charset="0"/>
            </a:endParaRPr>
          </a:p>
        </p:txBody>
      </p:sp>
      <p:sp>
        <p:nvSpPr>
          <p:cNvPr id="9" name="Text Box 8"/>
          <p:cNvSpPr txBox="1"/>
          <p:nvPr/>
        </p:nvSpPr>
        <p:spPr>
          <a:xfrm>
            <a:off x="2189480" y="1421765"/>
            <a:ext cx="6287770" cy="4092575"/>
          </a:xfrm>
          <a:prstGeom prst="rect">
            <a:avLst/>
          </a:prstGeom>
          <a:noFill/>
        </p:spPr>
        <p:txBody>
          <a:bodyPr wrap="square" rtlCol="0">
            <a:spAutoFit/>
          </a:bodyPr>
          <a:p>
            <a:r>
              <a:rPr lang="en-US" sz="2000">
                <a:solidFill>
                  <a:schemeClr val="bg1"/>
                </a:solidFill>
                <a:ea typeface="DejaVu Sans" panose="020B0603030804020204" charset="0"/>
                <a:cs typeface="DejaVu Sans" panose="020B0603030804020204" charset="0"/>
              </a:rPr>
              <a:t>Los parámetros que una función espera, serán utilizados por ésta, dentro de su algoritmo, a modo de variables de ámbito local. </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r>
              <a:rPr lang="en-US" sz="2000">
                <a:solidFill>
                  <a:schemeClr val="bg1"/>
                </a:solidFill>
                <a:ea typeface="DejaVu Sans" panose="020B0603030804020204" charset="0"/>
                <a:cs typeface="DejaVu Sans" panose="020B0603030804020204" charset="0"/>
              </a:rPr>
              <a:t>Es decir, que los parámetros serán variables locales, a las cuáles solo la función podrá acceder</a:t>
            </a:r>
            <a:r>
              <a:rPr lang="es-ES_tradnl" altLang="en-US" sz="2000">
                <a:solidFill>
                  <a:schemeClr val="bg1"/>
                </a:solidFill>
                <a:ea typeface="DejaVu Sans" panose="020B0603030804020204" charset="0"/>
                <a:cs typeface="DejaVu Sans" panose="020B0603030804020204" charset="0"/>
              </a:rPr>
              <a:t>.</a:t>
            </a:r>
            <a:endParaRPr lang="es-ES_tradnl" altLang="en-US" sz="2000">
              <a:solidFill>
                <a:schemeClr val="bg1"/>
              </a:solidFill>
              <a:ea typeface="DejaVu Sans" panose="020B0603030804020204" charset="0"/>
              <a:cs typeface="DejaVu Sans" panose="020B0603030804020204" charset="0"/>
            </a:endParaRPr>
          </a:p>
          <a:p>
            <a:endParaRPr lang="es-ES_tradnl" altLang="en-US" sz="2000">
              <a:solidFill>
                <a:schemeClr val="bg1"/>
              </a:solidFill>
              <a:ea typeface="DejaVu Sans" panose="020B0603030804020204" charset="0"/>
              <a:cs typeface="DejaVu Sans" panose="020B0603030804020204" charset="0"/>
            </a:endParaRPr>
          </a:p>
          <a:p>
            <a:r>
              <a:rPr lang="es-ES_tradnl" altLang="en-US" sz="2000" b="1">
                <a:solidFill>
                  <a:schemeClr val="bg1"/>
                </a:solidFill>
                <a:ea typeface="DejaVu Sans" panose="020B0603030804020204" charset="0"/>
                <a:cs typeface="DejaVu Sans" panose="020B0603030804020204" charset="0"/>
              </a:rPr>
              <a:t>Nota : </a:t>
            </a:r>
            <a:r>
              <a:rPr lang="es-ES_tradnl" altLang="en-US" sz="2000">
                <a:solidFill>
                  <a:schemeClr val="bg1"/>
                </a:solidFill>
                <a:ea typeface="DejaVu Sans" panose="020B0603030804020204" charset="0"/>
                <a:cs typeface="DejaVu Sans" panose="020B0603030804020204" charset="0"/>
              </a:rPr>
              <a:t>En la definición de una función los valores que se reciben </a:t>
            </a:r>
            <a:r>
              <a:rPr lang="es-ES_tradnl" altLang="en-US" sz="2000" b="1">
                <a:solidFill>
                  <a:schemeClr val="bg1"/>
                </a:solidFill>
                <a:ea typeface="DejaVu Sans" panose="020B0603030804020204" charset="0"/>
                <a:cs typeface="DejaVu Sans" panose="020B0603030804020204" charset="0"/>
              </a:rPr>
              <a:t>se denominan parámetros</a:t>
            </a:r>
            <a:r>
              <a:rPr lang="es-ES_tradnl" altLang="en-US" sz="2000">
                <a:solidFill>
                  <a:schemeClr val="bg1"/>
                </a:solidFill>
                <a:ea typeface="DejaVu Sans" panose="020B0603030804020204" charset="0"/>
                <a:cs typeface="DejaVu Sans" panose="020B0603030804020204" charset="0"/>
              </a:rPr>
              <a:t>, pero durante la llamada los valores que se envían </a:t>
            </a:r>
            <a:r>
              <a:rPr lang="es-ES_tradnl" altLang="en-US" sz="2000" b="1">
                <a:solidFill>
                  <a:schemeClr val="bg1"/>
                </a:solidFill>
                <a:ea typeface="DejaVu Sans" panose="020B0603030804020204" charset="0"/>
                <a:cs typeface="DejaVu Sans" panose="020B0603030804020204" charset="0"/>
              </a:rPr>
              <a:t>se denominan argumentos.</a:t>
            </a:r>
            <a:endParaRPr lang="en-US" sz="2000">
              <a:solidFill>
                <a:schemeClr val="bg1"/>
              </a:solidFill>
              <a:ea typeface="DejaVu Sans" panose="020B0603030804020204" charset="0"/>
              <a:cs typeface="DejaVu Sans" panose="020B0603030804020204" charset="0"/>
            </a:endParaRPr>
          </a:p>
        </p:txBody>
      </p:sp>
      <p:sp>
        <p:nvSpPr>
          <p:cNvPr id="5" name="文本框 71"/>
          <p:cNvSpPr txBox="1"/>
          <p:nvPr/>
        </p:nvSpPr>
        <p:spPr>
          <a:xfrm>
            <a:off x="1411605" y="288290"/>
            <a:ext cx="755332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Funciones en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pic>
        <p:nvPicPr>
          <p:cNvPr id="10" name="Picture 9" descr="Screen Capture_select-area_20200818131644"/>
          <p:cNvPicPr>
            <a:picLocks noChangeAspect="1"/>
          </p:cNvPicPr>
          <p:nvPr/>
        </p:nvPicPr>
        <p:blipFill>
          <a:blip r:embed="rId1"/>
          <a:stretch>
            <a:fillRect/>
          </a:stretch>
        </p:blipFill>
        <p:spPr>
          <a:xfrm>
            <a:off x="9518015" y="591185"/>
            <a:ext cx="6657975" cy="2270760"/>
          </a:xfrm>
          <a:prstGeom prst="rect">
            <a:avLst/>
          </a:prstGeom>
        </p:spPr>
      </p:pic>
      <p:sp>
        <p:nvSpPr>
          <p:cNvPr id="13" name="Text Box 12"/>
          <p:cNvSpPr txBox="1"/>
          <p:nvPr/>
        </p:nvSpPr>
        <p:spPr>
          <a:xfrm>
            <a:off x="2172335" y="5568315"/>
            <a:ext cx="6152515" cy="4399915"/>
          </a:xfrm>
          <a:prstGeom prst="rect">
            <a:avLst/>
          </a:prstGeom>
          <a:noFill/>
        </p:spPr>
        <p:txBody>
          <a:bodyPr wrap="square" rtlCol="0">
            <a:spAutoFit/>
          </a:bodyPr>
          <a:p>
            <a:r>
              <a:rPr lang="en-US" sz="2000" b="1">
                <a:solidFill>
                  <a:schemeClr val="bg1"/>
                </a:solidFill>
                <a:ea typeface="DejaVu Sans" panose="020B0603030804020204" charset="0"/>
                <a:cs typeface="DejaVu Sans" panose="020B0603030804020204" charset="0"/>
              </a:rPr>
              <a:t>Los argumentos se pueden indicar de </a:t>
            </a:r>
            <a:r>
              <a:rPr lang="es-ES_tradnl" altLang="en-US" sz="2000" b="1">
                <a:solidFill>
                  <a:schemeClr val="bg1"/>
                </a:solidFill>
                <a:ea typeface="DejaVu Sans" panose="020B0603030804020204" charset="0"/>
                <a:cs typeface="DejaVu Sans" panose="020B0603030804020204" charset="0"/>
              </a:rPr>
              <a:t>la siguiente</a:t>
            </a:r>
            <a:r>
              <a:rPr lang="en-US" sz="2000" b="1">
                <a:solidFill>
                  <a:schemeClr val="bg1"/>
                </a:solidFill>
                <a:ea typeface="DejaVu Sans" panose="020B0603030804020204" charset="0"/>
                <a:cs typeface="DejaVu Sans" panose="020B0603030804020204" charset="0"/>
              </a:rPr>
              <a:t> forma:</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pPr marL="457200" indent="-457200">
              <a:buAutoNum type="arabicPeriod"/>
            </a:pPr>
            <a:r>
              <a:rPr lang="en-US" sz="2000" b="1">
                <a:solidFill>
                  <a:schemeClr val="bg1"/>
                </a:solidFill>
                <a:ea typeface="DejaVu Sans" panose="020B0603030804020204" charset="0"/>
                <a:cs typeface="DejaVu Sans" panose="020B0603030804020204" charset="0"/>
              </a:rPr>
              <a:t>Argumentos posicionales: </a:t>
            </a:r>
            <a:r>
              <a:rPr lang="en-US" sz="2000">
                <a:solidFill>
                  <a:schemeClr val="bg1"/>
                </a:solidFill>
                <a:ea typeface="DejaVu Sans" panose="020B0603030804020204" charset="0"/>
                <a:cs typeface="DejaVu Sans" panose="020B0603030804020204" charset="0"/>
              </a:rPr>
              <a:t>Se asocian a los parámetros de la función en el mismo orden que aparecen en la definición de la función.</a:t>
            </a:r>
            <a:endParaRPr lang="en-US" sz="2000">
              <a:solidFill>
                <a:schemeClr val="bg1"/>
              </a:solidFill>
              <a:ea typeface="DejaVu Sans" panose="020B0603030804020204" charset="0"/>
              <a:cs typeface="DejaVu Sans" panose="020B0603030804020204" charset="0"/>
            </a:endParaRPr>
          </a:p>
          <a:p>
            <a:pPr marL="457200" indent="-457200">
              <a:buAutoNum type="arabicPeriod"/>
            </a:pPr>
            <a:r>
              <a:rPr lang="en-US" sz="2000" b="1">
                <a:solidFill>
                  <a:schemeClr val="bg1"/>
                </a:solidFill>
                <a:ea typeface="DejaVu Sans" panose="020B0603030804020204" charset="0"/>
                <a:cs typeface="DejaVu Sans" panose="020B0603030804020204" charset="0"/>
              </a:rPr>
              <a:t>Argumentos por nombre:</a:t>
            </a:r>
            <a:r>
              <a:rPr lang="en-US" sz="2000">
                <a:solidFill>
                  <a:schemeClr val="bg1"/>
                </a:solidFill>
                <a:ea typeface="DejaVu Sans" panose="020B0603030804020204" charset="0"/>
                <a:cs typeface="DejaVu Sans" panose="020B0603030804020204" charset="0"/>
              </a:rPr>
              <a:t> Se indica explícitamente el nombre del parámetro al que se asocia un argumento de la forma parametro = argumento.</a:t>
            </a:r>
            <a:endParaRPr lang="en-US" sz="2000" b="1">
              <a:solidFill>
                <a:schemeClr val="bg1"/>
              </a:solidFill>
              <a:ea typeface="DejaVu Sans" panose="020B0603030804020204" charset="0"/>
              <a:cs typeface="DejaVu Sans" panose="020B0603030804020204" charset="0"/>
            </a:endParaRPr>
          </a:p>
          <a:p>
            <a:pPr marL="457200" indent="-457200">
              <a:buAutoNum type="arabicPeriod"/>
            </a:pPr>
            <a:r>
              <a:rPr lang="es-ES_tradnl" altLang="en-US" sz="2000" b="1">
                <a:solidFill>
                  <a:schemeClr val="bg1"/>
                </a:solidFill>
                <a:ea typeface="DejaVu Sans" panose="020B0603030804020204" charset="0"/>
                <a:cs typeface="DejaVu Sans" panose="020B0603030804020204" charset="0"/>
              </a:rPr>
              <a:t>Argumento por Defecto: </a:t>
            </a:r>
            <a:r>
              <a:rPr lang="en-US" sz="2000">
                <a:solidFill>
                  <a:schemeClr val="bg1"/>
                </a:solidFill>
                <a:ea typeface="DejaVu Sans" panose="020B0603030804020204" charset="0"/>
                <a:cs typeface="DejaVu Sans" panose="020B0603030804020204" charset="0"/>
              </a:rPr>
              <a:t>Se puede asignar a cada parámetro un argumento por defecto</a:t>
            </a:r>
            <a:r>
              <a:rPr lang="es-ES_tradnl" altLang="en-US" sz="2000">
                <a:solidFill>
                  <a:schemeClr val="bg1"/>
                </a:solidFill>
                <a:ea typeface="DejaVu Sans" panose="020B0603030804020204" charset="0"/>
                <a:cs typeface="DejaVu Sans" panose="020B0603030804020204" charset="0"/>
              </a:rPr>
              <a:t>.</a:t>
            </a:r>
            <a:endParaRPr lang="es-ES_tradnl" altLang="en-US" sz="2000">
              <a:solidFill>
                <a:schemeClr val="bg1"/>
              </a:solidFill>
              <a:ea typeface="DejaVu Sans" panose="020B0603030804020204" charset="0"/>
              <a:cs typeface="DejaVu Sans" panose="020B0603030804020204" charset="0"/>
            </a:endParaRPr>
          </a:p>
        </p:txBody>
      </p:sp>
      <p:pic>
        <p:nvPicPr>
          <p:cNvPr id="16" name="Picture 15" descr="Screen Capture_select-area_20200818133246"/>
          <p:cNvPicPr>
            <a:picLocks noChangeAspect="1"/>
          </p:cNvPicPr>
          <p:nvPr/>
        </p:nvPicPr>
        <p:blipFill>
          <a:blip r:embed="rId2"/>
          <a:stretch>
            <a:fillRect/>
          </a:stretch>
        </p:blipFill>
        <p:spPr>
          <a:xfrm>
            <a:off x="9517380" y="3210560"/>
            <a:ext cx="6600825" cy="1277620"/>
          </a:xfrm>
          <a:prstGeom prst="rect">
            <a:avLst/>
          </a:prstGeom>
        </p:spPr>
      </p:pic>
      <p:pic>
        <p:nvPicPr>
          <p:cNvPr id="17" name="Picture 16" descr="Screen Capture_select-area_20200818133809"/>
          <p:cNvPicPr>
            <a:picLocks noChangeAspect="1"/>
          </p:cNvPicPr>
          <p:nvPr/>
        </p:nvPicPr>
        <p:blipFill>
          <a:blip r:embed="rId3"/>
          <a:stretch>
            <a:fillRect/>
          </a:stretch>
        </p:blipFill>
        <p:spPr>
          <a:xfrm>
            <a:off x="9518015" y="4828540"/>
            <a:ext cx="6600190" cy="2468245"/>
          </a:xfrm>
          <a:prstGeom prst="rect">
            <a:avLst/>
          </a:prstGeom>
        </p:spPr>
      </p:pic>
      <p:pic>
        <p:nvPicPr>
          <p:cNvPr id="18" name="Picture 17" descr="Screen Capture_select-area_20200818134125"/>
          <p:cNvPicPr>
            <a:picLocks noChangeAspect="1"/>
          </p:cNvPicPr>
          <p:nvPr/>
        </p:nvPicPr>
        <p:blipFill>
          <a:blip r:embed="rId4"/>
          <a:stretch>
            <a:fillRect/>
          </a:stretch>
        </p:blipFill>
        <p:spPr>
          <a:xfrm>
            <a:off x="8526780" y="7887335"/>
            <a:ext cx="6601460" cy="197739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23</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cxnSp>
        <p:nvCxnSpPr>
          <p:cNvPr id="19" name="直接连接符 18"/>
          <p:cNvCxnSpPr/>
          <p:nvPr/>
        </p:nvCxnSpPr>
        <p:spPr>
          <a:xfrm flipH="1" flipV="1">
            <a:off x="8973820" y="1558925"/>
            <a:ext cx="17780" cy="8239125"/>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Parámetros - Arg : Indeterminados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1411605" y="288290"/>
            <a:ext cx="755332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Funciones en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13" name="Text Box 12"/>
          <p:cNvSpPr txBox="1"/>
          <p:nvPr/>
        </p:nvSpPr>
        <p:spPr>
          <a:xfrm>
            <a:off x="2069465" y="1223645"/>
            <a:ext cx="6152515" cy="8709025"/>
          </a:xfrm>
          <a:prstGeom prst="rect">
            <a:avLst/>
          </a:prstGeom>
          <a:noFill/>
        </p:spPr>
        <p:txBody>
          <a:bodyPr wrap="square" rtlCol="0">
            <a:spAutoFit/>
          </a:bodyPr>
          <a:p>
            <a:endParaRPr lang="en-US" sz="2000">
              <a:solidFill>
                <a:schemeClr val="bg1"/>
              </a:solidFill>
              <a:ea typeface="DejaVu Sans" panose="020B0603030804020204" charset="0"/>
              <a:cs typeface="DejaVu Sans" panose="020B0603030804020204" charset="0"/>
            </a:endParaRPr>
          </a:p>
          <a:p>
            <a:pPr marL="457200" indent="-457200">
              <a:buAutoNum type="arabicPeriod"/>
            </a:pPr>
            <a:r>
              <a:rPr lang="en-US" sz="2000" b="1">
                <a:solidFill>
                  <a:schemeClr val="bg1"/>
                </a:solidFill>
                <a:ea typeface="DejaVu Sans" panose="020B0603030804020204" charset="0"/>
                <a:cs typeface="DejaVu Sans" panose="020B0603030804020204" charset="0"/>
              </a:rPr>
              <a:t>Argumentos </a:t>
            </a:r>
            <a:r>
              <a:rPr lang="es-ES_tradnl" altLang="en-US" sz="2000" b="1">
                <a:solidFill>
                  <a:schemeClr val="bg1"/>
                </a:solidFill>
                <a:ea typeface="DejaVu Sans" panose="020B0603030804020204" charset="0"/>
                <a:cs typeface="DejaVu Sans" panose="020B0603030804020204" charset="0"/>
              </a:rPr>
              <a:t>indeterminados</a:t>
            </a:r>
            <a:r>
              <a:rPr lang="en-US" sz="2000" b="1">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Se asocian a los parámetros de la función en el mismo orden que aparecen en la definición de la función.</a:t>
            </a:r>
            <a:endParaRPr lang="en-US" sz="2000">
              <a:solidFill>
                <a:schemeClr val="bg1"/>
              </a:solidFill>
              <a:ea typeface="DejaVu Sans" panose="020B0603030804020204" charset="0"/>
              <a:cs typeface="DejaVu Sans" panose="020B0603030804020204" charset="0"/>
            </a:endParaRPr>
          </a:p>
          <a:p>
            <a:pPr indent="0">
              <a:buNone/>
            </a:pPr>
            <a:endParaRPr lang="en-US" sz="2000">
              <a:solidFill>
                <a:schemeClr val="bg1"/>
              </a:solidFill>
              <a:ea typeface="DejaVu Sans" panose="020B0603030804020204" charset="0"/>
              <a:cs typeface="DejaVu Sans" panose="020B0603030804020204" charset="0"/>
            </a:endParaRPr>
          </a:p>
          <a:p>
            <a:pPr indent="0">
              <a:buNone/>
            </a:pPr>
            <a:r>
              <a:rPr lang="es-ES_tradnl" altLang="en-US" sz="2000" b="1">
                <a:solidFill>
                  <a:schemeClr val="bg1"/>
                </a:solidFill>
                <a:ea typeface="DejaVu Sans" panose="020B0603030804020204" charset="0"/>
                <a:cs typeface="DejaVu Sans" panose="020B0603030804020204" charset="0"/>
              </a:rPr>
              <a:t>    Caracteristicas :</a:t>
            </a:r>
            <a:endParaRPr lang="es-ES_tradnl" altLang="en-US" sz="2000" b="1">
              <a:solidFill>
                <a:schemeClr val="bg1"/>
              </a:solidFill>
              <a:ea typeface="DejaVu Sans" panose="020B0603030804020204" charset="0"/>
              <a:cs typeface="DejaVu Sans" panose="020B0603030804020204" charset="0"/>
            </a:endParaRPr>
          </a:p>
          <a:p>
            <a:pPr indent="0">
              <a:buNone/>
            </a:pPr>
            <a:endParaRPr lang="es-ES_tradnl" altLang="en-US" sz="2000">
              <a:solidFill>
                <a:schemeClr val="bg1"/>
              </a:solidFill>
              <a:ea typeface="DejaVu Sans" panose="020B0603030804020204" charset="0"/>
              <a:cs typeface="DejaVu Sans" panose="020B0603030804020204" charset="0"/>
            </a:endParaRPr>
          </a:p>
          <a:p>
            <a:pPr marL="800100" lvl="1" indent="-3429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rPr>
              <a:t>Es posible pasar un número variable de argumentos a un parámetro. Esto se puede hacer de </a:t>
            </a:r>
            <a:r>
              <a:rPr lang="es-ES_tradnl" altLang="en-US" sz="2000" b="1">
                <a:solidFill>
                  <a:schemeClr val="bg1"/>
                </a:solidFill>
                <a:ea typeface="DejaVu Sans" panose="020B0603030804020204" charset="0"/>
                <a:cs typeface="DejaVu Sans" panose="020B0603030804020204" charset="0"/>
              </a:rPr>
              <a:t>dos formas.</a:t>
            </a:r>
            <a:endParaRPr lang="es-ES_tradnl" altLang="en-US" sz="2000">
              <a:solidFill>
                <a:schemeClr val="bg1"/>
              </a:solidFill>
              <a:ea typeface="DejaVu Sans" panose="020B0603030804020204" charset="0"/>
              <a:cs typeface="DejaVu Sans" panose="020B0603030804020204" charset="0"/>
            </a:endParaRPr>
          </a:p>
          <a:p>
            <a:pPr marL="800100" lvl="1" indent="-342900">
              <a:buFont typeface="Arial" panose="020B0604020202090204" pitchFamily="34" charset="0"/>
              <a:buChar char="•"/>
            </a:pPr>
            <a:endParaRPr lang="es-ES_tradnl" altLang="en-US" sz="2000">
              <a:solidFill>
                <a:schemeClr val="bg1"/>
              </a:solidFill>
              <a:ea typeface="DejaVu Sans" panose="020B0603030804020204" charset="0"/>
              <a:cs typeface="DejaVu Sans" panose="020B0603030804020204" charset="0"/>
            </a:endParaRPr>
          </a:p>
          <a:p>
            <a:pPr marL="800100" lvl="1" indent="-342900">
              <a:buFont typeface="Arial" panose="020B0604020202090204" pitchFamily="34" charset="0"/>
              <a:buChar char="•"/>
            </a:pPr>
            <a:r>
              <a:rPr lang="es-ES_tradnl" altLang="en-US" sz="2000" b="1">
                <a:solidFill>
                  <a:schemeClr val="bg1"/>
                </a:solidFill>
                <a:ea typeface="DejaVu Sans" panose="020B0603030804020204" charset="0"/>
                <a:cs typeface="DejaVu Sans" panose="020B0603030804020204" charset="0"/>
              </a:rPr>
              <a:t>*parametro:</a:t>
            </a:r>
            <a:r>
              <a:rPr lang="es-ES_tradnl" altLang="en-US" sz="2000">
                <a:solidFill>
                  <a:schemeClr val="bg1"/>
                </a:solidFill>
                <a:ea typeface="DejaVu Sans" panose="020B0603030804020204" charset="0"/>
                <a:cs typeface="DejaVu Sans" panose="020B0603030804020204" charset="0"/>
              </a:rPr>
              <a:t> Se antepone un asterisco al nombre del parámetro y en la invocación de la función se pasa el número variable de argumentos separados por comas. Los argumentos se </a:t>
            </a:r>
            <a:r>
              <a:rPr lang="es-ES_tradnl" altLang="en-US" sz="2000" b="1">
                <a:solidFill>
                  <a:schemeClr val="bg1"/>
                </a:solidFill>
                <a:ea typeface="DejaVu Sans" panose="020B0603030804020204" charset="0"/>
                <a:cs typeface="DejaVu Sans" panose="020B0603030804020204" charset="0"/>
              </a:rPr>
              <a:t>guardan en una tupla </a:t>
            </a:r>
            <a:r>
              <a:rPr lang="es-ES_tradnl" altLang="en-US" sz="2000">
                <a:solidFill>
                  <a:schemeClr val="bg1"/>
                </a:solidFill>
                <a:ea typeface="DejaVu Sans" panose="020B0603030804020204" charset="0"/>
                <a:cs typeface="DejaVu Sans" panose="020B0603030804020204" charset="0"/>
              </a:rPr>
              <a:t>que se asocia al parámetro.</a:t>
            </a:r>
            <a:endParaRPr lang="es-ES_tradnl" altLang="en-US" sz="2000">
              <a:solidFill>
                <a:schemeClr val="bg1"/>
              </a:solidFill>
              <a:ea typeface="DejaVu Sans" panose="020B0603030804020204" charset="0"/>
              <a:cs typeface="DejaVu Sans" panose="020B0603030804020204" charset="0"/>
            </a:endParaRPr>
          </a:p>
          <a:p>
            <a:pPr marL="800100" lvl="1" indent="-342900">
              <a:buFont typeface="Arial" panose="020B0604020202090204" pitchFamily="34" charset="0"/>
              <a:buChar char="•"/>
            </a:pPr>
            <a:endParaRPr lang="es-ES_tradnl" altLang="en-US" sz="2000">
              <a:solidFill>
                <a:schemeClr val="bg1"/>
              </a:solidFill>
              <a:ea typeface="DejaVu Sans" panose="020B0603030804020204" charset="0"/>
              <a:cs typeface="DejaVu Sans" panose="020B0603030804020204" charset="0"/>
            </a:endParaRPr>
          </a:p>
          <a:p>
            <a:pPr marL="800100" lvl="1" indent="-342900">
              <a:buFont typeface="Arial" panose="020B0604020202090204" pitchFamily="34" charset="0"/>
              <a:buChar char="•"/>
            </a:pPr>
            <a:r>
              <a:rPr lang="es-ES_tradnl" altLang="en-US" sz="2000" b="1">
                <a:solidFill>
                  <a:schemeClr val="bg1"/>
                </a:solidFill>
                <a:ea typeface="DejaVu Sans" panose="020B0603030804020204" charset="0"/>
                <a:cs typeface="DejaVu Sans" panose="020B0603030804020204" charset="0"/>
              </a:rPr>
              <a:t>**parametro:</a:t>
            </a:r>
            <a:r>
              <a:rPr lang="es-ES_tradnl" altLang="en-US" sz="2000">
                <a:solidFill>
                  <a:schemeClr val="bg1"/>
                </a:solidFill>
                <a:ea typeface="DejaVu Sans" panose="020B0603030804020204" charset="0"/>
                <a:cs typeface="DejaVu Sans" panose="020B0603030804020204" charset="0"/>
              </a:rPr>
              <a:t> Se anteponen dos asteriscos al nombre del parámetro y en la invocación de la función se pasa el número variable de argumentos por pares nombre = valor, separados por comas. Los argumentos s</a:t>
            </a:r>
            <a:r>
              <a:rPr lang="es-ES_tradnl" altLang="en-US" sz="2000" b="1">
                <a:solidFill>
                  <a:schemeClr val="bg1"/>
                </a:solidFill>
                <a:ea typeface="DejaVu Sans" panose="020B0603030804020204" charset="0"/>
                <a:cs typeface="DejaVu Sans" panose="020B0603030804020204" charset="0"/>
              </a:rPr>
              <a:t>e guardan en un diccionario</a:t>
            </a:r>
            <a:r>
              <a:rPr lang="es-ES_tradnl" altLang="en-US" sz="2000">
                <a:solidFill>
                  <a:schemeClr val="bg1"/>
                </a:solidFill>
                <a:ea typeface="DejaVu Sans" panose="020B0603030804020204" charset="0"/>
                <a:cs typeface="DejaVu Sans" panose="020B0603030804020204" charset="0"/>
              </a:rPr>
              <a:t> que se asocia al parámetro.</a:t>
            </a:r>
            <a:endParaRPr lang="es-ES_tradnl" altLang="en-US" sz="2000">
              <a:solidFill>
                <a:schemeClr val="bg1"/>
              </a:solidFill>
              <a:ea typeface="DejaVu Sans" panose="020B0603030804020204" charset="0"/>
              <a:cs typeface="DejaVu Sans" panose="020B0603030804020204" charset="0"/>
            </a:endParaRPr>
          </a:p>
        </p:txBody>
      </p:sp>
      <p:pic>
        <p:nvPicPr>
          <p:cNvPr id="3" name="Picture 2" descr="Screen Capture_select-area_20200818211650"/>
          <p:cNvPicPr>
            <a:picLocks noChangeAspect="1"/>
          </p:cNvPicPr>
          <p:nvPr/>
        </p:nvPicPr>
        <p:blipFill>
          <a:blip r:embed="rId1"/>
          <a:stretch>
            <a:fillRect/>
          </a:stretch>
        </p:blipFill>
        <p:spPr>
          <a:xfrm>
            <a:off x="9590405" y="2480945"/>
            <a:ext cx="7002780" cy="2103120"/>
          </a:xfrm>
          <a:prstGeom prst="rect">
            <a:avLst/>
          </a:prstGeom>
        </p:spPr>
      </p:pic>
      <p:pic>
        <p:nvPicPr>
          <p:cNvPr id="7" name="Picture 6" descr="Screen Capture_select-area_20200818212000"/>
          <p:cNvPicPr>
            <a:picLocks noChangeAspect="1"/>
          </p:cNvPicPr>
          <p:nvPr/>
        </p:nvPicPr>
        <p:blipFill>
          <a:blip r:embed="rId2"/>
          <a:stretch>
            <a:fillRect/>
          </a:stretch>
        </p:blipFill>
        <p:spPr>
          <a:xfrm>
            <a:off x="9589770" y="5035550"/>
            <a:ext cx="7003415" cy="216789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24</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cxnSp>
        <p:nvCxnSpPr>
          <p:cNvPr id="19" name="直接连接符 18"/>
          <p:cNvCxnSpPr/>
          <p:nvPr/>
        </p:nvCxnSpPr>
        <p:spPr>
          <a:xfrm flipH="1" flipV="1">
            <a:off x="8973820" y="1558925"/>
            <a:ext cx="17780" cy="8239125"/>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Parámetros - Ambitos </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1411605" y="288290"/>
            <a:ext cx="755332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Funciones en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13" name="Text Box 12"/>
          <p:cNvSpPr txBox="1"/>
          <p:nvPr/>
        </p:nvSpPr>
        <p:spPr>
          <a:xfrm>
            <a:off x="1675765" y="1223645"/>
            <a:ext cx="7013575" cy="1014730"/>
          </a:xfrm>
          <a:prstGeom prst="rect">
            <a:avLst/>
          </a:prstGeom>
          <a:noFill/>
        </p:spPr>
        <p:txBody>
          <a:bodyPr wrap="square" rtlCol="0">
            <a:spAutoFit/>
          </a:bodyPr>
          <a:p>
            <a:endParaRPr lang="en-US" sz="2000">
              <a:solidFill>
                <a:schemeClr val="bg1"/>
              </a:solidFill>
              <a:ea typeface="DejaVu Sans" panose="020B0603030804020204" charset="0"/>
              <a:cs typeface="DejaVu Sans" panose="020B0603030804020204" charset="0"/>
            </a:endParaRPr>
          </a:p>
          <a:p>
            <a:pPr marL="457200" indent="-457200">
              <a:buAutoNum type="arabicPeriod"/>
            </a:pPr>
            <a:r>
              <a:rPr sz="2000" b="1">
                <a:solidFill>
                  <a:schemeClr val="bg1"/>
                </a:solidFill>
                <a:ea typeface="DejaVu Sans" panose="020B0603030804020204" charset="0"/>
                <a:cs typeface="DejaVu Sans" panose="020B0603030804020204" charset="0"/>
              </a:rPr>
              <a:t>Ámbito de los parámetros y variables de una función</a:t>
            </a:r>
            <a:r>
              <a:rPr lang="es-ES_tradnl" sz="2000" b="1">
                <a:solidFill>
                  <a:schemeClr val="bg1"/>
                </a:solidFill>
                <a:ea typeface="DejaVu Sans" panose="020B0603030804020204" charset="0"/>
                <a:cs typeface="DejaVu Sans" panose="020B0603030804020204" charset="0"/>
              </a:rPr>
              <a:t>.</a:t>
            </a:r>
            <a:endParaRPr lang="es-ES_tradnl" sz="2000" b="1">
              <a:solidFill>
                <a:schemeClr val="bg1"/>
              </a:solidFill>
              <a:ea typeface="DejaVu Sans" panose="020B0603030804020204" charset="0"/>
              <a:cs typeface="DejaVu Sans" panose="020B0603030804020204" charset="0"/>
            </a:endParaRPr>
          </a:p>
        </p:txBody>
      </p:sp>
      <p:sp>
        <p:nvSpPr>
          <p:cNvPr id="4" name="Text Box 3"/>
          <p:cNvSpPr txBox="1"/>
          <p:nvPr/>
        </p:nvSpPr>
        <p:spPr>
          <a:xfrm>
            <a:off x="1947545" y="2446020"/>
            <a:ext cx="6205855" cy="4523105"/>
          </a:xfrm>
          <a:prstGeom prst="rect">
            <a:avLst/>
          </a:prstGeom>
          <a:noFill/>
        </p:spPr>
        <p:txBody>
          <a:bodyPr wrap="square" rtlCol="0">
            <a:spAutoFit/>
          </a:bodyPr>
          <a:p>
            <a:pPr marL="285750" indent="-285750">
              <a:buFont typeface="Arial" panose="020B0604020202090204" pitchFamily="34" charset="0"/>
              <a:buChar char="•"/>
            </a:pPr>
            <a:r>
              <a:rPr lang="en-US">
                <a:solidFill>
                  <a:schemeClr val="bg1"/>
                </a:solidFill>
                <a:ea typeface="DejaVu Sans" panose="020B0603030804020204" charset="0"/>
                <a:cs typeface="DejaVu Sans" panose="020B0603030804020204" charset="0"/>
              </a:rPr>
              <a:t>Los parámetros y las variables declaradas dentro de una función son de </a:t>
            </a:r>
            <a:r>
              <a:rPr lang="en-US" b="1">
                <a:solidFill>
                  <a:schemeClr val="bg1"/>
                </a:solidFill>
                <a:ea typeface="DejaVu Sans" panose="020B0603030804020204" charset="0"/>
                <a:cs typeface="DejaVu Sans" panose="020B0603030804020204" charset="0"/>
              </a:rPr>
              <a:t>ámbito local</a:t>
            </a:r>
            <a:r>
              <a:rPr lang="en-US">
                <a:solidFill>
                  <a:schemeClr val="bg1"/>
                </a:solidFill>
                <a:ea typeface="DejaVu Sans" panose="020B0603030804020204" charset="0"/>
                <a:cs typeface="DejaVu Sans" panose="020B0603030804020204" charset="0"/>
              </a:rPr>
              <a:t>, mientras que las definidas fuera de ella son de  </a:t>
            </a:r>
            <a:r>
              <a:rPr lang="en-US" b="1">
                <a:solidFill>
                  <a:schemeClr val="bg1"/>
                </a:solidFill>
                <a:ea typeface="DejaVu Sans" panose="020B0603030804020204" charset="0"/>
                <a:cs typeface="DejaVu Sans" panose="020B0603030804020204" charset="0"/>
              </a:rPr>
              <a:t>ámbito global</a:t>
            </a:r>
            <a:r>
              <a:rPr lang="en-US">
                <a:solidFill>
                  <a:schemeClr val="bg1"/>
                </a:solidFill>
                <a:ea typeface="DejaVu Sans" panose="020B0603030804020204" charset="0"/>
                <a:cs typeface="DejaVu Sans" panose="020B0603030804020204" charset="0"/>
              </a:rPr>
              <a:t>.</a:t>
            </a:r>
            <a:endParaRPr lang="en-US">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n-US">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n-US">
                <a:solidFill>
                  <a:schemeClr val="bg1"/>
                </a:solidFill>
                <a:ea typeface="DejaVu Sans" panose="020B0603030804020204" charset="0"/>
                <a:cs typeface="DejaVu Sans" panose="020B0603030804020204" charset="0"/>
              </a:rPr>
              <a:t>Tanto los parámetros como las variables del ámbito local de una función sólo están accesibles durante la ejecución de la función</a:t>
            </a:r>
            <a:r>
              <a:rPr lang="es-ES_tradnl" altLang="en-US">
                <a:solidFill>
                  <a:schemeClr val="bg1"/>
                </a:solidFill>
                <a:ea typeface="DejaVu Sans" panose="020B0603030804020204" charset="0"/>
                <a:cs typeface="DejaVu Sans" panose="020B0603030804020204" charset="0"/>
              </a:rPr>
              <a:t>.</a:t>
            </a:r>
            <a:endParaRPr lang="es-ES_tradnl" altLang="en-US">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s-ES_tradnl" altLang="en-US">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n-US">
                <a:solidFill>
                  <a:schemeClr val="bg1"/>
                </a:solidFill>
                <a:ea typeface="DejaVu Sans" panose="020B0603030804020204" charset="0"/>
                <a:cs typeface="DejaVu Sans" panose="020B0603030804020204" charset="0"/>
              </a:rPr>
              <a:t>Si en el ámbito local de una función existe una variable que también existe en el ámbito global, durante la ejecución de la función la variable global queda eclipsada por la variable local y no es accesible hasta que finaliza la ejecución de la función.</a:t>
            </a:r>
            <a:endParaRPr lang="en-US">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endParaRPr lang="en-US">
              <a:solidFill>
                <a:schemeClr val="bg1"/>
              </a:solidFill>
              <a:ea typeface="DejaVu Sans" panose="020B0603030804020204" charset="0"/>
              <a:cs typeface="DejaVu Sans" panose="020B0603030804020204" charset="0"/>
            </a:endParaRPr>
          </a:p>
        </p:txBody>
      </p:sp>
      <p:sp>
        <p:nvSpPr>
          <p:cNvPr id="9" name="Text Box 8"/>
          <p:cNvSpPr txBox="1"/>
          <p:nvPr/>
        </p:nvSpPr>
        <p:spPr>
          <a:xfrm>
            <a:off x="9676130" y="1511300"/>
            <a:ext cx="5080000" cy="398780"/>
          </a:xfrm>
          <a:prstGeom prst="rect">
            <a:avLst/>
          </a:prstGeom>
          <a:noFill/>
        </p:spPr>
        <p:txBody>
          <a:bodyPr wrap="square" rtlCol="0">
            <a:spAutoFit/>
          </a:bodyPr>
          <a:p>
            <a:pPr lvl="0" algn="l">
              <a:buClrTx/>
              <a:buSzTx/>
              <a:buFontTx/>
            </a:pPr>
            <a:r>
              <a:rPr lang="es-ES_tradnl" altLang="en-US" sz="2000" b="1">
                <a:solidFill>
                  <a:schemeClr val="bg1"/>
                </a:solidFill>
                <a:ea typeface="DejaVu Sans" panose="020B0603030804020204" charset="0"/>
                <a:cs typeface="DejaVu Sans" panose="020B0603030804020204" charset="0"/>
                <a:sym typeface="+mn-ea"/>
              </a:rPr>
              <a:t>2. </a:t>
            </a:r>
            <a:r>
              <a:rPr lang="en-US" sz="2000" b="1">
                <a:solidFill>
                  <a:schemeClr val="bg1"/>
                </a:solidFill>
                <a:ea typeface="DejaVu Sans" panose="020B0603030804020204" charset="0"/>
                <a:cs typeface="DejaVu Sans" panose="020B0603030804020204" charset="0"/>
                <a:sym typeface="+mn-ea"/>
              </a:rPr>
              <a:t>Documentación de funciones</a:t>
            </a:r>
            <a:endParaRPr lang="en-US" sz="2000" b="1">
              <a:solidFill>
                <a:schemeClr val="bg1"/>
              </a:solidFill>
              <a:ea typeface="DejaVu Sans" panose="020B0603030804020204" charset="0"/>
              <a:cs typeface="DejaVu Sans" panose="020B0603030804020204" charset="0"/>
              <a:sym typeface="+mn-ea"/>
            </a:endParaRPr>
          </a:p>
        </p:txBody>
      </p:sp>
      <p:pic>
        <p:nvPicPr>
          <p:cNvPr id="11" name="Picture 10" descr="Screen Capture_select-area_20200818233152"/>
          <p:cNvPicPr>
            <a:picLocks noChangeAspect="1"/>
          </p:cNvPicPr>
          <p:nvPr/>
        </p:nvPicPr>
        <p:blipFill>
          <a:blip r:embed="rId1"/>
          <a:stretch>
            <a:fillRect/>
          </a:stretch>
        </p:blipFill>
        <p:spPr>
          <a:xfrm>
            <a:off x="10178415" y="2238375"/>
            <a:ext cx="6744335" cy="2216150"/>
          </a:xfrm>
          <a:prstGeom prst="rect">
            <a:avLst/>
          </a:prstGeom>
        </p:spPr>
      </p:pic>
      <p:sp>
        <p:nvSpPr>
          <p:cNvPr id="12" name="Text Box 11"/>
          <p:cNvSpPr txBox="1"/>
          <p:nvPr/>
        </p:nvSpPr>
        <p:spPr>
          <a:xfrm>
            <a:off x="9763760" y="4991100"/>
            <a:ext cx="7120255" cy="398780"/>
          </a:xfrm>
          <a:prstGeom prst="rect">
            <a:avLst/>
          </a:prstGeom>
          <a:noFill/>
        </p:spPr>
        <p:txBody>
          <a:bodyPr wrap="square" rtlCol="0">
            <a:spAutoFit/>
          </a:bodyPr>
          <a:p>
            <a:pPr lvl="0" algn="l">
              <a:buClrTx/>
              <a:buSzTx/>
              <a:buFontTx/>
            </a:pPr>
            <a:r>
              <a:rPr lang="es-ES_tradnl" altLang="en-US" sz="2000" b="1">
                <a:solidFill>
                  <a:schemeClr val="bg1"/>
                </a:solidFill>
                <a:ea typeface="DejaVu Sans" panose="020B0603030804020204" charset="0"/>
                <a:cs typeface="DejaVu Sans" panose="020B0603030804020204" charset="0"/>
                <a:sym typeface="+mn-ea"/>
              </a:rPr>
              <a:t>3. </a:t>
            </a:r>
            <a:r>
              <a:rPr lang="en-US" sz="2000" b="1">
                <a:solidFill>
                  <a:schemeClr val="bg1"/>
                </a:solidFill>
                <a:ea typeface="DejaVu Sans" panose="020B0603030804020204" charset="0"/>
                <a:cs typeface="DejaVu Sans" panose="020B0603030804020204" charset="0"/>
                <a:sym typeface="+mn-ea"/>
              </a:rPr>
              <a:t>Sobre la finalidad de las funciones</a:t>
            </a:r>
            <a:endParaRPr lang="en-US" sz="2000" b="1">
              <a:solidFill>
                <a:schemeClr val="bg1"/>
              </a:solidFill>
              <a:ea typeface="DejaVu Sans" panose="020B0603030804020204" charset="0"/>
              <a:cs typeface="DejaVu Sans" panose="020B0603030804020204" charset="0"/>
              <a:sym typeface="+mn-ea"/>
            </a:endParaRPr>
          </a:p>
        </p:txBody>
      </p:sp>
      <p:sp>
        <p:nvSpPr>
          <p:cNvPr id="14" name="Text Box 13"/>
          <p:cNvSpPr txBox="1"/>
          <p:nvPr/>
        </p:nvSpPr>
        <p:spPr>
          <a:xfrm>
            <a:off x="9752330" y="5856605"/>
            <a:ext cx="7654925" cy="1322070"/>
          </a:xfrm>
          <a:prstGeom prst="rect">
            <a:avLst/>
          </a:prstGeom>
          <a:noFill/>
        </p:spPr>
        <p:txBody>
          <a:bodyPr wrap="square" rtlCol="0">
            <a:spAutoFit/>
          </a:bodyPr>
          <a:p>
            <a:r>
              <a:rPr lang="es-ES_tradnl" altLang="en-US" sz="2000" b="1" i="1">
                <a:solidFill>
                  <a:schemeClr val="bg1"/>
                </a:solidFill>
                <a:ea typeface="DejaVu Sans" panose="020B0603030804020204" charset="0"/>
                <a:cs typeface="DejaVu Sans" panose="020B0603030804020204" charset="0"/>
              </a:rPr>
              <a:t>U</a:t>
            </a:r>
            <a:r>
              <a:rPr lang="en-US" sz="2000" b="1" i="1">
                <a:solidFill>
                  <a:schemeClr val="bg1"/>
                </a:solidFill>
                <a:ea typeface="DejaVu Sans" panose="020B0603030804020204" charset="0"/>
                <a:cs typeface="DejaVu Sans" panose="020B0603030804020204" charset="0"/>
              </a:rPr>
              <a:t>na buena práctica, indica que la finalidad de una función, debe ser realizar una única acción, reutilizable y por lo tanto, tan genérica como sea posible.</a:t>
            </a:r>
            <a:endParaRPr lang="en-US" sz="2000" b="1" i="1">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2179035" y="1453983"/>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5</a:t>
            </a:r>
            <a:endPar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4505325" y="9394190"/>
            <a:ext cx="5166360" cy="521970"/>
          </a:xfrm>
          <a:prstGeom prst="rect">
            <a:avLst/>
          </a:prstGeom>
          <a:noFill/>
        </p:spPr>
        <p:txBody>
          <a:bodyPr wrap="square" rtlCol="0">
            <a:spAutoFit/>
          </a:bodyPr>
          <a:lstStyle/>
          <a:p>
            <a:r>
              <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Operaciones con Ficheros</a:t>
            </a:r>
            <a:endPar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7655518" y="552224"/>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Ficheros con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25</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
        <p:nvSpPr>
          <p:cNvPr id="2" name="Text Box 1"/>
          <p:cNvSpPr txBox="1"/>
          <p:nvPr/>
        </p:nvSpPr>
        <p:spPr>
          <a:xfrm>
            <a:off x="7162800" y="1334770"/>
            <a:ext cx="9918065" cy="4707890"/>
          </a:xfrm>
          <a:prstGeom prst="rect">
            <a:avLst/>
          </a:prstGeom>
          <a:noFill/>
        </p:spPr>
        <p:txBody>
          <a:bodyPr wrap="square" rtlCol="0">
            <a:spAutoFit/>
          </a:bodyPr>
          <a:p>
            <a:r>
              <a:rPr sz="2000">
                <a:solidFill>
                  <a:schemeClr val="bg1"/>
                </a:solidFill>
                <a:ea typeface="DejaVu Sans" panose="020B0603030804020204" charset="0"/>
                <a:cs typeface="DejaVu Sans" panose="020B0603030804020204" charset="0"/>
              </a:rPr>
              <a:t>Al utilizar ficheros para guardar los datos estos perdurarán tras la ejecución del programa, pudiendo ser consultados o utilizados más tarde.</a:t>
            </a:r>
            <a:endParaRPr sz="2000">
              <a:solidFill>
                <a:schemeClr val="bg1"/>
              </a:solidFill>
              <a:ea typeface="DejaVu Sans" panose="020B0603030804020204" charset="0"/>
              <a:cs typeface="DejaVu Sans" panose="020B0603030804020204" charset="0"/>
            </a:endParaRPr>
          </a:p>
          <a:p>
            <a:endParaRPr sz="2000">
              <a:solidFill>
                <a:schemeClr val="bg1"/>
              </a:solidFill>
              <a:ea typeface="DejaVu Sans" panose="020B0603030804020204" charset="0"/>
              <a:cs typeface="DejaVu Sans" panose="020B0603030804020204" charset="0"/>
            </a:endParaRPr>
          </a:p>
          <a:p>
            <a:r>
              <a:rPr sz="2000">
                <a:solidFill>
                  <a:schemeClr val="bg1"/>
                </a:solidFill>
                <a:ea typeface="DejaVu Sans" panose="020B0603030804020204" charset="0"/>
                <a:cs typeface="DejaVu Sans" panose="020B0603030804020204" charset="0"/>
              </a:rPr>
              <a:t>Las operaciones más habituales con ficheros son:</a:t>
            </a:r>
            <a:endParaRPr sz="2000">
              <a:solidFill>
                <a:schemeClr val="bg1"/>
              </a:solidFill>
              <a:ea typeface="DejaVu Sans" panose="020B0603030804020204" charset="0"/>
              <a:cs typeface="DejaVu Sans" panose="020B0603030804020204" charset="0"/>
            </a:endParaRPr>
          </a:p>
          <a:p>
            <a:endParaRPr sz="2000">
              <a:solidFill>
                <a:schemeClr val="bg1"/>
              </a:solidFill>
              <a:ea typeface="DejaVu Sans" panose="020B0603030804020204" charset="0"/>
              <a:cs typeface="DejaVu Sans" panose="020B0603030804020204" charset="0"/>
            </a:endParaRPr>
          </a:p>
          <a:p>
            <a:r>
              <a:rPr sz="2000">
                <a:solidFill>
                  <a:schemeClr val="bg1"/>
                </a:solidFill>
                <a:ea typeface="DejaVu Sans" panose="020B0603030804020204" charset="0"/>
                <a:cs typeface="DejaVu Sans" panose="020B0603030804020204" charset="0"/>
              </a:rPr>
              <a:t>•Crear un fichero.</a:t>
            </a:r>
            <a:endParaRPr sz="2000">
              <a:solidFill>
                <a:schemeClr val="bg1"/>
              </a:solidFill>
              <a:ea typeface="DejaVu Sans" panose="020B0603030804020204" charset="0"/>
              <a:cs typeface="DejaVu Sans" panose="020B0603030804020204" charset="0"/>
            </a:endParaRPr>
          </a:p>
          <a:p>
            <a:r>
              <a:rPr sz="2000">
                <a:solidFill>
                  <a:schemeClr val="bg1"/>
                </a:solidFill>
                <a:ea typeface="DejaVu Sans" panose="020B0603030804020204" charset="0"/>
                <a:cs typeface="DejaVu Sans" panose="020B0603030804020204" charset="0"/>
              </a:rPr>
              <a:t>•Escribir datos en un fichero.</a:t>
            </a:r>
            <a:endParaRPr sz="2000">
              <a:solidFill>
                <a:schemeClr val="bg1"/>
              </a:solidFill>
              <a:ea typeface="DejaVu Sans" panose="020B0603030804020204" charset="0"/>
              <a:cs typeface="DejaVu Sans" panose="020B0603030804020204" charset="0"/>
            </a:endParaRPr>
          </a:p>
          <a:p>
            <a:r>
              <a:rPr sz="2000">
                <a:solidFill>
                  <a:schemeClr val="bg1"/>
                </a:solidFill>
                <a:ea typeface="DejaVu Sans" panose="020B0603030804020204" charset="0"/>
                <a:cs typeface="DejaVu Sans" panose="020B0603030804020204" charset="0"/>
              </a:rPr>
              <a:t>•Leer datos de un fichero.</a:t>
            </a:r>
            <a:endParaRPr sz="2000">
              <a:solidFill>
                <a:schemeClr val="bg1"/>
              </a:solidFill>
              <a:ea typeface="DejaVu Sans" panose="020B0603030804020204" charset="0"/>
              <a:cs typeface="DejaVu Sans" panose="020B0603030804020204" charset="0"/>
            </a:endParaRPr>
          </a:p>
          <a:p>
            <a:r>
              <a:rPr sz="2000">
                <a:solidFill>
                  <a:schemeClr val="bg1"/>
                </a:solidFill>
                <a:ea typeface="DejaVu Sans" panose="020B0603030804020204" charset="0"/>
                <a:cs typeface="DejaVu Sans" panose="020B0603030804020204" charset="0"/>
              </a:rPr>
              <a:t>•Borrar un fichero.</a:t>
            </a:r>
            <a:endParaRPr sz="2000">
              <a:solidFill>
                <a:schemeClr val="bg1"/>
              </a:solidFill>
              <a:ea typeface="DejaVu Sans" panose="020B0603030804020204" charset="0"/>
              <a:cs typeface="DejaVu Sans" panose="020B0603030804020204" charset="0"/>
            </a:endParaRPr>
          </a:p>
          <a:p>
            <a:endParaRPr lang="es-ES_tradnl" altLang="en-US" sz="2000" b="1">
              <a:solidFill>
                <a:schemeClr val="bg1"/>
              </a:solidFill>
              <a:ea typeface="DejaVu Sans" panose="020B0603030804020204" charset="0"/>
              <a:cs typeface="DejaVu Sans" panose="020B0603030804020204" charset="0"/>
            </a:endParaRPr>
          </a:p>
          <a:p>
            <a:r>
              <a:rPr lang="es-ES_tradnl" altLang="en-US" sz="2000" b="1">
                <a:solidFill>
                  <a:schemeClr val="bg1"/>
                </a:solidFill>
                <a:ea typeface="DejaVu Sans" panose="020B0603030804020204" charset="0"/>
                <a:cs typeface="DejaVu Sans" panose="020B0603030804020204" charset="0"/>
              </a:rPr>
              <a:t>1.- Creación o escritura :</a:t>
            </a:r>
            <a:endParaRPr lang="es-ES_tradnl" altLang="en-US" sz="2000" b="1">
              <a:solidFill>
                <a:schemeClr val="bg1"/>
              </a:solidFill>
              <a:ea typeface="DejaVu Sans" panose="020B0603030804020204" charset="0"/>
              <a:cs typeface="DejaVu Sans" panose="020B0603030804020204" charset="0"/>
            </a:endParaRPr>
          </a:p>
          <a:p>
            <a:endParaRPr lang="es-ES_tradnl" altLang="en-US" sz="2000" b="1">
              <a:solidFill>
                <a:schemeClr val="bg1"/>
              </a:solidFill>
              <a:ea typeface="DejaVu Sans" panose="020B0603030804020204" charset="0"/>
              <a:cs typeface="DejaVu Sans" panose="020B0603030804020204" charset="0"/>
            </a:endParaRPr>
          </a:p>
          <a:p>
            <a:r>
              <a:rPr lang="es-ES_tradnl" altLang="en-US" sz="2000" b="1">
                <a:solidFill>
                  <a:schemeClr val="bg1"/>
                </a:solidFill>
                <a:ea typeface="DejaVu Sans" panose="020B0603030804020204" charset="0"/>
                <a:cs typeface="DejaVu Sans" panose="020B0603030804020204" charset="0"/>
              </a:rPr>
              <a:t>open(ruta, 'w') : </a:t>
            </a:r>
            <a:r>
              <a:rPr lang="es-ES_tradnl" altLang="en-US" sz="2000">
                <a:solidFill>
                  <a:schemeClr val="bg1"/>
                </a:solidFill>
                <a:ea typeface="DejaVu Sans" panose="020B0603030804020204" charset="0"/>
                <a:cs typeface="DejaVu Sans" panose="020B0603030804020204" charset="0"/>
              </a:rPr>
              <a:t>Crea el fichero con la ruta ruta, lo abre en modo escritura (el argumento ‘w’ significa write) y devuelve un objeto que lo referencia.</a:t>
            </a:r>
            <a:endParaRPr lang="es-ES_tradnl" altLang="en-US" sz="2000">
              <a:solidFill>
                <a:schemeClr val="bg1"/>
              </a:solidFill>
              <a:ea typeface="DejaVu Sans" panose="020B0603030804020204" charset="0"/>
              <a:cs typeface="DejaVu Sans" panose="020B0603030804020204" charset="0"/>
            </a:endParaRPr>
          </a:p>
          <a:p>
            <a:endParaRPr lang="es-ES_tradnl" altLang="en-US" sz="2000">
              <a:solidFill>
                <a:schemeClr val="bg1"/>
              </a:solidFill>
              <a:ea typeface="DejaVu Sans" panose="020B0603030804020204" charset="0"/>
              <a:cs typeface="DejaVu Sans" panose="020B0603030804020204" charset="0"/>
            </a:endParaRPr>
          </a:p>
        </p:txBody>
      </p:sp>
      <p:pic>
        <p:nvPicPr>
          <p:cNvPr id="9" name="Picture 8" descr="Screen Capture_select-area_20200819172412"/>
          <p:cNvPicPr>
            <a:picLocks noChangeAspect="1"/>
          </p:cNvPicPr>
          <p:nvPr/>
        </p:nvPicPr>
        <p:blipFill>
          <a:blip r:embed="rId1"/>
          <a:stretch>
            <a:fillRect/>
          </a:stretch>
        </p:blipFill>
        <p:spPr>
          <a:xfrm>
            <a:off x="8415655" y="6043295"/>
            <a:ext cx="7185660" cy="271970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26</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cxnSp>
        <p:nvCxnSpPr>
          <p:cNvPr id="19" name="直接连接符 18"/>
          <p:cNvCxnSpPr/>
          <p:nvPr/>
        </p:nvCxnSpPr>
        <p:spPr>
          <a:xfrm flipH="1" flipV="1">
            <a:off x="8973820" y="1558925"/>
            <a:ext cx="17780" cy="8239125"/>
          </a:xfrm>
          <a:prstGeom prst="line">
            <a:avLst/>
          </a:prstGeom>
          <a:ln w="38100">
            <a:solidFill>
              <a:srgbClr val="F02424"/>
            </a:solidFill>
            <a:prstDash val="sysDash"/>
          </a:ln>
        </p:spPr>
        <p:style>
          <a:lnRef idx="1">
            <a:schemeClr val="accent1"/>
          </a:lnRef>
          <a:fillRef idx="0">
            <a:schemeClr val="accent1"/>
          </a:fillRef>
          <a:effectRef idx="0">
            <a:schemeClr val="accent1"/>
          </a:effectRef>
          <a:fontRef idx="minor">
            <a:schemeClr val="tx1"/>
          </a:fontRef>
        </p:style>
      </p:cxn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Lectura - Escritura</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1411605" y="288290"/>
            <a:ext cx="755332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Ficheros con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13" name="Text Box 12"/>
          <p:cNvSpPr txBox="1"/>
          <p:nvPr/>
        </p:nvSpPr>
        <p:spPr>
          <a:xfrm>
            <a:off x="1681480" y="1160145"/>
            <a:ext cx="7013575" cy="398780"/>
          </a:xfrm>
          <a:prstGeom prst="rect">
            <a:avLst/>
          </a:prstGeom>
          <a:noFill/>
        </p:spPr>
        <p:txBody>
          <a:bodyPr wrap="square" rtlCol="0">
            <a:spAutoFit/>
          </a:bodyPr>
          <a:p>
            <a:r>
              <a:rPr lang="es-ES_tradnl" sz="2000" b="1">
                <a:solidFill>
                  <a:schemeClr val="bg1"/>
                </a:solidFill>
                <a:ea typeface="DejaVu Sans" panose="020B0603030804020204" charset="0"/>
                <a:cs typeface="DejaVu Sans" panose="020B0603030804020204" charset="0"/>
              </a:rPr>
              <a:t>1.- </a:t>
            </a:r>
            <a:r>
              <a:rPr sz="2000" b="1">
                <a:solidFill>
                  <a:schemeClr val="bg1"/>
                </a:solidFill>
                <a:ea typeface="DejaVu Sans" panose="020B0603030804020204" charset="0"/>
                <a:cs typeface="DejaVu Sans" panose="020B0603030804020204" charset="0"/>
              </a:rPr>
              <a:t>Lectura</a:t>
            </a:r>
            <a:r>
              <a:rPr lang="es-ES_tradnl" sz="2000" b="1">
                <a:solidFill>
                  <a:schemeClr val="bg1"/>
                </a:solidFill>
                <a:ea typeface="DejaVu Sans" panose="020B0603030804020204" charset="0"/>
                <a:cs typeface="DejaVu Sans" panose="020B0603030804020204" charset="0"/>
              </a:rPr>
              <a:t>  :  </a:t>
            </a:r>
            <a:r>
              <a:rPr lang="es-ES_tradnl" sz="2000">
                <a:solidFill>
                  <a:schemeClr val="bg1"/>
                </a:solidFill>
                <a:ea typeface="DejaVu Sans" panose="020B0603030804020204" charset="0"/>
                <a:cs typeface="DejaVu Sans" panose="020B0603030804020204" charset="0"/>
              </a:rPr>
              <a:t>Lectura total del archivo : </a:t>
            </a:r>
            <a:r>
              <a:rPr lang="es-ES_tradnl" sz="2000" b="1">
                <a:solidFill>
                  <a:schemeClr val="bg1"/>
                </a:solidFill>
                <a:ea typeface="DejaVu Sans" panose="020B0603030804020204" charset="0"/>
                <a:cs typeface="DejaVu Sans" panose="020B0603030804020204" charset="0"/>
              </a:rPr>
              <a:t>read()</a:t>
            </a:r>
            <a:endParaRPr lang="es-ES_tradnl" sz="2000" b="1">
              <a:solidFill>
                <a:schemeClr val="bg1"/>
              </a:solidFill>
              <a:ea typeface="DejaVu Sans" panose="020B0603030804020204" charset="0"/>
              <a:cs typeface="DejaVu Sans" panose="020B0603030804020204" charset="0"/>
            </a:endParaRPr>
          </a:p>
        </p:txBody>
      </p:sp>
      <p:sp>
        <p:nvSpPr>
          <p:cNvPr id="4" name="Text Box 3"/>
          <p:cNvSpPr txBox="1"/>
          <p:nvPr/>
        </p:nvSpPr>
        <p:spPr>
          <a:xfrm>
            <a:off x="1555115" y="5280025"/>
            <a:ext cx="6962140" cy="645160"/>
          </a:xfrm>
          <a:prstGeom prst="rect">
            <a:avLst/>
          </a:prstGeom>
          <a:noFill/>
        </p:spPr>
        <p:txBody>
          <a:bodyPr wrap="square" rtlCol="0">
            <a:spAutoFit/>
          </a:bodyPr>
          <a:p>
            <a:pPr marL="285750" indent="-285750">
              <a:buFont typeface="Arial" panose="020B0604020202090204" pitchFamily="34" charset="0"/>
              <a:buChar char="•"/>
            </a:pPr>
            <a:r>
              <a:rPr lang="en-US">
                <a:solidFill>
                  <a:schemeClr val="bg1"/>
                </a:solidFill>
                <a:ea typeface="DejaVu Sans" panose="020B0603030804020204" charset="0"/>
                <a:cs typeface="DejaVu Sans" panose="020B0603030804020204" charset="0"/>
              </a:rPr>
              <a:t>Podemos usar el método </a:t>
            </a:r>
            <a:r>
              <a:rPr lang="en-US" b="1">
                <a:solidFill>
                  <a:schemeClr val="bg1"/>
                </a:solidFill>
                <a:ea typeface="DejaVu Sans" panose="020B0603030804020204" charset="0"/>
                <a:cs typeface="DejaVu Sans" panose="020B0603030804020204" charset="0"/>
              </a:rPr>
              <a:t>readlines()</a:t>
            </a:r>
            <a:r>
              <a:rPr lang="en-US">
                <a:solidFill>
                  <a:schemeClr val="bg1"/>
                </a:solidFill>
                <a:ea typeface="DejaVu Sans" panose="020B0603030804020204" charset="0"/>
                <a:cs typeface="DejaVu Sans" panose="020B0603030804020204" charset="0"/>
              </a:rPr>
              <a:t> del fichero para generar una lista con las líneas:</a:t>
            </a:r>
            <a:endParaRPr lang="en-US">
              <a:solidFill>
                <a:schemeClr val="bg1"/>
              </a:solidFill>
              <a:ea typeface="DejaVu Sans" panose="020B0603030804020204" charset="0"/>
              <a:cs typeface="DejaVu Sans" panose="020B0603030804020204" charset="0"/>
            </a:endParaRPr>
          </a:p>
        </p:txBody>
      </p:sp>
      <p:pic>
        <p:nvPicPr>
          <p:cNvPr id="3" name="Picture 2" descr="Screen Capture_select-area_20200819162318"/>
          <p:cNvPicPr>
            <a:picLocks noChangeAspect="1"/>
          </p:cNvPicPr>
          <p:nvPr/>
        </p:nvPicPr>
        <p:blipFill>
          <a:blip r:embed="rId1"/>
          <a:stretch>
            <a:fillRect/>
          </a:stretch>
        </p:blipFill>
        <p:spPr>
          <a:xfrm>
            <a:off x="1772920" y="1625600"/>
            <a:ext cx="6668135" cy="3083560"/>
          </a:xfrm>
          <a:prstGeom prst="rect">
            <a:avLst/>
          </a:prstGeom>
        </p:spPr>
      </p:pic>
      <p:pic>
        <p:nvPicPr>
          <p:cNvPr id="6" name="Picture 5" descr="Screen Capture_select-area_20200819164004"/>
          <p:cNvPicPr>
            <a:picLocks noChangeAspect="1"/>
          </p:cNvPicPr>
          <p:nvPr/>
        </p:nvPicPr>
        <p:blipFill>
          <a:blip r:embed="rId2"/>
          <a:stretch>
            <a:fillRect/>
          </a:stretch>
        </p:blipFill>
        <p:spPr>
          <a:xfrm>
            <a:off x="1772920" y="6158230"/>
            <a:ext cx="6494780" cy="2499360"/>
          </a:xfrm>
          <a:prstGeom prst="rect">
            <a:avLst/>
          </a:prstGeom>
        </p:spPr>
      </p:pic>
      <p:sp>
        <p:nvSpPr>
          <p:cNvPr id="7" name="Text Box 6"/>
          <p:cNvSpPr txBox="1"/>
          <p:nvPr/>
        </p:nvSpPr>
        <p:spPr>
          <a:xfrm>
            <a:off x="9655175" y="1160145"/>
            <a:ext cx="7267575" cy="922020"/>
          </a:xfrm>
          <a:prstGeom prst="rect">
            <a:avLst/>
          </a:prstGeom>
          <a:noFill/>
        </p:spPr>
        <p:txBody>
          <a:bodyPr wrap="square" rtlCol="0">
            <a:spAutoFit/>
          </a:bodyPr>
          <a:p>
            <a:pPr marL="285750" indent="-285750">
              <a:buFont typeface="Arial" panose="020B0604020202090204" pitchFamily="34" charset="0"/>
              <a:buChar char="•"/>
            </a:pPr>
            <a:r>
              <a:rPr lang="en-US">
                <a:solidFill>
                  <a:schemeClr val="bg1"/>
                </a:solidFill>
                <a:ea typeface="DejaVu Sans" panose="020B0603030804020204" charset="0"/>
                <a:cs typeface="DejaVu Sans" panose="020B0603030804020204" charset="0"/>
              </a:rPr>
              <a:t>También se puede leer un fichero utilizando la instrucción estándar </a:t>
            </a:r>
            <a:r>
              <a:rPr lang="en-US" b="1">
                <a:solidFill>
                  <a:schemeClr val="bg1"/>
                </a:solidFill>
                <a:ea typeface="DejaVu Sans" panose="020B0603030804020204" charset="0"/>
                <a:cs typeface="DejaVu Sans" panose="020B0603030804020204" charset="0"/>
              </a:rPr>
              <a:t>with</a:t>
            </a:r>
            <a:r>
              <a:rPr lang="es-ES_tradnl" altLang="en-US" b="1">
                <a:solidFill>
                  <a:schemeClr val="bg1"/>
                </a:solidFill>
                <a:ea typeface="DejaVu Sans" panose="020B0603030804020204" charset="0"/>
                <a:cs typeface="DejaVu Sans" panose="020B0603030804020204" charset="0"/>
              </a:rPr>
              <a:t>, </a:t>
            </a:r>
            <a:r>
              <a:rPr lang="es-ES_tradnl" altLang="en-US">
                <a:solidFill>
                  <a:schemeClr val="bg1"/>
                </a:solidFill>
                <a:ea typeface="DejaVu Sans" panose="020B0603030804020204" charset="0"/>
                <a:cs typeface="DejaVu Sans" panose="020B0603030804020204" charset="0"/>
              </a:rPr>
              <a:t>la misma que nos ayudará a gestionar los recursos del objeto de manera automática.</a:t>
            </a:r>
            <a:endParaRPr lang="es-ES_tradnl" altLang="en-US">
              <a:solidFill>
                <a:schemeClr val="bg1"/>
              </a:solidFill>
              <a:ea typeface="DejaVu Sans" panose="020B0603030804020204" charset="0"/>
              <a:cs typeface="DejaVu Sans" panose="020B0603030804020204" charset="0"/>
            </a:endParaRPr>
          </a:p>
        </p:txBody>
      </p:sp>
      <p:pic>
        <p:nvPicPr>
          <p:cNvPr id="8" name="Picture 7" descr="Screen Capture_select-area_20200819165051"/>
          <p:cNvPicPr>
            <a:picLocks noChangeAspect="1"/>
          </p:cNvPicPr>
          <p:nvPr/>
        </p:nvPicPr>
        <p:blipFill>
          <a:blip r:embed="rId3"/>
          <a:stretch>
            <a:fillRect/>
          </a:stretch>
        </p:blipFill>
        <p:spPr>
          <a:xfrm>
            <a:off x="10008870" y="2206625"/>
            <a:ext cx="6794500" cy="1682115"/>
          </a:xfrm>
          <a:prstGeom prst="rect">
            <a:avLst/>
          </a:prstGeom>
        </p:spPr>
      </p:pic>
      <p:sp>
        <p:nvSpPr>
          <p:cNvPr id="10" name="Text Box 9"/>
          <p:cNvSpPr txBox="1"/>
          <p:nvPr/>
        </p:nvSpPr>
        <p:spPr>
          <a:xfrm>
            <a:off x="10008870" y="4128770"/>
            <a:ext cx="7013575" cy="706755"/>
          </a:xfrm>
          <a:prstGeom prst="rect">
            <a:avLst/>
          </a:prstGeom>
          <a:noFill/>
        </p:spPr>
        <p:txBody>
          <a:bodyPr wrap="square" rtlCol="0">
            <a:spAutoFit/>
          </a:bodyPr>
          <a:p>
            <a:r>
              <a:rPr lang="es-ES_tradnl" sz="2000" b="1">
                <a:solidFill>
                  <a:schemeClr val="bg1"/>
                </a:solidFill>
                <a:ea typeface="DejaVu Sans" panose="020B0603030804020204" charset="0"/>
                <a:cs typeface="DejaVu Sans" panose="020B0603030804020204" charset="0"/>
              </a:rPr>
              <a:t>2.- Escritura  (append) :  </a:t>
            </a:r>
            <a:r>
              <a:rPr lang="es-ES_tradnl" sz="2000">
                <a:solidFill>
                  <a:schemeClr val="bg1"/>
                </a:solidFill>
                <a:ea typeface="DejaVu Sans" panose="020B0603030804020204" charset="0"/>
                <a:cs typeface="DejaVu Sans" panose="020B0603030804020204" charset="0"/>
              </a:rPr>
              <a:t>Escritura de un archivo, al final del mismo.</a:t>
            </a:r>
            <a:endParaRPr lang="es-ES_tradnl" sz="2000" b="1">
              <a:solidFill>
                <a:schemeClr val="bg1"/>
              </a:solidFill>
              <a:ea typeface="DejaVu Sans" panose="020B0603030804020204" charset="0"/>
              <a:cs typeface="DejaVu Sans" panose="020B0603030804020204" charset="0"/>
            </a:endParaRPr>
          </a:p>
        </p:txBody>
      </p:sp>
      <p:pic>
        <p:nvPicPr>
          <p:cNvPr id="15" name="Picture 14" descr="Screen Capture_select-area_20200819171451"/>
          <p:cNvPicPr>
            <a:picLocks noChangeAspect="1"/>
          </p:cNvPicPr>
          <p:nvPr/>
        </p:nvPicPr>
        <p:blipFill>
          <a:blip r:embed="rId4"/>
          <a:stretch>
            <a:fillRect/>
          </a:stretch>
        </p:blipFill>
        <p:spPr>
          <a:xfrm>
            <a:off x="10118090" y="4966335"/>
            <a:ext cx="6551295" cy="192341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11770534" flipV="1">
            <a:off x="4245716" y="8812626"/>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27</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等腰三角形 1"/>
          <p:cNvSpPr/>
          <p:nvPr/>
        </p:nvSpPr>
        <p:spPr>
          <a:xfrm rot="13175003">
            <a:off x="-311495" y="7120180"/>
            <a:ext cx="8143980" cy="5484170"/>
          </a:xfrm>
          <a:custGeom>
            <a:avLst/>
            <a:gdLst>
              <a:gd name="connsiteX0" fmla="*/ 0 w 2922780"/>
              <a:gd name="connsiteY0" fmla="*/ 1720850 h 1720850"/>
              <a:gd name="connsiteX1" fmla="*/ 1461390 w 2922780"/>
              <a:gd name="connsiteY1" fmla="*/ 0 h 1720850"/>
              <a:gd name="connsiteX2" fmla="*/ 2922780 w 2922780"/>
              <a:gd name="connsiteY2" fmla="*/ 1720850 h 1720850"/>
              <a:gd name="connsiteX3" fmla="*/ 0 w 2922780"/>
              <a:gd name="connsiteY3" fmla="*/ 1720850 h 1720850"/>
              <a:gd name="connsiteX0-1" fmla="*/ 0 w 7142527"/>
              <a:gd name="connsiteY0-2" fmla="*/ 4585216 h 4585216"/>
              <a:gd name="connsiteX1-3" fmla="*/ 5681137 w 7142527"/>
              <a:gd name="connsiteY1-4" fmla="*/ 0 h 4585216"/>
              <a:gd name="connsiteX2-5" fmla="*/ 7142527 w 7142527"/>
              <a:gd name="connsiteY2-6" fmla="*/ 1720850 h 4585216"/>
              <a:gd name="connsiteX3-7" fmla="*/ 0 w 7142527"/>
              <a:gd name="connsiteY3-8" fmla="*/ 4585216 h 4585216"/>
              <a:gd name="connsiteX0-9" fmla="*/ 0 w 7142527"/>
              <a:gd name="connsiteY0-10" fmla="*/ 4606973 h 4606973"/>
              <a:gd name="connsiteX1-11" fmla="*/ 5631927 w 7142527"/>
              <a:gd name="connsiteY1-12" fmla="*/ 0 h 4606973"/>
              <a:gd name="connsiteX2-13" fmla="*/ 7142527 w 7142527"/>
              <a:gd name="connsiteY2-14" fmla="*/ 1742607 h 4606973"/>
              <a:gd name="connsiteX3-15" fmla="*/ 0 w 7142527"/>
              <a:gd name="connsiteY3-16" fmla="*/ 4606973 h 4606973"/>
              <a:gd name="connsiteX0-17" fmla="*/ 0 w 7142527"/>
              <a:gd name="connsiteY0-18" fmla="*/ 4659397 h 4659397"/>
              <a:gd name="connsiteX1-19" fmla="*/ 5619806 w 7142527"/>
              <a:gd name="connsiteY1-20" fmla="*/ 0 h 4659397"/>
              <a:gd name="connsiteX2-21" fmla="*/ 7142527 w 7142527"/>
              <a:gd name="connsiteY2-22" fmla="*/ 1795031 h 4659397"/>
              <a:gd name="connsiteX3-23" fmla="*/ 0 w 7142527"/>
              <a:gd name="connsiteY3-24" fmla="*/ 4659397 h 4659397"/>
              <a:gd name="connsiteX0-25" fmla="*/ 0 w 7725183"/>
              <a:gd name="connsiteY0-26" fmla="*/ 4659397 h 4659397"/>
              <a:gd name="connsiteX1-27" fmla="*/ 5619806 w 7725183"/>
              <a:gd name="connsiteY1-28" fmla="*/ 0 h 4659397"/>
              <a:gd name="connsiteX2-29" fmla="*/ 7725183 w 7725183"/>
              <a:gd name="connsiteY2-30" fmla="*/ 2499758 h 4659397"/>
              <a:gd name="connsiteX3-31" fmla="*/ 0 w 7725183"/>
              <a:gd name="connsiteY3-32" fmla="*/ 4659397 h 4659397"/>
              <a:gd name="connsiteX0-33" fmla="*/ 0 w 8760514"/>
              <a:gd name="connsiteY0-34" fmla="*/ 5484170 h 5484170"/>
              <a:gd name="connsiteX1-35" fmla="*/ 6655137 w 8760514"/>
              <a:gd name="connsiteY1-36" fmla="*/ 0 h 5484170"/>
              <a:gd name="connsiteX2-37" fmla="*/ 8760514 w 8760514"/>
              <a:gd name="connsiteY2-38" fmla="*/ 2499758 h 5484170"/>
              <a:gd name="connsiteX3-39" fmla="*/ 0 w 8760514"/>
              <a:gd name="connsiteY3-40" fmla="*/ 5484170 h 5484170"/>
              <a:gd name="connsiteX0-41" fmla="*/ 0 w 8143980"/>
              <a:gd name="connsiteY0-42" fmla="*/ 5484170 h 5484170"/>
              <a:gd name="connsiteX1-43" fmla="*/ 6655137 w 8143980"/>
              <a:gd name="connsiteY1-44" fmla="*/ 0 h 5484170"/>
              <a:gd name="connsiteX2-45" fmla="*/ 8143980 w 8143980"/>
              <a:gd name="connsiteY2-46" fmla="*/ 1791820 h 5484170"/>
              <a:gd name="connsiteX3-47" fmla="*/ 0 w 8143980"/>
              <a:gd name="connsiteY3-48" fmla="*/ 5484170 h 5484170"/>
            </a:gdLst>
            <a:ahLst/>
            <a:cxnLst>
              <a:cxn ang="0">
                <a:pos x="connsiteX0-1" y="connsiteY0-2"/>
              </a:cxn>
              <a:cxn ang="0">
                <a:pos x="connsiteX1-3" y="connsiteY1-4"/>
              </a:cxn>
              <a:cxn ang="0">
                <a:pos x="connsiteX2-5" y="connsiteY2-6"/>
              </a:cxn>
              <a:cxn ang="0">
                <a:pos x="connsiteX3-7" y="connsiteY3-8"/>
              </a:cxn>
            </a:cxnLst>
            <a:rect l="l" t="t" r="r" b="b"/>
            <a:pathLst>
              <a:path w="8143980" h="5484170">
                <a:moveTo>
                  <a:pt x="0" y="5484170"/>
                </a:moveTo>
                <a:lnTo>
                  <a:pt x="6655137" y="0"/>
                </a:lnTo>
                <a:lnTo>
                  <a:pt x="8143980" y="1791820"/>
                </a:lnTo>
                <a:lnTo>
                  <a:pt x="0" y="5484170"/>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Noto Sans CJK SC" panose="020B0500000000000000" charset="-122"/>
              <a:cs typeface="DejaVu Sans" panose="020B0603030804020204" charset="0"/>
            </a:endParaRPr>
          </a:p>
        </p:txBody>
      </p:sp>
      <p:sp>
        <p:nvSpPr>
          <p:cNvPr id="36" name="object 3"/>
          <p:cNvSpPr txBox="1">
            <a:spLocks noChangeArrowheads="1"/>
          </p:cNvSpPr>
          <p:nvPr/>
        </p:nvSpPr>
        <p:spPr bwMode="auto">
          <a:xfrm>
            <a:off x="207010" y="9516110"/>
            <a:ext cx="769366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rPr>
              <a:t>Operaciones con Ficheros</a:t>
            </a:r>
            <a:endPar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16" name="椭圆 1"/>
          <p:cNvSpPr/>
          <p:nvPr/>
        </p:nvSpPr>
        <p:spPr>
          <a:xfrm>
            <a:off x="2442426" y="906790"/>
            <a:ext cx="2636137" cy="258622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7" name="椭圆 1"/>
          <p:cNvSpPr/>
          <p:nvPr/>
        </p:nvSpPr>
        <p:spPr>
          <a:xfrm>
            <a:off x="2262496" y="3195905"/>
            <a:ext cx="1324336" cy="2586226"/>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8" name="椭圆 1"/>
          <p:cNvSpPr/>
          <p:nvPr/>
        </p:nvSpPr>
        <p:spPr>
          <a:xfrm rot="5400000">
            <a:off x="2094743" y="5459917"/>
            <a:ext cx="2573986" cy="264867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9" name="椭圆 1"/>
          <p:cNvSpPr/>
          <p:nvPr/>
        </p:nvSpPr>
        <p:spPr>
          <a:xfrm rot="10800000">
            <a:off x="113553" y="539654"/>
            <a:ext cx="2636137" cy="258622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0" name="椭圆 1"/>
          <p:cNvSpPr/>
          <p:nvPr/>
        </p:nvSpPr>
        <p:spPr>
          <a:xfrm rot="5400000">
            <a:off x="456071" y="4662549"/>
            <a:ext cx="1293113" cy="2495439"/>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1" name="椭圆 1"/>
          <p:cNvSpPr/>
          <p:nvPr/>
        </p:nvSpPr>
        <p:spPr>
          <a:xfrm flipH="1">
            <a:off x="1621076" y="-1135916"/>
            <a:ext cx="1324336" cy="1972682"/>
          </a:xfrm>
          <a:custGeom>
            <a:avLst/>
            <a:gdLst/>
            <a:ahLst/>
            <a:cxnLst/>
            <a:rect l="l" t="t" r="r" b="b"/>
            <a:pathLst>
              <a:path w="828092" h="1263279">
                <a:moveTo>
                  <a:pt x="350802" y="0"/>
                </a:moveTo>
                <a:lnTo>
                  <a:pt x="126332" y="0"/>
                </a:lnTo>
                <a:cubicBezTo>
                  <a:pt x="45484" y="125433"/>
                  <a:pt x="0" y="274998"/>
                  <a:pt x="0" y="435187"/>
                </a:cubicBezTo>
                <a:cubicBezTo>
                  <a:pt x="0" y="892530"/>
                  <a:pt x="370749" y="1263279"/>
                  <a:pt x="828092" y="1263279"/>
                </a:cubicBezTo>
                <a:lnTo>
                  <a:pt x="828092" y="1083259"/>
                </a:lnTo>
                <a:cubicBezTo>
                  <a:pt x="470172" y="1083259"/>
                  <a:pt x="180020" y="793107"/>
                  <a:pt x="180020" y="435187"/>
                </a:cubicBezTo>
                <a:cubicBezTo>
                  <a:pt x="180020" y="266974"/>
                  <a:pt x="244108" y="113729"/>
                  <a:pt x="350802"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4" name="矩形 23"/>
          <p:cNvSpPr/>
          <p:nvPr/>
        </p:nvSpPr>
        <p:spPr>
          <a:xfrm>
            <a:off x="5830570" y="3514725"/>
            <a:ext cx="2144395" cy="460375"/>
          </a:xfrm>
          <a:prstGeom prst="rect">
            <a:avLst/>
          </a:prstGeom>
        </p:spPr>
        <p:txBody>
          <a:bodyPr wrap="square">
            <a:spAutoFit/>
          </a:bodyPr>
          <a:lstStyle/>
          <a:p>
            <a:endParaRPr lang="en-US" altLang="zh-HK" sz="2400" dirty="0" smtClean="0">
              <a:solidFill>
                <a:srgbClr val="D1D2D4"/>
              </a:solidFill>
              <a:ea typeface="Noto Sans CJK SC" panose="020B0500000000000000" charset="-122"/>
              <a:cs typeface="DejaVu Sans" panose="020B0603030804020204" charset="0"/>
            </a:endParaRPr>
          </a:p>
        </p:txBody>
      </p:sp>
      <p:sp>
        <p:nvSpPr>
          <p:cNvPr id="25" name="矩形 24"/>
          <p:cNvSpPr/>
          <p:nvPr/>
        </p:nvSpPr>
        <p:spPr>
          <a:xfrm>
            <a:off x="5571490" y="1282700"/>
            <a:ext cx="10275570" cy="1630045"/>
          </a:xfrm>
          <a:prstGeom prst="rect">
            <a:avLst/>
          </a:prstGeom>
        </p:spPr>
        <p:txBody>
          <a:bodyPr wrap="square">
            <a:spAutoFit/>
          </a:bodyPr>
          <a:lstStyle/>
          <a:p>
            <a:pPr marL="342900" indent="-342900" algn="l">
              <a:buFont typeface="Arial" panose="020B0604020202090204" pitchFamily="34" charset="0"/>
              <a:buChar char="•"/>
            </a:pPr>
            <a:r>
              <a:rPr lang="es-ES_tradnl" altLang="en-US" sz="2000" b="1" dirty="0" smtClean="0">
                <a:solidFill>
                  <a:srgbClr val="D1D2D4"/>
                </a:solidFill>
                <a:ea typeface="Noto Sans CJK SC" panose="020B0500000000000000" charset="-122"/>
                <a:cs typeface="DejaVu Sans" panose="020B0603030804020204" charset="0"/>
              </a:rPr>
              <a:t>El método seek():</a:t>
            </a:r>
            <a:endParaRPr lang="es-ES_tradnl" altLang="en-US" sz="2000" b="1" dirty="0" smtClean="0">
              <a:solidFill>
                <a:srgbClr val="D1D2D4"/>
              </a:solidFill>
              <a:ea typeface="Noto Sans CJK SC" panose="020B0500000000000000" charset="-122"/>
              <a:cs typeface="DejaVu Sans" panose="020B0603030804020204" charset="0"/>
            </a:endParaRPr>
          </a:p>
          <a:p>
            <a:pPr indent="0" algn="l">
              <a:buFont typeface="Arial" panose="020B0604020202090204" pitchFamily="34" charset="0"/>
              <a:buNone/>
            </a:pPr>
            <a:endParaRPr lang="es-ES_tradnl" altLang="en-US" sz="2000" b="1" dirty="0" smtClean="0">
              <a:solidFill>
                <a:srgbClr val="D1D2D4"/>
              </a:solidFill>
              <a:ea typeface="Noto Sans CJK SC" panose="020B0500000000000000" charset="-122"/>
              <a:cs typeface="DejaVu Sans" panose="020B0603030804020204" charset="0"/>
            </a:endParaRPr>
          </a:p>
          <a:p>
            <a:pPr marL="342900" indent="-342900" algn="l">
              <a:buFont typeface="Arial" panose="020B0604020202090204" pitchFamily="34" charset="0"/>
              <a:buChar char="•"/>
            </a:pPr>
            <a:r>
              <a:rPr lang="es-ES_tradnl" altLang="en-US" sz="2000" dirty="0" smtClean="0">
                <a:solidFill>
                  <a:srgbClr val="D1D2D4"/>
                </a:solidFill>
                <a:ea typeface="Noto Sans CJK SC" panose="020B0500000000000000" charset="-122"/>
                <a:cs typeface="DejaVu Sans" panose="020B0603030804020204" charset="0"/>
              </a:rPr>
              <a:t>Es posible posicionar el puntero en el fichero manualmente e indicando un número de caracteres para luego leer una cantidad de caracteres con el método read:</a:t>
            </a:r>
            <a:endParaRPr lang="es-ES_tradnl" altLang="en-US" sz="2000" dirty="0" smtClean="0">
              <a:solidFill>
                <a:srgbClr val="D1D2D4"/>
              </a:solidFill>
              <a:ea typeface="Noto Sans CJK SC" panose="020B0500000000000000" charset="-122"/>
              <a:cs typeface="DejaVu Sans" panose="020B0603030804020204" charset="0"/>
            </a:endParaRPr>
          </a:p>
        </p:txBody>
      </p:sp>
      <p:sp>
        <p:nvSpPr>
          <p:cNvPr id="4" name="文本框 71"/>
          <p:cNvSpPr txBox="1"/>
          <p:nvPr/>
        </p:nvSpPr>
        <p:spPr>
          <a:xfrm>
            <a:off x="6156918" y="352199"/>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Ficheros con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pic>
        <p:nvPicPr>
          <p:cNvPr id="6" name="Picture 5" descr="Screen Capture_select-area_20200819174050"/>
          <p:cNvPicPr>
            <a:picLocks noChangeAspect="1"/>
          </p:cNvPicPr>
          <p:nvPr/>
        </p:nvPicPr>
        <p:blipFill>
          <a:blip r:embed="rId1"/>
          <a:stretch>
            <a:fillRect/>
          </a:stretch>
        </p:blipFill>
        <p:spPr>
          <a:xfrm>
            <a:off x="7900670" y="2982595"/>
            <a:ext cx="6831330" cy="172275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55850" y="467472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14006"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2179035" y="1453983"/>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6</a:t>
            </a:r>
            <a:endPar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736600" y="9457055"/>
            <a:ext cx="8322945" cy="521970"/>
          </a:xfrm>
          <a:prstGeom prst="rect">
            <a:avLst/>
          </a:prstGeom>
          <a:noFill/>
        </p:spPr>
        <p:txBody>
          <a:bodyPr wrap="square" rtlCol="0">
            <a:spAutoFit/>
          </a:bodyPr>
          <a:lstStyle/>
          <a:p>
            <a:r>
              <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Características Avanzadas - Métodos</a:t>
            </a:r>
            <a:endPar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7655518" y="552224"/>
            <a:ext cx="859926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Tipos de Datos Estructurados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28</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
        <p:nvSpPr>
          <p:cNvPr id="2" name="Text Box 1"/>
          <p:cNvSpPr txBox="1"/>
          <p:nvPr/>
        </p:nvSpPr>
        <p:spPr>
          <a:xfrm>
            <a:off x="6699885" y="1334770"/>
            <a:ext cx="11247120" cy="3169285"/>
          </a:xfrm>
          <a:prstGeom prst="rect">
            <a:avLst/>
          </a:prstGeom>
          <a:noFill/>
        </p:spPr>
        <p:txBody>
          <a:bodyPr wrap="square" rtlCol="0">
            <a:spAutoFit/>
          </a:bodyPr>
          <a:p>
            <a:pPr marL="457200" indent="-457200">
              <a:buAutoNum type="arabicPeriod"/>
            </a:pPr>
            <a:r>
              <a:rPr lang="es-ES_tradnl" altLang="en-US" sz="2000" b="1">
                <a:solidFill>
                  <a:schemeClr val="bg1"/>
                </a:solidFill>
                <a:ea typeface="DejaVu Sans" panose="020B0603030804020204" charset="0"/>
                <a:cs typeface="DejaVu Sans" panose="020B0603030804020204" charset="0"/>
              </a:rPr>
              <a:t>Listas : </a:t>
            </a:r>
            <a:r>
              <a:rPr lang="es-ES_tradnl" altLang="en-US" sz="2000">
                <a:solidFill>
                  <a:schemeClr val="bg1"/>
                </a:solidFill>
                <a:ea typeface="DejaVu Sans" panose="020B0603030804020204" charset="0"/>
                <a:cs typeface="DejaVu Sans" panose="020B0603030804020204" charset="0"/>
              </a:rPr>
              <a:t>Las listas se tratan de un tipo compuesto de dato que puede almacenar distintos valores (llamados ítems o elementos) ordenados entre [ ] y separados con comas.</a:t>
            </a:r>
            <a:endParaRPr lang="es-ES_tradnl" altLang="en-US" sz="2000">
              <a:solidFill>
                <a:schemeClr val="bg1"/>
              </a:solidFill>
              <a:ea typeface="DejaVu Sans" panose="020B0603030804020204" charset="0"/>
              <a:cs typeface="DejaVu Sans" panose="020B0603030804020204" charset="0"/>
            </a:endParaRPr>
          </a:p>
          <a:p>
            <a:pPr indent="0">
              <a:buNone/>
            </a:pPr>
            <a:endParaRPr lang="es-ES_tradnl" altLang="en-US" sz="2000" b="1">
              <a:solidFill>
                <a:schemeClr val="bg1"/>
              </a:solidFill>
              <a:ea typeface="DejaVu Sans" panose="020B0603030804020204" charset="0"/>
              <a:cs typeface="DejaVu Sans" panose="020B0603030804020204" charset="0"/>
            </a:endParaRPr>
          </a:p>
          <a:p>
            <a:pPr indent="0">
              <a:buNone/>
            </a:pPr>
            <a:r>
              <a:rPr lang="es-ES_tradnl" altLang="en-US" sz="2000" b="1">
                <a:solidFill>
                  <a:schemeClr val="bg1"/>
                </a:solidFill>
                <a:ea typeface="DejaVu Sans" panose="020B0603030804020204" charset="0"/>
                <a:cs typeface="DejaVu Sans" panose="020B0603030804020204" charset="0"/>
              </a:rPr>
              <a:t>  Se caracterizan por:</a:t>
            </a:r>
            <a:endParaRPr lang="es-ES_tradnl" altLang="en-US" sz="2000" b="1">
              <a:solidFill>
                <a:schemeClr val="bg1"/>
              </a:solidFill>
              <a:ea typeface="DejaVu Sans" panose="020B0603030804020204" charset="0"/>
              <a:cs typeface="DejaVu Sans" panose="020B0603030804020204" charset="0"/>
            </a:endParaRPr>
          </a:p>
          <a:p>
            <a:pPr lvl="1" indent="0">
              <a:buNone/>
            </a:pPr>
            <a:r>
              <a:rPr lang="es-ES_tradnl" altLang="en-US" sz="2000">
                <a:solidFill>
                  <a:schemeClr val="bg1"/>
                </a:solidFill>
                <a:ea typeface="DejaVu Sans" panose="020B0603030804020204" charset="0"/>
                <a:cs typeface="DejaVu Sans" panose="020B0603030804020204" charset="0"/>
              </a:rPr>
              <a:t>•Tienen orden.</a:t>
            </a:r>
            <a:endParaRPr lang="es-ES_tradnl" altLang="en-US" sz="2000">
              <a:solidFill>
                <a:schemeClr val="bg1"/>
              </a:solidFill>
              <a:ea typeface="DejaVu Sans" panose="020B0603030804020204" charset="0"/>
              <a:cs typeface="DejaVu Sans" panose="020B0603030804020204" charset="0"/>
            </a:endParaRPr>
          </a:p>
          <a:p>
            <a:pPr lvl="1" indent="0">
              <a:buNone/>
            </a:pPr>
            <a:r>
              <a:rPr lang="es-ES_tradnl" altLang="en-US" sz="2000">
                <a:solidFill>
                  <a:schemeClr val="bg1"/>
                </a:solidFill>
                <a:ea typeface="DejaVu Sans" panose="020B0603030804020204" charset="0"/>
                <a:cs typeface="DejaVu Sans" panose="020B0603030804020204" charset="0"/>
              </a:rPr>
              <a:t>•Pueden contener elementos de distintos tipos.</a:t>
            </a:r>
            <a:endParaRPr lang="es-ES_tradnl" altLang="en-US" sz="2000">
              <a:solidFill>
                <a:schemeClr val="bg1"/>
              </a:solidFill>
              <a:ea typeface="DejaVu Sans" panose="020B0603030804020204" charset="0"/>
              <a:cs typeface="DejaVu Sans" panose="020B0603030804020204" charset="0"/>
            </a:endParaRPr>
          </a:p>
          <a:p>
            <a:pPr lvl="1" indent="0">
              <a:buNone/>
            </a:pPr>
            <a:r>
              <a:rPr lang="es-ES_tradnl" altLang="en-US" sz="2000">
                <a:solidFill>
                  <a:schemeClr val="bg1"/>
                </a:solidFill>
                <a:ea typeface="DejaVu Sans" panose="020B0603030804020204" charset="0"/>
                <a:cs typeface="DejaVu Sans" panose="020B0603030804020204" charset="0"/>
              </a:rPr>
              <a:t>•Son mutables, es decir, pueden alterarse durante la ejecución de un programa.</a:t>
            </a:r>
            <a:endParaRPr lang="es-ES_tradnl" altLang="en-US" sz="2000">
              <a:solidFill>
                <a:schemeClr val="bg1"/>
              </a:solidFill>
              <a:ea typeface="DejaVu Sans" panose="020B0603030804020204" charset="0"/>
              <a:cs typeface="DejaVu Sans" panose="020B0603030804020204" charset="0"/>
            </a:endParaRPr>
          </a:p>
          <a:p>
            <a:pPr lvl="1" indent="0">
              <a:buNone/>
            </a:pPr>
            <a:r>
              <a:rPr lang="es-ES_tradnl" altLang="en-US" sz="2000">
                <a:solidFill>
                  <a:schemeClr val="bg1"/>
                </a:solidFill>
                <a:ea typeface="DejaVu Sans" panose="020B0603030804020204" charset="0"/>
                <a:cs typeface="DejaVu Sans" panose="020B0603030804020204" charset="0"/>
              </a:rPr>
              <a:t>• </a:t>
            </a:r>
            <a:r>
              <a:rPr lang="es-ES_tradnl" altLang="en-US" sz="2000" b="1">
                <a:solidFill>
                  <a:schemeClr val="bg1"/>
                </a:solidFill>
                <a:ea typeface="DejaVu Sans" panose="020B0603030804020204" charset="0"/>
                <a:cs typeface="DejaVu Sans" panose="020B0603030804020204" charset="0"/>
              </a:rPr>
              <a:t>funcion list(c)</a:t>
            </a:r>
            <a:r>
              <a:rPr lang="es-ES_tradnl" altLang="en-US" sz="2000">
                <a:solidFill>
                  <a:schemeClr val="bg1"/>
                </a:solidFill>
                <a:ea typeface="DejaVu Sans" panose="020B0603030804020204" charset="0"/>
                <a:cs typeface="DejaVu Sans" panose="020B0603030804020204" charset="0"/>
              </a:rPr>
              <a:t> : Crea una lista con los elementos de la secuencia o colección c.</a:t>
            </a:r>
            <a:endParaRPr lang="es-ES_tradnl" altLang="en-US" sz="2000">
              <a:solidFill>
                <a:schemeClr val="bg1"/>
              </a:solidFill>
              <a:ea typeface="DejaVu Sans" panose="020B0603030804020204" charset="0"/>
              <a:cs typeface="DejaVu Sans" panose="020B0603030804020204" charset="0"/>
            </a:endParaRPr>
          </a:p>
          <a:p>
            <a:pPr lvl="1" indent="0">
              <a:buNone/>
            </a:pPr>
            <a:r>
              <a:rPr lang="es-ES_tradnl" altLang="en-US" sz="2000">
                <a:solidFill>
                  <a:schemeClr val="bg1"/>
                </a:solidFill>
                <a:ea typeface="DejaVu Sans" panose="020B0603030804020204" charset="0"/>
                <a:cs typeface="DejaVu Sans" panose="020B0603030804020204" charset="0"/>
              </a:rPr>
              <a:t>• </a:t>
            </a:r>
            <a:r>
              <a:rPr lang="es-ES_tradnl" altLang="en-US" sz="2000" b="1">
                <a:solidFill>
                  <a:schemeClr val="bg1"/>
                </a:solidFill>
                <a:ea typeface="DejaVu Sans" panose="020B0603030804020204" charset="0"/>
                <a:cs typeface="DejaVu Sans" panose="020B0603030804020204" charset="0"/>
              </a:rPr>
              <a:t>Acceso al los elementos l[i] :</a:t>
            </a:r>
            <a:r>
              <a:rPr lang="es-ES_tradnl" altLang="en-US" sz="2000">
                <a:solidFill>
                  <a:schemeClr val="bg1"/>
                </a:solidFill>
                <a:ea typeface="DejaVu Sans" panose="020B0603030804020204" charset="0"/>
                <a:cs typeface="DejaVu Sans" panose="020B0603030804020204" charset="0"/>
              </a:rPr>
              <a:t> Devuelve el elemento de la lista l con el índice i.</a:t>
            </a:r>
            <a:endParaRPr lang="es-ES_tradnl" altLang="en-US" sz="2000">
              <a:solidFill>
                <a:schemeClr val="bg1"/>
              </a:solidFill>
              <a:ea typeface="DejaVu Sans" panose="020B0603030804020204" charset="0"/>
              <a:cs typeface="DejaVu Sans" panose="020B0603030804020204" charset="0"/>
            </a:endParaRPr>
          </a:p>
        </p:txBody>
      </p:sp>
      <p:sp>
        <p:nvSpPr>
          <p:cNvPr id="6" name="Text Box 5"/>
          <p:cNvSpPr txBox="1"/>
          <p:nvPr/>
        </p:nvSpPr>
        <p:spPr>
          <a:xfrm>
            <a:off x="6285865" y="4707890"/>
            <a:ext cx="11663045" cy="4246245"/>
          </a:xfrm>
          <a:prstGeom prst="rect">
            <a:avLst/>
          </a:prstGeom>
          <a:noFill/>
        </p:spPr>
        <p:txBody>
          <a:bodyPr wrap="square" rtlCol="0">
            <a:spAutoFit/>
          </a:bodyPr>
          <a:p>
            <a:r>
              <a:rPr lang="es-ES_tradnl" altLang="en-US" b="1">
                <a:solidFill>
                  <a:schemeClr val="bg1"/>
                </a:solidFill>
                <a:ea typeface="DejaVu Sans" panose="020B0603030804020204" charset="0"/>
                <a:cs typeface="DejaVu Sans" panose="020B0603030804020204" charset="0"/>
              </a:rPr>
              <a:t>2.- SubListas : l [i:j:k] : </a:t>
            </a:r>
            <a:r>
              <a:rPr lang="es-ES_tradnl" altLang="en-US">
                <a:solidFill>
                  <a:schemeClr val="bg1"/>
                </a:solidFill>
                <a:ea typeface="DejaVu Sans" panose="020B0603030804020204" charset="0"/>
                <a:cs typeface="DejaVu Sans" panose="020B0603030804020204" charset="0"/>
              </a:rPr>
              <a:t>Devuelve la sublista desde el elemento de l con el índice i hasta el elemento anterior al índice j, tomando elementos cada k. </a:t>
            </a:r>
            <a:endParaRPr lang="es-ES_tradnl" altLang="en-US">
              <a:solidFill>
                <a:schemeClr val="bg1"/>
              </a:solidFill>
              <a:ea typeface="DejaVu Sans" panose="020B0603030804020204" charset="0"/>
              <a:cs typeface="DejaVu Sans" panose="020B0603030804020204" charset="0"/>
            </a:endParaRPr>
          </a:p>
          <a:p>
            <a:endParaRPr lang="es-ES_tradnl" altLang="en-US">
              <a:ea typeface="DejaVu Sans" panose="020B0603030804020204" charset="0"/>
              <a:cs typeface="DejaVu Sans" panose="020B0603030804020204" charset="0"/>
            </a:endParaRPr>
          </a:p>
          <a:p>
            <a:r>
              <a:rPr lang="es-ES_tradnl" altLang="en-US" b="1">
                <a:solidFill>
                  <a:schemeClr val="bg1"/>
                </a:solidFill>
                <a:ea typeface="DejaVu Sans" panose="020B0603030804020204" charset="0"/>
                <a:cs typeface="DejaVu Sans" panose="020B0603030804020204" charset="0"/>
                <a:sym typeface="+mn-ea"/>
              </a:rPr>
              <a:t>3.- Operaciones que no modifican las listas:</a:t>
            </a:r>
            <a:endParaRPr lang="es-ES_tradnl" altLang="en-US" b="1">
              <a:solidFill>
                <a:schemeClr val="bg1"/>
              </a:solidFill>
              <a:ea typeface="DejaVu Sans" panose="020B0603030804020204" charset="0"/>
              <a:cs typeface="DejaVu Sans" panose="020B0603030804020204" charset="0"/>
              <a:sym typeface="+mn-ea"/>
            </a:endParaRPr>
          </a:p>
          <a:p>
            <a:endParaRPr lang="es-ES_tradnl" altLang="en-US">
              <a:ea typeface="DejaVu Sans" panose="020B0603030804020204" charset="0"/>
              <a:cs typeface="DejaVu Sans" panose="020B0603030804020204" charset="0"/>
            </a:endParaRPr>
          </a:p>
          <a:p>
            <a:r>
              <a:rPr lang="es-ES_tradnl" altLang="en-US">
                <a:solidFill>
                  <a:schemeClr val="bg1"/>
                </a:solidFill>
                <a:ea typeface="DejaVu Sans" panose="020B0603030804020204" charset="0"/>
                <a:cs typeface="DejaVu Sans" panose="020B0603030804020204" charset="0"/>
              </a:rPr>
              <a:t>•</a:t>
            </a:r>
            <a:r>
              <a:rPr lang="es-ES_tradnl" altLang="en-US" b="1">
                <a:solidFill>
                  <a:schemeClr val="bg1"/>
                </a:solidFill>
                <a:ea typeface="DejaVu Sans" panose="020B0603030804020204" charset="0"/>
                <a:cs typeface="DejaVu Sans" panose="020B0603030804020204" charset="0"/>
              </a:rPr>
              <a:t>len(l) :</a:t>
            </a:r>
            <a:r>
              <a:rPr lang="es-ES_tradnl" altLang="en-US">
                <a:solidFill>
                  <a:schemeClr val="bg1"/>
                </a:solidFill>
                <a:ea typeface="DejaVu Sans" panose="020B0603030804020204" charset="0"/>
                <a:cs typeface="DejaVu Sans" panose="020B0603030804020204" charset="0"/>
              </a:rPr>
              <a:t> Devuelve el número de elementos de la lista l.</a:t>
            </a:r>
            <a:endParaRPr lang="es-ES_tradnl" altLang="en-US">
              <a:solidFill>
                <a:schemeClr val="bg1"/>
              </a:solidFill>
              <a:ea typeface="DejaVu Sans" panose="020B0603030804020204" charset="0"/>
              <a:cs typeface="DejaVu Sans" panose="020B0603030804020204" charset="0"/>
            </a:endParaRPr>
          </a:p>
          <a:p>
            <a:r>
              <a:rPr lang="es-ES_tradnl" altLang="en-US">
                <a:solidFill>
                  <a:schemeClr val="bg1"/>
                </a:solidFill>
                <a:ea typeface="DejaVu Sans" panose="020B0603030804020204" charset="0"/>
                <a:cs typeface="DejaVu Sans" panose="020B0603030804020204" charset="0"/>
              </a:rPr>
              <a:t>•</a:t>
            </a:r>
            <a:r>
              <a:rPr lang="es-ES_tradnl" altLang="en-US" b="1">
                <a:solidFill>
                  <a:schemeClr val="bg1"/>
                </a:solidFill>
                <a:ea typeface="DejaVu Sans" panose="020B0603030804020204" charset="0"/>
                <a:cs typeface="DejaVu Sans" panose="020B0603030804020204" charset="0"/>
              </a:rPr>
              <a:t>min(l) :</a:t>
            </a:r>
            <a:r>
              <a:rPr lang="es-ES_tradnl" altLang="en-US">
                <a:solidFill>
                  <a:schemeClr val="bg1"/>
                </a:solidFill>
                <a:ea typeface="DejaVu Sans" panose="020B0603030804020204" charset="0"/>
                <a:cs typeface="DejaVu Sans" panose="020B0603030804020204" charset="0"/>
              </a:rPr>
              <a:t> Devuelve el mínimo elemento de la lista l siempre que los datos sean comparables.</a:t>
            </a:r>
            <a:endParaRPr lang="es-ES_tradnl" altLang="en-US">
              <a:solidFill>
                <a:schemeClr val="bg1"/>
              </a:solidFill>
              <a:ea typeface="DejaVu Sans" panose="020B0603030804020204" charset="0"/>
              <a:cs typeface="DejaVu Sans" panose="020B0603030804020204" charset="0"/>
            </a:endParaRPr>
          </a:p>
          <a:p>
            <a:r>
              <a:rPr lang="es-ES_tradnl" altLang="en-US">
                <a:solidFill>
                  <a:schemeClr val="bg1"/>
                </a:solidFill>
                <a:ea typeface="DejaVu Sans" panose="020B0603030804020204" charset="0"/>
                <a:cs typeface="DejaVu Sans" panose="020B0603030804020204" charset="0"/>
              </a:rPr>
              <a:t>•</a:t>
            </a:r>
            <a:r>
              <a:rPr lang="es-ES_tradnl" altLang="en-US" b="1">
                <a:solidFill>
                  <a:schemeClr val="bg1"/>
                </a:solidFill>
                <a:ea typeface="DejaVu Sans" panose="020B0603030804020204" charset="0"/>
                <a:cs typeface="DejaVu Sans" panose="020B0603030804020204" charset="0"/>
              </a:rPr>
              <a:t>max(l) :</a:t>
            </a:r>
            <a:r>
              <a:rPr lang="es-ES_tradnl" altLang="en-US">
                <a:solidFill>
                  <a:schemeClr val="bg1"/>
                </a:solidFill>
                <a:ea typeface="DejaVu Sans" panose="020B0603030804020204" charset="0"/>
                <a:cs typeface="DejaVu Sans" panose="020B0603030804020204" charset="0"/>
              </a:rPr>
              <a:t> Devuelve el máximo elemento de la lista l siempre que los datos sean comparables.</a:t>
            </a:r>
            <a:endParaRPr lang="es-ES_tradnl" altLang="en-US">
              <a:solidFill>
                <a:schemeClr val="bg1"/>
              </a:solidFill>
              <a:ea typeface="DejaVu Sans" panose="020B0603030804020204" charset="0"/>
              <a:cs typeface="DejaVu Sans" panose="020B0603030804020204" charset="0"/>
            </a:endParaRPr>
          </a:p>
          <a:p>
            <a:r>
              <a:rPr lang="es-ES_tradnl" altLang="en-US">
                <a:solidFill>
                  <a:schemeClr val="bg1"/>
                </a:solidFill>
                <a:ea typeface="DejaVu Sans" panose="020B0603030804020204" charset="0"/>
                <a:cs typeface="DejaVu Sans" panose="020B0603030804020204" charset="0"/>
              </a:rPr>
              <a:t>•</a:t>
            </a:r>
            <a:r>
              <a:rPr lang="es-ES_tradnl" altLang="en-US" b="1">
                <a:solidFill>
                  <a:schemeClr val="bg1"/>
                </a:solidFill>
                <a:ea typeface="DejaVu Sans" panose="020B0603030804020204" charset="0"/>
                <a:cs typeface="DejaVu Sans" panose="020B0603030804020204" charset="0"/>
              </a:rPr>
              <a:t>sum(l) :</a:t>
            </a:r>
            <a:r>
              <a:rPr lang="es-ES_tradnl" altLang="en-US">
                <a:solidFill>
                  <a:schemeClr val="bg1"/>
                </a:solidFill>
                <a:ea typeface="DejaVu Sans" panose="020B0603030804020204" charset="0"/>
                <a:cs typeface="DejaVu Sans" panose="020B0603030804020204" charset="0"/>
              </a:rPr>
              <a:t> Devuelve la suma de los elementos de la lista l, siempre que los datos se puedan sumar.</a:t>
            </a:r>
            <a:endParaRPr lang="es-ES_tradnl" altLang="en-US">
              <a:solidFill>
                <a:schemeClr val="bg1"/>
              </a:solidFill>
              <a:ea typeface="DejaVu Sans" panose="020B0603030804020204" charset="0"/>
              <a:cs typeface="DejaVu Sans" panose="020B0603030804020204" charset="0"/>
            </a:endParaRPr>
          </a:p>
          <a:p>
            <a:r>
              <a:rPr lang="es-ES_tradnl" altLang="en-US">
                <a:solidFill>
                  <a:schemeClr val="bg1"/>
                </a:solidFill>
                <a:ea typeface="DejaVu Sans" panose="020B0603030804020204" charset="0"/>
                <a:cs typeface="DejaVu Sans" panose="020B0603030804020204" charset="0"/>
              </a:rPr>
              <a:t>•</a:t>
            </a:r>
            <a:r>
              <a:rPr lang="es-ES_tradnl" altLang="en-US" b="1">
                <a:solidFill>
                  <a:schemeClr val="bg1"/>
                </a:solidFill>
                <a:ea typeface="DejaVu Sans" panose="020B0603030804020204" charset="0"/>
                <a:cs typeface="DejaVu Sans" panose="020B0603030804020204" charset="0"/>
              </a:rPr>
              <a:t>dato in l :</a:t>
            </a:r>
            <a:r>
              <a:rPr lang="es-ES_tradnl" altLang="en-US">
                <a:solidFill>
                  <a:schemeClr val="bg1"/>
                </a:solidFill>
                <a:ea typeface="DejaVu Sans" panose="020B0603030804020204" charset="0"/>
                <a:cs typeface="DejaVu Sans" panose="020B0603030804020204" charset="0"/>
              </a:rPr>
              <a:t> Devuelve True si el dato dato pertenece a la lista l y False en caso contrario.</a:t>
            </a:r>
            <a:endParaRPr lang="es-ES_tradnl" altLang="en-US">
              <a:solidFill>
                <a:schemeClr val="bg1"/>
              </a:solidFill>
              <a:ea typeface="DejaVu Sans" panose="020B0603030804020204" charset="0"/>
              <a:cs typeface="DejaVu Sans" panose="020B0603030804020204" charset="0"/>
            </a:endParaRPr>
          </a:p>
          <a:p>
            <a:r>
              <a:rPr lang="es-ES_tradnl" altLang="en-US">
                <a:solidFill>
                  <a:schemeClr val="bg1"/>
                </a:solidFill>
                <a:ea typeface="DejaVu Sans" panose="020B0603030804020204" charset="0"/>
                <a:cs typeface="DejaVu Sans" panose="020B0603030804020204" charset="0"/>
              </a:rPr>
              <a:t>•</a:t>
            </a:r>
            <a:r>
              <a:rPr lang="es-ES_tradnl" altLang="en-US" b="1">
                <a:solidFill>
                  <a:schemeClr val="bg1"/>
                </a:solidFill>
                <a:ea typeface="DejaVu Sans" panose="020B0603030804020204" charset="0"/>
                <a:cs typeface="DejaVu Sans" panose="020B0603030804020204" charset="0"/>
              </a:rPr>
              <a:t>l.index(dato) :</a:t>
            </a:r>
            <a:r>
              <a:rPr lang="es-ES_tradnl" altLang="en-US">
                <a:solidFill>
                  <a:schemeClr val="bg1"/>
                </a:solidFill>
                <a:ea typeface="DejaVu Sans" panose="020B0603030804020204" charset="0"/>
                <a:cs typeface="DejaVu Sans" panose="020B0603030804020204" charset="0"/>
              </a:rPr>
              <a:t> Devuelve la posición que ocupa en la lista l el primer elemento con valor dato.</a:t>
            </a:r>
            <a:endParaRPr lang="es-ES_tradnl" altLang="en-US">
              <a:solidFill>
                <a:schemeClr val="bg1"/>
              </a:solidFill>
              <a:ea typeface="DejaVu Sans" panose="020B0603030804020204" charset="0"/>
              <a:cs typeface="DejaVu Sans" panose="020B0603030804020204" charset="0"/>
            </a:endParaRPr>
          </a:p>
          <a:p>
            <a:r>
              <a:rPr lang="es-ES_tradnl" altLang="en-US">
                <a:solidFill>
                  <a:schemeClr val="bg1"/>
                </a:solidFill>
                <a:ea typeface="DejaVu Sans" panose="020B0603030804020204" charset="0"/>
                <a:cs typeface="DejaVu Sans" panose="020B0603030804020204" charset="0"/>
              </a:rPr>
              <a:t>•</a:t>
            </a:r>
            <a:r>
              <a:rPr lang="es-ES_tradnl" altLang="en-US" b="1">
                <a:solidFill>
                  <a:schemeClr val="bg1"/>
                </a:solidFill>
                <a:ea typeface="DejaVu Sans" panose="020B0603030804020204" charset="0"/>
                <a:cs typeface="DejaVu Sans" panose="020B0603030804020204" charset="0"/>
              </a:rPr>
              <a:t>l.count(dato) :</a:t>
            </a:r>
            <a:r>
              <a:rPr lang="es-ES_tradnl" altLang="en-US">
                <a:solidFill>
                  <a:schemeClr val="bg1"/>
                </a:solidFill>
                <a:ea typeface="DejaVu Sans" panose="020B0603030804020204" charset="0"/>
                <a:cs typeface="DejaVu Sans" panose="020B0603030804020204" charset="0"/>
              </a:rPr>
              <a:t> Devuelve el número de veces que el valor dato está contenido en la lista l.</a:t>
            </a:r>
            <a:endParaRPr lang="es-ES_tradnl" altLang="en-US">
              <a:solidFill>
                <a:schemeClr val="bg1"/>
              </a:solidFill>
              <a:ea typeface="DejaVu Sans" panose="020B0603030804020204" charset="0"/>
              <a:cs typeface="DejaVu Sans" panose="020B0603030804020204" charset="0"/>
            </a:endParaRPr>
          </a:p>
          <a:p>
            <a:r>
              <a:rPr lang="es-ES_tradnl" altLang="en-US" b="1">
                <a:solidFill>
                  <a:schemeClr val="bg1"/>
                </a:solidFill>
                <a:ea typeface="DejaVu Sans" panose="020B0603030804020204" charset="0"/>
                <a:cs typeface="DejaVu Sans" panose="020B0603030804020204" charset="0"/>
              </a:rPr>
              <a:t>•all(l) : </a:t>
            </a:r>
            <a:r>
              <a:rPr lang="es-ES_tradnl" altLang="en-US">
                <a:solidFill>
                  <a:schemeClr val="bg1"/>
                </a:solidFill>
                <a:ea typeface="DejaVu Sans" panose="020B0603030804020204" charset="0"/>
                <a:cs typeface="DejaVu Sans" panose="020B0603030804020204" charset="0"/>
              </a:rPr>
              <a:t>Devuelve True si todos los elementos de la lista l son True y False en caso contrario.</a:t>
            </a:r>
            <a:endParaRPr lang="es-ES_tradnl" altLang="en-US">
              <a:solidFill>
                <a:schemeClr val="bg1"/>
              </a:solidFill>
              <a:ea typeface="DejaVu Sans" panose="020B0603030804020204" charset="0"/>
              <a:cs typeface="DejaVu Sans" panose="020B0603030804020204" charset="0"/>
            </a:endParaRPr>
          </a:p>
          <a:p>
            <a:r>
              <a:rPr lang="es-ES_tradnl" altLang="en-US" b="1">
                <a:solidFill>
                  <a:schemeClr val="bg1"/>
                </a:solidFill>
                <a:ea typeface="DejaVu Sans" panose="020B0603030804020204" charset="0"/>
                <a:cs typeface="DejaVu Sans" panose="020B0603030804020204" charset="0"/>
              </a:rPr>
              <a:t>•any(l) :</a:t>
            </a:r>
            <a:r>
              <a:rPr lang="es-ES_tradnl" altLang="en-US">
                <a:solidFill>
                  <a:schemeClr val="bg1"/>
                </a:solidFill>
                <a:ea typeface="DejaVu Sans" panose="020B0603030804020204" charset="0"/>
                <a:cs typeface="DejaVu Sans" panose="020B0603030804020204" charset="0"/>
              </a:rPr>
              <a:t> Devuelve True si algún elemento de la lista l es True y False en caso contrario.</a:t>
            </a:r>
            <a:endParaRPr lang="es-ES_tradnl" altLang="en-US">
              <a:solidFill>
                <a:schemeClr val="bg1"/>
              </a:solidFill>
              <a:ea typeface="DejaVu Sans" panose="020B0603030804020204" charset="0"/>
              <a:cs typeface="DejaVu Sans" panose="020B0603030804020204" charset="0"/>
            </a:endParaRPr>
          </a:p>
          <a:p>
            <a:endParaRPr lang="es-ES_tradnl" altLang="en-US">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29</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Modificar- Listas </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5977890" y="283210"/>
            <a:ext cx="7553325" cy="706755"/>
          </a:xfrm>
          <a:prstGeom prst="rect">
            <a:avLst/>
          </a:prstGeom>
          <a:noFill/>
        </p:spPr>
        <p:txBody>
          <a:bodyPr wrap="square" rtlCol="0">
            <a:spAutoFit/>
          </a:bodyPr>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Listas en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13" name="Text Box 12"/>
          <p:cNvSpPr txBox="1"/>
          <p:nvPr/>
        </p:nvSpPr>
        <p:spPr>
          <a:xfrm>
            <a:off x="1675765" y="1223645"/>
            <a:ext cx="7013575" cy="39878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sym typeface="+mn-ea"/>
              </a:rPr>
              <a:t>4.- Operaciones que modifican las listas:</a:t>
            </a:r>
            <a:endParaRPr lang="es-ES_tradnl" sz="2000" b="1">
              <a:solidFill>
                <a:schemeClr val="bg1"/>
              </a:solidFill>
              <a:ea typeface="DejaVu Sans" panose="020B0603030804020204" charset="0"/>
              <a:cs typeface="DejaVu Sans" panose="020B0603030804020204" charset="0"/>
            </a:endParaRPr>
          </a:p>
        </p:txBody>
      </p:sp>
      <p:sp>
        <p:nvSpPr>
          <p:cNvPr id="4" name="Text Box 3"/>
          <p:cNvSpPr txBox="1"/>
          <p:nvPr/>
        </p:nvSpPr>
        <p:spPr>
          <a:xfrm>
            <a:off x="1718945" y="1760220"/>
            <a:ext cx="14646910" cy="3415030"/>
          </a:xfrm>
          <a:prstGeom prst="rect">
            <a:avLst/>
          </a:prstGeom>
          <a:noFill/>
        </p:spPr>
        <p:txBody>
          <a:bodyPr wrap="square" rtlCol="0">
            <a:spAutoFit/>
          </a:bodyPr>
          <a:p>
            <a:pPr indent="0" algn="l">
              <a:buFont typeface="Arial" panose="020B0604020202090204" pitchFamily="34" charset="0"/>
              <a:buNone/>
            </a:pPr>
            <a:r>
              <a:rPr lang="en-US">
                <a:solidFill>
                  <a:schemeClr val="bg1"/>
                </a:solidFill>
                <a:ea typeface="DejaVu Sans" panose="020B0603030804020204" charset="0"/>
                <a:cs typeface="DejaVu Sans" panose="020B0603030804020204" charset="0"/>
              </a:rPr>
              <a:t>•</a:t>
            </a:r>
            <a:r>
              <a:rPr lang="en-US" b="1">
                <a:solidFill>
                  <a:schemeClr val="bg1"/>
                </a:solidFill>
                <a:ea typeface="DejaVu Sans" panose="020B0603030804020204" charset="0"/>
                <a:cs typeface="DejaVu Sans" panose="020B0603030804020204" charset="0"/>
              </a:rPr>
              <a:t>l1 + l2 :</a:t>
            </a:r>
            <a:r>
              <a:rPr lang="en-US">
                <a:solidFill>
                  <a:schemeClr val="bg1"/>
                </a:solidFill>
                <a:ea typeface="DejaVu Sans" panose="020B0603030804020204" charset="0"/>
                <a:cs typeface="DejaVu Sans" panose="020B0603030804020204" charset="0"/>
              </a:rPr>
              <a:t> Crea una nueva lista concatenan los elementos de la listas l1 y l2.</a:t>
            </a:r>
            <a:endParaRPr lang="en-US">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r>
              <a:rPr lang="en-US">
                <a:solidFill>
                  <a:schemeClr val="bg1"/>
                </a:solidFill>
                <a:ea typeface="DejaVu Sans" panose="020B0603030804020204" charset="0"/>
                <a:cs typeface="DejaVu Sans" panose="020B0603030804020204" charset="0"/>
              </a:rPr>
              <a:t>•</a:t>
            </a:r>
            <a:r>
              <a:rPr lang="en-US" b="1">
                <a:solidFill>
                  <a:schemeClr val="bg1"/>
                </a:solidFill>
                <a:ea typeface="DejaVu Sans" panose="020B0603030804020204" charset="0"/>
                <a:cs typeface="DejaVu Sans" panose="020B0603030804020204" charset="0"/>
              </a:rPr>
              <a:t>l.append(dato) :</a:t>
            </a:r>
            <a:r>
              <a:rPr lang="en-US">
                <a:solidFill>
                  <a:schemeClr val="bg1"/>
                </a:solidFill>
                <a:ea typeface="DejaVu Sans" panose="020B0603030804020204" charset="0"/>
                <a:cs typeface="DejaVu Sans" panose="020B0603030804020204" charset="0"/>
              </a:rPr>
              <a:t> Añade dato al final de la lista l.</a:t>
            </a:r>
            <a:endParaRPr lang="en-US">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r>
              <a:rPr lang="en-US">
                <a:solidFill>
                  <a:schemeClr val="bg1"/>
                </a:solidFill>
                <a:ea typeface="DejaVu Sans" panose="020B0603030804020204" charset="0"/>
                <a:cs typeface="DejaVu Sans" panose="020B0603030804020204" charset="0"/>
              </a:rPr>
              <a:t>•</a:t>
            </a:r>
            <a:r>
              <a:rPr lang="en-US" b="1">
                <a:solidFill>
                  <a:schemeClr val="bg1"/>
                </a:solidFill>
                <a:ea typeface="DejaVu Sans" panose="020B0603030804020204" charset="0"/>
                <a:cs typeface="DejaVu Sans" panose="020B0603030804020204" charset="0"/>
              </a:rPr>
              <a:t>l.extend(sequencia) : </a:t>
            </a:r>
            <a:r>
              <a:rPr lang="en-US">
                <a:solidFill>
                  <a:schemeClr val="bg1"/>
                </a:solidFill>
                <a:ea typeface="DejaVu Sans" panose="020B0603030804020204" charset="0"/>
                <a:cs typeface="DejaVu Sans" panose="020B0603030804020204" charset="0"/>
              </a:rPr>
              <a:t>Añade los datos de sequencia al final de la lista l.</a:t>
            </a:r>
            <a:endParaRPr lang="en-US">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r>
              <a:rPr lang="en-US">
                <a:solidFill>
                  <a:schemeClr val="bg1"/>
                </a:solidFill>
                <a:ea typeface="DejaVu Sans" panose="020B0603030804020204" charset="0"/>
                <a:cs typeface="DejaVu Sans" panose="020B0603030804020204" charset="0"/>
              </a:rPr>
              <a:t>•</a:t>
            </a:r>
            <a:r>
              <a:rPr lang="en-US" b="1">
                <a:solidFill>
                  <a:schemeClr val="bg1"/>
                </a:solidFill>
                <a:ea typeface="DejaVu Sans" panose="020B0603030804020204" charset="0"/>
                <a:cs typeface="DejaVu Sans" panose="020B0603030804020204" charset="0"/>
              </a:rPr>
              <a:t>l.insert(índice, dato) :</a:t>
            </a:r>
            <a:r>
              <a:rPr lang="en-US">
                <a:solidFill>
                  <a:schemeClr val="bg1"/>
                </a:solidFill>
                <a:ea typeface="DejaVu Sans" panose="020B0603030804020204" charset="0"/>
                <a:cs typeface="DejaVu Sans" panose="020B0603030804020204" charset="0"/>
              </a:rPr>
              <a:t> Inserta dato en la posición índice de la lista l y desplaza los elemen‑ tos una posición a partir de la posición índice.</a:t>
            </a:r>
            <a:endParaRPr lang="en-US">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r>
              <a:rPr lang="en-US" b="1">
                <a:solidFill>
                  <a:schemeClr val="bg1"/>
                </a:solidFill>
                <a:ea typeface="DejaVu Sans" panose="020B0603030804020204" charset="0"/>
                <a:cs typeface="DejaVu Sans" panose="020B0603030804020204" charset="0"/>
              </a:rPr>
              <a:t>•l.remove(dato) : </a:t>
            </a:r>
            <a:r>
              <a:rPr lang="en-US">
                <a:solidFill>
                  <a:schemeClr val="bg1"/>
                </a:solidFill>
                <a:ea typeface="DejaVu Sans" panose="020B0603030804020204" charset="0"/>
                <a:cs typeface="DejaVu Sans" panose="020B0603030804020204" charset="0"/>
              </a:rPr>
              <a:t>Elimina el primer elemento con valor dato en la lista l y desplaza los que están por detrás de él una posición hacia delante.</a:t>
            </a:r>
            <a:endParaRPr lang="en-US">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r>
              <a:rPr lang="en-US" b="1">
                <a:solidFill>
                  <a:schemeClr val="bg1"/>
                </a:solidFill>
                <a:ea typeface="DejaVu Sans" panose="020B0603030804020204" charset="0"/>
                <a:cs typeface="DejaVu Sans" panose="020B0603030804020204" charset="0"/>
              </a:rPr>
              <a:t>•l.pop([índice]) : </a:t>
            </a:r>
            <a:r>
              <a:rPr lang="en-US">
                <a:solidFill>
                  <a:schemeClr val="bg1"/>
                </a:solidFill>
                <a:ea typeface="DejaVu Sans" panose="020B0603030804020204" charset="0"/>
                <a:cs typeface="DejaVu Sans" panose="020B0603030804020204" charset="0"/>
              </a:rPr>
              <a:t>Devuelve el dato en la posición índice y lo elimina de la lista l, desplazando los elementos por detrás de él una posición hacia delante.</a:t>
            </a:r>
            <a:endParaRPr lang="en-US">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r>
              <a:rPr lang="en-US" b="1">
                <a:solidFill>
                  <a:schemeClr val="bg1"/>
                </a:solidFill>
                <a:ea typeface="DejaVu Sans" panose="020B0603030804020204" charset="0"/>
                <a:cs typeface="DejaVu Sans" panose="020B0603030804020204" charset="0"/>
              </a:rPr>
              <a:t>•l.sort() : </a:t>
            </a:r>
            <a:r>
              <a:rPr lang="en-US">
                <a:solidFill>
                  <a:schemeClr val="bg1"/>
                </a:solidFill>
                <a:ea typeface="DejaVu Sans" panose="020B0603030804020204" charset="0"/>
                <a:cs typeface="DejaVu Sans" panose="020B0603030804020204" charset="0"/>
              </a:rPr>
              <a:t>Ordena los elementos de la lista l de acuerdo al orden predefinido, siempre que los ele‑ mentos sean comparables.</a:t>
            </a:r>
            <a:endParaRPr lang="en-US">
              <a:solidFill>
                <a:schemeClr val="bg1"/>
              </a:solidFill>
              <a:ea typeface="DejaVu Sans" panose="020B0603030804020204" charset="0"/>
              <a:cs typeface="DejaVu Sans" panose="020B0603030804020204" charset="0"/>
            </a:endParaRPr>
          </a:p>
          <a:p>
            <a:pPr indent="0" algn="l">
              <a:buFont typeface="Arial" panose="020B0604020202090204" pitchFamily="34" charset="0"/>
              <a:buNone/>
            </a:pPr>
            <a:r>
              <a:rPr lang="en-US" b="1">
                <a:solidFill>
                  <a:schemeClr val="bg1"/>
                </a:solidFill>
                <a:ea typeface="DejaVu Sans" panose="020B0603030804020204" charset="0"/>
                <a:cs typeface="DejaVu Sans" panose="020B0603030804020204" charset="0"/>
              </a:rPr>
              <a:t>•l.reverse() : </a:t>
            </a:r>
            <a:r>
              <a:rPr lang="en-US">
                <a:solidFill>
                  <a:schemeClr val="bg1"/>
                </a:solidFill>
                <a:ea typeface="DejaVu Sans" panose="020B0603030804020204" charset="0"/>
                <a:cs typeface="DejaVu Sans" panose="020B0603030804020204" charset="0"/>
              </a:rPr>
              <a:t>invierte el orden de los elementos de la lista l.</a:t>
            </a:r>
            <a:endParaRPr lang="en-US">
              <a:solidFill>
                <a:schemeClr val="bg1"/>
              </a:solidFill>
              <a:ea typeface="DejaVu Sans" panose="020B0603030804020204" charset="0"/>
              <a:cs typeface="DejaVu Sans" panose="020B0603030804020204" charset="0"/>
            </a:endParaRPr>
          </a:p>
          <a:p>
            <a:pPr marL="285750" indent="0" algn="l">
              <a:buFont typeface="Arial" panose="020B0604020202090204" pitchFamily="34" charset="0"/>
              <a:buNone/>
            </a:pPr>
            <a:endParaRPr lang="en-US">
              <a:solidFill>
                <a:schemeClr val="bg1"/>
              </a:solidFill>
              <a:ea typeface="DejaVu Sans" panose="020B0603030804020204" charset="0"/>
              <a:cs typeface="DejaVu Sans" panose="020B0603030804020204" charset="0"/>
            </a:endParaRPr>
          </a:p>
        </p:txBody>
      </p:sp>
      <p:sp>
        <p:nvSpPr>
          <p:cNvPr id="3" name="Text Box 2"/>
          <p:cNvSpPr txBox="1"/>
          <p:nvPr/>
        </p:nvSpPr>
        <p:spPr>
          <a:xfrm>
            <a:off x="1868170" y="5543550"/>
            <a:ext cx="14384020" cy="2338070"/>
          </a:xfrm>
          <a:prstGeom prst="rect">
            <a:avLst/>
          </a:prstGeom>
          <a:noFill/>
        </p:spPr>
        <p:txBody>
          <a:bodyPr wrap="square" rtlCol="0">
            <a:spAutoFit/>
          </a:bodyPr>
          <a:p>
            <a:r>
              <a:rPr lang="es-ES_tradnl" altLang="en-US" sz="2000" b="1">
                <a:solidFill>
                  <a:schemeClr val="bg1"/>
                </a:solidFill>
                <a:ea typeface="DejaVu Sans" panose="020B0603030804020204" charset="0"/>
                <a:cs typeface="DejaVu Sans" panose="020B0603030804020204" charset="0"/>
              </a:rPr>
              <a:t>5.- </a:t>
            </a:r>
            <a:r>
              <a:rPr lang="en-US" sz="2000" b="1">
                <a:solidFill>
                  <a:schemeClr val="bg1"/>
                </a:solidFill>
                <a:ea typeface="DejaVu Sans" panose="020B0603030804020204" charset="0"/>
                <a:cs typeface="DejaVu Sans" panose="020B0603030804020204" charset="0"/>
              </a:rPr>
              <a:t>Copia de listas</a:t>
            </a:r>
            <a:r>
              <a:rPr lang="es-ES_tradnl" altLang="en-US" sz="2000" b="1">
                <a:solidFill>
                  <a:schemeClr val="bg1"/>
                </a:solidFill>
                <a:ea typeface="DejaVu Sans" panose="020B0603030804020204" charset="0"/>
                <a:cs typeface="DejaVu Sans" panose="020B0603030804020204" charset="0"/>
              </a:rPr>
              <a:t> : </a:t>
            </a:r>
            <a:r>
              <a:rPr lang="en-US">
                <a:solidFill>
                  <a:schemeClr val="bg1"/>
                </a:solidFill>
                <a:ea typeface="DejaVu Sans" panose="020B0603030804020204" charset="0"/>
                <a:cs typeface="DejaVu Sans" panose="020B0603030804020204" charset="0"/>
              </a:rPr>
              <a:t>Existen dos formas de copiar listas:</a:t>
            </a:r>
            <a:endParaRPr lang="en-US">
              <a:solidFill>
                <a:schemeClr val="bg1"/>
              </a:solidFill>
              <a:ea typeface="DejaVu Sans" panose="020B0603030804020204" charset="0"/>
              <a:cs typeface="DejaVu Sans" panose="020B0603030804020204" charset="0"/>
            </a:endParaRPr>
          </a:p>
          <a:p>
            <a:endParaRPr lang="en-US">
              <a:solidFill>
                <a:schemeClr val="bg1"/>
              </a:solidFill>
              <a:ea typeface="DejaVu Sans" panose="020B0603030804020204" charset="0"/>
              <a:cs typeface="DejaVu Sans" panose="020B0603030804020204" charset="0"/>
            </a:endParaRPr>
          </a:p>
          <a:p>
            <a:r>
              <a:rPr lang="en-US" b="1">
                <a:solidFill>
                  <a:schemeClr val="bg1"/>
                </a:solidFill>
                <a:ea typeface="DejaVu Sans" panose="020B0603030804020204" charset="0"/>
                <a:cs typeface="DejaVu Sans" panose="020B0603030804020204" charset="0"/>
              </a:rPr>
              <a:t>•Copia por referencia l1 = l2:</a:t>
            </a:r>
            <a:r>
              <a:rPr lang="en-US">
                <a:solidFill>
                  <a:schemeClr val="bg1"/>
                </a:solidFill>
                <a:ea typeface="DejaVu Sans" panose="020B0603030804020204" charset="0"/>
                <a:cs typeface="DejaVu Sans" panose="020B0603030804020204" charset="0"/>
              </a:rPr>
              <a:t> Asocia la la variable l1 la misma lista que tiene asociada la variable l2, es decir, ambas variables apuntan a la misma dirección de memoria. Cualquier cambio que hagamos a través de l1 o l2 afectará a la misma lista.</a:t>
            </a:r>
            <a:endParaRPr lang="en-US">
              <a:solidFill>
                <a:schemeClr val="bg1"/>
              </a:solidFill>
              <a:ea typeface="DejaVu Sans" panose="020B0603030804020204" charset="0"/>
              <a:cs typeface="DejaVu Sans" panose="020B0603030804020204" charset="0"/>
            </a:endParaRPr>
          </a:p>
          <a:p>
            <a:r>
              <a:rPr lang="en-US" b="1">
                <a:solidFill>
                  <a:schemeClr val="bg1"/>
                </a:solidFill>
                <a:ea typeface="DejaVu Sans" panose="020B0603030804020204" charset="0"/>
                <a:cs typeface="DejaVu Sans" panose="020B0603030804020204" charset="0"/>
              </a:rPr>
              <a:t>•Copia por valor l1 = list(l2): </a:t>
            </a:r>
            <a:r>
              <a:rPr lang="en-US">
                <a:solidFill>
                  <a:schemeClr val="bg1"/>
                </a:solidFill>
                <a:ea typeface="DejaVu Sans" panose="020B0603030804020204" charset="0"/>
                <a:cs typeface="DejaVu Sans" panose="020B0603030804020204" charset="0"/>
              </a:rPr>
              <a:t>Crea una copia de la lista asociada a l2 en una dirección de memoria diferente y se la asocia a l1. Las variables apuntan a direcciones de memoria diferentes que contienen los mismos datos. Cualquier cambio que hagamos a través de l1 no afectará a la lista de l2 y viceversa.</a:t>
            </a:r>
            <a:endParaRPr lang="en-US">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49"/>
          <p:cNvSpPr/>
          <p:nvPr/>
        </p:nvSpPr>
        <p:spPr>
          <a:xfrm rot="20302543">
            <a:off x="827426" y="-349975"/>
            <a:ext cx="2203302" cy="11480200"/>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 name="connsiteX0-121" fmla="*/ 756958 w 945199"/>
              <a:gd name="connsiteY0-122" fmla="*/ 0 h 6667179"/>
              <a:gd name="connsiteX1-123" fmla="*/ 945199 w 945199"/>
              <a:gd name="connsiteY1-124" fmla="*/ 6667179 h 6667179"/>
              <a:gd name="connsiteX2-125" fmla="*/ 104432 w 945199"/>
              <a:gd name="connsiteY2-126" fmla="*/ 6237363 h 6667179"/>
              <a:gd name="connsiteX3-127" fmla="*/ 0 w 945199"/>
              <a:gd name="connsiteY3-128" fmla="*/ 2243134 h 6667179"/>
              <a:gd name="connsiteX4-129" fmla="*/ 756958 w 945199"/>
              <a:gd name="connsiteY4-130" fmla="*/ 0 h 6667179"/>
              <a:gd name="connsiteX0-131" fmla="*/ 818594 w 1006835"/>
              <a:gd name="connsiteY0-132" fmla="*/ 0 h 6667179"/>
              <a:gd name="connsiteX1-133" fmla="*/ 1006835 w 1006835"/>
              <a:gd name="connsiteY1-134" fmla="*/ 6667179 h 6667179"/>
              <a:gd name="connsiteX2-135" fmla="*/ 166068 w 1006835"/>
              <a:gd name="connsiteY2-136" fmla="*/ 6237363 h 6667179"/>
              <a:gd name="connsiteX3-137" fmla="*/ 0 w 1006835"/>
              <a:gd name="connsiteY3-138" fmla="*/ 1779969 h 6667179"/>
              <a:gd name="connsiteX4-139" fmla="*/ 818594 w 1006835"/>
              <a:gd name="connsiteY4-140" fmla="*/ 0 h 6667179"/>
              <a:gd name="connsiteX0-141" fmla="*/ 818594 w 1019989"/>
              <a:gd name="connsiteY0-142" fmla="*/ 0 h 6799187"/>
              <a:gd name="connsiteX1-143" fmla="*/ 1019989 w 1019989"/>
              <a:gd name="connsiteY1-144" fmla="*/ 6799187 h 6799187"/>
              <a:gd name="connsiteX2-145" fmla="*/ 166068 w 1019989"/>
              <a:gd name="connsiteY2-146" fmla="*/ 6237363 h 6799187"/>
              <a:gd name="connsiteX3-147" fmla="*/ 0 w 1019989"/>
              <a:gd name="connsiteY3-148" fmla="*/ 1779969 h 6799187"/>
              <a:gd name="connsiteX4-149" fmla="*/ 818594 w 1019989"/>
              <a:gd name="connsiteY4-150" fmla="*/ 0 h 6799187"/>
              <a:gd name="connsiteX0-151" fmla="*/ 818594 w 1019989"/>
              <a:gd name="connsiteY0-152" fmla="*/ 0 h 6799187"/>
              <a:gd name="connsiteX1-153" fmla="*/ 1019989 w 1019989"/>
              <a:gd name="connsiteY1-154" fmla="*/ 6799187 h 6799187"/>
              <a:gd name="connsiteX2-155" fmla="*/ 173679 w 1019989"/>
              <a:gd name="connsiteY2-156" fmla="*/ 6352585 h 6799187"/>
              <a:gd name="connsiteX3-157" fmla="*/ 0 w 1019989"/>
              <a:gd name="connsiteY3-158" fmla="*/ 1779969 h 6799187"/>
              <a:gd name="connsiteX4-159" fmla="*/ 818594 w 1019989"/>
              <a:gd name="connsiteY4-160" fmla="*/ 0 h 6799187"/>
              <a:gd name="connsiteX0-161" fmla="*/ 818594 w 1019989"/>
              <a:gd name="connsiteY0-162" fmla="*/ 283392 h 7082579"/>
              <a:gd name="connsiteX1-163" fmla="*/ 1019989 w 1019989"/>
              <a:gd name="connsiteY1-164" fmla="*/ 7082579 h 7082579"/>
              <a:gd name="connsiteX2-165" fmla="*/ 173679 w 1019989"/>
              <a:gd name="connsiteY2-166" fmla="*/ 6635977 h 7082579"/>
              <a:gd name="connsiteX3-167" fmla="*/ 0 w 1019989"/>
              <a:gd name="connsiteY3-168" fmla="*/ 2063361 h 7082579"/>
              <a:gd name="connsiteX4-169" fmla="*/ 442807 w 1019989"/>
              <a:gd name="connsiteY4-170" fmla="*/ 1360784 h 7082579"/>
              <a:gd name="connsiteX5" fmla="*/ 818594 w 1019989"/>
              <a:gd name="connsiteY5" fmla="*/ 283392 h 7082579"/>
              <a:gd name="connsiteX0-171" fmla="*/ 818594 w 1019989"/>
              <a:gd name="connsiteY0-172" fmla="*/ 512235 h 7311422"/>
              <a:gd name="connsiteX1-173" fmla="*/ 1019989 w 1019989"/>
              <a:gd name="connsiteY1-174" fmla="*/ 7311422 h 7311422"/>
              <a:gd name="connsiteX2-175" fmla="*/ 173679 w 1019989"/>
              <a:gd name="connsiteY2-176" fmla="*/ 6864820 h 7311422"/>
              <a:gd name="connsiteX3-177" fmla="*/ 0 w 1019989"/>
              <a:gd name="connsiteY3-178" fmla="*/ 2292204 h 7311422"/>
              <a:gd name="connsiteX4-179" fmla="*/ 590599 w 1019989"/>
              <a:gd name="connsiteY4-180" fmla="*/ 470111 h 7311422"/>
              <a:gd name="connsiteX5-181" fmla="*/ 818594 w 1019989"/>
              <a:gd name="connsiteY5-182" fmla="*/ 512235 h 7311422"/>
              <a:gd name="connsiteX0-183" fmla="*/ 818594 w 1019989"/>
              <a:gd name="connsiteY0-184" fmla="*/ 533276 h 7332463"/>
              <a:gd name="connsiteX1-185" fmla="*/ 1019989 w 1019989"/>
              <a:gd name="connsiteY1-186" fmla="*/ 7332463 h 7332463"/>
              <a:gd name="connsiteX2-187" fmla="*/ 173679 w 1019989"/>
              <a:gd name="connsiteY2-188" fmla="*/ 6885861 h 7332463"/>
              <a:gd name="connsiteX3-189" fmla="*/ 0 w 1019989"/>
              <a:gd name="connsiteY3-190" fmla="*/ 2313245 h 7332463"/>
              <a:gd name="connsiteX4-191" fmla="*/ 586794 w 1019989"/>
              <a:gd name="connsiteY4-192" fmla="*/ 433541 h 7332463"/>
              <a:gd name="connsiteX5-193" fmla="*/ 818594 w 1019989"/>
              <a:gd name="connsiteY5-194" fmla="*/ 533276 h 7332463"/>
              <a:gd name="connsiteX0-195" fmla="*/ 818594 w 1019989"/>
              <a:gd name="connsiteY0-196" fmla="*/ 405725 h 7204912"/>
              <a:gd name="connsiteX1-197" fmla="*/ 1019989 w 1019989"/>
              <a:gd name="connsiteY1-198" fmla="*/ 7204912 h 7204912"/>
              <a:gd name="connsiteX2-199" fmla="*/ 173679 w 1019989"/>
              <a:gd name="connsiteY2-200" fmla="*/ 6758310 h 7204912"/>
              <a:gd name="connsiteX3-201" fmla="*/ 0 w 1019989"/>
              <a:gd name="connsiteY3-202" fmla="*/ 2185694 h 7204912"/>
              <a:gd name="connsiteX4-203" fmla="*/ 586794 w 1019989"/>
              <a:gd name="connsiteY4-204" fmla="*/ 305990 h 7204912"/>
              <a:gd name="connsiteX5-205" fmla="*/ 818594 w 1019989"/>
              <a:gd name="connsiteY5-206" fmla="*/ 405725 h 7204912"/>
              <a:gd name="connsiteX0-207" fmla="*/ 818594 w 1019989"/>
              <a:gd name="connsiteY0-208" fmla="*/ 405725 h 7204912"/>
              <a:gd name="connsiteX1-209" fmla="*/ 1019989 w 1019989"/>
              <a:gd name="connsiteY1-210" fmla="*/ 7204912 h 7204912"/>
              <a:gd name="connsiteX2-211" fmla="*/ 173679 w 1019989"/>
              <a:gd name="connsiteY2-212" fmla="*/ 6758310 h 7204912"/>
              <a:gd name="connsiteX3-213" fmla="*/ 0 w 1019989"/>
              <a:gd name="connsiteY3-214" fmla="*/ 2185694 h 7204912"/>
              <a:gd name="connsiteX4-215" fmla="*/ 586794 w 1019989"/>
              <a:gd name="connsiteY4-216" fmla="*/ 305990 h 7204912"/>
              <a:gd name="connsiteX5-217" fmla="*/ 818594 w 1019989"/>
              <a:gd name="connsiteY5-218" fmla="*/ 405725 h 7204912"/>
              <a:gd name="connsiteX0-219" fmla="*/ 818594 w 1019989"/>
              <a:gd name="connsiteY0-220" fmla="*/ 99735 h 6898922"/>
              <a:gd name="connsiteX1-221" fmla="*/ 1019989 w 1019989"/>
              <a:gd name="connsiteY1-222" fmla="*/ 6898922 h 6898922"/>
              <a:gd name="connsiteX2-223" fmla="*/ 173679 w 1019989"/>
              <a:gd name="connsiteY2-224" fmla="*/ 6452320 h 6898922"/>
              <a:gd name="connsiteX3-225" fmla="*/ 0 w 1019989"/>
              <a:gd name="connsiteY3-226" fmla="*/ 1879704 h 6898922"/>
              <a:gd name="connsiteX4-227" fmla="*/ 586794 w 1019989"/>
              <a:gd name="connsiteY4-228" fmla="*/ 0 h 6898922"/>
              <a:gd name="connsiteX5-229" fmla="*/ 818594 w 1019989"/>
              <a:gd name="connsiteY5-230" fmla="*/ 99735 h 6898922"/>
              <a:gd name="connsiteX0-231" fmla="*/ 818594 w 1019989"/>
              <a:gd name="connsiteY0-232" fmla="*/ 99735 h 6898922"/>
              <a:gd name="connsiteX1-233" fmla="*/ 1019989 w 1019989"/>
              <a:gd name="connsiteY1-234" fmla="*/ 6898922 h 6898922"/>
              <a:gd name="connsiteX2-235" fmla="*/ 173679 w 1019989"/>
              <a:gd name="connsiteY2-236" fmla="*/ 6452320 h 6898922"/>
              <a:gd name="connsiteX3-237" fmla="*/ 0 w 1019989"/>
              <a:gd name="connsiteY3-238" fmla="*/ 1879704 h 6898922"/>
              <a:gd name="connsiteX4-239" fmla="*/ 586794 w 1019989"/>
              <a:gd name="connsiteY4-240" fmla="*/ 0 h 6898922"/>
              <a:gd name="connsiteX5-241" fmla="*/ 818594 w 1019989"/>
              <a:gd name="connsiteY5-242" fmla="*/ 99735 h 6898922"/>
              <a:gd name="connsiteX0-243" fmla="*/ 818594 w 1019989"/>
              <a:gd name="connsiteY0-244" fmla="*/ 99735 h 6898922"/>
              <a:gd name="connsiteX1-245" fmla="*/ 1019989 w 1019989"/>
              <a:gd name="connsiteY1-246" fmla="*/ 6898922 h 6898922"/>
              <a:gd name="connsiteX2-247" fmla="*/ 173679 w 1019989"/>
              <a:gd name="connsiteY2-248" fmla="*/ 6452320 h 6898922"/>
              <a:gd name="connsiteX3-249" fmla="*/ 0 w 1019989"/>
              <a:gd name="connsiteY3-250" fmla="*/ 1879704 h 6898922"/>
              <a:gd name="connsiteX4-251" fmla="*/ 586794 w 1019989"/>
              <a:gd name="connsiteY4-252" fmla="*/ 0 h 6898922"/>
              <a:gd name="connsiteX5-253" fmla="*/ 818594 w 1019989"/>
              <a:gd name="connsiteY5-254" fmla="*/ 99735 h 6898922"/>
              <a:gd name="connsiteX0-255" fmla="*/ 814788 w 1016183"/>
              <a:gd name="connsiteY0-256" fmla="*/ 99735 h 6898922"/>
              <a:gd name="connsiteX1-257" fmla="*/ 1016183 w 1016183"/>
              <a:gd name="connsiteY1-258" fmla="*/ 6898922 h 6898922"/>
              <a:gd name="connsiteX2-259" fmla="*/ 169873 w 1016183"/>
              <a:gd name="connsiteY2-260" fmla="*/ 6452320 h 6898922"/>
              <a:gd name="connsiteX3-261" fmla="*/ 0 w 1016183"/>
              <a:gd name="connsiteY3-262" fmla="*/ 1937315 h 6898922"/>
              <a:gd name="connsiteX4-263" fmla="*/ 582988 w 1016183"/>
              <a:gd name="connsiteY4-264" fmla="*/ 0 h 6898922"/>
              <a:gd name="connsiteX5-265" fmla="*/ 814788 w 1016183"/>
              <a:gd name="connsiteY5-266" fmla="*/ 99735 h 6898922"/>
              <a:gd name="connsiteX0-267" fmla="*/ 814788 w 1016183"/>
              <a:gd name="connsiteY0-268" fmla="*/ 99735 h 6898922"/>
              <a:gd name="connsiteX1-269" fmla="*/ 1016183 w 1016183"/>
              <a:gd name="connsiteY1-270" fmla="*/ 6898922 h 6898922"/>
              <a:gd name="connsiteX2-271" fmla="*/ 169873 w 1016183"/>
              <a:gd name="connsiteY2-272" fmla="*/ 6452320 h 6898922"/>
              <a:gd name="connsiteX3-273" fmla="*/ 0 w 1016183"/>
              <a:gd name="connsiteY3-274" fmla="*/ 1937315 h 6898922"/>
              <a:gd name="connsiteX4-275" fmla="*/ 582988 w 1016183"/>
              <a:gd name="connsiteY4-276" fmla="*/ 0 h 6898922"/>
              <a:gd name="connsiteX5-277" fmla="*/ 814788 w 1016183"/>
              <a:gd name="connsiteY5-278" fmla="*/ 99735 h 6898922"/>
              <a:gd name="connsiteX0-279" fmla="*/ 814788 w 1016183"/>
              <a:gd name="connsiteY0-280" fmla="*/ 114246 h 6913433"/>
              <a:gd name="connsiteX1-281" fmla="*/ 1016183 w 1016183"/>
              <a:gd name="connsiteY1-282" fmla="*/ 6913433 h 6913433"/>
              <a:gd name="connsiteX2-283" fmla="*/ 169873 w 1016183"/>
              <a:gd name="connsiteY2-284" fmla="*/ 6466831 h 6913433"/>
              <a:gd name="connsiteX3-285" fmla="*/ 0 w 1016183"/>
              <a:gd name="connsiteY3-286" fmla="*/ 1951826 h 6913433"/>
              <a:gd name="connsiteX4-287" fmla="*/ 608638 w 1016183"/>
              <a:gd name="connsiteY4-288" fmla="*/ 0 h 6913433"/>
              <a:gd name="connsiteX5-289" fmla="*/ 814788 w 1016183"/>
              <a:gd name="connsiteY5-290" fmla="*/ 114246 h 6913433"/>
              <a:gd name="connsiteX0-291" fmla="*/ 800061 w 1001456"/>
              <a:gd name="connsiteY0-292" fmla="*/ 114246 h 6913433"/>
              <a:gd name="connsiteX1-293" fmla="*/ 1001456 w 1001456"/>
              <a:gd name="connsiteY1-294" fmla="*/ 6913433 h 6913433"/>
              <a:gd name="connsiteX2-295" fmla="*/ 155146 w 1001456"/>
              <a:gd name="connsiteY2-296" fmla="*/ 6466831 h 6913433"/>
              <a:gd name="connsiteX3-297" fmla="*/ 0 w 1001456"/>
              <a:gd name="connsiteY3-298" fmla="*/ 1973376 h 6913433"/>
              <a:gd name="connsiteX4-299" fmla="*/ 593911 w 1001456"/>
              <a:gd name="connsiteY4-300" fmla="*/ 0 h 6913433"/>
              <a:gd name="connsiteX5-301" fmla="*/ 800061 w 1001456"/>
              <a:gd name="connsiteY5-302" fmla="*/ 114246 h 6913433"/>
              <a:gd name="connsiteX0-303" fmla="*/ 800061 w 1001456"/>
              <a:gd name="connsiteY0-304" fmla="*/ 114246 h 6913433"/>
              <a:gd name="connsiteX1-305" fmla="*/ 1001456 w 1001456"/>
              <a:gd name="connsiteY1-306" fmla="*/ 6913433 h 6913433"/>
              <a:gd name="connsiteX2-307" fmla="*/ 155146 w 1001456"/>
              <a:gd name="connsiteY2-308" fmla="*/ 6466831 h 6913433"/>
              <a:gd name="connsiteX3-309" fmla="*/ 0 w 1001456"/>
              <a:gd name="connsiteY3-310" fmla="*/ 1973376 h 6913433"/>
              <a:gd name="connsiteX4-311" fmla="*/ 593911 w 1001456"/>
              <a:gd name="connsiteY4-312" fmla="*/ 0 h 6913433"/>
              <a:gd name="connsiteX5-313" fmla="*/ 800061 w 1001456"/>
              <a:gd name="connsiteY5-314" fmla="*/ 114246 h 6913433"/>
              <a:gd name="connsiteX0-315" fmla="*/ 800061 w 1001456"/>
              <a:gd name="connsiteY0-316" fmla="*/ 114246 h 6913433"/>
              <a:gd name="connsiteX1-317" fmla="*/ 1001456 w 1001456"/>
              <a:gd name="connsiteY1-318" fmla="*/ 6913433 h 6913433"/>
              <a:gd name="connsiteX2-319" fmla="*/ 155146 w 1001456"/>
              <a:gd name="connsiteY2-320" fmla="*/ 6466831 h 6913433"/>
              <a:gd name="connsiteX3-321" fmla="*/ 0 w 1001456"/>
              <a:gd name="connsiteY3-322" fmla="*/ 1973376 h 6913433"/>
              <a:gd name="connsiteX4-323" fmla="*/ 593911 w 1001456"/>
              <a:gd name="connsiteY4-324" fmla="*/ 0 h 6913433"/>
              <a:gd name="connsiteX5-325" fmla="*/ 800061 w 1001456"/>
              <a:gd name="connsiteY5-326" fmla="*/ 114246 h 6913433"/>
              <a:gd name="connsiteX0-327" fmla="*/ 800061 w 1023630"/>
              <a:gd name="connsiteY0-328" fmla="*/ 114246 h 6980574"/>
              <a:gd name="connsiteX1-329" fmla="*/ 1023630 w 1023630"/>
              <a:gd name="connsiteY1-330" fmla="*/ 6980574 h 6980574"/>
              <a:gd name="connsiteX2-331" fmla="*/ 155146 w 1023630"/>
              <a:gd name="connsiteY2-332" fmla="*/ 6466831 h 6980574"/>
              <a:gd name="connsiteX3-333" fmla="*/ 0 w 1023630"/>
              <a:gd name="connsiteY3-334" fmla="*/ 1973376 h 6980574"/>
              <a:gd name="connsiteX4-335" fmla="*/ 593911 w 1023630"/>
              <a:gd name="connsiteY4-336" fmla="*/ 0 h 6980574"/>
              <a:gd name="connsiteX5-337" fmla="*/ 800061 w 1023630"/>
              <a:gd name="connsiteY5-338" fmla="*/ 114246 h 6980574"/>
              <a:gd name="connsiteX0-339" fmla="*/ 800061 w 1023630"/>
              <a:gd name="connsiteY0-340" fmla="*/ 114246 h 6980574"/>
              <a:gd name="connsiteX1-341" fmla="*/ 1023630 w 1023630"/>
              <a:gd name="connsiteY1-342" fmla="*/ 6980574 h 6980574"/>
              <a:gd name="connsiteX2-343" fmla="*/ 157049 w 1023630"/>
              <a:gd name="connsiteY2-344" fmla="*/ 6495636 h 6980574"/>
              <a:gd name="connsiteX3-345" fmla="*/ 0 w 1023630"/>
              <a:gd name="connsiteY3-346" fmla="*/ 1973376 h 6980574"/>
              <a:gd name="connsiteX4-347" fmla="*/ 593911 w 1023630"/>
              <a:gd name="connsiteY4-348" fmla="*/ 0 h 6980574"/>
              <a:gd name="connsiteX5-349" fmla="*/ 800061 w 1023630"/>
              <a:gd name="connsiteY5-350" fmla="*/ 114246 h 6980574"/>
              <a:gd name="connsiteX0-351" fmla="*/ 800061 w 1023630"/>
              <a:gd name="connsiteY0-352" fmla="*/ 114246 h 6980574"/>
              <a:gd name="connsiteX1-353" fmla="*/ 1023630 w 1023630"/>
              <a:gd name="connsiteY1-354" fmla="*/ 6980574 h 6980574"/>
              <a:gd name="connsiteX2-355" fmla="*/ 158952 w 1023630"/>
              <a:gd name="connsiteY2-356" fmla="*/ 6524441 h 6980574"/>
              <a:gd name="connsiteX3-357" fmla="*/ 0 w 1023630"/>
              <a:gd name="connsiteY3-358" fmla="*/ 1973376 h 6980574"/>
              <a:gd name="connsiteX4-359" fmla="*/ 593911 w 1023630"/>
              <a:gd name="connsiteY4-360" fmla="*/ 0 h 6980574"/>
              <a:gd name="connsiteX5-361" fmla="*/ 800061 w 1023630"/>
              <a:gd name="connsiteY5-362" fmla="*/ 114246 h 69805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81" y="connsiteY5-182"/>
              </a:cxn>
            </a:cxnLst>
            <a:rect l="l" t="t" r="r" b="b"/>
            <a:pathLst>
              <a:path w="1023630" h="6980574">
                <a:moveTo>
                  <a:pt x="800061" y="114246"/>
                </a:moveTo>
                <a:lnTo>
                  <a:pt x="1023630" y="6980574"/>
                </a:lnTo>
                <a:lnTo>
                  <a:pt x="158952" y="6524441"/>
                </a:lnTo>
                <a:lnTo>
                  <a:pt x="0" y="1973376"/>
                </a:lnTo>
                <a:cubicBezTo>
                  <a:pt x="618432" y="42570"/>
                  <a:pt x="-17069" y="2109020"/>
                  <a:pt x="593911" y="0"/>
                </a:cubicBezTo>
                <a:cubicBezTo>
                  <a:pt x="909471" y="199645"/>
                  <a:pt x="456125" y="-91638"/>
                  <a:pt x="800061" y="114246"/>
                </a:cubicBezTo>
                <a:close/>
              </a:path>
            </a:pathLst>
          </a:custGeom>
          <a:solidFill>
            <a:schemeClr val="tx1">
              <a:lumMod val="75000"/>
              <a:lumOff val="25000"/>
              <a:alpha val="80000"/>
            </a:scheme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57821" y="2284084"/>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49" name="组合 148"/>
          <p:cNvGrpSpPr/>
          <p:nvPr/>
        </p:nvGrpSpPr>
        <p:grpSpPr>
          <a:xfrm>
            <a:off x="2815824" y="1435224"/>
            <a:ext cx="1930979" cy="1851025"/>
            <a:chOff x="5741091" y="1656534"/>
            <a:chExt cx="1930979" cy="1851025"/>
          </a:xfrm>
        </p:grpSpPr>
        <p:grpSp>
          <p:nvGrpSpPr>
            <p:cNvPr id="111" name="组合 110"/>
            <p:cNvGrpSpPr/>
            <p:nvPr/>
          </p:nvGrpSpPr>
          <p:grpSpPr>
            <a:xfrm rot="20248206">
              <a:off x="6143375" y="1925916"/>
              <a:ext cx="961633" cy="1412910"/>
              <a:chOff x="1403648" y="1052736"/>
              <a:chExt cx="1803331" cy="2808312"/>
            </a:xfrm>
          </p:grpSpPr>
          <p:sp>
            <p:nvSpPr>
              <p:cNvPr id="147"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8"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12" name="TextBox 42"/>
            <p:cNvSpPr txBox="1"/>
            <p:nvPr/>
          </p:nvSpPr>
          <p:spPr>
            <a:xfrm rot="20248206">
              <a:off x="6054542" y="1656534"/>
              <a:ext cx="829980" cy="18510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5</a:t>
              </a:r>
              <a:endPar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13"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5741091" y="273004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8" name="组合 157"/>
          <p:cNvGrpSpPr/>
          <p:nvPr/>
        </p:nvGrpSpPr>
        <p:grpSpPr>
          <a:xfrm>
            <a:off x="4921056" y="1710634"/>
            <a:ext cx="4033272" cy="1034025"/>
            <a:chOff x="5194666" y="1834480"/>
            <a:chExt cx="4033272" cy="1034025"/>
          </a:xfrm>
        </p:grpSpPr>
        <p:sp>
          <p:nvSpPr>
            <p:cNvPr id="115"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 Archivos - Ficheros</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16" name="TextBox 46"/>
            <p:cNvSpPr txBox="1"/>
            <p:nvPr/>
          </p:nvSpPr>
          <p:spPr>
            <a:xfrm>
              <a:off x="5194666"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V</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17" name="直接连接符 116"/>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51" name="组合 150"/>
          <p:cNvGrpSpPr/>
          <p:nvPr/>
        </p:nvGrpSpPr>
        <p:grpSpPr>
          <a:xfrm>
            <a:off x="3643683" y="3400217"/>
            <a:ext cx="1930979" cy="1851025"/>
            <a:chOff x="6338096" y="3131124"/>
            <a:chExt cx="1930979" cy="1851025"/>
          </a:xfrm>
        </p:grpSpPr>
        <p:grpSp>
          <p:nvGrpSpPr>
            <p:cNvPr id="150" name="组合 149"/>
            <p:cNvGrpSpPr/>
            <p:nvPr/>
          </p:nvGrpSpPr>
          <p:grpSpPr>
            <a:xfrm>
              <a:off x="6651547" y="3131124"/>
              <a:ext cx="1191050" cy="1851025"/>
              <a:chOff x="6651547" y="3131124"/>
              <a:chExt cx="1191050" cy="1851025"/>
            </a:xfrm>
          </p:grpSpPr>
          <p:grpSp>
            <p:nvGrpSpPr>
              <p:cNvPr id="118" name="组合 117"/>
              <p:cNvGrpSpPr/>
              <p:nvPr/>
            </p:nvGrpSpPr>
            <p:grpSpPr>
              <a:xfrm rot="20248206">
                <a:off x="6740380" y="3379678"/>
                <a:ext cx="961633" cy="1412910"/>
                <a:chOff x="1403648" y="1052736"/>
                <a:chExt cx="1803331" cy="2808312"/>
              </a:xfrm>
            </p:grpSpPr>
            <p:sp>
              <p:nvSpPr>
                <p:cNvPr id="145"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6"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19" name="TextBox 51"/>
              <p:cNvSpPr txBox="1"/>
              <p:nvPr/>
            </p:nvSpPr>
            <p:spPr>
              <a:xfrm rot="20248206">
                <a:off x="6651547" y="3131124"/>
                <a:ext cx="829980" cy="18510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6</a:t>
                </a:r>
                <a:endPar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20"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pic>
          <p:nvPicPr>
            <p:cNvPr id="12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338096" y="4183810"/>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2" name="组合 151"/>
          <p:cNvGrpSpPr/>
          <p:nvPr/>
        </p:nvGrpSpPr>
        <p:grpSpPr>
          <a:xfrm>
            <a:off x="4514799" y="5332260"/>
            <a:ext cx="1930979" cy="1851025"/>
            <a:chOff x="6965227" y="4571284"/>
            <a:chExt cx="1930979" cy="1851025"/>
          </a:xfrm>
        </p:grpSpPr>
        <p:grpSp>
          <p:nvGrpSpPr>
            <p:cNvPr id="125" name="组合 124"/>
            <p:cNvGrpSpPr/>
            <p:nvPr/>
          </p:nvGrpSpPr>
          <p:grpSpPr>
            <a:xfrm rot="20248206">
              <a:off x="7367511" y="4840666"/>
              <a:ext cx="961633" cy="1412910"/>
              <a:chOff x="1403648" y="1052736"/>
              <a:chExt cx="1803331" cy="2808312"/>
            </a:xfrm>
          </p:grpSpPr>
          <p:sp>
            <p:nvSpPr>
              <p:cNvPr id="143" name="圆角矩形 142"/>
              <p:cNvSpPr/>
              <p:nvPr/>
            </p:nvSpPr>
            <p:spPr>
              <a:xfrm>
                <a:off x="1403648" y="1052736"/>
                <a:ext cx="1803331" cy="2808312"/>
              </a:xfrm>
              <a:prstGeom prst="roundRect">
                <a:avLst>
                  <a:gd name="adj" fmla="val 12132"/>
                </a:avLst>
              </a:pr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4" name="圆角矩形 143"/>
              <p:cNvSpPr/>
              <p:nvPr/>
            </p:nvSpPr>
            <p:spPr>
              <a:xfrm>
                <a:off x="1480545" y="1111681"/>
                <a:ext cx="1656184" cy="2691298"/>
              </a:xfrm>
              <a:prstGeom prst="roundRect">
                <a:avLst>
                  <a:gd name="adj" fmla="val 12132"/>
                </a:avLst>
              </a:prstGeom>
              <a:noFill/>
              <a:ln w="25400" cap="flat" cmpd="sng" algn="ctr">
                <a:solidFill>
                  <a:schemeClr val="bg1"/>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26" name="TextBox 60"/>
            <p:cNvSpPr txBox="1"/>
            <p:nvPr/>
          </p:nvSpPr>
          <p:spPr>
            <a:xfrm rot="20248206">
              <a:off x="7278678" y="4571284"/>
              <a:ext cx="829980" cy="18510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7</a:t>
              </a:r>
              <a:endPar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27" name="圆角矩形 9"/>
            <p:cNvSpPr/>
            <p:nvPr/>
          </p:nvSpPr>
          <p:spPr>
            <a:xfrm rot="20248206">
              <a:off x="7508095" y="554840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2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965227" y="564479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3" name="组合 152"/>
          <p:cNvGrpSpPr/>
          <p:nvPr/>
        </p:nvGrpSpPr>
        <p:grpSpPr>
          <a:xfrm>
            <a:off x="5384464" y="7290983"/>
            <a:ext cx="1930979" cy="1851025"/>
            <a:chOff x="7613299" y="6037998"/>
            <a:chExt cx="1930979" cy="1851025"/>
          </a:xfrm>
        </p:grpSpPr>
        <p:grpSp>
          <p:nvGrpSpPr>
            <p:cNvPr id="132" name="组合 131"/>
            <p:cNvGrpSpPr/>
            <p:nvPr/>
          </p:nvGrpSpPr>
          <p:grpSpPr>
            <a:xfrm rot="20248206">
              <a:off x="8015583" y="6307380"/>
              <a:ext cx="961633" cy="1412910"/>
              <a:chOff x="1403648" y="1052736"/>
              <a:chExt cx="1803331" cy="2808312"/>
            </a:xfrm>
          </p:grpSpPr>
          <p:sp>
            <p:nvSpPr>
              <p:cNvPr id="141" name="圆角矩形 140"/>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2" name="圆角矩形 141"/>
              <p:cNvSpPr/>
              <p:nvPr/>
            </p:nvSpPr>
            <p:spPr>
              <a:xfrm>
                <a:off x="1480546" y="1111681"/>
                <a:ext cx="1656183" cy="2691297"/>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33" name="TextBox 69"/>
            <p:cNvSpPr txBox="1"/>
            <p:nvPr/>
          </p:nvSpPr>
          <p:spPr>
            <a:xfrm rot="20248206">
              <a:off x="7926750" y="6037998"/>
              <a:ext cx="829980" cy="18510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8</a:t>
              </a:r>
              <a:endPar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34" name="圆角矩形 9"/>
            <p:cNvSpPr/>
            <p:nvPr/>
          </p:nvSpPr>
          <p:spPr>
            <a:xfrm rot="20248206">
              <a:off x="8156167" y="7015120"/>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3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7613299" y="7111512"/>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7" name="组合 156"/>
          <p:cNvGrpSpPr/>
          <p:nvPr/>
        </p:nvGrpSpPr>
        <p:grpSpPr>
          <a:xfrm>
            <a:off x="515386" y="-190602"/>
            <a:ext cx="2034484" cy="11268802"/>
            <a:chOff x="4915947" y="1638831"/>
            <a:chExt cx="2034484" cy="11268802"/>
          </a:xfrm>
        </p:grpSpPr>
        <p:sp>
          <p:nvSpPr>
            <p:cNvPr id="139" name="矩形 49"/>
            <p:cNvSpPr/>
            <p:nvPr/>
          </p:nvSpPr>
          <p:spPr>
            <a:xfrm rot="20302543">
              <a:off x="4915947" y="1638831"/>
              <a:ext cx="2034484" cy="11268802"/>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5199" h="6852033">
                  <a:moveTo>
                    <a:pt x="749183" y="0"/>
                  </a:moveTo>
                  <a:lnTo>
                    <a:pt x="945199" y="6852033"/>
                  </a:lnTo>
                  <a:lnTo>
                    <a:pt x="104432" y="6422217"/>
                  </a:lnTo>
                  <a:lnTo>
                    <a:pt x="0" y="2427988"/>
                  </a:lnTo>
                  <a:cubicBezTo>
                    <a:pt x="526428" y="705116"/>
                    <a:pt x="-4876" y="2439324"/>
                    <a:pt x="749183" y="0"/>
                  </a:cubicBezTo>
                  <a:close/>
                </a:path>
              </a:pathLst>
            </a:custGeom>
            <a:solidFill>
              <a:srgbClr val="F02424">
                <a:alpha val="80000"/>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0" name="TextBox 76"/>
            <p:cNvSpPr txBox="1"/>
            <p:nvPr/>
          </p:nvSpPr>
          <p:spPr>
            <a:xfrm rot="3922695">
              <a:off x="3133543" y="6980527"/>
              <a:ext cx="5688632" cy="10509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ctr" fontAlgn="auto">
                <a:lnSpc>
                  <a:spcPct val="130000"/>
                </a:lnSpc>
                <a:spcBef>
                  <a:spcPts val="0"/>
                </a:spcBef>
                <a:spcAft>
                  <a:spcPts val="0"/>
                </a:spcAft>
                <a:defRPr/>
              </a:pPr>
              <a:r>
                <a:rPr kumimoji="0" lang="zh-CN" altLang="en-US" sz="48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rPr>
                <a:t>  </a:t>
              </a:r>
              <a:r>
                <a:rPr kumimoji="0" lang="en-US" altLang="zh-CN" sz="48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rPr>
                <a:t>C</a:t>
              </a:r>
              <a:r>
                <a:rPr lang="en-US" altLang="zh-CN" sz="4800" noProof="0" dirty="0" smtClean="0">
                  <a:solidFill>
                    <a:srgbClr val="FFFFFF"/>
                  </a:solidFill>
                  <a:latin typeface="DejaVu Sans" panose="020B0603030804020204" charset="0"/>
                  <a:ea typeface="Noto Sans CJK SC" panose="020B0500000000000000" charset="-122"/>
                  <a:cs typeface="DejaVu Sans" panose="020B0603030804020204" charset="0"/>
                </a:rPr>
                <a:t>ONTEN</a:t>
              </a:r>
              <a:r>
                <a:rPr lang="es-ES_tradnl" altLang="en-US" sz="4800" noProof="0" dirty="0" smtClean="0">
                  <a:solidFill>
                    <a:srgbClr val="FFFFFF"/>
                  </a:solidFill>
                  <a:latin typeface="DejaVu Sans" panose="020B0603030804020204" charset="0"/>
                  <a:ea typeface="Noto Sans CJK SC" panose="020B0500000000000000" charset="-122"/>
                  <a:cs typeface="DejaVu Sans" panose="020B0603030804020204" charset="0"/>
                </a:rPr>
                <a:t>IDO</a:t>
              </a:r>
              <a:endParaRPr kumimoji="0" lang="zh-CN" altLang="en-US" sz="4800" b="1" i="0" u="none" strike="noStrike" kern="0" cap="none" spc="0" normalizeH="0" baseline="0" noProof="0" dirty="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endParaRPr>
            </a:p>
          </p:txBody>
        </p:sp>
      </p:grpSp>
      <p:grpSp>
        <p:nvGrpSpPr>
          <p:cNvPr id="159" name="组合 158"/>
          <p:cNvGrpSpPr/>
          <p:nvPr/>
        </p:nvGrpSpPr>
        <p:grpSpPr>
          <a:xfrm>
            <a:off x="5661660" y="3720465"/>
            <a:ext cx="6001385" cy="1033924"/>
            <a:chOff x="5175953" y="1834480"/>
            <a:chExt cx="4051985" cy="1034105"/>
          </a:xfrm>
        </p:grpSpPr>
        <p:sp>
          <p:nvSpPr>
            <p:cNvPr id="160" name="TextBox 45"/>
            <p:cNvSpPr txBox="1"/>
            <p:nvPr/>
          </p:nvSpPr>
          <p:spPr>
            <a:xfrm>
              <a:off x="5423266" y="2408130"/>
              <a:ext cx="3804672" cy="46045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Tipos de Datos Estructurados</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61" name="TextBox 46"/>
            <p:cNvSpPr txBox="1"/>
            <p:nvPr/>
          </p:nvSpPr>
          <p:spPr>
            <a:xfrm>
              <a:off x="5175953" y="1834480"/>
              <a:ext cx="3119149" cy="522061"/>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VI</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62" name="直接连接符 161"/>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3" name="组合 162"/>
          <p:cNvGrpSpPr/>
          <p:nvPr/>
        </p:nvGrpSpPr>
        <p:grpSpPr>
          <a:xfrm>
            <a:off x="6482678" y="5645787"/>
            <a:ext cx="4051985" cy="1034025"/>
            <a:chOff x="5175953" y="1834480"/>
            <a:chExt cx="4051985" cy="1034025"/>
          </a:xfrm>
        </p:grpSpPr>
        <p:sp>
          <p:nvSpPr>
            <p:cNvPr id="164"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rPr>
                <a:t>Control de Excepciones</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65"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VII</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66" name="直接连接符 165"/>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7" name="组合 166"/>
          <p:cNvGrpSpPr/>
          <p:nvPr/>
        </p:nvGrpSpPr>
        <p:grpSpPr>
          <a:xfrm>
            <a:off x="7338857" y="7592340"/>
            <a:ext cx="4051985" cy="1034025"/>
            <a:chOff x="5175953" y="1834480"/>
            <a:chExt cx="4051985" cy="1034025"/>
          </a:xfrm>
        </p:grpSpPr>
        <p:sp>
          <p:nvSpPr>
            <p:cNvPr id="168"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Librería Datatime</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69"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VIII</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70" name="直接连接符 169"/>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2" name="组合 33"/>
          <p:cNvGrpSpPr/>
          <p:nvPr/>
        </p:nvGrpSpPr>
        <p:grpSpPr>
          <a:xfrm>
            <a:off x="15416339" y="9036050"/>
            <a:ext cx="2863664" cy="986211"/>
            <a:chOff x="579608" y="160665"/>
            <a:chExt cx="2863664" cy="986211"/>
          </a:xfrm>
        </p:grpSpPr>
        <p:sp>
          <p:nvSpPr>
            <p:cNvPr id="3"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4" name="组合 32"/>
            <p:cNvGrpSpPr/>
            <p:nvPr/>
          </p:nvGrpSpPr>
          <p:grpSpPr>
            <a:xfrm>
              <a:off x="579608" y="160665"/>
              <a:ext cx="974384" cy="986211"/>
              <a:chOff x="397216" y="59618"/>
              <a:chExt cx="608013" cy="619125"/>
            </a:xfrm>
          </p:grpSpPr>
          <p:sp>
            <p:nvSpPr>
              <p:cNvPr id="5"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6"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7"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8"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9"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03</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11"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3"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30</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Tuplas </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6059805" y="288290"/>
            <a:ext cx="755332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Tuplas en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13" name="Text Box 12"/>
          <p:cNvSpPr txBox="1"/>
          <p:nvPr/>
        </p:nvSpPr>
        <p:spPr>
          <a:xfrm>
            <a:off x="1980565" y="1223645"/>
            <a:ext cx="14713585" cy="398780"/>
          </a:xfrm>
          <a:prstGeom prst="rect">
            <a:avLst/>
          </a:prstGeom>
          <a:noFill/>
        </p:spPr>
        <p:txBody>
          <a:bodyPr wrap="square" rtlCol="0">
            <a:spAutoFit/>
          </a:bodyPr>
          <a:lstStyle/>
          <a:p>
            <a:r>
              <a:rPr lang="es-ES_tradnl" altLang="en-US" sz="2000" b="1" dirty="0">
                <a:solidFill>
                  <a:schemeClr val="bg1"/>
                </a:solidFill>
                <a:ea typeface="DejaVu Sans" panose="020B0603030804020204" charset="0"/>
                <a:cs typeface="DejaVu Sans" panose="020B0603030804020204" charset="0"/>
                <a:sym typeface="+mn-ea"/>
              </a:rPr>
              <a:t>Tuplas :   </a:t>
            </a:r>
            <a:r>
              <a:rPr lang="es-ES_tradnl" altLang="en-US" sz="2000" dirty="0">
                <a:solidFill>
                  <a:schemeClr val="bg1"/>
                </a:solidFill>
                <a:ea typeface="DejaVu Sans" panose="020B0603030804020204" charset="0"/>
                <a:cs typeface="DejaVu Sans" panose="020B0603030804020204" charset="0"/>
                <a:sym typeface="+mn-ea"/>
              </a:rPr>
              <a:t>Son unas colecciones muy parecidas a las listas con la peculiaridad de que son </a:t>
            </a:r>
            <a:r>
              <a:rPr lang="es-ES_tradnl" altLang="en-US" sz="2000" b="1" dirty="0">
                <a:solidFill>
                  <a:schemeClr val="bg1"/>
                </a:solidFill>
                <a:ea typeface="DejaVu Sans" panose="020B0603030804020204" charset="0"/>
                <a:cs typeface="DejaVu Sans" panose="020B0603030804020204" charset="0"/>
                <a:sym typeface="+mn-ea"/>
              </a:rPr>
              <a:t>inmutables.</a:t>
            </a:r>
            <a:endParaRPr lang="es-ES_tradnl" altLang="en-US" sz="2000" b="1" dirty="0">
              <a:solidFill>
                <a:schemeClr val="bg1"/>
              </a:solidFill>
              <a:ea typeface="DejaVu Sans" panose="020B0603030804020204" charset="0"/>
              <a:cs typeface="DejaVu Sans" panose="020B0603030804020204" charset="0"/>
              <a:sym typeface="+mn-ea"/>
            </a:endParaRPr>
          </a:p>
        </p:txBody>
      </p:sp>
      <p:sp>
        <p:nvSpPr>
          <p:cNvPr id="4" name="Text Box 3"/>
          <p:cNvSpPr txBox="1"/>
          <p:nvPr/>
        </p:nvSpPr>
        <p:spPr>
          <a:xfrm>
            <a:off x="2060810" y="1720850"/>
            <a:ext cx="14646910" cy="2862322"/>
          </a:xfrm>
          <a:prstGeom prst="rect">
            <a:avLst/>
          </a:prstGeom>
          <a:noFill/>
        </p:spPr>
        <p:txBody>
          <a:bodyPr wrap="square" rtlCol="0">
            <a:spAutoFit/>
          </a:bodyPr>
          <a:lstStyle/>
          <a:p>
            <a:r>
              <a:rPr lang="es-ES" b="1" dirty="0">
                <a:solidFill>
                  <a:schemeClr val="bg1"/>
                </a:solidFill>
                <a:ea typeface="DejaVu Sans" panose="020B0603030804020204" charset="0"/>
                <a:cs typeface="DejaVu Sans" panose="020B0603030804020204" charset="0"/>
              </a:rPr>
              <a:t>Se caracterizan por</a:t>
            </a:r>
            <a:r>
              <a:rPr lang="es-ES" b="1" dirty="0" smtClean="0">
                <a:solidFill>
                  <a:schemeClr val="bg1"/>
                </a:solidFill>
                <a:ea typeface="DejaVu Sans" panose="020B0603030804020204" charset="0"/>
                <a:cs typeface="DejaVu Sans" panose="020B0603030804020204" charset="0"/>
              </a:rPr>
              <a:t>:</a:t>
            </a:r>
            <a:endParaRPr lang="es-ES" b="1" dirty="0" smtClean="0">
              <a:solidFill>
                <a:schemeClr val="bg1"/>
              </a:solidFill>
              <a:ea typeface="DejaVu Sans" panose="020B0603030804020204" charset="0"/>
              <a:cs typeface="DejaVu Sans" panose="020B0603030804020204" charset="0"/>
            </a:endParaRPr>
          </a:p>
          <a:p>
            <a:endParaRPr lang="es-ES" dirty="0">
              <a:solidFill>
                <a:schemeClr val="bg1"/>
              </a:solidFill>
              <a:ea typeface="DejaVu Sans" panose="020B0603030804020204" charset="0"/>
              <a:cs typeface="DejaVu Sans" panose="020B0603030804020204" charset="0"/>
            </a:endParaRPr>
          </a:p>
          <a:p>
            <a:pPr marL="1200150" lvl="2" indent="-285750">
              <a:buFont typeface="Arial" panose="020B0604020202090204" pitchFamily="34" charset="0"/>
              <a:buChar char="•"/>
            </a:pPr>
            <a:r>
              <a:rPr lang="es-ES" dirty="0">
                <a:solidFill>
                  <a:schemeClr val="bg1"/>
                </a:solidFill>
                <a:ea typeface="DejaVu Sans" panose="020B0603030804020204" charset="0"/>
                <a:cs typeface="DejaVu Sans" panose="020B0603030804020204" charset="0"/>
              </a:rPr>
              <a:t>Tienen orden.</a:t>
            </a:r>
            <a:endParaRPr lang="es-ES" sz="2400" dirty="0">
              <a:solidFill>
                <a:schemeClr val="bg1"/>
              </a:solidFill>
              <a:ea typeface="DejaVu Sans" panose="020B0603030804020204" charset="0"/>
              <a:cs typeface="DejaVu Sans" panose="020B0603030804020204" charset="0"/>
            </a:endParaRPr>
          </a:p>
          <a:p>
            <a:pPr marL="1200150" lvl="2" indent="-285750">
              <a:buFont typeface="Arial" panose="020B0604020202090204" pitchFamily="34" charset="0"/>
              <a:buChar char="•"/>
            </a:pPr>
            <a:r>
              <a:rPr lang="es-ES" dirty="0">
                <a:solidFill>
                  <a:schemeClr val="bg1"/>
                </a:solidFill>
                <a:ea typeface="DejaVu Sans" panose="020B0603030804020204" charset="0"/>
                <a:cs typeface="DejaVu Sans" panose="020B0603030804020204" charset="0"/>
              </a:rPr>
              <a:t>Pueden contener elementos de distintos tipos.</a:t>
            </a:r>
            <a:endParaRPr lang="es-ES" sz="2400" dirty="0">
              <a:solidFill>
                <a:schemeClr val="bg1"/>
              </a:solidFill>
              <a:ea typeface="DejaVu Sans" panose="020B0603030804020204" charset="0"/>
              <a:cs typeface="DejaVu Sans" panose="020B0603030804020204" charset="0"/>
            </a:endParaRPr>
          </a:p>
          <a:p>
            <a:pPr marL="1200150" lvl="2" indent="-285750">
              <a:buFont typeface="Arial" panose="020B0604020202090204" pitchFamily="34" charset="0"/>
              <a:buChar char="•"/>
            </a:pPr>
            <a:r>
              <a:rPr lang="es-ES" dirty="0">
                <a:solidFill>
                  <a:schemeClr val="bg1"/>
                </a:solidFill>
                <a:ea typeface="DejaVu Sans" panose="020B0603030804020204" charset="0"/>
                <a:cs typeface="DejaVu Sans" panose="020B0603030804020204" charset="0"/>
              </a:rPr>
              <a:t>Son inmutables, es decir, no pueden alterarse durante la ejecución de un programa</a:t>
            </a:r>
            <a:r>
              <a:rPr lang="es-ES" dirty="0" smtClean="0">
                <a:solidFill>
                  <a:schemeClr val="bg1"/>
                </a:solidFill>
                <a:ea typeface="DejaVu Sans" panose="020B0603030804020204" charset="0"/>
                <a:cs typeface="DejaVu Sans" panose="020B0603030804020204" charset="0"/>
              </a:rPr>
              <a:t>.</a:t>
            </a:r>
            <a:endParaRPr lang="es-ES" dirty="0" smtClean="0">
              <a:solidFill>
                <a:schemeClr val="bg1"/>
              </a:solidFill>
              <a:ea typeface="DejaVu Sans" panose="020B0603030804020204" charset="0"/>
              <a:cs typeface="DejaVu Sans" panose="020B0603030804020204" charset="0"/>
            </a:endParaRPr>
          </a:p>
          <a:p>
            <a:pPr marL="1200150" lvl="2" indent="-285750">
              <a:buFont typeface="Arial" panose="020B0604020202090204" pitchFamily="34" charset="0"/>
              <a:buChar char="•"/>
            </a:pPr>
            <a:r>
              <a:rPr lang="es-ES" dirty="0">
                <a:solidFill>
                  <a:schemeClr val="bg1"/>
                </a:solidFill>
                <a:ea typeface="DejaVu Sans" panose="020B0603030804020204" charset="0"/>
                <a:cs typeface="DejaVu Sans" panose="020B0603030804020204" charset="0"/>
              </a:rPr>
              <a:t>Otra forma de crear tuplas es mediante la función tuple().</a:t>
            </a:r>
            <a:endParaRPr lang="es-ES" dirty="0">
              <a:solidFill>
                <a:schemeClr val="bg1"/>
              </a:solidFill>
              <a:ea typeface="DejaVu Sans" panose="020B0603030804020204" charset="0"/>
              <a:cs typeface="DejaVu Sans" panose="020B0603030804020204" charset="0"/>
            </a:endParaRPr>
          </a:p>
          <a:p>
            <a:pPr marL="1200150" lvl="2" indent="-285750">
              <a:buFont typeface="Arial" panose="020B0604020202090204" pitchFamily="34" charset="0"/>
              <a:buChar char="•"/>
            </a:pPr>
            <a:r>
              <a:rPr lang="es-ES" dirty="0">
                <a:solidFill>
                  <a:schemeClr val="bg1"/>
                </a:solidFill>
                <a:ea typeface="DejaVu Sans" panose="020B0603030804020204" charset="0"/>
                <a:cs typeface="DejaVu Sans" panose="020B0603030804020204" charset="0"/>
              </a:rPr>
              <a:t>tuple(c) : Crea una tupla con los elementos de la secuencia o colección c.</a:t>
            </a:r>
            <a:endParaRPr lang="es-ES" dirty="0">
              <a:solidFill>
                <a:schemeClr val="bg1"/>
              </a:solidFill>
              <a:ea typeface="DejaVu Sans" panose="020B0603030804020204" charset="0"/>
              <a:cs typeface="DejaVu Sans" panose="020B0603030804020204" charset="0"/>
            </a:endParaRPr>
          </a:p>
          <a:p>
            <a:pPr marL="1200150" lvl="2" indent="-285750">
              <a:buFont typeface="Arial" panose="020B0604020202090204" pitchFamily="34" charset="0"/>
              <a:buChar char="•"/>
            </a:pPr>
            <a:r>
              <a:rPr lang="es-ES" dirty="0">
                <a:solidFill>
                  <a:schemeClr val="bg1"/>
                </a:solidFill>
                <a:ea typeface="DejaVu Sans" panose="020B0603030804020204" charset="0"/>
                <a:cs typeface="DejaVu Sans" panose="020B0603030804020204" charset="0"/>
              </a:rPr>
              <a:t>Se pueden indicar los elementos separados por comas, mediante una cadena, o mediante una colección de elementos </a:t>
            </a:r>
            <a:r>
              <a:rPr lang="es-ES" dirty="0" smtClean="0">
                <a:solidFill>
                  <a:schemeClr val="bg1"/>
                </a:solidFill>
                <a:ea typeface="DejaVu Sans" panose="020B0603030804020204" charset="0"/>
                <a:cs typeface="DejaVu Sans" panose="020B0603030804020204" charset="0"/>
              </a:rPr>
              <a:t>iterable.</a:t>
            </a:r>
            <a:endParaRPr lang="es-ES" sz="2400" dirty="0">
              <a:solidFill>
                <a:schemeClr val="bg1"/>
              </a:solidFill>
              <a:ea typeface="DejaVu Sans" panose="020B0603030804020204" charset="0"/>
              <a:cs typeface="DejaVu Sans" panose="020B0603030804020204" charset="0"/>
            </a:endParaRPr>
          </a:p>
          <a:p>
            <a:pPr marL="571500" indent="-285750" algn="l">
              <a:buFont typeface="Arial" panose="020B0604020202090204" pitchFamily="34" charset="0"/>
              <a:buChar char="•"/>
            </a:pPr>
            <a:endParaRPr lang="en-US" dirty="0">
              <a:solidFill>
                <a:schemeClr val="bg1"/>
              </a:solidFill>
              <a:ea typeface="DejaVu Sans" panose="020B0603030804020204" charset="0"/>
              <a:cs typeface="DejaVu Sans" panose="020B0603030804020204" charset="0"/>
            </a:endParaRPr>
          </a:p>
        </p:txBody>
      </p:sp>
      <p:sp>
        <p:nvSpPr>
          <p:cNvPr id="3" name="Text Box 2"/>
          <p:cNvSpPr txBox="1"/>
          <p:nvPr/>
        </p:nvSpPr>
        <p:spPr>
          <a:xfrm>
            <a:off x="2133600" y="6159321"/>
            <a:ext cx="14384020" cy="1200329"/>
          </a:xfrm>
          <a:prstGeom prst="rect">
            <a:avLst/>
          </a:prstGeom>
          <a:noFill/>
        </p:spPr>
        <p:txBody>
          <a:bodyPr wrap="square" rtlCol="0">
            <a:spAutoFit/>
          </a:bodyPr>
          <a:lstStyle/>
          <a:p>
            <a:pPr marL="285750" indent="-285750">
              <a:buFont typeface="Arial" panose="020B0604020202090204" pitchFamily="34" charset="0"/>
              <a:buChar char="•"/>
            </a:pPr>
            <a:r>
              <a:rPr lang="es-ES" dirty="0">
                <a:solidFill>
                  <a:schemeClr val="bg1"/>
                </a:solidFill>
                <a:ea typeface="DejaVu Sans" panose="020B0603030804020204" charset="0"/>
                <a:cs typeface="DejaVu Sans" panose="020B0603030804020204" charset="0"/>
              </a:rPr>
              <a:t>El acceso a los elementos de una tupla se realiza del mismo modo que en las listas. También se pueden obtener subtuplas de la misma manera que las sublistas.</a:t>
            </a:r>
            <a:endParaRPr lang="es-ES"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 dirty="0">
                <a:solidFill>
                  <a:schemeClr val="bg1"/>
                </a:solidFill>
                <a:ea typeface="DejaVu Sans" panose="020B0603030804020204" charset="0"/>
                <a:cs typeface="DejaVu Sans" panose="020B0603030804020204" charset="0"/>
              </a:rPr>
              <a:t>Las operaciones de listas que no modifican la lista también son aplicables a las tuplas.</a:t>
            </a:r>
            <a:endParaRPr lang="es-ES" dirty="0">
              <a:solidFill>
                <a:schemeClr val="bg1"/>
              </a:solidFill>
              <a:ea typeface="DejaVu Sans" panose="020B0603030804020204" charset="0"/>
              <a:cs typeface="DejaVu Sans" panose="020B0603030804020204" charset="0"/>
            </a:endParaRPr>
          </a:p>
          <a:p>
            <a:endParaRPr lang="en-US" dirty="0">
              <a:solidFill>
                <a:schemeClr val="bg1"/>
              </a:solidFill>
              <a:ea typeface="DejaVu Sans" panose="020B0603030804020204" charset="0"/>
              <a:cs typeface="DejaVu Sans" panose="020B0603030804020204" charset="0"/>
            </a:endParaRPr>
          </a:p>
        </p:txBody>
      </p:sp>
      <p:pic>
        <p:nvPicPr>
          <p:cNvPr id="9" name="Imagen 8"/>
          <p:cNvPicPr>
            <a:picLocks noChangeAspect="1"/>
          </p:cNvPicPr>
          <p:nvPr/>
        </p:nvPicPr>
        <p:blipFill>
          <a:blip r:embed="rId1"/>
          <a:stretch>
            <a:fillRect/>
          </a:stretch>
        </p:blipFill>
        <p:spPr>
          <a:xfrm>
            <a:off x="6400801" y="4573506"/>
            <a:ext cx="5067624" cy="1338343"/>
          </a:xfrm>
          <a:prstGeom prst="rect">
            <a:avLst/>
          </a:prstGeom>
        </p:spPr>
      </p:pic>
      <p:pic>
        <p:nvPicPr>
          <p:cNvPr id="10" name="Imagen 9"/>
          <p:cNvPicPr>
            <a:picLocks noChangeAspect="1"/>
          </p:cNvPicPr>
          <p:nvPr/>
        </p:nvPicPr>
        <p:blipFill>
          <a:blip r:embed="rId2"/>
          <a:stretch>
            <a:fillRect/>
          </a:stretch>
        </p:blipFill>
        <p:spPr>
          <a:xfrm>
            <a:off x="6495872" y="7281194"/>
            <a:ext cx="4877481" cy="181000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31</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Diccionarios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5476875" y="288290"/>
            <a:ext cx="7553325"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Diccionarios </a:t>
            </a: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en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13" name="Text Box 12"/>
          <p:cNvSpPr txBox="1"/>
          <p:nvPr/>
        </p:nvSpPr>
        <p:spPr>
          <a:xfrm>
            <a:off x="1980565" y="1223645"/>
            <a:ext cx="14713585" cy="398780"/>
          </a:xfrm>
          <a:prstGeom prst="rect">
            <a:avLst/>
          </a:prstGeom>
          <a:noFill/>
        </p:spPr>
        <p:txBody>
          <a:bodyPr wrap="square" rtlCol="0">
            <a:spAutoFit/>
          </a:bodyPr>
          <a:lstStyle/>
          <a:p>
            <a:r>
              <a:rPr lang="es-ES_tradnl" altLang="en-US" sz="2000" b="1" dirty="0" smtClean="0">
                <a:solidFill>
                  <a:schemeClr val="bg1"/>
                </a:solidFill>
                <a:ea typeface="DejaVu Sans" panose="020B0603030804020204" charset="0"/>
                <a:cs typeface="DejaVu Sans" panose="020B0603030804020204" charset="0"/>
                <a:sym typeface="+mn-ea"/>
              </a:rPr>
              <a:t>Diccionarios </a:t>
            </a:r>
            <a:r>
              <a:rPr lang="es-ES_tradnl" altLang="en-US" sz="2000" b="1" dirty="0">
                <a:solidFill>
                  <a:schemeClr val="bg1"/>
                </a:solidFill>
                <a:ea typeface="DejaVu Sans" panose="020B0603030804020204" charset="0"/>
                <a:cs typeface="DejaVu Sans" panose="020B0603030804020204" charset="0"/>
                <a:sym typeface="+mn-ea"/>
              </a:rPr>
              <a:t>: </a:t>
            </a:r>
            <a:r>
              <a:rPr lang="es-ES_tradnl" altLang="en-US" sz="2000" dirty="0" smtClean="0">
                <a:solidFill>
                  <a:schemeClr val="bg1"/>
                </a:solidFill>
                <a:ea typeface="DejaVu Sans" panose="020B0603030804020204" charset="0"/>
                <a:cs typeface="DejaVu Sans" panose="020B0603030804020204" charset="0"/>
                <a:sym typeface="+mn-ea"/>
              </a:rPr>
              <a:t>E</a:t>
            </a:r>
            <a:r>
              <a:rPr lang="es-ES" sz="2000" dirty="0" smtClean="0">
                <a:solidFill>
                  <a:schemeClr val="bg1"/>
                </a:solidFill>
                <a:ea typeface="DejaVu Sans" panose="020B0603030804020204" charset="0"/>
                <a:cs typeface="DejaVu Sans" panose="020B0603030804020204" charset="0"/>
              </a:rPr>
              <a:t>s </a:t>
            </a:r>
            <a:r>
              <a:rPr lang="es-ES" sz="2000" dirty="0">
                <a:solidFill>
                  <a:schemeClr val="bg1"/>
                </a:solidFill>
                <a:ea typeface="DejaVu Sans" panose="020B0603030804020204" charset="0"/>
                <a:cs typeface="DejaVu Sans" panose="020B0603030804020204" charset="0"/>
              </a:rPr>
              <a:t>una colección de pares formados por una </a:t>
            </a:r>
            <a:r>
              <a:rPr lang="es-ES" sz="2000" b="1" i="1" dirty="0">
                <a:solidFill>
                  <a:schemeClr val="bg1"/>
                </a:solidFill>
                <a:ea typeface="DejaVu Sans" panose="020B0603030804020204" charset="0"/>
                <a:cs typeface="DejaVu Sans" panose="020B0603030804020204" charset="0"/>
              </a:rPr>
              <a:t>clave </a:t>
            </a:r>
            <a:r>
              <a:rPr lang="es-ES" sz="2000" b="1" dirty="0">
                <a:solidFill>
                  <a:schemeClr val="bg1"/>
                </a:solidFill>
                <a:ea typeface="DejaVu Sans" panose="020B0603030804020204" charset="0"/>
                <a:cs typeface="DejaVu Sans" panose="020B0603030804020204" charset="0"/>
              </a:rPr>
              <a:t>y un </a:t>
            </a:r>
            <a:r>
              <a:rPr lang="es-ES" sz="2000" b="1" i="1" dirty="0">
                <a:solidFill>
                  <a:schemeClr val="bg1"/>
                </a:solidFill>
                <a:ea typeface="DejaVu Sans" panose="020B0603030804020204" charset="0"/>
                <a:cs typeface="DejaVu Sans" panose="020B0603030804020204" charset="0"/>
              </a:rPr>
              <a:t>valor </a:t>
            </a:r>
            <a:r>
              <a:rPr lang="es-ES" sz="2000" dirty="0">
                <a:solidFill>
                  <a:schemeClr val="bg1"/>
                </a:solidFill>
                <a:ea typeface="DejaVu Sans" panose="020B0603030804020204" charset="0"/>
                <a:cs typeface="DejaVu Sans" panose="020B0603030804020204" charset="0"/>
              </a:rPr>
              <a:t>asociado a la clave</a:t>
            </a:r>
            <a:r>
              <a:rPr lang="es-ES_tradnl" altLang="en-US" sz="2000" b="1" dirty="0" smtClean="0">
                <a:solidFill>
                  <a:schemeClr val="bg1"/>
                </a:solidFill>
                <a:ea typeface="DejaVu Sans" panose="020B0603030804020204" charset="0"/>
                <a:cs typeface="DejaVu Sans" panose="020B0603030804020204" charset="0"/>
                <a:sym typeface="+mn-ea"/>
              </a:rPr>
              <a:t>.</a:t>
            </a:r>
            <a:endParaRPr lang="es-ES_tradnl" altLang="en-US" sz="2000" b="1" dirty="0">
              <a:solidFill>
                <a:schemeClr val="bg1"/>
              </a:solidFill>
              <a:ea typeface="DejaVu Sans" panose="020B0603030804020204" charset="0"/>
              <a:cs typeface="DejaVu Sans" panose="020B0603030804020204" charset="0"/>
              <a:sym typeface="+mn-ea"/>
            </a:endParaRPr>
          </a:p>
        </p:txBody>
      </p:sp>
      <p:sp>
        <p:nvSpPr>
          <p:cNvPr id="4" name="Text Box 3"/>
          <p:cNvSpPr txBox="1"/>
          <p:nvPr/>
        </p:nvSpPr>
        <p:spPr>
          <a:xfrm>
            <a:off x="2060810" y="1720850"/>
            <a:ext cx="13400547" cy="3170099"/>
          </a:xfrm>
          <a:prstGeom prst="rect">
            <a:avLst/>
          </a:prstGeom>
          <a:noFill/>
        </p:spPr>
        <p:txBody>
          <a:bodyPr wrap="square" rtlCol="0">
            <a:spAutoFit/>
          </a:bodyPr>
          <a:lstStyle/>
          <a:p>
            <a:r>
              <a:rPr lang="es-ES" sz="2000" b="1" dirty="0">
                <a:solidFill>
                  <a:schemeClr val="bg1"/>
                </a:solidFill>
                <a:ea typeface="DejaVu Sans" panose="020B0603030804020204" charset="0"/>
                <a:cs typeface="DejaVu Sans" panose="020B0603030804020204" charset="0"/>
              </a:rPr>
              <a:t>Se caracterizan por</a:t>
            </a:r>
            <a:r>
              <a:rPr lang="es-ES" sz="2000" b="1" dirty="0" smtClean="0">
                <a:solidFill>
                  <a:schemeClr val="bg1"/>
                </a:solidFill>
                <a:ea typeface="DejaVu Sans" panose="020B0603030804020204" charset="0"/>
                <a:cs typeface="DejaVu Sans" panose="020B0603030804020204" charset="0"/>
              </a:rPr>
              <a:t>:</a:t>
            </a:r>
            <a:endParaRPr lang="es-ES" sz="2000" b="1" dirty="0" smtClean="0">
              <a:solidFill>
                <a:schemeClr val="bg1"/>
              </a:solidFill>
              <a:ea typeface="DejaVu Sans" panose="020B0603030804020204" charset="0"/>
              <a:cs typeface="DejaVu Sans" panose="020B0603030804020204" charset="0"/>
            </a:endParaRPr>
          </a:p>
          <a:p>
            <a:endParaRPr lang="es-ES" sz="2000" dirty="0" smtClean="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 sz="2000" dirty="0" smtClean="0">
                <a:solidFill>
                  <a:schemeClr val="bg1"/>
                </a:solidFill>
                <a:ea typeface="DejaVu Sans" panose="020B0603030804020204" charset="0"/>
                <a:cs typeface="DejaVu Sans" panose="020B0603030804020204" charset="0"/>
              </a:rPr>
              <a:t>Se </a:t>
            </a:r>
            <a:r>
              <a:rPr lang="es-ES" sz="2000" dirty="0">
                <a:solidFill>
                  <a:schemeClr val="bg1"/>
                </a:solidFill>
                <a:ea typeface="DejaVu Sans" panose="020B0603030804020204" charset="0"/>
                <a:cs typeface="DejaVu Sans" panose="020B0603030804020204" charset="0"/>
              </a:rPr>
              <a:t>construyen poniendo los pares entre llaves { } separados por comas, y separando la clave del valor </a:t>
            </a:r>
            <a:r>
              <a:rPr lang="es-ES" sz="2000" dirty="0" smtClean="0">
                <a:solidFill>
                  <a:schemeClr val="bg1"/>
                </a:solidFill>
                <a:ea typeface="DejaVu Sans" panose="020B0603030804020204" charset="0"/>
                <a:cs typeface="DejaVu Sans" panose="020B0603030804020204" charset="0"/>
              </a:rPr>
              <a:t>con </a:t>
            </a:r>
            <a:r>
              <a:rPr lang="es-ES" sz="2000" dirty="0">
                <a:solidFill>
                  <a:schemeClr val="bg1"/>
                </a:solidFill>
                <a:ea typeface="DejaVu Sans" panose="020B0603030804020204" charset="0"/>
                <a:cs typeface="DejaVu Sans" panose="020B0603030804020204" charset="0"/>
              </a:rPr>
              <a:t>dos puntos </a:t>
            </a:r>
            <a:r>
              <a:rPr lang="es-ES" sz="2000" dirty="0" smtClean="0">
                <a:solidFill>
                  <a:schemeClr val="bg1"/>
                </a:solidFill>
                <a:ea typeface="DejaVu Sans" panose="020B0603030804020204" charset="0"/>
                <a:cs typeface="DejaVu Sans" panose="020B0603030804020204" charset="0"/>
              </a:rPr>
              <a:t>“</a:t>
            </a:r>
            <a:r>
              <a:rPr lang="es-ES" sz="2000" b="1" dirty="0" smtClean="0">
                <a:solidFill>
                  <a:schemeClr val="bg1"/>
                </a:solidFill>
                <a:ea typeface="DejaVu Sans" panose="020B0603030804020204" charset="0"/>
                <a:cs typeface="DejaVu Sans" panose="020B0603030804020204" charset="0"/>
              </a:rPr>
              <a:t>:”</a:t>
            </a:r>
            <a:endParaRPr lang="es-ES" sz="2000" b="1" dirty="0" smtClean="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 sz="2000" dirty="0" smtClean="0">
                <a:solidFill>
                  <a:schemeClr val="bg1"/>
                </a:solidFill>
                <a:ea typeface="DejaVu Sans" panose="020B0603030804020204" charset="0"/>
                <a:cs typeface="DejaVu Sans" panose="020B0603030804020204" charset="0"/>
              </a:rPr>
              <a:t>No </a:t>
            </a:r>
            <a:r>
              <a:rPr lang="es-ES" sz="2000" dirty="0">
                <a:solidFill>
                  <a:schemeClr val="bg1"/>
                </a:solidFill>
                <a:ea typeface="DejaVu Sans" panose="020B0603030804020204" charset="0"/>
                <a:cs typeface="DejaVu Sans" panose="020B0603030804020204" charset="0"/>
              </a:rPr>
              <a:t>tienen </a:t>
            </a:r>
            <a:r>
              <a:rPr lang="es-ES" sz="2000" dirty="0" smtClean="0">
                <a:solidFill>
                  <a:schemeClr val="bg1"/>
                </a:solidFill>
                <a:ea typeface="DejaVu Sans" panose="020B0603030804020204" charset="0"/>
                <a:cs typeface="DejaVu Sans" panose="020B0603030804020204" charset="0"/>
              </a:rPr>
              <a:t>orden.</a:t>
            </a:r>
            <a:endParaRPr lang="es-ES" sz="2000"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 sz="2000" dirty="0" smtClean="0">
                <a:solidFill>
                  <a:schemeClr val="bg1"/>
                </a:solidFill>
                <a:ea typeface="DejaVu Sans" panose="020B0603030804020204" charset="0"/>
                <a:cs typeface="DejaVu Sans" panose="020B0603030804020204" charset="0"/>
              </a:rPr>
              <a:t>Pueden </a:t>
            </a:r>
            <a:r>
              <a:rPr lang="es-ES" sz="2000" dirty="0">
                <a:solidFill>
                  <a:schemeClr val="bg1"/>
                </a:solidFill>
                <a:ea typeface="DejaVu Sans" panose="020B0603030804020204" charset="0"/>
                <a:cs typeface="DejaVu Sans" panose="020B0603030804020204" charset="0"/>
              </a:rPr>
              <a:t>contener elementos de distintos </a:t>
            </a:r>
            <a:r>
              <a:rPr lang="es-ES" sz="2000" dirty="0" smtClean="0">
                <a:solidFill>
                  <a:schemeClr val="bg1"/>
                </a:solidFill>
                <a:ea typeface="DejaVu Sans" panose="020B0603030804020204" charset="0"/>
                <a:cs typeface="DejaVu Sans" panose="020B0603030804020204" charset="0"/>
              </a:rPr>
              <a:t>tipos.</a:t>
            </a:r>
            <a:endParaRPr lang="es-ES" sz="2000"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 sz="2000" dirty="0" smtClean="0">
                <a:solidFill>
                  <a:schemeClr val="bg1"/>
                </a:solidFill>
                <a:ea typeface="DejaVu Sans" panose="020B0603030804020204" charset="0"/>
                <a:cs typeface="DejaVu Sans" panose="020B0603030804020204" charset="0"/>
              </a:rPr>
              <a:t>Son </a:t>
            </a:r>
            <a:r>
              <a:rPr lang="es-ES" sz="2000" dirty="0">
                <a:solidFill>
                  <a:schemeClr val="bg1"/>
                </a:solidFill>
                <a:ea typeface="DejaVu Sans" panose="020B0603030804020204" charset="0"/>
                <a:cs typeface="DejaVu Sans" panose="020B0603030804020204" charset="0"/>
              </a:rPr>
              <a:t>mutables, es decir, pueden alterarse durante la ejecución de un programa.</a:t>
            </a:r>
            <a:endParaRPr lang="es-ES" sz="2000"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 sz="2000" dirty="0">
                <a:solidFill>
                  <a:schemeClr val="bg1"/>
                </a:solidFill>
                <a:ea typeface="DejaVu Sans" panose="020B0603030804020204" charset="0"/>
                <a:cs typeface="DejaVu Sans" panose="020B0603030804020204" charset="0"/>
              </a:rPr>
              <a:t>Las claves son únicas, es decir, no pueden repetirse en un mismo diccionario, y pueden ser de cualquier tipo de datos inmutable</a:t>
            </a:r>
            <a:endParaRPr lang="es-ES" sz="2000" dirty="0">
              <a:solidFill>
                <a:schemeClr val="bg1"/>
              </a:solidFill>
              <a:ea typeface="DejaVu Sans" panose="020B0603030804020204" charset="0"/>
              <a:cs typeface="DejaVu Sans" panose="020B0603030804020204" charset="0"/>
            </a:endParaRPr>
          </a:p>
          <a:p>
            <a:pPr marL="571500" indent="-285750" algn="l">
              <a:buFont typeface="Arial" panose="020B0604020202090204" pitchFamily="34" charset="0"/>
              <a:buChar char="•"/>
            </a:pPr>
            <a:endParaRPr lang="en-US" sz="2000" dirty="0">
              <a:solidFill>
                <a:schemeClr val="bg1"/>
              </a:solidFill>
              <a:ea typeface="DejaVu Sans" panose="020B0603030804020204" charset="0"/>
              <a:cs typeface="DejaVu Sans" panose="020B0603030804020204" charset="0"/>
            </a:endParaRPr>
          </a:p>
        </p:txBody>
      </p:sp>
      <p:sp>
        <p:nvSpPr>
          <p:cNvPr id="3" name="Text Box 2"/>
          <p:cNvSpPr txBox="1"/>
          <p:nvPr/>
        </p:nvSpPr>
        <p:spPr>
          <a:xfrm>
            <a:off x="1981200" y="4921250"/>
            <a:ext cx="14384020" cy="2523768"/>
          </a:xfrm>
          <a:prstGeom prst="rect">
            <a:avLst/>
          </a:prstGeom>
          <a:noFill/>
        </p:spPr>
        <p:txBody>
          <a:bodyPr wrap="square" rtlCol="0">
            <a:spAutoFit/>
          </a:bodyPr>
          <a:lstStyle/>
          <a:p>
            <a:pPr marL="0" lvl="2"/>
            <a:r>
              <a:rPr lang="es-ES" b="1" dirty="0" smtClean="0">
                <a:ea typeface="DejaVu Sans" panose="020B0603030804020204" charset="0"/>
                <a:cs typeface="DejaVu Sans" panose="020B0603030804020204" charset="0"/>
              </a:rPr>
              <a:t> </a:t>
            </a:r>
            <a:r>
              <a:rPr lang="es-ES" sz="2000" b="1" dirty="0" smtClean="0">
                <a:solidFill>
                  <a:schemeClr val="bg1"/>
                </a:solidFill>
                <a:ea typeface="DejaVu Sans" panose="020B0603030804020204" charset="0"/>
                <a:cs typeface="DejaVu Sans" panose="020B0603030804020204" charset="0"/>
              </a:rPr>
              <a:t>Acceso </a:t>
            </a:r>
            <a:r>
              <a:rPr lang="es-ES" sz="2000" b="1" dirty="0">
                <a:solidFill>
                  <a:schemeClr val="bg1"/>
                </a:solidFill>
                <a:ea typeface="DejaVu Sans" panose="020B0603030804020204" charset="0"/>
                <a:cs typeface="DejaVu Sans" panose="020B0603030804020204" charset="0"/>
              </a:rPr>
              <a:t>a los elementos de un </a:t>
            </a:r>
            <a:r>
              <a:rPr lang="es-ES" sz="2000" b="1" dirty="0" smtClean="0">
                <a:solidFill>
                  <a:schemeClr val="bg1"/>
                </a:solidFill>
                <a:ea typeface="DejaVu Sans" panose="020B0603030804020204" charset="0"/>
                <a:cs typeface="DejaVu Sans" panose="020B0603030804020204" charset="0"/>
              </a:rPr>
              <a:t>diccionario</a:t>
            </a:r>
            <a:endParaRPr lang="es-ES" sz="2000" b="1" dirty="0" smtClean="0">
              <a:solidFill>
                <a:schemeClr val="bg1"/>
              </a:solidFill>
              <a:ea typeface="DejaVu Sans" panose="020B0603030804020204" charset="0"/>
              <a:cs typeface="DejaVu Sans" panose="020B0603030804020204" charset="0"/>
            </a:endParaRPr>
          </a:p>
          <a:p>
            <a:pPr marL="0" lvl="2"/>
            <a:endParaRPr lang="es-ES" sz="2000" b="1" dirty="0" smtClean="0">
              <a:solidFill>
                <a:schemeClr val="bg1"/>
              </a:solidFill>
              <a:ea typeface="DejaVu Sans" panose="020B0603030804020204" charset="0"/>
              <a:cs typeface="DejaVu Sans" panose="020B0603030804020204" charset="0"/>
            </a:endParaRPr>
          </a:p>
          <a:p>
            <a:pPr marL="285750" lvl="2" indent="-285750">
              <a:buFont typeface="Arial" panose="020B0604020202090204" pitchFamily="34" charset="0"/>
              <a:buChar char="•"/>
            </a:pPr>
            <a:r>
              <a:rPr lang="es-ES" sz="2000" b="1" dirty="0" smtClean="0">
                <a:solidFill>
                  <a:schemeClr val="bg1"/>
                </a:solidFill>
                <a:ea typeface="DejaVu Sans" panose="020B0603030804020204" charset="0"/>
                <a:cs typeface="DejaVu Sans" panose="020B0603030804020204" charset="0"/>
              </a:rPr>
              <a:t>d[clave] :</a:t>
            </a:r>
            <a:r>
              <a:rPr lang="es-ES" sz="2000" dirty="0" smtClean="0">
                <a:solidFill>
                  <a:schemeClr val="bg1"/>
                </a:solidFill>
                <a:ea typeface="DejaVu Sans" panose="020B0603030804020204" charset="0"/>
                <a:cs typeface="DejaVu Sans" panose="020B0603030804020204" charset="0"/>
              </a:rPr>
              <a:t> Devuelve </a:t>
            </a:r>
            <a:r>
              <a:rPr lang="es-ES" sz="2000" dirty="0">
                <a:solidFill>
                  <a:schemeClr val="bg1"/>
                </a:solidFill>
                <a:ea typeface="DejaVu Sans" panose="020B0603030804020204" charset="0"/>
                <a:cs typeface="DejaVu Sans" panose="020B0603030804020204" charset="0"/>
              </a:rPr>
              <a:t>el valor del diccionario d asociado a la </a:t>
            </a:r>
            <a:r>
              <a:rPr lang="es-ES" sz="2000" dirty="0" smtClean="0">
                <a:solidFill>
                  <a:schemeClr val="bg1"/>
                </a:solidFill>
                <a:ea typeface="DejaVu Sans" panose="020B0603030804020204" charset="0"/>
                <a:cs typeface="DejaVu Sans" panose="020B0603030804020204" charset="0"/>
              </a:rPr>
              <a:t>clave. </a:t>
            </a:r>
            <a:r>
              <a:rPr lang="es-ES" sz="2000" dirty="0">
                <a:solidFill>
                  <a:schemeClr val="bg1"/>
                </a:solidFill>
                <a:ea typeface="DejaVu Sans" panose="020B0603030804020204" charset="0"/>
                <a:cs typeface="DejaVu Sans" panose="020B0603030804020204" charset="0"/>
              </a:rPr>
              <a:t>Si en el diccionario no existe esa clave devuelve un </a:t>
            </a:r>
            <a:r>
              <a:rPr lang="es-ES" sz="2000" dirty="0" smtClean="0">
                <a:solidFill>
                  <a:schemeClr val="bg1"/>
                </a:solidFill>
                <a:ea typeface="DejaVu Sans" panose="020B0603030804020204" charset="0"/>
                <a:cs typeface="DejaVu Sans" panose="020B0603030804020204" charset="0"/>
              </a:rPr>
              <a:t>error.</a:t>
            </a:r>
            <a:endParaRPr lang="es-ES" sz="2000" dirty="0" smtClean="0">
              <a:solidFill>
                <a:schemeClr val="bg1"/>
              </a:solidFill>
              <a:ea typeface="DejaVu Sans" panose="020B0603030804020204" charset="0"/>
              <a:cs typeface="DejaVu Sans" panose="020B0603030804020204" charset="0"/>
            </a:endParaRPr>
          </a:p>
          <a:p>
            <a:pPr marL="0" lvl="2"/>
            <a:endParaRPr lang="es-ES" sz="2000" dirty="0">
              <a:solidFill>
                <a:schemeClr val="bg1"/>
              </a:solidFill>
              <a:ea typeface="DejaVu Sans" panose="020B0603030804020204" charset="0"/>
              <a:cs typeface="DejaVu Sans" panose="020B0603030804020204" charset="0"/>
            </a:endParaRPr>
          </a:p>
          <a:p>
            <a:pPr marL="285750" lvl="2" indent="-285750">
              <a:buFont typeface="Arial" panose="020B0604020202090204" pitchFamily="34" charset="0"/>
              <a:buChar char="•"/>
            </a:pPr>
            <a:r>
              <a:rPr lang="es-ES" sz="2000" b="1" dirty="0" smtClean="0">
                <a:solidFill>
                  <a:schemeClr val="bg1"/>
                </a:solidFill>
                <a:ea typeface="DejaVu Sans" panose="020B0603030804020204" charset="0"/>
                <a:cs typeface="DejaVu Sans" panose="020B0603030804020204" charset="0"/>
              </a:rPr>
              <a:t>d.get(clave</a:t>
            </a:r>
            <a:r>
              <a:rPr lang="es-ES" sz="2000" b="1" dirty="0">
                <a:solidFill>
                  <a:schemeClr val="bg1"/>
                </a:solidFill>
                <a:ea typeface="DejaVu Sans" panose="020B0603030804020204" charset="0"/>
                <a:cs typeface="DejaVu Sans" panose="020B0603030804020204" charset="0"/>
              </a:rPr>
              <a:t>, valor</a:t>
            </a:r>
            <a:r>
              <a:rPr lang="es-ES" sz="2000" b="1" dirty="0" smtClean="0">
                <a:solidFill>
                  <a:schemeClr val="bg1"/>
                </a:solidFill>
                <a:ea typeface="DejaVu Sans" panose="020B0603030804020204" charset="0"/>
                <a:cs typeface="DejaVu Sans" panose="020B0603030804020204" charset="0"/>
              </a:rPr>
              <a:t>): </a:t>
            </a:r>
            <a:r>
              <a:rPr lang="es-ES" sz="2000" dirty="0" smtClean="0">
                <a:solidFill>
                  <a:schemeClr val="bg1"/>
                </a:solidFill>
                <a:ea typeface="DejaVu Sans" panose="020B0603030804020204" charset="0"/>
                <a:cs typeface="DejaVu Sans" panose="020B0603030804020204" charset="0"/>
              </a:rPr>
              <a:t> Devuelve </a:t>
            </a:r>
            <a:r>
              <a:rPr lang="es-ES" sz="2000" dirty="0">
                <a:solidFill>
                  <a:schemeClr val="bg1"/>
                </a:solidFill>
                <a:ea typeface="DejaVu Sans" panose="020B0603030804020204" charset="0"/>
                <a:cs typeface="DejaVu Sans" panose="020B0603030804020204" charset="0"/>
              </a:rPr>
              <a:t>el valor del diccionario d asociado a la </a:t>
            </a:r>
            <a:r>
              <a:rPr lang="es-ES" sz="2000" dirty="0" smtClean="0">
                <a:solidFill>
                  <a:schemeClr val="bg1"/>
                </a:solidFill>
                <a:ea typeface="DejaVu Sans" panose="020B0603030804020204" charset="0"/>
                <a:cs typeface="DejaVu Sans" panose="020B0603030804020204" charset="0"/>
              </a:rPr>
              <a:t>clave. </a:t>
            </a:r>
            <a:r>
              <a:rPr lang="es-ES" sz="2000" dirty="0">
                <a:solidFill>
                  <a:schemeClr val="bg1"/>
                </a:solidFill>
                <a:ea typeface="DejaVu Sans" panose="020B0603030804020204" charset="0"/>
                <a:cs typeface="DejaVu Sans" panose="020B0603030804020204" charset="0"/>
              </a:rPr>
              <a:t>Si en el </a:t>
            </a:r>
            <a:r>
              <a:rPr lang="es-ES" sz="2000" dirty="0" smtClean="0">
                <a:solidFill>
                  <a:schemeClr val="bg1"/>
                </a:solidFill>
                <a:ea typeface="DejaVu Sans" panose="020B0603030804020204" charset="0"/>
                <a:cs typeface="DejaVu Sans" panose="020B0603030804020204" charset="0"/>
              </a:rPr>
              <a:t>diccionario </a:t>
            </a:r>
            <a:r>
              <a:rPr lang="es-ES" sz="2000" dirty="0">
                <a:solidFill>
                  <a:schemeClr val="bg1"/>
                </a:solidFill>
                <a:ea typeface="DejaVu Sans" panose="020B0603030804020204" charset="0"/>
                <a:cs typeface="DejaVu Sans" panose="020B0603030804020204" charset="0"/>
              </a:rPr>
              <a:t>no existe esa clave devuelve valor, y si no se especifica un valor por defecto devuelve None.</a:t>
            </a:r>
            <a:endParaRPr lang="es-ES" sz="2000" dirty="0">
              <a:solidFill>
                <a:schemeClr val="bg1"/>
              </a:solidFill>
              <a:ea typeface="DejaVu Sans" panose="020B0603030804020204" charset="0"/>
              <a:cs typeface="DejaVu Sans" panose="020B0603030804020204" charset="0"/>
            </a:endParaRPr>
          </a:p>
          <a:p>
            <a:endParaRPr lang="en-US" dirty="0">
              <a:solidFill>
                <a:schemeClr val="bg1"/>
              </a:solidFill>
              <a:ea typeface="DejaVu Sans" panose="020B0603030804020204" charset="0"/>
              <a:cs typeface="DejaVu Sans" panose="020B0603030804020204" charset="0"/>
            </a:endParaRPr>
          </a:p>
        </p:txBody>
      </p:sp>
      <p:sp>
        <p:nvSpPr>
          <p:cNvPr id="23" name="椭圆 1"/>
          <p:cNvSpPr/>
          <p:nvPr/>
        </p:nvSpPr>
        <p:spPr>
          <a:xfrm>
            <a:off x="15956663" y="1492250"/>
            <a:ext cx="2636137" cy="258622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4" name="椭圆 1"/>
          <p:cNvSpPr/>
          <p:nvPr/>
        </p:nvSpPr>
        <p:spPr>
          <a:xfrm>
            <a:off x="15776733" y="3781365"/>
            <a:ext cx="1324336" cy="2586226"/>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25" name="椭圆 1"/>
          <p:cNvSpPr/>
          <p:nvPr/>
        </p:nvSpPr>
        <p:spPr>
          <a:xfrm rot="5400000">
            <a:off x="15608980" y="6045377"/>
            <a:ext cx="2573986" cy="264867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6" name="Imagen 5"/>
          <p:cNvPicPr>
            <a:picLocks noChangeAspect="1"/>
          </p:cNvPicPr>
          <p:nvPr/>
        </p:nvPicPr>
        <p:blipFill>
          <a:blip r:embed="rId1"/>
          <a:stretch>
            <a:fillRect/>
          </a:stretch>
        </p:blipFill>
        <p:spPr>
          <a:xfrm>
            <a:off x="6717616" y="7522343"/>
            <a:ext cx="5239481" cy="1441163"/>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32</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Métodos - Diccionarios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5791200" y="288290"/>
            <a:ext cx="7553325"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Diccionarios </a:t>
            </a: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en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13" name="Text Box 12"/>
          <p:cNvSpPr txBox="1"/>
          <p:nvPr/>
        </p:nvSpPr>
        <p:spPr>
          <a:xfrm>
            <a:off x="1980565" y="1035050"/>
            <a:ext cx="14713585" cy="398780"/>
          </a:xfrm>
          <a:prstGeom prst="rect">
            <a:avLst/>
          </a:prstGeom>
          <a:noFill/>
        </p:spPr>
        <p:txBody>
          <a:bodyPr wrap="square" rtlCol="0">
            <a:spAutoFit/>
          </a:bodyPr>
          <a:lstStyle/>
          <a:p>
            <a:r>
              <a:rPr lang="es-ES_tradnl" altLang="en-US" sz="2000" b="1" dirty="0" smtClean="0">
                <a:solidFill>
                  <a:schemeClr val="bg1"/>
                </a:solidFill>
                <a:ea typeface="DejaVu Sans" panose="020B0603030804020204" charset="0"/>
                <a:cs typeface="DejaVu Sans" panose="020B0603030804020204" charset="0"/>
                <a:sym typeface="+mn-ea"/>
              </a:rPr>
              <a:t>Diccionarios </a:t>
            </a:r>
            <a:r>
              <a:rPr lang="es-ES_tradnl" altLang="en-US" sz="2000" b="1" dirty="0">
                <a:solidFill>
                  <a:schemeClr val="bg1"/>
                </a:solidFill>
                <a:ea typeface="DejaVu Sans" panose="020B0603030804020204" charset="0"/>
                <a:cs typeface="DejaVu Sans" panose="020B0603030804020204" charset="0"/>
                <a:sym typeface="+mn-ea"/>
              </a:rPr>
              <a:t>: </a:t>
            </a:r>
            <a:r>
              <a:rPr lang="es-ES_tradnl" altLang="en-US" sz="2000" dirty="0" smtClean="0">
                <a:solidFill>
                  <a:schemeClr val="bg1"/>
                </a:solidFill>
                <a:ea typeface="DejaVu Sans" panose="020B0603030804020204" charset="0"/>
                <a:cs typeface="DejaVu Sans" panose="020B0603030804020204" charset="0"/>
                <a:sym typeface="+mn-ea"/>
              </a:rPr>
              <a:t>E</a:t>
            </a:r>
            <a:r>
              <a:rPr lang="es-ES" sz="2000" dirty="0" smtClean="0">
                <a:solidFill>
                  <a:schemeClr val="bg1"/>
                </a:solidFill>
                <a:ea typeface="DejaVu Sans" panose="020B0603030804020204" charset="0"/>
                <a:cs typeface="DejaVu Sans" panose="020B0603030804020204" charset="0"/>
              </a:rPr>
              <a:t>s </a:t>
            </a:r>
            <a:r>
              <a:rPr lang="es-ES" sz="2000" dirty="0">
                <a:solidFill>
                  <a:schemeClr val="bg1"/>
                </a:solidFill>
                <a:ea typeface="DejaVu Sans" panose="020B0603030804020204" charset="0"/>
                <a:cs typeface="DejaVu Sans" panose="020B0603030804020204" charset="0"/>
              </a:rPr>
              <a:t>una colección de pares formados por una </a:t>
            </a:r>
            <a:r>
              <a:rPr lang="es-ES" sz="2000" b="1" i="1" dirty="0">
                <a:solidFill>
                  <a:schemeClr val="bg1"/>
                </a:solidFill>
                <a:ea typeface="DejaVu Sans" panose="020B0603030804020204" charset="0"/>
                <a:cs typeface="DejaVu Sans" panose="020B0603030804020204" charset="0"/>
              </a:rPr>
              <a:t>clave </a:t>
            </a:r>
            <a:r>
              <a:rPr lang="es-ES" sz="2000" b="1" dirty="0">
                <a:solidFill>
                  <a:schemeClr val="bg1"/>
                </a:solidFill>
                <a:ea typeface="DejaVu Sans" panose="020B0603030804020204" charset="0"/>
                <a:cs typeface="DejaVu Sans" panose="020B0603030804020204" charset="0"/>
              </a:rPr>
              <a:t>y un </a:t>
            </a:r>
            <a:r>
              <a:rPr lang="es-ES" sz="2000" b="1" i="1" dirty="0">
                <a:solidFill>
                  <a:schemeClr val="bg1"/>
                </a:solidFill>
                <a:ea typeface="DejaVu Sans" panose="020B0603030804020204" charset="0"/>
                <a:cs typeface="DejaVu Sans" panose="020B0603030804020204" charset="0"/>
              </a:rPr>
              <a:t>valor </a:t>
            </a:r>
            <a:r>
              <a:rPr lang="es-ES" sz="2000" dirty="0">
                <a:solidFill>
                  <a:schemeClr val="bg1"/>
                </a:solidFill>
                <a:ea typeface="DejaVu Sans" panose="020B0603030804020204" charset="0"/>
                <a:cs typeface="DejaVu Sans" panose="020B0603030804020204" charset="0"/>
              </a:rPr>
              <a:t>asociado a la clave</a:t>
            </a:r>
            <a:r>
              <a:rPr lang="es-ES_tradnl" altLang="en-US" sz="2000" b="1" dirty="0" smtClean="0">
                <a:solidFill>
                  <a:schemeClr val="bg1"/>
                </a:solidFill>
                <a:ea typeface="DejaVu Sans" panose="020B0603030804020204" charset="0"/>
                <a:cs typeface="DejaVu Sans" panose="020B0603030804020204" charset="0"/>
                <a:sym typeface="+mn-ea"/>
              </a:rPr>
              <a:t>.</a:t>
            </a:r>
            <a:endParaRPr lang="es-ES_tradnl" altLang="en-US" sz="2000" b="1" dirty="0">
              <a:solidFill>
                <a:schemeClr val="bg1"/>
              </a:solidFill>
              <a:ea typeface="DejaVu Sans" panose="020B0603030804020204" charset="0"/>
              <a:cs typeface="DejaVu Sans" panose="020B0603030804020204" charset="0"/>
              <a:sym typeface="+mn-ea"/>
            </a:endParaRPr>
          </a:p>
        </p:txBody>
      </p:sp>
      <p:sp>
        <p:nvSpPr>
          <p:cNvPr id="4" name="Text Box 3"/>
          <p:cNvSpPr txBox="1"/>
          <p:nvPr/>
        </p:nvSpPr>
        <p:spPr>
          <a:xfrm>
            <a:off x="2060810" y="1644650"/>
            <a:ext cx="14862167" cy="3170099"/>
          </a:xfrm>
          <a:prstGeom prst="rect">
            <a:avLst/>
          </a:prstGeom>
          <a:noFill/>
        </p:spPr>
        <p:txBody>
          <a:bodyPr wrap="square" rtlCol="0">
            <a:spAutoFit/>
          </a:bodyPr>
          <a:lstStyle/>
          <a:p>
            <a:pPr marL="285750"/>
            <a:r>
              <a:rPr lang="es-ES" sz="2000" b="1" dirty="0" smtClean="0">
                <a:solidFill>
                  <a:schemeClr val="bg1"/>
                </a:solidFill>
                <a:ea typeface="DejaVu Sans" panose="020B0603030804020204" charset="0"/>
                <a:cs typeface="DejaVu Sans" panose="020B0603030804020204" charset="0"/>
              </a:rPr>
              <a:t>1.- Operaciones </a:t>
            </a:r>
            <a:r>
              <a:rPr lang="es-ES" sz="2000" b="1" dirty="0">
                <a:solidFill>
                  <a:schemeClr val="bg1"/>
                </a:solidFill>
                <a:ea typeface="DejaVu Sans" panose="020B0603030804020204" charset="0"/>
                <a:cs typeface="DejaVu Sans" panose="020B0603030804020204" charset="0"/>
              </a:rPr>
              <a:t>que no modifican un </a:t>
            </a:r>
            <a:r>
              <a:rPr lang="es-ES" sz="2000" b="1" dirty="0" smtClean="0">
                <a:solidFill>
                  <a:schemeClr val="bg1"/>
                </a:solidFill>
                <a:ea typeface="DejaVu Sans" panose="020B0603030804020204" charset="0"/>
                <a:cs typeface="DejaVu Sans" panose="020B0603030804020204" charset="0"/>
              </a:rPr>
              <a:t>diccionario:</a:t>
            </a:r>
            <a:endParaRPr lang="es-ES" sz="2000" b="1" dirty="0" smtClean="0">
              <a:solidFill>
                <a:schemeClr val="bg1"/>
              </a:solidFill>
              <a:ea typeface="DejaVu Sans" panose="020B0603030804020204" charset="0"/>
              <a:cs typeface="DejaVu Sans" panose="020B0603030804020204" charset="0"/>
            </a:endParaRPr>
          </a:p>
          <a:p>
            <a:pPr marL="285750"/>
            <a:endParaRPr lang="es-ES" sz="2000" b="1" dirty="0">
              <a:solidFill>
                <a:schemeClr val="bg1"/>
              </a:solidFill>
              <a:ea typeface="DejaVu Sans" panose="020B0603030804020204" charset="0"/>
              <a:cs typeface="DejaVu Sans" panose="020B0603030804020204" charset="0"/>
            </a:endParaRPr>
          </a:p>
          <a:p>
            <a:pPr marL="285750"/>
            <a:r>
              <a:rPr lang="es-ES" sz="2000" dirty="0" smtClean="0">
                <a:solidFill>
                  <a:schemeClr val="bg1"/>
                </a:solidFill>
                <a:ea typeface="DejaVu Sans" panose="020B0603030804020204" charset="0"/>
                <a:cs typeface="DejaVu Sans" panose="020B0603030804020204" charset="0"/>
              </a:rPr>
              <a:t>•</a:t>
            </a:r>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len(d) : </a:t>
            </a:r>
            <a:r>
              <a:rPr lang="es-ES" sz="2000" dirty="0">
                <a:solidFill>
                  <a:schemeClr val="bg1"/>
                </a:solidFill>
                <a:ea typeface="DejaVu Sans" panose="020B0603030804020204" charset="0"/>
                <a:cs typeface="DejaVu Sans" panose="020B0603030804020204" charset="0"/>
              </a:rPr>
              <a:t>Devuelve el número de elementos del diccionario d.</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min(d) : </a:t>
            </a:r>
            <a:r>
              <a:rPr lang="es-ES" sz="2000" dirty="0">
                <a:solidFill>
                  <a:schemeClr val="bg1"/>
                </a:solidFill>
                <a:ea typeface="DejaVu Sans" panose="020B0603030804020204" charset="0"/>
                <a:cs typeface="DejaVu Sans" panose="020B0603030804020204" charset="0"/>
              </a:rPr>
              <a:t>Devuelve la mínima clave del diccionario d siempre que las claves sean comparables.</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max(d) : </a:t>
            </a:r>
            <a:r>
              <a:rPr lang="es-ES" sz="2000" dirty="0">
                <a:solidFill>
                  <a:schemeClr val="bg1"/>
                </a:solidFill>
                <a:ea typeface="DejaVu Sans" panose="020B0603030804020204" charset="0"/>
                <a:cs typeface="DejaVu Sans" panose="020B0603030804020204" charset="0"/>
              </a:rPr>
              <a:t>Devuelve la máxima clave del diccionario d siempre que las claves sean comparables.</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sum(d) : </a:t>
            </a:r>
            <a:r>
              <a:rPr lang="es-ES" sz="2000" dirty="0">
                <a:solidFill>
                  <a:schemeClr val="bg1"/>
                </a:solidFill>
                <a:ea typeface="DejaVu Sans" panose="020B0603030804020204" charset="0"/>
                <a:cs typeface="DejaVu Sans" panose="020B0603030804020204" charset="0"/>
              </a:rPr>
              <a:t>Devuelve la suma de las claves del diccionario d, siempre que las claves se puedan sumar.</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clave in d : </a:t>
            </a:r>
            <a:r>
              <a:rPr lang="es-ES" sz="2000" dirty="0">
                <a:solidFill>
                  <a:schemeClr val="bg1"/>
                </a:solidFill>
                <a:ea typeface="DejaVu Sans" panose="020B0603030804020204" charset="0"/>
                <a:cs typeface="DejaVu Sans" panose="020B0603030804020204" charset="0"/>
              </a:rPr>
              <a:t>Devuelve True si la clave </a:t>
            </a:r>
            <a:r>
              <a:rPr lang="es-ES" sz="2000" dirty="0" smtClean="0">
                <a:solidFill>
                  <a:schemeClr val="bg1"/>
                </a:solidFill>
                <a:ea typeface="DejaVu Sans" panose="020B0603030804020204" charset="0"/>
                <a:cs typeface="DejaVu Sans" panose="020B0603030804020204" charset="0"/>
              </a:rPr>
              <a:t>pertenece </a:t>
            </a:r>
            <a:r>
              <a:rPr lang="es-ES" sz="2000" dirty="0">
                <a:solidFill>
                  <a:schemeClr val="bg1"/>
                </a:solidFill>
                <a:ea typeface="DejaVu Sans" panose="020B0603030804020204" charset="0"/>
                <a:cs typeface="DejaVu Sans" panose="020B0603030804020204" charset="0"/>
              </a:rPr>
              <a:t>al diccionario d y False en caso contrario.</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d.keys() : </a:t>
            </a:r>
            <a:r>
              <a:rPr lang="es-ES" sz="2000" dirty="0">
                <a:solidFill>
                  <a:schemeClr val="bg1"/>
                </a:solidFill>
                <a:ea typeface="DejaVu Sans" panose="020B0603030804020204" charset="0"/>
                <a:cs typeface="DejaVu Sans" panose="020B0603030804020204" charset="0"/>
              </a:rPr>
              <a:t>Devuelve un iterador sobre las claves de un diccionario.</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d.values() : </a:t>
            </a:r>
            <a:r>
              <a:rPr lang="es-ES" sz="2000" dirty="0">
                <a:solidFill>
                  <a:schemeClr val="bg1"/>
                </a:solidFill>
                <a:ea typeface="DejaVu Sans" panose="020B0603030804020204" charset="0"/>
                <a:cs typeface="DejaVu Sans" panose="020B0603030804020204" charset="0"/>
              </a:rPr>
              <a:t>Devuelve un iterador sobre los valores de un diccionario.</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d.items() : </a:t>
            </a:r>
            <a:r>
              <a:rPr lang="es-ES" sz="2000" dirty="0">
                <a:solidFill>
                  <a:schemeClr val="bg1"/>
                </a:solidFill>
                <a:ea typeface="DejaVu Sans" panose="020B0603030804020204" charset="0"/>
                <a:cs typeface="DejaVu Sans" panose="020B0603030804020204" charset="0"/>
              </a:rPr>
              <a:t>Devuelve un iterador sobre los pares clave‑valor de un diccionario</a:t>
            </a:r>
            <a:r>
              <a:rPr lang="es-ES" sz="2000" dirty="0" smtClean="0">
                <a:solidFill>
                  <a:schemeClr val="bg1"/>
                </a:solidFill>
                <a:ea typeface="DejaVu Sans" panose="020B0603030804020204" charset="0"/>
                <a:cs typeface="DejaVu Sans" panose="020B0603030804020204" charset="0"/>
              </a:rPr>
              <a:t>.</a:t>
            </a:r>
            <a:endParaRPr lang="en-US" sz="2000" dirty="0">
              <a:solidFill>
                <a:schemeClr val="bg1"/>
              </a:solidFill>
              <a:ea typeface="DejaVu Sans" panose="020B0603030804020204" charset="0"/>
              <a:cs typeface="DejaVu Sans" panose="020B0603030804020204" charset="0"/>
            </a:endParaRPr>
          </a:p>
        </p:txBody>
      </p:sp>
      <p:sp>
        <p:nvSpPr>
          <p:cNvPr id="26" name="Text Box 3"/>
          <p:cNvSpPr txBox="1"/>
          <p:nvPr/>
        </p:nvSpPr>
        <p:spPr>
          <a:xfrm>
            <a:off x="2060810" y="4997450"/>
            <a:ext cx="15617590" cy="3170099"/>
          </a:xfrm>
          <a:prstGeom prst="rect">
            <a:avLst/>
          </a:prstGeom>
          <a:noFill/>
        </p:spPr>
        <p:txBody>
          <a:bodyPr wrap="square" rtlCol="0">
            <a:spAutoFit/>
          </a:bodyPr>
          <a:lstStyle/>
          <a:p>
            <a:pPr marL="285750"/>
            <a:r>
              <a:rPr lang="es-ES" sz="2000" b="1" dirty="0" smtClean="0">
                <a:solidFill>
                  <a:schemeClr val="bg1"/>
                </a:solidFill>
                <a:ea typeface="DejaVu Sans" panose="020B0603030804020204" charset="0"/>
                <a:cs typeface="DejaVu Sans" panose="020B0603030804020204" charset="0"/>
              </a:rPr>
              <a:t>2.- Operaciones </a:t>
            </a:r>
            <a:r>
              <a:rPr lang="es-ES" sz="2000" b="1" dirty="0">
                <a:solidFill>
                  <a:schemeClr val="bg1"/>
                </a:solidFill>
                <a:ea typeface="DejaVu Sans" panose="020B0603030804020204" charset="0"/>
                <a:cs typeface="DejaVu Sans" panose="020B0603030804020204" charset="0"/>
              </a:rPr>
              <a:t>que </a:t>
            </a:r>
            <a:r>
              <a:rPr lang="es-ES" sz="2000" b="1" dirty="0" smtClean="0">
                <a:solidFill>
                  <a:schemeClr val="bg1"/>
                </a:solidFill>
                <a:ea typeface="DejaVu Sans" panose="020B0603030804020204" charset="0"/>
                <a:cs typeface="DejaVu Sans" panose="020B0603030804020204" charset="0"/>
              </a:rPr>
              <a:t>modifican </a:t>
            </a:r>
            <a:r>
              <a:rPr lang="es-ES" sz="2000" b="1" dirty="0">
                <a:solidFill>
                  <a:schemeClr val="bg1"/>
                </a:solidFill>
                <a:ea typeface="DejaVu Sans" panose="020B0603030804020204" charset="0"/>
                <a:cs typeface="DejaVu Sans" panose="020B0603030804020204" charset="0"/>
              </a:rPr>
              <a:t>un </a:t>
            </a:r>
            <a:r>
              <a:rPr lang="es-ES" sz="2000" b="1" dirty="0" smtClean="0">
                <a:solidFill>
                  <a:schemeClr val="bg1"/>
                </a:solidFill>
                <a:ea typeface="DejaVu Sans" panose="020B0603030804020204" charset="0"/>
                <a:cs typeface="DejaVu Sans" panose="020B0603030804020204" charset="0"/>
              </a:rPr>
              <a:t>diccionario:</a:t>
            </a:r>
            <a:endParaRPr lang="es-ES" sz="2000" b="1" dirty="0" smtClean="0">
              <a:solidFill>
                <a:schemeClr val="bg1"/>
              </a:solidFill>
              <a:ea typeface="DejaVu Sans" panose="020B0603030804020204" charset="0"/>
              <a:cs typeface="DejaVu Sans" panose="020B0603030804020204" charset="0"/>
            </a:endParaRPr>
          </a:p>
          <a:p>
            <a:pPr marL="285750"/>
            <a:endParaRPr lang="es-ES" sz="2000" dirty="0" smtClean="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d[clave] = valor : </a:t>
            </a:r>
            <a:r>
              <a:rPr lang="es-ES" sz="2000" dirty="0">
                <a:solidFill>
                  <a:schemeClr val="bg1"/>
                </a:solidFill>
                <a:ea typeface="DejaVu Sans" panose="020B0603030804020204" charset="0"/>
                <a:cs typeface="DejaVu Sans" panose="020B0603030804020204" charset="0"/>
              </a:rPr>
              <a:t>Añade al diccionario d el par formado por la clave </a:t>
            </a:r>
            <a:r>
              <a:rPr lang="es-ES" sz="2000" dirty="0" smtClean="0">
                <a:solidFill>
                  <a:schemeClr val="bg1"/>
                </a:solidFill>
                <a:ea typeface="DejaVu Sans" panose="020B0603030804020204" charset="0"/>
                <a:cs typeface="DejaVu Sans" panose="020B0603030804020204" charset="0"/>
              </a:rPr>
              <a:t>y </a:t>
            </a:r>
            <a:r>
              <a:rPr lang="es-ES" sz="2000" dirty="0">
                <a:solidFill>
                  <a:schemeClr val="bg1"/>
                </a:solidFill>
                <a:ea typeface="DejaVu Sans" panose="020B0603030804020204" charset="0"/>
                <a:cs typeface="DejaVu Sans" panose="020B0603030804020204" charset="0"/>
              </a:rPr>
              <a:t>el </a:t>
            </a:r>
            <a:r>
              <a:rPr lang="es-ES" sz="2000" dirty="0" smtClean="0">
                <a:solidFill>
                  <a:schemeClr val="bg1"/>
                </a:solidFill>
                <a:ea typeface="DejaVu Sans" panose="020B0603030804020204" charset="0"/>
                <a:cs typeface="DejaVu Sans" panose="020B0603030804020204" charset="0"/>
              </a:rPr>
              <a:t>valor</a:t>
            </a:r>
            <a:r>
              <a:rPr lang="es-ES" sz="2000" dirty="0">
                <a:solidFill>
                  <a:schemeClr val="bg1"/>
                </a:solidFill>
                <a:ea typeface="DejaVu Sans" panose="020B0603030804020204" charset="0"/>
                <a:cs typeface="DejaVu Sans" panose="020B0603030804020204" charset="0"/>
              </a:rPr>
              <a:t>.</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d.update(d2</a:t>
            </a:r>
            <a:r>
              <a:rPr lang="es-ES" sz="2000" b="1" dirty="0" smtClean="0">
                <a:solidFill>
                  <a:schemeClr val="bg1"/>
                </a:solidFill>
                <a:ea typeface="DejaVu Sans" panose="020B0603030804020204" charset="0"/>
                <a:cs typeface="DejaVu Sans" panose="020B0603030804020204" charset="0"/>
              </a:rPr>
              <a:t>):</a:t>
            </a:r>
            <a:r>
              <a:rPr lang="es-ES" sz="2000" dirty="0" smtClean="0">
                <a:solidFill>
                  <a:schemeClr val="bg1"/>
                </a:solidFill>
                <a:ea typeface="DejaVu Sans" panose="020B0603030804020204" charset="0"/>
                <a:cs typeface="DejaVu Sans" panose="020B0603030804020204" charset="0"/>
              </a:rPr>
              <a:t> </a:t>
            </a:r>
            <a:r>
              <a:rPr lang="es-ES" sz="2000" dirty="0">
                <a:solidFill>
                  <a:schemeClr val="bg1"/>
                </a:solidFill>
                <a:ea typeface="DejaVu Sans" panose="020B0603030804020204" charset="0"/>
                <a:cs typeface="DejaVu Sans" panose="020B0603030804020204" charset="0"/>
              </a:rPr>
              <a:t>Añade los pares del diccionario d2 al diccionario d.</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smtClean="0">
                <a:solidFill>
                  <a:schemeClr val="bg1"/>
                </a:solidFill>
                <a:ea typeface="DejaVu Sans" panose="020B0603030804020204" charset="0"/>
                <a:cs typeface="DejaVu Sans" panose="020B0603030804020204" charset="0"/>
              </a:rPr>
              <a:t>d.pop(clave</a:t>
            </a:r>
            <a:r>
              <a:rPr lang="es-ES" sz="2000" b="1" dirty="0">
                <a:solidFill>
                  <a:schemeClr val="bg1"/>
                </a:solidFill>
                <a:ea typeface="DejaVu Sans" panose="020B0603030804020204" charset="0"/>
                <a:cs typeface="DejaVu Sans" panose="020B0603030804020204" charset="0"/>
              </a:rPr>
              <a:t>, alternativo) : </a:t>
            </a:r>
            <a:r>
              <a:rPr lang="es-ES" sz="2000" dirty="0">
                <a:solidFill>
                  <a:schemeClr val="bg1"/>
                </a:solidFill>
                <a:ea typeface="DejaVu Sans" panose="020B0603030804020204" charset="0"/>
                <a:cs typeface="DejaVu Sans" panose="020B0603030804020204" charset="0"/>
              </a:rPr>
              <a:t>Devuelve del valor asociado a la clave </a:t>
            </a:r>
            <a:r>
              <a:rPr lang="es-ES" sz="2000" dirty="0" smtClean="0">
                <a:solidFill>
                  <a:schemeClr val="bg1"/>
                </a:solidFill>
                <a:ea typeface="DejaVu Sans" panose="020B0603030804020204" charset="0"/>
                <a:cs typeface="DejaVu Sans" panose="020B0603030804020204" charset="0"/>
              </a:rPr>
              <a:t>del </a:t>
            </a:r>
            <a:r>
              <a:rPr lang="es-ES" sz="2000" dirty="0">
                <a:solidFill>
                  <a:schemeClr val="bg1"/>
                </a:solidFill>
                <a:ea typeface="DejaVu Sans" panose="020B0603030804020204" charset="0"/>
                <a:cs typeface="DejaVu Sans" panose="020B0603030804020204" charset="0"/>
              </a:rPr>
              <a:t>diccionario d y lo elimina del diccionario. </a:t>
            </a:r>
            <a:endParaRPr lang="es-ES" sz="2000" dirty="0" smtClean="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dirty="0" smtClean="0">
                <a:solidFill>
                  <a:schemeClr val="bg1"/>
                </a:solidFill>
                <a:ea typeface="DejaVu Sans" panose="020B0603030804020204" charset="0"/>
                <a:cs typeface="DejaVu Sans" panose="020B0603030804020204" charset="0"/>
              </a:rPr>
              <a:t>       Si </a:t>
            </a:r>
            <a:r>
              <a:rPr lang="es-ES" sz="2000" dirty="0">
                <a:solidFill>
                  <a:schemeClr val="bg1"/>
                </a:solidFill>
                <a:ea typeface="DejaVu Sans" panose="020B0603030804020204" charset="0"/>
                <a:cs typeface="DejaVu Sans" panose="020B0603030804020204" charset="0"/>
              </a:rPr>
              <a:t>la clave no está devuelve el valor alternativo.</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d.popitem() : </a:t>
            </a:r>
            <a:r>
              <a:rPr lang="es-ES" sz="2000" dirty="0">
                <a:solidFill>
                  <a:schemeClr val="bg1"/>
                </a:solidFill>
                <a:ea typeface="DejaVu Sans" panose="020B0603030804020204" charset="0"/>
                <a:cs typeface="DejaVu Sans" panose="020B0603030804020204" charset="0"/>
              </a:rPr>
              <a:t>Devuelve la tupla formada por la clave y el valor del último par añadido al diccionario d y </a:t>
            </a:r>
            <a:r>
              <a:rPr lang="es-ES" sz="2000" dirty="0" smtClean="0">
                <a:solidFill>
                  <a:schemeClr val="bg1"/>
                </a:solidFill>
                <a:ea typeface="DejaVu Sans" panose="020B0603030804020204" charset="0"/>
                <a:cs typeface="DejaVu Sans" panose="020B0603030804020204" charset="0"/>
              </a:rPr>
              <a:t>lo   	elimina </a:t>
            </a:r>
            <a:r>
              <a:rPr lang="es-ES" sz="2000" dirty="0">
                <a:solidFill>
                  <a:schemeClr val="bg1"/>
                </a:solidFill>
                <a:ea typeface="DejaVu Sans" panose="020B0603030804020204" charset="0"/>
                <a:cs typeface="DejaVu Sans" panose="020B0603030804020204" charset="0"/>
              </a:rPr>
              <a:t>del diccionario.</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del d[clave] : </a:t>
            </a:r>
            <a:r>
              <a:rPr lang="es-ES" sz="2000" dirty="0">
                <a:solidFill>
                  <a:schemeClr val="bg1"/>
                </a:solidFill>
                <a:ea typeface="DejaVu Sans" panose="020B0603030804020204" charset="0"/>
                <a:cs typeface="DejaVu Sans" panose="020B0603030804020204" charset="0"/>
              </a:rPr>
              <a:t>Elimina del diccionario d el par con la </a:t>
            </a:r>
            <a:r>
              <a:rPr lang="es-ES" sz="2000" dirty="0" smtClean="0">
                <a:solidFill>
                  <a:schemeClr val="bg1"/>
                </a:solidFill>
                <a:ea typeface="DejaVu Sans" panose="020B0603030804020204" charset="0"/>
                <a:cs typeface="DejaVu Sans" panose="020B0603030804020204" charset="0"/>
              </a:rPr>
              <a:t>clave.</a:t>
            </a:r>
            <a:endParaRPr lang="es-ES" sz="2000" dirty="0">
              <a:solidFill>
                <a:schemeClr val="bg1"/>
              </a:solidFill>
              <a:ea typeface="DejaVu Sans" panose="020B0603030804020204" charset="0"/>
              <a:cs typeface="DejaVu Sans" panose="020B0603030804020204" charset="0"/>
            </a:endParaRPr>
          </a:p>
          <a:p>
            <a:pPr marL="285750"/>
            <a:r>
              <a:rPr lang="es-ES" sz="2000" dirty="0">
                <a:solidFill>
                  <a:schemeClr val="bg1"/>
                </a:solidFill>
                <a:ea typeface="DejaVu Sans" panose="020B0603030804020204" charset="0"/>
                <a:cs typeface="DejaVu Sans" panose="020B0603030804020204" charset="0"/>
              </a:rPr>
              <a:t>•	</a:t>
            </a:r>
            <a:r>
              <a:rPr lang="es-ES" sz="2000" b="1" dirty="0">
                <a:solidFill>
                  <a:schemeClr val="bg1"/>
                </a:solidFill>
                <a:ea typeface="DejaVu Sans" panose="020B0603030804020204" charset="0"/>
                <a:cs typeface="DejaVu Sans" panose="020B0603030804020204" charset="0"/>
              </a:rPr>
              <a:t>d.clear() : </a:t>
            </a:r>
            <a:r>
              <a:rPr lang="es-ES" sz="2000" dirty="0">
                <a:solidFill>
                  <a:schemeClr val="bg1"/>
                </a:solidFill>
                <a:ea typeface="DejaVu Sans" panose="020B0603030804020204" charset="0"/>
                <a:cs typeface="DejaVu Sans" panose="020B0603030804020204" charset="0"/>
              </a:rPr>
              <a:t>Elimina todos los pares del diccionario d de manera que se queda vacío</a:t>
            </a:r>
            <a:r>
              <a:rPr lang="es-ES" sz="2000" dirty="0" smtClean="0">
                <a:solidFill>
                  <a:schemeClr val="bg1"/>
                </a:solidFill>
                <a:ea typeface="DejaVu Sans" panose="020B0603030804020204" charset="0"/>
                <a:cs typeface="DejaVu Sans" panose="020B0603030804020204" charset="0"/>
              </a:rPr>
              <a:t>.</a:t>
            </a:r>
            <a:endParaRPr lang="en-US" sz="2000" dirty="0">
              <a:solidFill>
                <a:schemeClr val="bg1"/>
              </a:solidFill>
              <a:ea typeface="DejaVu Sans" panose="020B0603030804020204" charset="0"/>
              <a:cs typeface="DejaVu Sans" panose="020B0603030804020204" charset="0"/>
            </a:endParaRPr>
          </a:p>
        </p:txBody>
      </p:sp>
      <p:pic>
        <p:nvPicPr>
          <p:cNvPr id="7" name="Imagen 6"/>
          <p:cNvPicPr>
            <a:picLocks noChangeAspect="1"/>
          </p:cNvPicPr>
          <p:nvPr/>
        </p:nvPicPr>
        <p:blipFill>
          <a:blip r:embed="rId1"/>
          <a:stretch>
            <a:fillRect/>
          </a:stretch>
        </p:blipFill>
        <p:spPr>
          <a:xfrm>
            <a:off x="5966909" y="8492943"/>
            <a:ext cx="7201905" cy="130510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55850" y="467472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2179035" y="1453983"/>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n-US"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7</a:t>
            </a:r>
            <a:endParaRPr lang="zh-CN" altLang="en-US"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4225925" y="9474200"/>
            <a:ext cx="6606540" cy="521970"/>
          </a:xfrm>
          <a:prstGeom prst="rect">
            <a:avLst/>
          </a:prstGeom>
          <a:noFill/>
        </p:spPr>
        <p:txBody>
          <a:bodyPr wrap="square" rtlCol="0">
            <a:spAutoFit/>
          </a:bodyPr>
          <a:lstStyle/>
          <a:p>
            <a:r>
              <a:rPr lang="es-ES_tradnl"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Errores  y Excepciones</a:t>
            </a:r>
            <a:endPar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7478935" y="425450"/>
            <a:ext cx="8599265"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Control de Excepciones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lstStyle/>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33</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sp>
        <p:nvSpPr>
          <p:cNvPr id="27" name="Text Box 12"/>
          <p:cNvSpPr txBox="1"/>
          <p:nvPr/>
        </p:nvSpPr>
        <p:spPr>
          <a:xfrm>
            <a:off x="7180711" y="1263650"/>
            <a:ext cx="10269089" cy="7448193"/>
          </a:xfrm>
          <a:prstGeom prst="rect">
            <a:avLst/>
          </a:prstGeom>
          <a:noFill/>
        </p:spPr>
        <p:txBody>
          <a:bodyPr wrap="square" rtlCol="0">
            <a:spAutoFit/>
          </a:bodyPr>
          <a:lstStyle/>
          <a:p>
            <a:r>
              <a:rPr lang="es-ES_tradnl" altLang="en-US" sz="2000" b="1" dirty="0" smtClean="0">
                <a:solidFill>
                  <a:schemeClr val="bg1"/>
                </a:solidFill>
                <a:ea typeface="DejaVu Sans" panose="020B0603030804020204" charset="0"/>
                <a:cs typeface="DejaVu Sans" panose="020B0603030804020204" charset="0"/>
                <a:sym typeface="+mn-ea"/>
              </a:rPr>
              <a:t>Errores </a:t>
            </a:r>
            <a:r>
              <a:rPr lang="es-ES_tradnl" altLang="en-US" sz="2000" b="1" dirty="0">
                <a:solidFill>
                  <a:schemeClr val="bg1"/>
                </a:solidFill>
                <a:ea typeface="DejaVu Sans" panose="020B0603030804020204" charset="0"/>
                <a:cs typeface="DejaVu Sans" panose="020B0603030804020204" charset="0"/>
                <a:sym typeface="+mn-ea"/>
              </a:rPr>
              <a:t>: </a:t>
            </a:r>
            <a:r>
              <a:rPr lang="es-ES" sz="2000" dirty="0">
                <a:solidFill>
                  <a:schemeClr val="bg1"/>
                </a:solidFill>
                <a:ea typeface="DejaVu Sans" panose="020B0603030804020204" charset="0"/>
                <a:cs typeface="DejaVu Sans" panose="020B0603030804020204" charset="0"/>
              </a:rPr>
              <a:t>Los errores detienen la ejecución del programa y tienen varias causas.</a:t>
            </a:r>
            <a:endParaRPr lang="es-ES" sz="2000" dirty="0">
              <a:solidFill>
                <a:schemeClr val="bg1"/>
              </a:solidFill>
              <a:ea typeface="DejaVu Sans" panose="020B0603030804020204" charset="0"/>
              <a:cs typeface="DejaVu Sans" panose="020B0603030804020204" charset="0"/>
            </a:endParaRPr>
          </a:p>
          <a:p>
            <a:endParaRPr lang="es-ES" altLang="en-US" sz="2000" b="1" dirty="0">
              <a:solidFill>
                <a:schemeClr val="bg1"/>
              </a:solidFill>
              <a:ea typeface="DejaVu Sans" panose="020B0603030804020204" charset="0"/>
              <a:cs typeface="DejaVu Sans" panose="020B0603030804020204" charset="0"/>
              <a:sym typeface="+mn-ea"/>
            </a:endParaRPr>
          </a:p>
          <a:p>
            <a:r>
              <a:rPr lang="es-ES" sz="2000" b="1" dirty="0">
                <a:solidFill>
                  <a:schemeClr val="bg1"/>
                </a:solidFill>
                <a:ea typeface="DejaVu Sans" panose="020B0603030804020204" charset="0"/>
                <a:cs typeface="DejaVu Sans" panose="020B0603030804020204" charset="0"/>
              </a:rPr>
              <a:t>Errores de sintaxis:</a:t>
            </a:r>
            <a:endParaRPr lang="es-ES" sz="2000" b="1" dirty="0">
              <a:solidFill>
                <a:schemeClr val="bg1"/>
              </a:solidFill>
              <a:ea typeface="DejaVu Sans" panose="020B0603030804020204" charset="0"/>
              <a:cs typeface="DejaVu Sans" panose="020B0603030804020204" charset="0"/>
            </a:endParaRPr>
          </a:p>
          <a:p>
            <a:endParaRPr lang="es-ES" sz="2000"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 sz="2000" dirty="0">
                <a:solidFill>
                  <a:schemeClr val="bg1"/>
                </a:solidFill>
                <a:ea typeface="DejaVu Sans" panose="020B0603030804020204" charset="0"/>
                <a:cs typeface="DejaVu Sans" panose="020B0603030804020204" charset="0"/>
              </a:rPr>
              <a:t>Identificados con el código SyntaxError, son los que podemos apreciar repasando el código, por ejemplo al dejarnos de cerrar un paréntesis:</a:t>
            </a:r>
            <a:endParaRPr lang="es-ES" sz="2000" dirty="0">
              <a:solidFill>
                <a:schemeClr val="bg1"/>
              </a:solidFill>
              <a:ea typeface="DejaVu Sans" panose="020B0603030804020204" charset="0"/>
              <a:cs typeface="DejaVu Sans" panose="020B0603030804020204" charset="0"/>
            </a:endParaRPr>
          </a:p>
          <a:p>
            <a:endParaRPr lang="es-ES" altLang="en-US" sz="2000" dirty="0">
              <a:solidFill>
                <a:schemeClr val="bg1"/>
              </a:solidFill>
              <a:ea typeface="DejaVu Sans" panose="020B0603030804020204" charset="0"/>
              <a:cs typeface="DejaVu Sans" panose="020B0603030804020204" charset="0"/>
              <a:sym typeface="+mn-ea"/>
            </a:endParaRPr>
          </a:p>
          <a:p>
            <a:r>
              <a:rPr lang="es-ES" sz="2000" b="1" dirty="0">
                <a:solidFill>
                  <a:schemeClr val="bg1"/>
                </a:solidFill>
                <a:ea typeface="DejaVu Sans" panose="020B0603030804020204" charset="0"/>
                <a:cs typeface="DejaVu Sans" panose="020B0603030804020204" charset="0"/>
              </a:rPr>
              <a:t>Errores de </a:t>
            </a:r>
            <a:r>
              <a:rPr lang="es-ES" sz="2000" b="1" dirty="0" smtClean="0">
                <a:solidFill>
                  <a:schemeClr val="bg1"/>
                </a:solidFill>
                <a:ea typeface="DejaVu Sans" panose="020B0603030804020204" charset="0"/>
                <a:cs typeface="DejaVu Sans" panose="020B0603030804020204" charset="0"/>
              </a:rPr>
              <a:t>nombre:</a:t>
            </a:r>
            <a:endParaRPr lang="es-ES" sz="2000" b="1" dirty="0" smtClean="0">
              <a:solidFill>
                <a:schemeClr val="bg1"/>
              </a:solidFill>
              <a:ea typeface="DejaVu Sans" panose="020B0603030804020204" charset="0"/>
              <a:cs typeface="DejaVu Sans" panose="020B0603030804020204" charset="0"/>
            </a:endParaRPr>
          </a:p>
          <a:p>
            <a:endParaRPr lang="es-ES" sz="2000" b="1"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 sz="2000" dirty="0" smtClean="0">
                <a:solidFill>
                  <a:schemeClr val="bg1"/>
                </a:solidFill>
                <a:ea typeface="DejaVu Sans" panose="020B0603030804020204" charset="0"/>
                <a:cs typeface="DejaVu Sans" panose="020B0603030804020204" charset="0"/>
              </a:rPr>
              <a:t>Se </a:t>
            </a:r>
            <a:r>
              <a:rPr lang="es-ES" sz="2000" dirty="0">
                <a:solidFill>
                  <a:schemeClr val="bg1"/>
                </a:solidFill>
                <a:ea typeface="DejaVu Sans" panose="020B0603030804020204" charset="0"/>
                <a:cs typeface="DejaVu Sans" panose="020B0603030804020204" charset="0"/>
              </a:rPr>
              <a:t>producen cuando el sistema interpreta que debe ejecutar alguna función, método... pero no lo encuentra definido. Devuelven el código NameError:</a:t>
            </a:r>
            <a:endParaRPr lang="es-ES" sz="2000" dirty="0">
              <a:solidFill>
                <a:schemeClr val="bg1"/>
              </a:solidFill>
              <a:ea typeface="DejaVu Sans" panose="020B0603030804020204" charset="0"/>
              <a:cs typeface="DejaVu Sans" panose="020B0603030804020204" charset="0"/>
            </a:endParaRPr>
          </a:p>
          <a:p>
            <a:endParaRPr lang="es-ES" sz="2000" dirty="0">
              <a:solidFill>
                <a:schemeClr val="bg1"/>
              </a:solidFill>
              <a:ea typeface="DejaVu Sans" panose="020B0603030804020204" charset="0"/>
              <a:cs typeface="DejaVu Sans" panose="020B0603030804020204" charset="0"/>
            </a:endParaRPr>
          </a:p>
          <a:p>
            <a:r>
              <a:rPr lang="es-ES" sz="2000" b="1" dirty="0">
                <a:solidFill>
                  <a:schemeClr val="bg1"/>
                </a:solidFill>
                <a:ea typeface="DejaVu Sans" panose="020B0603030804020204" charset="0"/>
                <a:cs typeface="DejaVu Sans" panose="020B0603030804020204" charset="0"/>
              </a:rPr>
              <a:t>Errores </a:t>
            </a:r>
            <a:r>
              <a:rPr lang="es-ES" sz="2000" b="1" dirty="0" smtClean="0">
                <a:solidFill>
                  <a:schemeClr val="bg1"/>
                </a:solidFill>
                <a:ea typeface="DejaVu Sans" panose="020B0603030804020204" charset="0"/>
                <a:cs typeface="DejaVu Sans" panose="020B0603030804020204" charset="0"/>
              </a:rPr>
              <a:t>semánticos:</a:t>
            </a:r>
            <a:endParaRPr lang="es-ES" sz="2000" b="1" dirty="0" smtClean="0">
              <a:solidFill>
                <a:schemeClr val="bg1"/>
              </a:solidFill>
              <a:ea typeface="DejaVu Sans" panose="020B0603030804020204" charset="0"/>
              <a:cs typeface="DejaVu Sans" panose="020B0603030804020204" charset="0"/>
            </a:endParaRPr>
          </a:p>
          <a:p>
            <a:endParaRPr lang="es-ES" sz="2000" b="1" dirty="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 sz="2000" dirty="0">
                <a:solidFill>
                  <a:schemeClr val="bg1"/>
                </a:solidFill>
                <a:ea typeface="DejaVu Sans" panose="020B0603030804020204" charset="0"/>
                <a:cs typeface="DejaVu Sans" panose="020B0603030804020204" charset="0"/>
              </a:rPr>
              <a:t>Estos errores son muy difíciles de identificar porque van ligados al sentido del funcionamiento y dependen de la situación. Algunas veces pueden ocurrir y otras no.</a:t>
            </a:r>
            <a:endParaRPr lang="es-ES" sz="2000" dirty="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 sz="2000" dirty="0">
                <a:solidFill>
                  <a:schemeClr val="bg1"/>
                </a:solidFill>
                <a:ea typeface="DejaVu Sans" panose="020B0603030804020204" charset="0"/>
                <a:cs typeface="DejaVu Sans" panose="020B0603030804020204" charset="0"/>
              </a:rPr>
              <a:t>La mejor forma de prevenirlos es programando mucho y aprendiendo de tus propios fallos, la experiencia es la clave.</a:t>
            </a:r>
            <a:endParaRPr lang="es-ES" sz="2000" dirty="0">
              <a:solidFill>
                <a:schemeClr val="bg1"/>
              </a:solidFill>
              <a:ea typeface="DejaVu Sans" panose="020B0603030804020204" charset="0"/>
              <a:cs typeface="DejaVu Sans" panose="020B0603030804020204" charset="0"/>
            </a:endParaRPr>
          </a:p>
          <a:p>
            <a:endParaRPr lang="es-ES" dirty="0">
              <a:solidFill>
                <a:schemeClr val="bg1"/>
              </a:solidFill>
              <a:ea typeface="DejaVu Sans" panose="020B0603030804020204" charset="0"/>
              <a:cs typeface="DejaVu Sans" panose="020B0603030804020204" charset="0"/>
            </a:endParaRPr>
          </a:p>
          <a:p>
            <a:endParaRPr lang="es-ES" altLang="en-US" sz="2000" b="1" dirty="0" smtClean="0">
              <a:solidFill>
                <a:schemeClr val="bg1"/>
              </a:solidFill>
              <a:ea typeface="DejaVu Sans" panose="020B0603030804020204" charset="0"/>
              <a:cs typeface="DejaVu Sans" panose="020B0603030804020204" charset="0"/>
              <a:sym typeface="+mn-ea"/>
            </a:endParaRPr>
          </a:p>
          <a:p>
            <a:endParaRPr lang="es-ES_tradnl" altLang="en-US" sz="2000" b="1" dirty="0">
              <a:solidFill>
                <a:schemeClr val="bg1"/>
              </a:solidFill>
              <a:ea typeface="DejaVu Sans" panose="020B0603030804020204" charset="0"/>
              <a:cs typeface="DejaVu Sans" panose="020B0603030804020204" charset="0"/>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34</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Excepciones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273050"/>
            <a:ext cx="9670157" cy="707886"/>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Control de Excepciones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779089" y="1559034"/>
            <a:ext cx="15617590" cy="5940088"/>
          </a:xfrm>
          <a:prstGeom prst="rect">
            <a:avLst/>
          </a:prstGeom>
          <a:noFill/>
        </p:spPr>
        <p:txBody>
          <a:bodyPr wrap="square" rtlCol="0">
            <a:spAutoFit/>
          </a:bodyPr>
          <a:lstStyle/>
          <a:p>
            <a:pPr marL="285750"/>
            <a:r>
              <a:rPr lang="es-ES" sz="2000" b="1" dirty="0" smtClean="0">
                <a:solidFill>
                  <a:schemeClr val="bg1"/>
                </a:solidFill>
                <a:ea typeface="DejaVu Sans" panose="020B0603030804020204" charset="0"/>
                <a:cs typeface="DejaVu Sans" panose="020B0603030804020204" charset="0"/>
              </a:rPr>
              <a:t>1.- Excepciones: </a:t>
            </a:r>
            <a:r>
              <a:rPr lang="es-ES" sz="2000" dirty="0">
                <a:solidFill>
                  <a:schemeClr val="bg1"/>
                </a:solidFill>
                <a:ea typeface="DejaVu Sans" panose="020B0603030804020204" charset="0"/>
                <a:cs typeface="DejaVu Sans" panose="020B0603030804020204" charset="0"/>
              </a:rPr>
              <a:t>Las excepciones son bloques de código que nos permiten continuar con la ejecución de un programa pese a que ocurra un error</a:t>
            </a:r>
            <a:r>
              <a:rPr lang="es-ES" sz="2000" dirty="0" smtClean="0">
                <a:solidFill>
                  <a:schemeClr val="bg1"/>
                </a:solidFill>
                <a:ea typeface="DejaVu Sans" panose="020B0603030804020204" charset="0"/>
                <a:cs typeface="DejaVu Sans" panose="020B0603030804020204" charset="0"/>
              </a:rPr>
              <a:t>.</a:t>
            </a:r>
            <a:endParaRPr lang="es-ES" sz="2000" dirty="0" smtClean="0">
              <a:solidFill>
                <a:schemeClr val="bg1"/>
              </a:solidFill>
              <a:ea typeface="DejaVu Sans" panose="020B0603030804020204" charset="0"/>
              <a:cs typeface="DejaVu Sans" panose="020B0603030804020204" charset="0"/>
            </a:endParaRPr>
          </a:p>
          <a:p>
            <a:pPr marL="285750"/>
            <a:endParaRPr lang="es-ES" sz="2000" dirty="0">
              <a:solidFill>
                <a:schemeClr val="bg1"/>
              </a:solidFill>
              <a:ea typeface="DejaVu Sans" panose="020B0603030804020204" charset="0"/>
              <a:cs typeface="DejaVu Sans" panose="020B0603030804020204" charset="0"/>
            </a:endParaRPr>
          </a:p>
          <a:p>
            <a:r>
              <a:rPr lang="es-ES" sz="2000" b="1" dirty="0" smtClean="0">
                <a:solidFill>
                  <a:schemeClr val="bg1"/>
                </a:solidFill>
                <a:ea typeface="DejaVu Sans" panose="020B0603030804020204" charset="0"/>
                <a:cs typeface="DejaVu Sans" panose="020B0603030804020204" charset="0"/>
              </a:rPr>
              <a:t>   2.- Bloques </a:t>
            </a:r>
            <a:r>
              <a:rPr lang="es-ES" sz="2000" b="1" dirty="0">
                <a:solidFill>
                  <a:schemeClr val="bg1"/>
                </a:solidFill>
                <a:ea typeface="DejaVu Sans" panose="020B0603030804020204" charset="0"/>
                <a:cs typeface="DejaVu Sans" panose="020B0603030804020204" charset="0"/>
              </a:rPr>
              <a:t>try </a:t>
            </a:r>
            <a:r>
              <a:rPr lang="es-ES" sz="2000" b="1" dirty="0" smtClean="0">
                <a:solidFill>
                  <a:schemeClr val="bg1"/>
                </a:solidFill>
                <a:ea typeface="DejaVu Sans" panose="020B0603030804020204" charset="0"/>
                <a:cs typeface="DejaVu Sans" panose="020B0603030804020204" charset="0"/>
              </a:rPr>
              <a:t>– except:</a:t>
            </a:r>
            <a:endParaRPr lang="es-ES" sz="2000" b="1" dirty="0" smtClean="0">
              <a:solidFill>
                <a:schemeClr val="bg1"/>
              </a:solidFill>
              <a:ea typeface="DejaVu Sans" panose="020B0603030804020204" charset="0"/>
              <a:cs typeface="DejaVu Sans" panose="020B0603030804020204" charset="0"/>
            </a:endParaRPr>
          </a:p>
          <a:p>
            <a:endParaRPr lang="es-ES" sz="2000" b="1" dirty="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 sz="2000" dirty="0" smtClean="0">
                <a:solidFill>
                  <a:schemeClr val="bg1"/>
                </a:solidFill>
                <a:ea typeface="DejaVu Sans" panose="020B0603030804020204" charset="0"/>
                <a:cs typeface="DejaVu Sans" panose="020B0603030804020204" charset="0"/>
              </a:rPr>
              <a:t>Para </a:t>
            </a:r>
            <a:r>
              <a:rPr lang="es-ES" sz="2000" dirty="0">
                <a:solidFill>
                  <a:schemeClr val="bg1"/>
                </a:solidFill>
                <a:ea typeface="DejaVu Sans" panose="020B0603030804020204" charset="0"/>
                <a:cs typeface="DejaVu Sans" panose="020B0603030804020204" charset="0"/>
              </a:rPr>
              <a:t>prevenir el fallo debemos poner el código propenso a errores en un bloque try y luego encadenar un </a:t>
            </a:r>
            <a:r>
              <a:rPr lang="es-ES" sz="2000" dirty="0" smtClean="0">
                <a:solidFill>
                  <a:schemeClr val="bg1"/>
                </a:solidFill>
                <a:ea typeface="DejaVu Sans" panose="020B0603030804020204" charset="0"/>
                <a:cs typeface="DejaVu Sans" panose="020B0603030804020204" charset="0"/>
              </a:rPr>
              <a:t>       bloque</a:t>
            </a:r>
            <a:r>
              <a:rPr lang="es-ES" sz="2000" dirty="0">
                <a:solidFill>
                  <a:schemeClr val="bg1"/>
                </a:solidFill>
                <a:ea typeface="DejaVu Sans" panose="020B0603030804020204" charset="0"/>
                <a:cs typeface="DejaVu Sans" panose="020B0603030804020204" charset="0"/>
              </a:rPr>
              <a:t> except para tratar la situación excepcional mostrando que ha ocurrido un </a:t>
            </a:r>
            <a:r>
              <a:rPr lang="es-ES" sz="2000" dirty="0" smtClean="0">
                <a:solidFill>
                  <a:schemeClr val="bg1"/>
                </a:solidFill>
                <a:ea typeface="DejaVu Sans" panose="020B0603030804020204" charset="0"/>
                <a:cs typeface="DejaVu Sans" panose="020B0603030804020204" charset="0"/>
              </a:rPr>
              <a:t>fallo.</a:t>
            </a:r>
            <a:endParaRPr lang="es-ES" sz="2000"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endParaRPr lang="es-ES" sz="2000"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 sz="2000" dirty="0" smtClean="0">
                <a:solidFill>
                  <a:schemeClr val="bg1"/>
                </a:solidFill>
                <a:ea typeface="DejaVu Sans" panose="020B0603030804020204" charset="0"/>
                <a:cs typeface="DejaVu Sans" panose="020B0603030804020204" charset="0"/>
              </a:rPr>
              <a:t>Nos </a:t>
            </a:r>
            <a:r>
              <a:rPr lang="es-ES" sz="2000" dirty="0">
                <a:solidFill>
                  <a:schemeClr val="bg1"/>
                </a:solidFill>
                <a:ea typeface="DejaVu Sans" panose="020B0603030804020204" charset="0"/>
                <a:cs typeface="DejaVu Sans" panose="020B0603030804020204" charset="0"/>
              </a:rPr>
              <a:t>permite controlar situaciones excepcionales que generalmente darían error y en su lugar mostrar un mensaje o ejecutar una pieza de código alternativo</a:t>
            </a:r>
            <a:r>
              <a:rPr lang="es-ES" sz="2000" dirty="0" smtClean="0">
                <a:solidFill>
                  <a:schemeClr val="bg1"/>
                </a:solidFill>
                <a:ea typeface="DejaVu Sans" panose="020B0603030804020204" charset="0"/>
                <a:cs typeface="DejaVu Sans" panose="020B0603030804020204" charset="0"/>
              </a:rPr>
              <a:t>.</a:t>
            </a:r>
            <a:endParaRPr lang="es-ES" sz="2000"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endParaRPr lang="es-ES" sz="2000" dirty="0">
              <a:solidFill>
                <a:schemeClr val="bg1"/>
              </a:solidFill>
              <a:ea typeface="DejaVu Sans" panose="020B0603030804020204" charset="0"/>
              <a:cs typeface="DejaVu Sans" panose="020B0603030804020204" charset="0"/>
            </a:endParaRPr>
          </a:p>
          <a:p>
            <a:r>
              <a:rPr lang="es-ES" sz="2000" b="1" dirty="0" smtClean="0">
                <a:solidFill>
                  <a:schemeClr val="bg1"/>
                </a:solidFill>
                <a:ea typeface="DejaVu Sans" panose="020B0603030804020204" charset="0"/>
                <a:cs typeface="DejaVu Sans" panose="020B0603030804020204" charset="0"/>
              </a:rPr>
              <a:t>   3.- Bloque else:</a:t>
            </a:r>
            <a:endParaRPr lang="es-ES" sz="2000" b="1" dirty="0" smtClean="0">
              <a:solidFill>
                <a:schemeClr val="bg1"/>
              </a:solidFill>
              <a:ea typeface="DejaVu Sans" panose="020B0603030804020204" charset="0"/>
              <a:cs typeface="DejaVu Sans" panose="020B0603030804020204" charset="0"/>
            </a:endParaRPr>
          </a:p>
          <a:p>
            <a:endParaRPr lang="es-ES" sz="2000" b="1" dirty="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 sz="2000" dirty="0">
                <a:solidFill>
                  <a:schemeClr val="bg1"/>
                </a:solidFill>
                <a:ea typeface="DejaVu Sans" panose="020B0603030804020204" charset="0"/>
                <a:cs typeface="DejaVu Sans" panose="020B0603030804020204" charset="0"/>
              </a:rPr>
              <a:t>Es posible encadenar un bloque else después del except para comprobar el caso en que todo </a:t>
            </a:r>
            <a:r>
              <a:rPr lang="es-ES" sz="2000" dirty="0" smtClean="0">
                <a:solidFill>
                  <a:schemeClr val="bg1"/>
                </a:solidFill>
                <a:ea typeface="DejaVu Sans" panose="020B0603030804020204" charset="0"/>
                <a:cs typeface="DejaVu Sans" panose="020B0603030804020204" charset="0"/>
              </a:rPr>
              <a:t>funcione correctamente</a:t>
            </a:r>
            <a:r>
              <a:rPr lang="es-ES" sz="2000" dirty="0">
                <a:solidFill>
                  <a:schemeClr val="bg1"/>
                </a:solidFill>
                <a:ea typeface="DejaVu Sans" panose="020B0603030804020204" charset="0"/>
                <a:cs typeface="DejaVu Sans" panose="020B0603030804020204" charset="0"/>
              </a:rPr>
              <a:t> (no se ejecuta la excepción</a:t>
            </a:r>
            <a:r>
              <a:rPr lang="es-ES" sz="2000" dirty="0" smtClean="0">
                <a:solidFill>
                  <a:schemeClr val="bg1"/>
                </a:solidFill>
                <a:ea typeface="DejaVu Sans" panose="020B0603030804020204" charset="0"/>
                <a:cs typeface="DejaVu Sans" panose="020B0603030804020204" charset="0"/>
              </a:rPr>
              <a:t>).</a:t>
            </a:r>
            <a:endParaRPr lang="es-ES" sz="2000" dirty="0" smtClean="0">
              <a:solidFill>
                <a:schemeClr val="bg1"/>
              </a:solidFill>
              <a:ea typeface="DejaVu Sans" panose="020B0603030804020204" charset="0"/>
              <a:cs typeface="DejaVu Sans" panose="020B0603030804020204" charset="0"/>
            </a:endParaRPr>
          </a:p>
          <a:p>
            <a:endParaRPr lang="es-ES" sz="2000"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 sz="2000" dirty="0" smtClean="0">
                <a:solidFill>
                  <a:schemeClr val="bg1"/>
                </a:solidFill>
                <a:ea typeface="DejaVu Sans" panose="020B0603030804020204" charset="0"/>
                <a:cs typeface="DejaVu Sans" panose="020B0603030804020204" charset="0"/>
              </a:rPr>
              <a:t>El </a:t>
            </a:r>
            <a:r>
              <a:rPr lang="es-ES" sz="2000" dirty="0">
                <a:solidFill>
                  <a:schemeClr val="bg1"/>
                </a:solidFill>
                <a:ea typeface="DejaVu Sans" panose="020B0603030804020204" charset="0"/>
                <a:cs typeface="DejaVu Sans" panose="020B0603030804020204" charset="0"/>
              </a:rPr>
              <a:t>bloque else es un buen momento para romper la iteración con break si todo funciona </a:t>
            </a:r>
            <a:r>
              <a:rPr lang="es-ES" sz="2000" dirty="0" smtClean="0">
                <a:solidFill>
                  <a:schemeClr val="bg1"/>
                </a:solidFill>
                <a:ea typeface="DejaVu Sans" panose="020B0603030804020204" charset="0"/>
                <a:cs typeface="DejaVu Sans" panose="020B0603030804020204" charset="0"/>
              </a:rPr>
              <a:t>correctamente.</a:t>
            </a:r>
            <a:endParaRPr lang="es-ES" sz="2000" dirty="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endParaRPr lang="es-ES" sz="2000"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endParaRPr lang="es-ES" sz="2000" dirty="0">
              <a:solidFill>
                <a:schemeClr val="bg1"/>
              </a:solidFill>
              <a:ea typeface="DejaVu Sans" panose="020B0603030804020204" charset="0"/>
              <a:cs typeface="DejaVu Sans" panose="020B0603030804020204" charset="0"/>
            </a:endParaRPr>
          </a:p>
        </p:txBody>
      </p:sp>
      <p:pic>
        <p:nvPicPr>
          <p:cNvPr id="3" name="Picture 2" descr="Screen Capture_select-area_20200821101806"/>
          <p:cNvPicPr>
            <a:picLocks noChangeAspect="1"/>
          </p:cNvPicPr>
          <p:nvPr/>
        </p:nvPicPr>
        <p:blipFill>
          <a:blip r:embed="rId1"/>
          <a:stretch>
            <a:fillRect/>
          </a:stretch>
        </p:blipFill>
        <p:spPr>
          <a:xfrm>
            <a:off x="6176645" y="7117715"/>
            <a:ext cx="6743065" cy="244284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35</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Excepciones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273050"/>
            <a:ext cx="9670157" cy="707886"/>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Control de Excepciones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1559034"/>
            <a:ext cx="15617590" cy="1322070"/>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5</a:t>
            </a:r>
            <a:r>
              <a:rPr lang="es-ES" sz="2000" b="1" dirty="0" smtClean="0">
                <a:solidFill>
                  <a:schemeClr val="bg1"/>
                </a:solidFill>
                <a:ea typeface="DejaVu Sans" panose="020B0603030804020204" charset="0"/>
                <a:cs typeface="DejaVu Sans" panose="020B0603030804020204" charset="0"/>
              </a:rPr>
              <a:t>.- </a:t>
            </a:r>
            <a:r>
              <a:rPr lang="es-ES" sz="2000" b="1" dirty="0" smtClean="0">
                <a:solidFill>
                  <a:schemeClr val="bg1"/>
                </a:solidFill>
                <a:ea typeface="DejaVu Sans" panose="020B0603030804020204" charset="0"/>
                <a:cs typeface="DejaVu Sans" panose="020B0603030804020204" charset="0"/>
                <a:sym typeface="+mn-ea"/>
              </a:rPr>
              <a:t>Bloque </a:t>
            </a:r>
            <a:r>
              <a:rPr lang="es-ES_tradnl" altLang="es-ES" sz="2000" b="1" dirty="0">
                <a:solidFill>
                  <a:schemeClr val="bg1"/>
                </a:solidFill>
                <a:ea typeface="DejaVu Sans" panose="020B0603030804020204" charset="0"/>
                <a:cs typeface="DejaVu Sans" panose="020B0603030804020204" charset="0"/>
                <a:sym typeface="+mn-ea"/>
              </a:rPr>
              <a:t>finally</a:t>
            </a:r>
            <a:r>
              <a:rPr lang="es-ES" sz="2000" b="1" dirty="0" smtClean="0">
                <a:solidFill>
                  <a:schemeClr val="bg1"/>
                </a:solidFill>
                <a:ea typeface="DejaVu Sans" panose="020B0603030804020204" charset="0"/>
                <a:cs typeface="DejaVu Sans" panose="020B0603030804020204" charset="0"/>
                <a:sym typeface="+mn-ea"/>
              </a:rPr>
              <a:t>:</a:t>
            </a:r>
            <a:r>
              <a:rPr lang="es-ES" sz="2000" b="1" dirty="0" smtClean="0">
                <a:solidFill>
                  <a:schemeClr val="bg1"/>
                </a:solidFill>
                <a:ea typeface="DejaVu Sans" panose="020B0603030804020204" charset="0"/>
                <a:cs typeface="DejaVu Sans" panose="020B0603030804020204" charset="0"/>
              </a:rPr>
              <a:t> </a:t>
            </a:r>
            <a:r>
              <a:rPr lang="es-ES_tradnl" altLang="es-ES" sz="2000" b="1" dirty="0" smtClean="0">
                <a:solidFill>
                  <a:schemeClr val="bg1"/>
                </a:solidFill>
                <a:ea typeface="DejaVu Sans" panose="020B0603030804020204" charset="0"/>
                <a:cs typeface="DejaVu Sans" panose="020B0603030804020204" charset="0"/>
              </a:rPr>
              <a:t> </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285750"/>
            <a:r>
              <a:rPr lang="es-ES" sz="2000" dirty="0" smtClean="0">
                <a:solidFill>
                  <a:schemeClr val="bg1"/>
                </a:solidFill>
                <a:ea typeface="DejaVu Sans" panose="020B0603030804020204" charset="0"/>
                <a:cs typeface="DejaVu Sans" panose="020B0603030804020204" charset="0"/>
              </a:rPr>
              <a:t>Por último es posible utilizar un bloque finally que se ejecute al final del código, ocurra o no ocurra un error</a:t>
            </a:r>
            <a:r>
              <a:rPr lang="es-ES_tradnl" altLang="es-ES" sz="2000" dirty="0" smtClean="0">
                <a:solidFill>
                  <a:schemeClr val="bg1"/>
                </a:solidFill>
                <a:ea typeface="DejaVu Sans" panose="020B0603030804020204" charset="0"/>
                <a:cs typeface="DejaVu Sans" panose="020B0603030804020204" charset="0"/>
              </a:rPr>
              <a:t>.</a:t>
            </a:r>
            <a:endParaRPr lang="es-ES" sz="2000"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endParaRPr lang="es-ES" sz="2000" dirty="0">
              <a:solidFill>
                <a:schemeClr val="bg1"/>
              </a:solidFill>
              <a:ea typeface="DejaVu Sans" panose="020B0603030804020204" charset="0"/>
              <a:cs typeface="DejaVu Sans" panose="020B0603030804020204" charset="0"/>
            </a:endParaRPr>
          </a:p>
        </p:txBody>
      </p:sp>
      <p:sp>
        <p:nvSpPr>
          <p:cNvPr id="8" name="Text Box 7"/>
          <p:cNvSpPr txBox="1"/>
          <p:nvPr/>
        </p:nvSpPr>
        <p:spPr>
          <a:xfrm>
            <a:off x="1829889" y="2905234"/>
            <a:ext cx="15617590" cy="2245360"/>
          </a:xfrm>
          <a:prstGeom prst="rect">
            <a:avLst/>
          </a:prstGeom>
          <a:noFill/>
        </p:spPr>
        <p:txBody>
          <a:bodyPr wrap="square" rtlCol="0">
            <a:spAutoFit/>
          </a:bodyPr>
          <a:p>
            <a:pPr marL="285750"/>
            <a:r>
              <a:rPr lang="es-ES_tradnl" altLang="es-ES" sz="2000" b="1" dirty="0" smtClean="0">
                <a:solidFill>
                  <a:schemeClr val="bg1"/>
                </a:solidFill>
                <a:ea typeface="DejaVu Sans" panose="020B0603030804020204" charset="0"/>
                <a:cs typeface="DejaVu Sans" panose="020B0603030804020204" charset="0"/>
              </a:rPr>
              <a:t>6</a:t>
            </a:r>
            <a:r>
              <a:rPr lang="es-ES" sz="2000" b="1" dirty="0" smtClean="0">
                <a:solidFill>
                  <a:schemeClr val="bg1"/>
                </a:solidFill>
                <a:ea typeface="DejaVu Sans" panose="020B0603030804020204" charset="0"/>
                <a:cs typeface="DejaVu Sans" panose="020B0603030804020204" charset="0"/>
              </a:rPr>
              <a:t>.- </a:t>
            </a:r>
            <a:r>
              <a:rPr lang="es-ES_tradnl" sz="2000" b="1" dirty="0" smtClean="0">
                <a:solidFill>
                  <a:schemeClr val="bg1"/>
                </a:solidFill>
                <a:ea typeface="DejaVu Sans" panose="020B0603030804020204" charset="0"/>
                <a:cs typeface="DejaVu Sans" panose="020B0603030804020204" charset="0"/>
                <a:sym typeface="+mn-ea"/>
              </a:rPr>
              <a:t>Excepciones Múltiples</a:t>
            </a:r>
            <a:r>
              <a:rPr lang="es-ES" sz="2000" b="1" dirty="0" smtClean="0">
                <a:solidFill>
                  <a:schemeClr val="bg1"/>
                </a:solidFill>
                <a:ea typeface="DejaVu Sans" panose="020B0603030804020204" charset="0"/>
                <a:cs typeface="DejaVu Sans" panose="020B0603030804020204" charset="0"/>
                <a:sym typeface="+mn-ea"/>
              </a:rPr>
              <a:t>:</a:t>
            </a:r>
            <a:r>
              <a:rPr lang="es-ES" sz="2000" b="1" dirty="0" smtClean="0">
                <a:solidFill>
                  <a:schemeClr val="bg1"/>
                </a:solidFill>
                <a:ea typeface="DejaVu Sans" panose="020B0603030804020204" charset="0"/>
                <a:cs typeface="DejaVu Sans" panose="020B0603030804020204" charset="0"/>
              </a:rPr>
              <a:t> </a:t>
            </a:r>
            <a:r>
              <a:rPr lang="es-ES_tradnl" altLang="es-ES" sz="2000" b="1" dirty="0" smtClean="0">
                <a:solidFill>
                  <a:schemeClr val="bg1"/>
                </a:solidFill>
                <a:ea typeface="DejaVu Sans" panose="020B0603030804020204" charset="0"/>
                <a:cs typeface="DejaVu Sans" panose="020B0603030804020204" charset="0"/>
              </a:rPr>
              <a:t> </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En una misma pieza de código pueden ocurrir muchos errores distintos y quizá nos interese actuar de forma diferente en cada caso.</a:t>
            </a: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Una buena práctica es asignar una excepción a una variable y de esta forma es posible analizar el tipo de error que sucede gracias a su identificador.</a:t>
            </a:r>
            <a:endParaRPr lang="es-ES_tradnl" altLang="es-ES" sz="2000"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endParaRPr lang="es-ES" sz="2000" dirty="0">
              <a:solidFill>
                <a:schemeClr val="bg1"/>
              </a:solidFill>
              <a:ea typeface="DejaVu Sans" panose="020B0603030804020204" charset="0"/>
              <a:cs typeface="DejaVu Sans" panose="020B0603030804020204" charset="0"/>
            </a:endParaRPr>
          </a:p>
        </p:txBody>
      </p:sp>
      <p:pic>
        <p:nvPicPr>
          <p:cNvPr id="9" name="Picture 8" descr="Screen Capture_select-area_20200821110422"/>
          <p:cNvPicPr>
            <a:picLocks noChangeAspect="1"/>
          </p:cNvPicPr>
          <p:nvPr/>
        </p:nvPicPr>
        <p:blipFill>
          <a:blip r:embed="rId1"/>
          <a:stretch>
            <a:fillRect/>
          </a:stretch>
        </p:blipFill>
        <p:spPr>
          <a:xfrm>
            <a:off x="5838825" y="4953000"/>
            <a:ext cx="7599680" cy="1616710"/>
          </a:xfrm>
          <a:prstGeom prst="rect">
            <a:avLst/>
          </a:prstGeom>
        </p:spPr>
      </p:pic>
      <p:pic>
        <p:nvPicPr>
          <p:cNvPr id="10" name="Picture 9" descr="Screen Capture_select-area_20200821110525"/>
          <p:cNvPicPr>
            <a:picLocks noChangeAspect="1"/>
          </p:cNvPicPr>
          <p:nvPr/>
        </p:nvPicPr>
        <p:blipFill>
          <a:blip r:embed="rId2"/>
          <a:stretch>
            <a:fillRect/>
          </a:stretch>
        </p:blipFill>
        <p:spPr>
          <a:xfrm>
            <a:off x="5838825" y="6763385"/>
            <a:ext cx="7599680" cy="244729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36</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Excepciones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273050"/>
            <a:ext cx="9670157" cy="707886"/>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Control de Excepciones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1559034"/>
            <a:ext cx="15617590" cy="2553335"/>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7</a:t>
            </a:r>
            <a:r>
              <a:rPr lang="es-ES" sz="2000" b="1" dirty="0" smtClean="0">
                <a:solidFill>
                  <a:schemeClr val="bg1"/>
                </a:solidFill>
                <a:ea typeface="DejaVu Sans" panose="020B0603030804020204" charset="0"/>
                <a:cs typeface="DejaVu Sans" panose="020B0603030804020204" charset="0"/>
              </a:rPr>
              <a:t>.- </a:t>
            </a:r>
            <a:r>
              <a:rPr lang="es-ES_tradnl" altLang="es-ES" sz="2000" b="1" dirty="0" smtClean="0">
                <a:solidFill>
                  <a:schemeClr val="bg1"/>
                </a:solidFill>
                <a:ea typeface="DejaVu Sans" panose="020B0603030804020204" charset="0"/>
                <a:cs typeface="DejaVu Sans" panose="020B0603030804020204" charset="0"/>
              </a:rPr>
              <a:t>Invocación de excepciones</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En algunas ocasiones quizá nos interesa llamar un error manualmente, ya que un print común no es muy elegante:</a:t>
            </a:r>
            <a:endParaRPr sz="2000" dirty="0" smtClean="0">
              <a:solidFill>
                <a:schemeClr val="bg1"/>
              </a:solidFill>
              <a:ea typeface="DejaVu Sans" panose="020B0603030804020204" charset="0"/>
              <a:cs typeface="DejaVu Sans" panose="020B0603030804020204" charset="0"/>
            </a:endParaRPr>
          </a:p>
          <a:p>
            <a:pPr marL="285750"/>
            <a:endParaRPr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sz="2000" b="1" dirty="0" smtClean="0">
                <a:solidFill>
                  <a:schemeClr val="bg1"/>
                </a:solidFill>
                <a:ea typeface="DejaVu Sans" panose="020B0603030804020204" charset="0"/>
                <a:cs typeface="DejaVu Sans" panose="020B0603030804020204" charset="0"/>
              </a:rPr>
              <a:t>   </a:t>
            </a:r>
            <a:r>
              <a:rPr sz="2000" b="1" dirty="0" smtClean="0">
                <a:solidFill>
                  <a:schemeClr val="bg1"/>
                </a:solidFill>
                <a:ea typeface="DejaVu Sans" panose="020B0603030804020204" charset="0"/>
                <a:cs typeface="DejaVu Sans" panose="020B0603030804020204" charset="0"/>
              </a:rPr>
              <a:t>Instrucción raise</a:t>
            </a:r>
            <a:r>
              <a:rPr lang="es-ES_tradnl" sz="2000" b="1" dirty="0" smtClean="0">
                <a:solidFill>
                  <a:schemeClr val="bg1"/>
                </a:solidFill>
                <a:ea typeface="DejaVu Sans" panose="020B0603030804020204" charset="0"/>
                <a:cs typeface="DejaVu Sans" panose="020B0603030804020204" charset="0"/>
              </a:rPr>
              <a:t>:</a:t>
            </a:r>
            <a:endParaRPr lang="es-ES_tradnl" sz="2000" b="1" dirty="0" smtClean="0">
              <a:solidFill>
                <a:schemeClr val="bg1"/>
              </a:solidFill>
              <a:ea typeface="DejaVu Sans" panose="020B0603030804020204" charset="0"/>
              <a:cs typeface="DejaVu Sans" panose="020B0603030804020204" charset="0"/>
            </a:endParaRPr>
          </a:p>
          <a:p>
            <a:pPr marL="1085850" lvl="1" indent="-342900">
              <a:buFont typeface="Arial" panose="020B0604020202090204" pitchFamily="34" charset="0"/>
              <a:buChar char="•"/>
            </a:pPr>
            <a:r>
              <a:rPr sz="2000" dirty="0" smtClean="0">
                <a:solidFill>
                  <a:schemeClr val="bg1"/>
                </a:solidFill>
                <a:ea typeface="DejaVu Sans" panose="020B0603030804020204" charset="0"/>
                <a:cs typeface="DejaVu Sans" panose="020B0603030804020204" charset="0"/>
              </a:rPr>
              <a:t>Gracias a </a:t>
            </a:r>
            <a:r>
              <a:rPr sz="2000" b="1" dirty="0" smtClean="0">
                <a:solidFill>
                  <a:schemeClr val="bg1"/>
                </a:solidFill>
                <a:ea typeface="DejaVu Sans" panose="020B0603030804020204" charset="0"/>
                <a:cs typeface="DejaVu Sans" panose="020B0603030804020204" charset="0"/>
              </a:rPr>
              <a:t>raise </a:t>
            </a:r>
            <a:r>
              <a:rPr sz="2000" dirty="0" smtClean="0">
                <a:solidFill>
                  <a:schemeClr val="bg1"/>
                </a:solidFill>
                <a:ea typeface="DejaVu Sans" panose="020B0603030804020204" charset="0"/>
                <a:cs typeface="DejaVu Sans" panose="020B0603030804020204" charset="0"/>
              </a:rPr>
              <a:t>podemos lanzar un error manual pasándole el identificador. Luego simplemente podemos añadir un except para tratar esta excepción que hemos lanzado</a:t>
            </a:r>
            <a:endParaRPr sz="2000" dirty="0" smtClean="0">
              <a:solidFill>
                <a:schemeClr val="bg1"/>
              </a:solidFill>
              <a:ea typeface="DejaVu Sans" panose="020B0603030804020204" charset="0"/>
              <a:cs typeface="DejaVu Sans" panose="020B0603030804020204" charset="0"/>
            </a:endParaRPr>
          </a:p>
          <a:p>
            <a:pPr marL="285750"/>
            <a:endParaRPr sz="2000" dirty="0" smtClean="0">
              <a:solidFill>
                <a:schemeClr val="bg1"/>
              </a:solidFill>
              <a:ea typeface="DejaVu Sans" panose="020B0603030804020204" charset="0"/>
              <a:cs typeface="DejaVu Sans" panose="020B0603030804020204" charset="0"/>
            </a:endParaRPr>
          </a:p>
        </p:txBody>
      </p:sp>
      <p:pic>
        <p:nvPicPr>
          <p:cNvPr id="3" name="Picture 2" descr="Screen Capture_select-area_20200821114449"/>
          <p:cNvPicPr>
            <a:picLocks noChangeAspect="1"/>
          </p:cNvPicPr>
          <p:nvPr/>
        </p:nvPicPr>
        <p:blipFill>
          <a:blip r:embed="rId1"/>
          <a:stretch>
            <a:fillRect/>
          </a:stretch>
        </p:blipFill>
        <p:spPr>
          <a:xfrm>
            <a:off x="6033770" y="4311650"/>
            <a:ext cx="7442835" cy="22288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55850" y="467472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2179035" y="1453983"/>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8</a:t>
            </a:r>
            <a:endPar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4225925" y="9474200"/>
            <a:ext cx="6606540" cy="521970"/>
          </a:xfrm>
          <a:prstGeom prst="rect">
            <a:avLst/>
          </a:prstGeom>
          <a:noFill/>
        </p:spPr>
        <p:txBody>
          <a:bodyPr wrap="square" rtlCol="0">
            <a:spAutoFit/>
          </a:bodyPr>
          <a:lstStyle/>
          <a:p>
            <a:r>
              <a:rPr lang="es-ES_tradnl"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Manejo de Fechas</a:t>
            </a:r>
            <a:endPar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7478935" y="425450"/>
            <a:ext cx="859926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Librería DataTime</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lstStyle/>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37</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sp>
        <p:nvSpPr>
          <p:cNvPr id="27" name="Text Box 12"/>
          <p:cNvSpPr txBox="1"/>
          <p:nvPr/>
        </p:nvSpPr>
        <p:spPr>
          <a:xfrm>
            <a:off x="6671310" y="1263650"/>
            <a:ext cx="10778490" cy="7785735"/>
          </a:xfrm>
          <a:prstGeom prst="rect">
            <a:avLst/>
          </a:prstGeom>
          <a:noFill/>
        </p:spPr>
        <p:txBody>
          <a:bodyPr wrap="square" rtlCol="0">
            <a:spAutoFit/>
          </a:bodyPr>
          <a:lstStyle/>
          <a:p>
            <a:r>
              <a:rPr lang="es-ES_tradnl" altLang="en-US" sz="2000" b="1" dirty="0" smtClean="0">
                <a:solidFill>
                  <a:schemeClr val="bg1"/>
                </a:solidFill>
                <a:ea typeface="DejaVu Sans" panose="020B0603030804020204" charset="0"/>
                <a:cs typeface="DejaVu Sans" panose="020B0603030804020204" charset="0"/>
                <a:sym typeface="+mn-ea"/>
              </a:rPr>
              <a:t>DataTime </a:t>
            </a:r>
            <a:r>
              <a:rPr lang="es-ES_tradnl" altLang="en-US" sz="2000" b="1" dirty="0">
                <a:solidFill>
                  <a:schemeClr val="bg1"/>
                </a:solidFill>
                <a:ea typeface="DejaVu Sans" panose="020B0603030804020204" charset="0"/>
                <a:cs typeface="DejaVu Sans" panose="020B0603030804020204" charset="0"/>
                <a:sym typeface="+mn-ea"/>
              </a:rPr>
              <a:t>:</a:t>
            </a:r>
            <a:endParaRPr lang="es-ES_tradnl" altLang="en-US" sz="2000" b="1" dirty="0">
              <a:solidFill>
                <a:schemeClr val="bg1"/>
              </a:solidFill>
              <a:ea typeface="DejaVu Sans" panose="020B0603030804020204" charset="0"/>
              <a:cs typeface="DejaVu Sans" panose="020B0603030804020204" charset="0"/>
              <a:sym typeface="+mn-ea"/>
            </a:endParaRPr>
          </a:p>
          <a:p>
            <a:r>
              <a:rPr lang="es-ES_tradnl" altLang="en-US" sz="2000" b="1" dirty="0">
                <a:solidFill>
                  <a:schemeClr val="bg1"/>
                </a:solidFill>
                <a:ea typeface="DejaVu Sans" panose="020B0603030804020204" charset="0"/>
                <a:cs typeface="DejaVu Sans" panose="020B0603030804020204" charset="0"/>
                <a:sym typeface="+mn-ea"/>
              </a:rPr>
              <a:t> </a:t>
            </a:r>
            <a:endParaRPr lang="es-ES" altLang="en-US" sz="2000" b="1" dirty="0">
              <a:solidFill>
                <a:schemeClr val="bg1"/>
              </a:solidFill>
              <a:ea typeface="DejaVu Sans" panose="020B0603030804020204" charset="0"/>
              <a:cs typeface="DejaVu Sans" panose="020B0603030804020204" charset="0"/>
              <a:sym typeface="+mn-ea"/>
            </a:endParaRPr>
          </a:p>
          <a:p>
            <a:pPr marL="285750" indent="-285750">
              <a:buFont typeface="Arial" panose="020B0604020202090204" pitchFamily="34" charset="0"/>
              <a:buChar char="•"/>
            </a:pPr>
            <a:r>
              <a:rPr lang="es-ES_tradnl" altLang="es-ES" sz="2000" dirty="0">
                <a:solidFill>
                  <a:schemeClr val="bg1"/>
                </a:solidFill>
                <a:ea typeface="DejaVu Sans" panose="020B0603030804020204" charset="0"/>
                <a:cs typeface="DejaVu Sans" panose="020B0603030804020204" charset="0"/>
              </a:rPr>
              <a:t>S</a:t>
            </a:r>
            <a:r>
              <a:rPr lang="es-ES" sz="2000" dirty="0">
                <a:solidFill>
                  <a:schemeClr val="bg1"/>
                </a:solidFill>
                <a:ea typeface="DejaVu Sans" panose="020B0603030804020204" charset="0"/>
                <a:cs typeface="DejaVu Sans" panose="020B0603030804020204" charset="0"/>
              </a:rPr>
              <a:t>e suele utilizar la librería datetime que incorpora los tipos de datos </a:t>
            </a:r>
            <a:r>
              <a:rPr lang="es-ES" sz="2000" b="1" dirty="0">
                <a:solidFill>
                  <a:schemeClr val="bg1"/>
                </a:solidFill>
                <a:ea typeface="DejaVu Sans" panose="020B0603030804020204" charset="0"/>
                <a:cs typeface="DejaVu Sans" panose="020B0603030804020204" charset="0"/>
              </a:rPr>
              <a:t>date, time y datetime</a:t>
            </a:r>
            <a:r>
              <a:rPr lang="es-ES" sz="2000" dirty="0">
                <a:solidFill>
                  <a:schemeClr val="bg1"/>
                </a:solidFill>
                <a:ea typeface="DejaVu Sans" panose="020B0603030804020204" charset="0"/>
                <a:cs typeface="DejaVu Sans" panose="020B0603030804020204" charset="0"/>
              </a:rPr>
              <a:t> para representar fechas y funciones para manejarlas. </a:t>
            </a:r>
            <a:endParaRPr lang="es-ES" sz="2000" dirty="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s-ES" sz="2000"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 sz="2000" dirty="0">
                <a:solidFill>
                  <a:schemeClr val="bg1"/>
                </a:solidFill>
                <a:ea typeface="DejaVu Sans" panose="020B0603030804020204" charset="0"/>
                <a:cs typeface="DejaVu Sans" panose="020B0603030804020204" charset="0"/>
              </a:rPr>
              <a:t>Algunas de las </a:t>
            </a:r>
            <a:r>
              <a:rPr lang="es-ES" sz="2000" b="1" dirty="0">
                <a:solidFill>
                  <a:schemeClr val="bg1"/>
                </a:solidFill>
                <a:ea typeface="DejaVu Sans" panose="020B0603030804020204" charset="0"/>
                <a:cs typeface="DejaVu Sans" panose="020B0603030804020204" charset="0"/>
              </a:rPr>
              <a:t>operaciones más habituales</a:t>
            </a:r>
            <a:r>
              <a:rPr lang="es-ES" sz="2000" dirty="0">
                <a:solidFill>
                  <a:schemeClr val="bg1"/>
                </a:solidFill>
                <a:ea typeface="DejaVu Sans" panose="020B0603030804020204" charset="0"/>
                <a:cs typeface="DejaVu Sans" panose="020B0603030804020204" charset="0"/>
              </a:rPr>
              <a:t> que permite son:</a:t>
            </a:r>
            <a:endParaRPr lang="es-ES" sz="2000"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endParaRPr lang="es-ES" sz="2000" dirty="0">
              <a:solidFill>
                <a:schemeClr val="bg1"/>
              </a:solidFill>
              <a:ea typeface="DejaVu Sans" panose="020B0603030804020204" charset="0"/>
              <a:cs typeface="DejaVu Sans" panose="020B0603030804020204" charset="0"/>
            </a:endParaRPr>
          </a:p>
          <a:p>
            <a:pPr lvl="1" indent="0">
              <a:buFont typeface="Arial" panose="020B0604020202090204" pitchFamily="34" charset="0"/>
              <a:buNone/>
            </a:pPr>
            <a:r>
              <a:rPr lang="es-ES" sz="2000" dirty="0">
                <a:solidFill>
                  <a:schemeClr val="bg1"/>
                </a:solidFill>
                <a:ea typeface="DejaVu Sans" panose="020B0603030804020204" charset="0"/>
                <a:cs typeface="DejaVu Sans" panose="020B0603030804020204" charset="0"/>
              </a:rPr>
              <a:t>•Acceder a los distintos componentes de una fecha (año, mes, día, hora, minutos, segundos y micro</a:t>
            </a:r>
            <a:r>
              <a:rPr lang="es-ES_tradnl" altLang="es-ES" sz="2000" dirty="0">
                <a:solidFill>
                  <a:schemeClr val="bg1"/>
                </a:solidFill>
                <a:ea typeface="DejaVu Sans" panose="020B0603030804020204" charset="0"/>
                <a:cs typeface="DejaVu Sans" panose="020B0603030804020204" charset="0"/>
              </a:rPr>
              <a:t> </a:t>
            </a:r>
            <a:r>
              <a:rPr lang="es-ES" sz="2000" dirty="0">
                <a:solidFill>
                  <a:schemeClr val="bg1"/>
                </a:solidFill>
                <a:ea typeface="DejaVu Sans" panose="020B0603030804020204" charset="0"/>
                <a:cs typeface="DejaVu Sans" panose="020B0603030804020204" charset="0"/>
              </a:rPr>
              <a:t>segundos).</a:t>
            </a:r>
            <a:endParaRPr lang="es-ES" sz="2000" dirty="0">
              <a:solidFill>
                <a:schemeClr val="bg1"/>
              </a:solidFill>
              <a:ea typeface="DejaVu Sans" panose="020B0603030804020204" charset="0"/>
              <a:cs typeface="DejaVu Sans" panose="020B0603030804020204" charset="0"/>
            </a:endParaRPr>
          </a:p>
          <a:p>
            <a:pPr lvl="1" indent="0">
              <a:buFont typeface="Arial" panose="020B0604020202090204" pitchFamily="34" charset="0"/>
              <a:buNone/>
            </a:pPr>
            <a:r>
              <a:rPr lang="es-ES" sz="2000" dirty="0">
                <a:solidFill>
                  <a:schemeClr val="bg1"/>
                </a:solidFill>
                <a:ea typeface="DejaVu Sans" panose="020B0603030804020204" charset="0"/>
                <a:cs typeface="DejaVu Sans" panose="020B0603030804020204" charset="0"/>
              </a:rPr>
              <a:t>•Convertir cadenas con formato de fecha en los tipos date, time o datetime.</a:t>
            </a:r>
            <a:endParaRPr lang="es-ES" sz="2000" dirty="0">
              <a:solidFill>
                <a:schemeClr val="bg1"/>
              </a:solidFill>
              <a:ea typeface="DejaVu Sans" panose="020B0603030804020204" charset="0"/>
              <a:cs typeface="DejaVu Sans" panose="020B0603030804020204" charset="0"/>
            </a:endParaRPr>
          </a:p>
          <a:p>
            <a:pPr lvl="1" indent="0">
              <a:buFont typeface="Arial" panose="020B0604020202090204" pitchFamily="34" charset="0"/>
              <a:buNone/>
            </a:pPr>
            <a:r>
              <a:rPr lang="es-ES" sz="2000" dirty="0">
                <a:solidFill>
                  <a:schemeClr val="bg1"/>
                </a:solidFill>
                <a:ea typeface="DejaVu Sans" panose="020B0603030804020204" charset="0"/>
                <a:cs typeface="DejaVu Sans" panose="020B0603030804020204" charset="0"/>
              </a:rPr>
              <a:t>•Convertir fechas de los tipos date, time o datetime en cadenas formateadas de acuerdo a diferentes formatos de fechas.</a:t>
            </a:r>
            <a:endParaRPr lang="es-ES" sz="2000" dirty="0">
              <a:solidFill>
                <a:schemeClr val="bg1"/>
              </a:solidFill>
              <a:ea typeface="DejaVu Sans" panose="020B0603030804020204" charset="0"/>
              <a:cs typeface="DejaVu Sans" panose="020B0603030804020204" charset="0"/>
            </a:endParaRPr>
          </a:p>
          <a:p>
            <a:pPr lvl="1" indent="0">
              <a:buFont typeface="Arial" panose="020B0604020202090204" pitchFamily="34" charset="0"/>
              <a:buNone/>
            </a:pPr>
            <a:r>
              <a:rPr lang="es-ES" sz="2000" dirty="0">
                <a:solidFill>
                  <a:schemeClr val="bg1"/>
                </a:solidFill>
                <a:ea typeface="DejaVu Sans" panose="020B0603030804020204" charset="0"/>
                <a:cs typeface="DejaVu Sans" panose="020B0603030804020204" charset="0"/>
              </a:rPr>
              <a:t>•Hacer aritmética de fechas (sumar o restar fechas).</a:t>
            </a:r>
            <a:endParaRPr lang="es-ES" sz="2000" dirty="0">
              <a:solidFill>
                <a:schemeClr val="bg1"/>
              </a:solidFill>
              <a:ea typeface="DejaVu Sans" panose="020B0603030804020204" charset="0"/>
              <a:cs typeface="DejaVu Sans" panose="020B0603030804020204" charset="0"/>
            </a:endParaRPr>
          </a:p>
          <a:p>
            <a:pPr lvl="1" indent="0">
              <a:buFont typeface="Arial" panose="020B0604020202090204" pitchFamily="34" charset="0"/>
              <a:buNone/>
            </a:pPr>
            <a:r>
              <a:rPr lang="es-ES" sz="2000" dirty="0">
                <a:solidFill>
                  <a:schemeClr val="bg1"/>
                </a:solidFill>
                <a:ea typeface="DejaVu Sans" panose="020B0603030804020204" charset="0"/>
                <a:cs typeface="DejaVu Sans" panose="020B0603030804020204" charset="0"/>
              </a:rPr>
              <a:t>•Comparar fechas.</a:t>
            </a:r>
            <a:endParaRPr lang="es-ES" dirty="0">
              <a:solidFill>
                <a:schemeClr val="bg1"/>
              </a:solidFill>
              <a:ea typeface="DejaVu Sans" panose="020B0603030804020204" charset="0"/>
              <a:cs typeface="DejaVu Sans" panose="020B0603030804020204" charset="0"/>
            </a:endParaRPr>
          </a:p>
          <a:p>
            <a:endParaRPr lang="es-ES" altLang="en-US" sz="2000" b="1" dirty="0" smtClean="0">
              <a:solidFill>
                <a:schemeClr val="bg1"/>
              </a:solidFill>
              <a:ea typeface="DejaVu Sans" panose="020B0603030804020204" charset="0"/>
              <a:cs typeface="DejaVu Sans" panose="020B0603030804020204" charset="0"/>
              <a:sym typeface="+mn-ea"/>
            </a:endParaRPr>
          </a:p>
          <a:p>
            <a:r>
              <a:rPr lang="es-ES_tradnl" altLang="en-US" sz="2000" b="1" dirty="0">
                <a:solidFill>
                  <a:schemeClr val="bg1"/>
                </a:solidFill>
                <a:ea typeface="DejaVu Sans" panose="020B0603030804020204" charset="0"/>
                <a:cs typeface="DejaVu Sans" panose="020B0603030804020204" charset="0"/>
                <a:sym typeface="+mn-ea"/>
              </a:rPr>
              <a:t>     Los tipos de datos date, time y datetime:</a:t>
            </a:r>
            <a:endParaRPr lang="es-ES_tradnl" altLang="en-US" sz="2000" b="1" dirty="0">
              <a:solidFill>
                <a:schemeClr val="bg1"/>
              </a:solidFill>
              <a:ea typeface="DejaVu Sans" panose="020B0603030804020204" charset="0"/>
              <a:cs typeface="DejaVu Sans" panose="020B0603030804020204" charset="0"/>
              <a:sym typeface="+mn-ea"/>
            </a:endParaRPr>
          </a:p>
          <a:p>
            <a:endParaRPr lang="es-ES_tradnl" altLang="en-US" sz="2000" b="1" dirty="0">
              <a:solidFill>
                <a:schemeClr val="bg1"/>
              </a:solidFill>
              <a:ea typeface="DejaVu Sans" panose="020B0603030804020204" charset="0"/>
              <a:cs typeface="DejaVu Sans" panose="020B0603030804020204" charset="0"/>
              <a:sym typeface="+mn-ea"/>
            </a:endParaRPr>
          </a:p>
          <a:p>
            <a:pPr lvl="1" indent="0">
              <a:buFont typeface="Arial" panose="020B0604020202090204" pitchFamily="34" charset="0"/>
              <a:buNone/>
            </a:pPr>
            <a:r>
              <a:rPr lang="es-ES_tradnl" altLang="en-US" sz="2000" dirty="0">
                <a:solidFill>
                  <a:schemeClr val="bg1"/>
                </a:solidFill>
                <a:ea typeface="DejaVu Sans" panose="020B0603030804020204" charset="0"/>
                <a:cs typeface="DejaVu Sans" panose="020B0603030804020204" charset="0"/>
                <a:sym typeface="+mn-ea"/>
              </a:rPr>
              <a:t>•</a:t>
            </a:r>
            <a:r>
              <a:rPr lang="es-ES_tradnl" altLang="en-US" sz="2000" b="1" dirty="0">
                <a:solidFill>
                  <a:schemeClr val="bg1"/>
                </a:solidFill>
                <a:ea typeface="DejaVu Sans" panose="020B0603030804020204" charset="0"/>
                <a:cs typeface="DejaVu Sans" panose="020B0603030804020204" charset="0"/>
                <a:sym typeface="+mn-ea"/>
              </a:rPr>
              <a:t>date(año, mes, dia) :</a:t>
            </a:r>
            <a:r>
              <a:rPr lang="es-ES_tradnl" altLang="en-US" sz="2000" dirty="0">
                <a:solidFill>
                  <a:schemeClr val="bg1"/>
                </a:solidFill>
                <a:ea typeface="DejaVu Sans" panose="020B0603030804020204" charset="0"/>
                <a:cs typeface="DejaVu Sans" panose="020B0603030804020204" charset="0"/>
                <a:sym typeface="+mn-ea"/>
              </a:rPr>
              <a:t> Devuelve un objeto de tipo date que representa la     fecha con el año, mes y dia indicados.</a:t>
            </a:r>
            <a:endParaRPr lang="es-ES_tradnl" altLang="en-US" sz="2000" dirty="0">
              <a:solidFill>
                <a:schemeClr val="bg1"/>
              </a:solidFill>
              <a:ea typeface="DejaVu Sans" panose="020B0603030804020204" charset="0"/>
              <a:cs typeface="DejaVu Sans" panose="020B0603030804020204" charset="0"/>
              <a:sym typeface="+mn-ea"/>
            </a:endParaRPr>
          </a:p>
          <a:p>
            <a:pPr marL="800100" lvl="1" indent="-342900">
              <a:buFont typeface="Arial" panose="020B0604020202090204" pitchFamily="34" charset="0"/>
              <a:buChar char="•"/>
            </a:pPr>
            <a:r>
              <a:rPr lang="es-ES_tradnl" altLang="en-US" sz="2000" b="1" dirty="0">
                <a:solidFill>
                  <a:schemeClr val="bg1"/>
                </a:solidFill>
                <a:ea typeface="DejaVu Sans" panose="020B0603030804020204" charset="0"/>
                <a:cs typeface="DejaVu Sans" panose="020B0603030804020204" charset="0"/>
                <a:sym typeface="+mn-ea"/>
              </a:rPr>
              <a:t>time(hora, minutos, segundos, microsegundos) :</a:t>
            </a:r>
            <a:r>
              <a:rPr lang="es-ES_tradnl" altLang="en-US" sz="2000" dirty="0">
                <a:solidFill>
                  <a:schemeClr val="bg1"/>
                </a:solidFill>
                <a:ea typeface="DejaVu Sans" panose="020B0603030804020204" charset="0"/>
                <a:cs typeface="DejaVu Sans" panose="020B0603030804020204" charset="0"/>
                <a:sym typeface="+mn-ea"/>
              </a:rPr>
              <a:t> Devuelve un objeto de tipo time que representa un tiempo la hora, minutos, segundos y microsegundos indicados.</a:t>
            </a:r>
            <a:endParaRPr lang="es-ES_tradnl" altLang="en-US" sz="2000" dirty="0">
              <a:solidFill>
                <a:schemeClr val="bg1"/>
              </a:solidFill>
              <a:ea typeface="DejaVu Sans" panose="020B0603030804020204" charset="0"/>
              <a:cs typeface="DejaVu Sans" panose="020B0603030804020204" charset="0"/>
              <a:sym typeface="+mn-ea"/>
            </a:endParaRPr>
          </a:p>
          <a:p>
            <a:pPr lvl="1" indent="0">
              <a:buFont typeface="Arial" panose="020B0604020202090204" pitchFamily="34" charset="0"/>
              <a:buNone/>
            </a:pPr>
            <a:r>
              <a:rPr lang="es-ES_tradnl" altLang="en-US" sz="2000" b="1" dirty="0">
                <a:solidFill>
                  <a:schemeClr val="bg1"/>
                </a:solidFill>
                <a:ea typeface="DejaVu Sans" panose="020B0603030804020204" charset="0"/>
                <a:cs typeface="DejaVu Sans" panose="020B0603030804020204" charset="0"/>
                <a:sym typeface="+mn-ea"/>
              </a:rPr>
              <a:t>•datetime(año, mes, dia, hora, minutos, segundos, microsegundos) :</a:t>
            </a:r>
            <a:r>
              <a:rPr lang="es-ES_tradnl" altLang="en-US" sz="2000" dirty="0">
                <a:solidFill>
                  <a:schemeClr val="bg1"/>
                </a:solidFill>
                <a:ea typeface="DejaVu Sans" panose="020B0603030804020204" charset="0"/>
                <a:cs typeface="DejaVu Sans" panose="020B0603030804020204" charset="0"/>
                <a:sym typeface="+mn-ea"/>
              </a:rPr>
              <a:t> Devuelve un objeto de tipo datetime que representa una fecha y hora con el año, mes, dia, hora, minutos, segundos y microsegundos indicados.</a:t>
            </a:r>
            <a:endParaRPr lang="es-ES_tradnl" altLang="en-US" sz="2000" b="1" dirty="0">
              <a:solidFill>
                <a:schemeClr val="bg1"/>
              </a:solidFill>
              <a:ea typeface="DejaVu Sans" panose="020B0603030804020204" charset="0"/>
              <a:cs typeface="DejaVu Sans" panose="020B0603030804020204" charset="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38</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Componentes de Fecha</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273050"/>
            <a:ext cx="9670157"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Librería DataTime</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1559034"/>
            <a:ext cx="15617590" cy="8401685"/>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Acceso a los componentes de una fecha:</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date.today() :</a:t>
            </a:r>
            <a:r>
              <a:rPr sz="2000" dirty="0" smtClean="0">
                <a:solidFill>
                  <a:schemeClr val="bg1"/>
                </a:solidFill>
                <a:ea typeface="DejaVu Sans" panose="020B0603030804020204" charset="0"/>
                <a:cs typeface="DejaVu Sans" panose="020B0603030804020204" charset="0"/>
              </a:rPr>
              <a:t> Devuelve un objeto del tipo date la fecha del sistema en el momento en el que se ejecuta.</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datetime.now():</a:t>
            </a:r>
            <a:r>
              <a:rPr sz="2000" dirty="0" smtClean="0">
                <a:solidFill>
                  <a:schemeClr val="bg1"/>
                </a:solidFill>
                <a:ea typeface="DejaVu Sans" panose="020B0603030804020204" charset="0"/>
                <a:cs typeface="DejaVu Sans" panose="020B0603030804020204" charset="0"/>
              </a:rPr>
              <a:t> Devuelve un objeto del tipo datetime con la fecha y la hora del sistema en el momento exacto en el que se ejecuta.</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d.year :</a:t>
            </a:r>
            <a:r>
              <a:rPr sz="2000" dirty="0" smtClean="0">
                <a:solidFill>
                  <a:schemeClr val="bg1"/>
                </a:solidFill>
                <a:ea typeface="DejaVu Sans" panose="020B0603030804020204" charset="0"/>
                <a:cs typeface="DejaVu Sans" panose="020B0603030804020204" charset="0"/>
              </a:rPr>
              <a:t> Devuelve el año de la fecha d, puede ser del tipo date o datetime.</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d.month :</a:t>
            </a:r>
            <a:r>
              <a:rPr sz="2000" dirty="0" smtClean="0">
                <a:solidFill>
                  <a:schemeClr val="bg1"/>
                </a:solidFill>
                <a:ea typeface="DejaVu Sans" panose="020B0603030804020204" charset="0"/>
                <a:cs typeface="DejaVu Sans" panose="020B0603030804020204" charset="0"/>
              </a:rPr>
              <a:t> Devuelve el mes de la fecha d, que puede ser del tipo date o datetime.</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d.day :</a:t>
            </a:r>
            <a:r>
              <a:rPr sz="2000" dirty="0" smtClean="0">
                <a:solidFill>
                  <a:schemeClr val="bg1"/>
                </a:solidFill>
                <a:ea typeface="DejaVu Sans" panose="020B0603030804020204" charset="0"/>
                <a:cs typeface="DejaVu Sans" panose="020B0603030804020204" charset="0"/>
              </a:rPr>
              <a:t> Devuelve el día de la fecha d, que puede ser del tipo date o datetime.</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d.weekday() :</a:t>
            </a:r>
            <a:r>
              <a:rPr sz="2000" dirty="0" smtClean="0">
                <a:solidFill>
                  <a:schemeClr val="bg1"/>
                </a:solidFill>
                <a:ea typeface="DejaVu Sans" panose="020B0603030804020204" charset="0"/>
                <a:cs typeface="DejaVu Sans" panose="020B0603030804020204" charset="0"/>
              </a:rPr>
              <a:t> Devuelve el día de la semana de la fecha d, que puede serpuede ser del tipo date o</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datetime.</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t.hour : </a:t>
            </a:r>
            <a:r>
              <a:rPr sz="2000" dirty="0" smtClean="0">
                <a:solidFill>
                  <a:schemeClr val="bg1"/>
                </a:solidFill>
                <a:ea typeface="DejaVu Sans" panose="020B0603030804020204" charset="0"/>
                <a:cs typeface="DejaVu Sans" panose="020B0603030804020204" charset="0"/>
              </a:rPr>
              <a:t>Devuelve las horas del tiempo t, que puede ser del tipo time o datetime.</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t.</a:t>
            </a:r>
            <a:r>
              <a:rPr lang="es-ES_tradnl" sz="2000" b="1" dirty="0" smtClean="0">
                <a:solidFill>
                  <a:schemeClr val="bg1"/>
                </a:solidFill>
                <a:ea typeface="DejaVu Sans" panose="020B0603030804020204" charset="0"/>
                <a:cs typeface="DejaVu Sans" panose="020B0603030804020204" charset="0"/>
              </a:rPr>
              <a:t>minutes</a:t>
            </a:r>
            <a:r>
              <a:rPr sz="2000" b="1" dirty="0" smtClean="0">
                <a:solidFill>
                  <a:schemeClr val="bg1"/>
                </a:solidFill>
                <a:ea typeface="DejaVu Sans" panose="020B0603030804020204" charset="0"/>
                <a:cs typeface="DejaVu Sans" panose="020B0603030804020204" charset="0"/>
              </a:rPr>
              <a:t> :</a:t>
            </a:r>
            <a:r>
              <a:rPr sz="2000" dirty="0" smtClean="0">
                <a:solidFill>
                  <a:schemeClr val="bg1"/>
                </a:solidFill>
                <a:ea typeface="DejaVu Sans" panose="020B0603030804020204" charset="0"/>
                <a:cs typeface="DejaVu Sans" panose="020B0603030804020204" charset="0"/>
              </a:rPr>
              <a:t> Devuelve los minutos del tiempo t, que puede ser del tipo time o datetime.</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t.second :</a:t>
            </a:r>
            <a:r>
              <a:rPr sz="2000" dirty="0" smtClean="0">
                <a:solidFill>
                  <a:schemeClr val="bg1"/>
                </a:solidFill>
                <a:ea typeface="DejaVu Sans" panose="020B0603030804020204" charset="0"/>
                <a:cs typeface="DejaVu Sans" panose="020B0603030804020204" charset="0"/>
              </a:rPr>
              <a:t> Devuelve los segundos del tiempo t, que puede ser del tipo time o datetime.</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a:t>
            </a:r>
            <a:r>
              <a:rPr sz="2000" b="1" dirty="0" smtClean="0">
                <a:solidFill>
                  <a:schemeClr val="bg1"/>
                </a:solidFill>
                <a:ea typeface="DejaVu Sans" panose="020B0603030804020204" charset="0"/>
                <a:cs typeface="DejaVu Sans" panose="020B0603030804020204" charset="0"/>
              </a:rPr>
              <a:t>t.microsecond :</a:t>
            </a:r>
            <a:r>
              <a:rPr sz="2000" dirty="0" smtClean="0">
                <a:solidFill>
                  <a:schemeClr val="bg1"/>
                </a:solidFill>
                <a:ea typeface="DejaVu Sans" panose="020B0603030804020204" charset="0"/>
                <a:cs typeface="DejaVu Sans" panose="020B0603030804020204" charset="0"/>
              </a:rPr>
              <a:t> Devuelve los microsegundos del tiempo t, que puede ser del tipo time o</a:t>
            </a:r>
            <a:endParaRPr sz="2000" dirty="0" smtClean="0">
              <a:solidFill>
                <a:schemeClr val="bg1"/>
              </a:solidFill>
              <a:ea typeface="DejaVu Sans" panose="020B0603030804020204" charset="0"/>
              <a:cs typeface="DejaVu Sans" panose="020B0603030804020204" charset="0"/>
            </a:endParaRPr>
          </a:p>
          <a:p>
            <a:pPr marL="285750"/>
            <a:r>
              <a:rPr sz="2000" dirty="0" smtClean="0">
                <a:solidFill>
                  <a:schemeClr val="bg1"/>
                </a:solidFill>
                <a:ea typeface="DejaVu Sans" panose="020B0603030804020204" charset="0"/>
                <a:cs typeface="DejaVu Sans" panose="020B0603030804020204" charset="0"/>
              </a:rPr>
              <a:t>datetime.</a:t>
            </a:r>
            <a:endParaRPr sz="2000" dirty="0" smtClean="0">
              <a:solidFill>
                <a:schemeClr val="bg1"/>
              </a:solidFill>
              <a:ea typeface="DejaVu Sans" panose="020B0603030804020204" charset="0"/>
              <a:cs typeface="DejaVu Sans" panose="020B0603030804020204" charset="0"/>
            </a:endParaRPr>
          </a:p>
          <a:p>
            <a:pPr marL="285750"/>
            <a:endParaRPr sz="2000" dirty="0" smtClean="0">
              <a:solidFill>
                <a:schemeClr val="bg1"/>
              </a:solidFill>
              <a:ea typeface="DejaVu Sans" panose="020B0603030804020204" charset="0"/>
              <a:cs typeface="DejaVu Sans" panose="020B0603030804020204" charset="0"/>
            </a:endParaRPr>
          </a:p>
          <a:p>
            <a:pPr marL="285750"/>
            <a:r>
              <a:rPr lang="es-ES_tradnl" altLang="es-ES" sz="2000" b="1" dirty="0" smtClean="0">
                <a:solidFill>
                  <a:schemeClr val="bg1"/>
                </a:solidFill>
                <a:ea typeface="DejaVu Sans" panose="020B0603030804020204" charset="0"/>
                <a:cs typeface="DejaVu Sans" panose="020B0603030804020204" charset="0"/>
              </a:rPr>
              <a:t>Conversión de fechas en cadenas con diferentes formatos:</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a:t>
            </a:r>
            <a:r>
              <a:rPr lang="es-ES_tradnl" altLang="es-ES" sz="2000" b="1" dirty="0" smtClean="0">
                <a:solidFill>
                  <a:schemeClr val="bg1"/>
                </a:solidFill>
                <a:ea typeface="DejaVu Sans" panose="020B0603030804020204" charset="0"/>
                <a:cs typeface="DejaVu Sans" panose="020B0603030804020204" charset="0"/>
              </a:rPr>
              <a:t>d.strftime(formato) : </a:t>
            </a:r>
            <a:r>
              <a:rPr lang="es-ES_tradnl" altLang="es-ES" sz="2000" dirty="0" smtClean="0">
                <a:solidFill>
                  <a:schemeClr val="bg1"/>
                </a:solidFill>
                <a:ea typeface="DejaVu Sans" panose="020B0603030804020204" charset="0"/>
                <a:cs typeface="DejaVu Sans" panose="020B0603030804020204" charset="0"/>
              </a:rPr>
              <a:t>Devuelve la cadena que resulta de transformar la fecha d con el formato indicado en la cadena formato. La cadena formato puede contener los siguientes marcadores de posición:</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%Y (año completo),  %y (últimos dos dígitos del año),  %m (mes en número), </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%B (mes en palabra), %d (día), %A (día de la semana),</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%a (día de la semana abrevidado), %H (hora en formato 24 horas), %I (hora en formato 12 horas),</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%M (minutos), %S (segundos), %p (AM o PM), </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%C (fecha y hora completas), %x (fecha completa), %X (hora completa).</a:t>
            </a:r>
            <a:endParaRPr lang="es-ES_tradnl" altLang="es-ES" sz="2000" b="1" dirty="0" smtClean="0">
              <a:solidFill>
                <a:schemeClr val="bg1"/>
              </a:solidFill>
              <a:ea typeface="DejaVu Sans" panose="020B0603030804020204" charset="0"/>
              <a:cs typeface="DejaVu Sans" panose="020B0603030804020204" charset="0"/>
            </a:endParaRPr>
          </a:p>
          <a:p>
            <a:pPr marL="285750"/>
            <a:endParaRPr sz="2000" dirty="0" smtClean="0">
              <a:solidFill>
                <a:schemeClr val="bg1"/>
              </a:solidFill>
              <a:ea typeface="DejaVu Sans" panose="020B0603030804020204" charset="0"/>
              <a:cs typeface="DejaVu Sans" panose="020B0603030804020204" charset="0"/>
            </a:endParaRPr>
          </a:p>
          <a:p>
            <a:pPr marL="285750"/>
            <a:endParaRPr sz="2000" dirty="0" smtClean="0">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39</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Operaciones con Fechas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273050"/>
            <a:ext cx="9670157"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Librería DataTime</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1559034"/>
            <a:ext cx="15617590" cy="7170420"/>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Conversión de cadenas en fechas:</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a:t>
            </a:r>
            <a:r>
              <a:rPr lang="es-ES_tradnl" altLang="es-ES" sz="2000" b="1" dirty="0" smtClean="0">
                <a:solidFill>
                  <a:schemeClr val="bg1"/>
                </a:solidFill>
                <a:ea typeface="DejaVu Sans" panose="020B0603030804020204" charset="0"/>
                <a:cs typeface="DejaVu Sans" panose="020B0603030804020204" charset="0"/>
              </a:rPr>
              <a:t>strptime(s, formato) :</a:t>
            </a:r>
            <a:r>
              <a:rPr lang="es-ES_tradnl" altLang="es-ES" sz="2000" dirty="0" smtClean="0">
                <a:solidFill>
                  <a:schemeClr val="bg1"/>
                </a:solidFill>
                <a:ea typeface="DejaVu Sans" panose="020B0603030804020204" charset="0"/>
                <a:cs typeface="DejaVu Sans" panose="020B0603030804020204" charset="0"/>
              </a:rPr>
              <a:t> Devuelve el objeto de tipo date, time o datetime que resulta de con‑ vertir la cadena s   de acuerdo al formato indicado en la cadena formato. La cadena formato puede contener los siguientes marcadores de posición: </a:t>
            </a:r>
            <a:endParaRPr lang="es-ES_tradnl" altLang="es-ES" sz="2000" dirty="0" smtClean="0">
              <a:solidFill>
                <a:schemeClr val="bg1"/>
              </a:solidFill>
              <a:ea typeface="DejaVu Sans" panose="020B0603030804020204" charset="0"/>
              <a:cs typeface="DejaVu Sans" panose="020B0603030804020204" charset="0"/>
            </a:endParaRPr>
          </a:p>
          <a:p>
            <a:pPr marL="285750"/>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%Y (año completo), %y (últimos dos dígitos del año), %m (mes en número), </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%B (mes en palabra), %d (día), %A (día de la semana), %a (día de la semana abrevidado),</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%H (hora en formato 24 horas), %I (hora en formato 12 horas), %M (minutos), </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%S (segundos), %p (AM o PM), %C (fecha y hora completas), </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%x (fecha completa), %X (hora completa).</a:t>
            </a:r>
            <a:endParaRPr lang="es-ES_tradnl" altLang="es-ES" sz="2000"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285750"/>
            <a:r>
              <a:rPr lang="es-ES_tradnl" altLang="es-ES" sz="2000" b="1" dirty="0" smtClean="0">
                <a:solidFill>
                  <a:schemeClr val="bg1"/>
                </a:solidFill>
                <a:ea typeface="DejaVu Sans" panose="020B0603030804020204" charset="0"/>
                <a:cs typeface="DejaVu Sans" panose="020B0603030804020204" charset="0"/>
              </a:rPr>
              <a:t>Aritmética de fechas:</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285750"/>
            <a:r>
              <a:rPr lang="es-ES_tradnl" altLang="es-ES" sz="2000" dirty="0" smtClean="0">
                <a:solidFill>
                  <a:schemeClr val="bg1"/>
                </a:solidFill>
                <a:ea typeface="DejaVu Sans" panose="020B0603030804020204" charset="0"/>
                <a:cs typeface="DejaVu Sans" panose="020B0603030804020204" charset="0"/>
              </a:rPr>
              <a:t>Para representar el tiempo transcurrido entre dos fechas se utiliza el tipo timedelta.</a:t>
            </a:r>
            <a:endParaRPr lang="es-ES_tradnl" altLang="es-ES" sz="2000" dirty="0" smtClean="0">
              <a:solidFill>
                <a:schemeClr val="bg1"/>
              </a:solidFill>
              <a:ea typeface="DejaVu Sans" panose="020B0603030804020204" charset="0"/>
              <a:cs typeface="DejaVu Sans" panose="020B0603030804020204" charset="0"/>
            </a:endParaRPr>
          </a:p>
          <a:p>
            <a:pPr marL="285750"/>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b="1" dirty="0" smtClean="0">
                <a:solidFill>
                  <a:schemeClr val="bg1"/>
                </a:solidFill>
                <a:ea typeface="DejaVu Sans" panose="020B0603030804020204" charset="0"/>
                <a:cs typeface="DejaVu Sans" panose="020B0603030804020204" charset="0"/>
              </a:rPr>
              <a:t>•timedelta(dias, segundos, microsegundos) :</a:t>
            </a:r>
            <a:r>
              <a:rPr lang="es-ES_tradnl" altLang="es-ES" sz="2000" dirty="0" smtClean="0">
                <a:solidFill>
                  <a:schemeClr val="bg1"/>
                </a:solidFill>
                <a:ea typeface="DejaVu Sans" panose="020B0603030804020204" charset="0"/>
                <a:cs typeface="DejaVu Sans" panose="020B0603030804020204" charset="0"/>
              </a:rPr>
              <a:t> Devuelve un objeto del tipo timedelta que representa un intervalo de tiempo con los dias, segundos y micorsegundos indicados.</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b="1" dirty="0" smtClean="0">
                <a:solidFill>
                  <a:schemeClr val="bg1"/>
                </a:solidFill>
                <a:ea typeface="DejaVu Sans" panose="020B0603030804020204" charset="0"/>
                <a:cs typeface="DejaVu Sans" panose="020B0603030804020204" charset="0"/>
              </a:rPr>
              <a:t>•d1 - d2 : </a:t>
            </a:r>
            <a:r>
              <a:rPr lang="es-ES_tradnl" altLang="es-ES" sz="2000" dirty="0" smtClean="0">
                <a:solidFill>
                  <a:schemeClr val="bg1"/>
                </a:solidFill>
                <a:ea typeface="DejaVu Sans" panose="020B0603030804020204" charset="0"/>
                <a:cs typeface="DejaVu Sans" panose="020B0603030804020204" charset="0"/>
              </a:rPr>
              <a:t>Devuelve un objeto del tipo timedelta que representa el tiempo transcurrido entre las fechas d1 y d2 del tipo datetime.</a:t>
            </a:r>
            <a:endParaRPr lang="es-ES_tradnl" altLang="es-ES" sz="2000" dirty="0" smtClean="0">
              <a:solidFill>
                <a:schemeClr val="bg1"/>
              </a:solidFill>
              <a:ea typeface="DejaVu Sans" panose="020B0603030804020204" charset="0"/>
              <a:cs typeface="DejaVu Sans" panose="020B0603030804020204" charset="0"/>
            </a:endParaRPr>
          </a:p>
          <a:p>
            <a:pPr marL="285750"/>
            <a:r>
              <a:rPr lang="es-ES_tradnl" altLang="es-ES" sz="2000" b="1" dirty="0" smtClean="0">
                <a:solidFill>
                  <a:schemeClr val="bg1"/>
                </a:solidFill>
                <a:ea typeface="DejaVu Sans" panose="020B0603030804020204" charset="0"/>
                <a:cs typeface="DejaVu Sans" panose="020B0603030804020204" charset="0"/>
              </a:rPr>
              <a:t>•d + delta : </a:t>
            </a:r>
            <a:r>
              <a:rPr lang="es-ES_tradnl" altLang="es-ES" sz="2000" dirty="0" smtClean="0">
                <a:solidFill>
                  <a:schemeClr val="bg1"/>
                </a:solidFill>
                <a:ea typeface="DejaVu Sans" panose="020B0603030804020204" charset="0"/>
                <a:cs typeface="DejaVu Sans" panose="020B0603030804020204" charset="0"/>
              </a:rPr>
              <a:t>Devuelve la fecha del tipo datetime que resulta de sumar a la fecha d el intervalo de tiempo delta, donde delta es del tipo timedelta.</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49"/>
          <p:cNvSpPr/>
          <p:nvPr/>
        </p:nvSpPr>
        <p:spPr>
          <a:xfrm rot="20302543">
            <a:off x="827426" y="-349975"/>
            <a:ext cx="2203302" cy="11480200"/>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 name="connsiteX0-121" fmla="*/ 756958 w 945199"/>
              <a:gd name="connsiteY0-122" fmla="*/ 0 h 6667179"/>
              <a:gd name="connsiteX1-123" fmla="*/ 945199 w 945199"/>
              <a:gd name="connsiteY1-124" fmla="*/ 6667179 h 6667179"/>
              <a:gd name="connsiteX2-125" fmla="*/ 104432 w 945199"/>
              <a:gd name="connsiteY2-126" fmla="*/ 6237363 h 6667179"/>
              <a:gd name="connsiteX3-127" fmla="*/ 0 w 945199"/>
              <a:gd name="connsiteY3-128" fmla="*/ 2243134 h 6667179"/>
              <a:gd name="connsiteX4-129" fmla="*/ 756958 w 945199"/>
              <a:gd name="connsiteY4-130" fmla="*/ 0 h 6667179"/>
              <a:gd name="connsiteX0-131" fmla="*/ 818594 w 1006835"/>
              <a:gd name="connsiteY0-132" fmla="*/ 0 h 6667179"/>
              <a:gd name="connsiteX1-133" fmla="*/ 1006835 w 1006835"/>
              <a:gd name="connsiteY1-134" fmla="*/ 6667179 h 6667179"/>
              <a:gd name="connsiteX2-135" fmla="*/ 166068 w 1006835"/>
              <a:gd name="connsiteY2-136" fmla="*/ 6237363 h 6667179"/>
              <a:gd name="connsiteX3-137" fmla="*/ 0 w 1006835"/>
              <a:gd name="connsiteY3-138" fmla="*/ 1779969 h 6667179"/>
              <a:gd name="connsiteX4-139" fmla="*/ 818594 w 1006835"/>
              <a:gd name="connsiteY4-140" fmla="*/ 0 h 6667179"/>
              <a:gd name="connsiteX0-141" fmla="*/ 818594 w 1019989"/>
              <a:gd name="connsiteY0-142" fmla="*/ 0 h 6799187"/>
              <a:gd name="connsiteX1-143" fmla="*/ 1019989 w 1019989"/>
              <a:gd name="connsiteY1-144" fmla="*/ 6799187 h 6799187"/>
              <a:gd name="connsiteX2-145" fmla="*/ 166068 w 1019989"/>
              <a:gd name="connsiteY2-146" fmla="*/ 6237363 h 6799187"/>
              <a:gd name="connsiteX3-147" fmla="*/ 0 w 1019989"/>
              <a:gd name="connsiteY3-148" fmla="*/ 1779969 h 6799187"/>
              <a:gd name="connsiteX4-149" fmla="*/ 818594 w 1019989"/>
              <a:gd name="connsiteY4-150" fmla="*/ 0 h 6799187"/>
              <a:gd name="connsiteX0-151" fmla="*/ 818594 w 1019989"/>
              <a:gd name="connsiteY0-152" fmla="*/ 0 h 6799187"/>
              <a:gd name="connsiteX1-153" fmla="*/ 1019989 w 1019989"/>
              <a:gd name="connsiteY1-154" fmla="*/ 6799187 h 6799187"/>
              <a:gd name="connsiteX2-155" fmla="*/ 173679 w 1019989"/>
              <a:gd name="connsiteY2-156" fmla="*/ 6352585 h 6799187"/>
              <a:gd name="connsiteX3-157" fmla="*/ 0 w 1019989"/>
              <a:gd name="connsiteY3-158" fmla="*/ 1779969 h 6799187"/>
              <a:gd name="connsiteX4-159" fmla="*/ 818594 w 1019989"/>
              <a:gd name="connsiteY4-160" fmla="*/ 0 h 6799187"/>
              <a:gd name="connsiteX0-161" fmla="*/ 818594 w 1019989"/>
              <a:gd name="connsiteY0-162" fmla="*/ 283392 h 7082579"/>
              <a:gd name="connsiteX1-163" fmla="*/ 1019989 w 1019989"/>
              <a:gd name="connsiteY1-164" fmla="*/ 7082579 h 7082579"/>
              <a:gd name="connsiteX2-165" fmla="*/ 173679 w 1019989"/>
              <a:gd name="connsiteY2-166" fmla="*/ 6635977 h 7082579"/>
              <a:gd name="connsiteX3-167" fmla="*/ 0 w 1019989"/>
              <a:gd name="connsiteY3-168" fmla="*/ 2063361 h 7082579"/>
              <a:gd name="connsiteX4-169" fmla="*/ 442807 w 1019989"/>
              <a:gd name="connsiteY4-170" fmla="*/ 1360784 h 7082579"/>
              <a:gd name="connsiteX5" fmla="*/ 818594 w 1019989"/>
              <a:gd name="connsiteY5" fmla="*/ 283392 h 7082579"/>
              <a:gd name="connsiteX0-171" fmla="*/ 818594 w 1019989"/>
              <a:gd name="connsiteY0-172" fmla="*/ 512235 h 7311422"/>
              <a:gd name="connsiteX1-173" fmla="*/ 1019989 w 1019989"/>
              <a:gd name="connsiteY1-174" fmla="*/ 7311422 h 7311422"/>
              <a:gd name="connsiteX2-175" fmla="*/ 173679 w 1019989"/>
              <a:gd name="connsiteY2-176" fmla="*/ 6864820 h 7311422"/>
              <a:gd name="connsiteX3-177" fmla="*/ 0 w 1019989"/>
              <a:gd name="connsiteY3-178" fmla="*/ 2292204 h 7311422"/>
              <a:gd name="connsiteX4-179" fmla="*/ 590599 w 1019989"/>
              <a:gd name="connsiteY4-180" fmla="*/ 470111 h 7311422"/>
              <a:gd name="connsiteX5-181" fmla="*/ 818594 w 1019989"/>
              <a:gd name="connsiteY5-182" fmla="*/ 512235 h 7311422"/>
              <a:gd name="connsiteX0-183" fmla="*/ 818594 w 1019989"/>
              <a:gd name="connsiteY0-184" fmla="*/ 533276 h 7332463"/>
              <a:gd name="connsiteX1-185" fmla="*/ 1019989 w 1019989"/>
              <a:gd name="connsiteY1-186" fmla="*/ 7332463 h 7332463"/>
              <a:gd name="connsiteX2-187" fmla="*/ 173679 w 1019989"/>
              <a:gd name="connsiteY2-188" fmla="*/ 6885861 h 7332463"/>
              <a:gd name="connsiteX3-189" fmla="*/ 0 w 1019989"/>
              <a:gd name="connsiteY3-190" fmla="*/ 2313245 h 7332463"/>
              <a:gd name="connsiteX4-191" fmla="*/ 586794 w 1019989"/>
              <a:gd name="connsiteY4-192" fmla="*/ 433541 h 7332463"/>
              <a:gd name="connsiteX5-193" fmla="*/ 818594 w 1019989"/>
              <a:gd name="connsiteY5-194" fmla="*/ 533276 h 7332463"/>
              <a:gd name="connsiteX0-195" fmla="*/ 818594 w 1019989"/>
              <a:gd name="connsiteY0-196" fmla="*/ 405725 h 7204912"/>
              <a:gd name="connsiteX1-197" fmla="*/ 1019989 w 1019989"/>
              <a:gd name="connsiteY1-198" fmla="*/ 7204912 h 7204912"/>
              <a:gd name="connsiteX2-199" fmla="*/ 173679 w 1019989"/>
              <a:gd name="connsiteY2-200" fmla="*/ 6758310 h 7204912"/>
              <a:gd name="connsiteX3-201" fmla="*/ 0 w 1019989"/>
              <a:gd name="connsiteY3-202" fmla="*/ 2185694 h 7204912"/>
              <a:gd name="connsiteX4-203" fmla="*/ 586794 w 1019989"/>
              <a:gd name="connsiteY4-204" fmla="*/ 305990 h 7204912"/>
              <a:gd name="connsiteX5-205" fmla="*/ 818594 w 1019989"/>
              <a:gd name="connsiteY5-206" fmla="*/ 405725 h 7204912"/>
              <a:gd name="connsiteX0-207" fmla="*/ 818594 w 1019989"/>
              <a:gd name="connsiteY0-208" fmla="*/ 405725 h 7204912"/>
              <a:gd name="connsiteX1-209" fmla="*/ 1019989 w 1019989"/>
              <a:gd name="connsiteY1-210" fmla="*/ 7204912 h 7204912"/>
              <a:gd name="connsiteX2-211" fmla="*/ 173679 w 1019989"/>
              <a:gd name="connsiteY2-212" fmla="*/ 6758310 h 7204912"/>
              <a:gd name="connsiteX3-213" fmla="*/ 0 w 1019989"/>
              <a:gd name="connsiteY3-214" fmla="*/ 2185694 h 7204912"/>
              <a:gd name="connsiteX4-215" fmla="*/ 586794 w 1019989"/>
              <a:gd name="connsiteY4-216" fmla="*/ 305990 h 7204912"/>
              <a:gd name="connsiteX5-217" fmla="*/ 818594 w 1019989"/>
              <a:gd name="connsiteY5-218" fmla="*/ 405725 h 7204912"/>
              <a:gd name="connsiteX0-219" fmla="*/ 818594 w 1019989"/>
              <a:gd name="connsiteY0-220" fmla="*/ 99735 h 6898922"/>
              <a:gd name="connsiteX1-221" fmla="*/ 1019989 w 1019989"/>
              <a:gd name="connsiteY1-222" fmla="*/ 6898922 h 6898922"/>
              <a:gd name="connsiteX2-223" fmla="*/ 173679 w 1019989"/>
              <a:gd name="connsiteY2-224" fmla="*/ 6452320 h 6898922"/>
              <a:gd name="connsiteX3-225" fmla="*/ 0 w 1019989"/>
              <a:gd name="connsiteY3-226" fmla="*/ 1879704 h 6898922"/>
              <a:gd name="connsiteX4-227" fmla="*/ 586794 w 1019989"/>
              <a:gd name="connsiteY4-228" fmla="*/ 0 h 6898922"/>
              <a:gd name="connsiteX5-229" fmla="*/ 818594 w 1019989"/>
              <a:gd name="connsiteY5-230" fmla="*/ 99735 h 6898922"/>
              <a:gd name="connsiteX0-231" fmla="*/ 818594 w 1019989"/>
              <a:gd name="connsiteY0-232" fmla="*/ 99735 h 6898922"/>
              <a:gd name="connsiteX1-233" fmla="*/ 1019989 w 1019989"/>
              <a:gd name="connsiteY1-234" fmla="*/ 6898922 h 6898922"/>
              <a:gd name="connsiteX2-235" fmla="*/ 173679 w 1019989"/>
              <a:gd name="connsiteY2-236" fmla="*/ 6452320 h 6898922"/>
              <a:gd name="connsiteX3-237" fmla="*/ 0 w 1019989"/>
              <a:gd name="connsiteY3-238" fmla="*/ 1879704 h 6898922"/>
              <a:gd name="connsiteX4-239" fmla="*/ 586794 w 1019989"/>
              <a:gd name="connsiteY4-240" fmla="*/ 0 h 6898922"/>
              <a:gd name="connsiteX5-241" fmla="*/ 818594 w 1019989"/>
              <a:gd name="connsiteY5-242" fmla="*/ 99735 h 6898922"/>
              <a:gd name="connsiteX0-243" fmla="*/ 818594 w 1019989"/>
              <a:gd name="connsiteY0-244" fmla="*/ 99735 h 6898922"/>
              <a:gd name="connsiteX1-245" fmla="*/ 1019989 w 1019989"/>
              <a:gd name="connsiteY1-246" fmla="*/ 6898922 h 6898922"/>
              <a:gd name="connsiteX2-247" fmla="*/ 173679 w 1019989"/>
              <a:gd name="connsiteY2-248" fmla="*/ 6452320 h 6898922"/>
              <a:gd name="connsiteX3-249" fmla="*/ 0 w 1019989"/>
              <a:gd name="connsiteY3-250" fmla="*/ 1879704 h 6898922"/>
              <a:gd name="connsiteX4-251" fmla="*/ 586794 w 1019989"/>
              <a:gd name="connsiteY4-252" fmla="*/ 0 h 6898922"/>
              <a:gd name="connsiteX5-253" fmla="*/ 818594 w 1019989"/>
              <a:gd name="connsiteY5-254" fmla="*/ 99735 h 6898922"/>
              <a:gd name="connsiteX0-255" fmla="*/ 814788 w 1016183"/>
              <a:gd name="connsiteY0-256" fmla="*/ 99735 h 6898922"/>
              <a:gd name="connsiteX1-257" fmla="*/ 1016183 w 1016183"/>
              <a:gd name="connsiteY1-258" fmla="*/ 6898922 h 6898922"/>
              <a:gd name="connsiteX2-259" fmla="*/ 169873 w 1016183"/>
              <a:gd name="connsiteY2-260" fmla="*/ 6452320 h 6898922"/>
              <a:gd name="connsiteX3-261" fmla="*/ 0 w 1016183"/>
              <a:gd name="connsiteY3-262" fmla="*/ 1937315 h 6898922"/>
              <a:gd name="connsiteX4-263" fmla="*/ 582988 w 1016183"/>
              <a:gd name="connsiteY4-264" fmla="*/ 0 h 6898922"/>
              <a:gd name="connsiteX5-265" fmla="*/ 814788 w 1016183"/>
              <a:gd name="connsiteY5-266" fmla="*/ 99735 h 6898922"/>
              <a:gd name="connsiteX0-267" fmla="*/ 814788 w 1016183"/>
              <a:gd name="connsiteY0-268" fmla="*/ 99735 h 6898922"/>
              <a:gd name="connsiteX1-269" fmla="*/ 1016183 w 1016183"/>
              <a:gd name="connsiteY1-270" fmla="*/ 6898922 h 6898922"/>
              <a:gd name="connsiteX2-271" fmla="*/ 169873 w 1016183"/>
              <a:gd name="connsiteY2-272" fmla="*/ 6452320 h 6898922"/>
              <a:gd name="connsiteX3-273" fmla="*/ 0 w 1016183"/>
              <a:gd name="connsiteY3-274" fmla="*/ 1937315 h 6898922"/>
              <a:gd name="connsiteX4-275" fmla="*/ 582988 w 1016183"/>
              <a:gd name="connsiteY4-276" fmla="*/ 0 h 6898922"/>
              <a:gd name="connsiteX5-277" fmla="*/ 814788 w 1016183"/>
              <a:gd name="connsiteY5-278" fmla="*/ 99735 h 6898922"/>
              <a:gd name="connsiteX0-279" fmla="*/ 814788 w 1016183"/>
              <a:gd name="connsiteY0-280" fmla="*/ 114246 h 6913433"/>
              <a:gd name="connsiteX1-281" fmla="*/ 1016183 w 1016183"/>
              <a:gd name="connsiteY1-282" fmla="*/ 6913433 h 6913433"/>
              <a:gd name="connsiteX2-283" fmla="*/ 169873 w 1016183"/>
              <a:gd name="connsiteY2-284" fmla="*/ 6466831 h 6913433"/>
              <a:gd name="connsiteX3-285" fmla="*/ 0 w 1016183"/>
              <a:gd name="connsiteY3-286" fmla="*/ 1951826 h 6913433"/>
              <a:gd name="connsiteX4-287" fmla="*/ 608638 w 1016183"/>
              <a:gd name="connsiteY4-288" fmla="*/ 0 h 6913433"/>
              <a:gd name="connsiteX5-289" fmla="*/ 814788 w 1016183"/>
              <a:gd name="connsiteY5-290" fmla="*/ 114246 h 6913433"/>
              <a:gd name="connsiteX0-291" fmla="*/ 800061 w 1001456"/>
              <a:gd name="connsiteY0-292" fmla="*/ 114246 h 6913433"/>
              <a:gd name="connsiteX1-293" fmla="*/ 1001456 w 1001456"/>
              <a:gd name="connsiteY1-294" fmla="*/ 6913433 h 6913433"/>
              <a:gd name="connsiteX2-295" fmla="*/ 155146 w 1001456"/>
              <a:gd name="connsiteY2-296" fmla="*/ 6466831 h 6913433"/>
              <a:gd name="connsiteX3-297" fmla="*/ 0 w 1001456"/>
              <a:gd name="connsiteY3-298" fmla="*/ 1973376 h 6913433"/>
              <a:gd name="connsiteX4-299" fmla="*/ 593911 w 1001456"/>
              <a:gd name="connsiteY4-300" fmla="*/ 0 h 6913433"/>
              <a:gd name="connsiteX5-301" fmla="*/ 800061 w 1001456"/>
              <a:gd name="connsiteY5-302" fmla="*/ 114246 h 6913433"/>
              <a:gd name="connsiteX0-303" fmla="*/ 800061 w 1001456"/>
              <a:gd name="connsiteY0-304" fmla="*/ 114246 h 6913433"/>
              <a:gd name="connsiteX1-305" fmla="*/ 1001456 w 1001456"/>
              <a:gd name="connsiteY1-306" fmla="*/ 6913433 h 6913433"/>
              <a:gd name="connsiteX2-307" fmla="*/ 155146 w 1001456"/>
              <a:gd name="connsiteY2-308" fmla="*/ 6466831 h 6913433"/>
              <a:gd name="connsiteX3-309" fmla="*/ 0 w 1001456"/>
              <a:gd name="connsiteY3-310" fmla="*/ 1973376 h 6913433"/>
              <a:gd name="connsiteX4-311" fmla="*/ 593911 w 1001456"/>
              <a:gd name="connsiteY4-312" fmla="*/ 0 h 6913433"/>
              <a:gd name="connsiteX5-313" fmla="*/ 800061 w 1001456"/>
              <a:gd name="connsiteY5-314" fmla="*/ 114246 h 6913433"/>
              <a:gd name="connsiteX0-315" fmla="*/ 800061 w 1001456"/>
              <a:gd name="connsiteY0-316" fmla="*/ 114246 h 6913433"/>
              <a:gd name="connsiteX1-317" fmla="*/ 1001456 w 1001456"/>
              <a:gd name="connsiteY1-318" fmla="*/ 6913433 h 6913433"/>
              <a:gd name="connsiteX2-319" fmla="*/ 155146 w 1001456"/>
              <a:gd name="connsiteY2-320" fmla="*/ 6466831 h 6913433"/>
              <a:gd name="connsiteX3-321" fmla="*/ 0 w 1001456"/>
              <a:gd name="connsiteY3-322" fmla="*/ 1973376 h 6913433"/>
              <a:gd name="connsiteX4-323" fmla="*/ 593911 w 1001456"/>
              <a:gd name="connsiteY4-324" fmla="*/ 0 h 6913433"/>
              <a:gd name="connsiteX5-325" fmla="*/ 800061 w 1001456"/>
              <a:gd name="connsiteY5-326" fmla="*/ 114246 h 6913433"/>
              <a:gd name="connsiteX0-327" fmla="*/ 800061 w 1023630"/>
              <a:gd name="connsiteY0-328" fmla="*/ 114246 h 6980574"/>
              <a:gd name="connsiteX1-329" fmla="*/ 1023630 w 1023630"/>
              <a:gd name="connsiteY1-330" fmla="*/ 6980574 h 6980574"/>
              <a:gd name="connsiteX2-331" fmla="*/ 155146 w 1023630"/>
              <a:gd name="connsiteY2-332" fmla="*/ 6466831 h 6980574"/>
              <a:gd name="connsiteX3-333" fmla="*/ 0 w 1023630"/>
              <a:gd name="connsiteY3-334" fmla="*/ 1973376 h 6980574"/>
              <a:gd name="connsiteX4-335" fmla="*/ 593911 w 1023630"/>
              <a:gd name="connsiteY4-336" fmla="*/ 0 h 6980574"/>
              <a:gd name="connsiteX5-337" fmla="*/ 800061 w 1023630"/>
              <a:gd name="connsiteY5-338" fmla="*/ 114246 h 6980574"/>
              <a:gd name="connsiteX0-339" fmla="*/ 800061 w 1023630"/>
              <a:gd name="connsiteY0-340" fmla="*/ 114246 h 6980574"/>
              <a:gd name="connsiteX1-341" fmla="*/ 1023630 w 1023630"/>
              <a:gd name="connsiteY1-342" fmla="*/ 6980574 h 6980574"/>
              <a:gd name="connsiteX2-343" fmla="*/ 157049 w 1023630"/>
              <a:gd name="connsiteY2-344" fmla="*/ 6495636 h 6980574"/>
              <a:gd name="connsiteX3-345" fmla="*/ 0 w 1023630"/>
              <a:gd name="connsiteY3-346" fmla="*/ 1973376 h 6980574"/>
              <a:gd name="connsiteX4-347" fmla="*/ 593911 w 1023630"/>
              <a:gd name="connsiteY4-348" fmla="*/ 0 h 6980574"/>
              <a:gd name="connsiteX5-349" fmla="*/ 800061 w 1023630"/>
              <a:gd name="connsiteY5-350" fmla="*/ 114246 h 6980574"/>
              <a:gd name="connsiteX0-351" fmla="*/ 800061 w 1023630"/>
              <a:gd name="connsiteY0-352" fmla="*/ 114246 h 6980574"/>
              <a:gd name="connsiteX1-353" fmla="*/ 1023630 w 1023630"/>
              <a:gd name="connsiteY1-354" fmla="*/ 6980574 h 6980574"/>
              <a:gd name="connsiteX2-355" fmla="*/ 158952 w 1023630"/>
              <a:gd name="connsiteY2-356" fmla="*/ 6524441 h 6980574"/>
              <a:gd name="connsiteX3-357" fmla="*/ 0 w 1023630"/>
              <a:gd name="connsiteY3-358" fmla="*/ 1973376 h 6980574"/>
              <a:gd name="connsiteX4-359" fmla="*/ 593911 w 1023630"/>
              <a:gd name="connsiteY4-360" fmla="*/ 0 h 6980574"/>
              <a:gd name="connsiteX5-361" fmla="*/ 800061 w 1023630"/>
              <a:gd name="connsiteY5-362" fmla="*/ 114246 h 69805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81" y="connsiteY5-182"/>
              </a:cxn>
            </a:cxnLst>
            <a:rect l="l" t="t" r="r" b="b"/>
            <a:pathLst>
              <a:path w="1023630" h="6980574">
                <a:moveTo>
                  <a:pt x="800061" y="114246"/>
                </a:moveTo>
                <a:lnTo>
                  <a:pt x="1023630" y="6980574"/>
                </a:lnTo>
                <a:lnTo>
                  <a:pt x="158952" y="6524441"/>
                </a:lnTo>
                <a:lnTo>
                  <a:pt x="0" y="1973376"/>
                </a:lnTo>
                <a:cubicBezTo>
                  <a:pt x="618432" y="42570"/>
                  <a:pt x="-17069" y="2109020"/>
                  <a:pt x="593911" y="0"/>
                </a:cubicBezTo>
                <a:cubicBezTo>
                  <a:pt x="909471" y="199645"/>
                  <a:pt x="456125" y="-91638"/>
                  <a:pt x="800061" y="114246"/>
                </a:cubicBezTo>
                <a:close/>
              </a:path>
            </a:pathLst>
          </a:custGeom>
          <a:solidFill>
            <a:schemeClr val="tx1">
              <a:lumMod val="75000"/>
              <a:lumOff val="25000"/>
              <a:alpha val="80000"/>
            </a:scheme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57821" y="2284084"/>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49" name="组合 148"/>
          <p:cNvGrpSpPr/>
          <p:nvPr/>
        </p:nvGrpSpPr>
        <p:grpSpPr>
          <a:xfrm>
            <a:off x="2801219" y="1379979"/>
            <a:ext cx="1930979" cy="1851025"/>
            <a:chOff x="5741091" y="1656534"/>
            <a:chExt cx="1930979" cy="1851025"/>
          </a:xfrm>
        </p:grpSpPr>
        <p:grpSp>
          <p:nvGrpSpPr>
            <p:cNvPr id="111" name="组合 110"/>
            <p:cNvGrpSpPr/>
            <p:nvPr/>
          </p:nvGrpSpPr>
          <p:grpSpPr>
            <a:xfrm rot="20248206">
              <a:off x="6143375" y="1925916"/>
              <a:ext cx="961633" cy="1412910"/>
              <a:chOff x="1403648" y="1052736"/>
              <a:chExt cx="1803331" cy="2808312"/>
            </a:xfrm>
          </p:grpSpPr>
          <p:sp>
            <p:nvSpPr>
              <p:cNvPr id="147"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8"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12" name="TextBox 42"/>
            <p:cNvSpPr txBox="1"/>
            <p:nvPr/>
          </p:nvSpPr>
          <p:spPr>
            <a:xfrm rot="20248206">
              <a:off x="6054542" y="1656534"/>
              <a:ext cx="829980" cy="18510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9</a:t>
              </a:r>
              <a:endPar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13"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5741091" y="273004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8" name="组合 157"/>
          <p:cNvGrpSpPr/>
          <p:nvPr/>
        </p:nvGrpSpPr>
        <p:grpSpPr>
          <a:xfrm>
            <a:off x="4921250" y="1710690"/>
            <a:ext cx="5613400" cy="1048657"/>
            <a:chOff x="5194666" y="1834480"/>
            <a:chExt cx="4033272" cy="1022574"/>
          </a:xfrm>
        </p:grpSpPr>
        <p:sp>
          <p:nvSpPr>
            <p:cNvPr id="115" name="TextBox 45"/>
            <p:cNvSpPr txBox="1"/>
            <p:nvPr/>
          </p:nvSpPr>
          <p:spPr>
            <a:xfrm>
              <a:off x="5423266" y="2408130"/>
              <a:ext cx="3804672" cy="44892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 Programación Orientada Objetos</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16" name="TextBox 46"/>
            <p:cNvSpPr txBox="1"/>
            <p:nvPr/>
          </p:nvSpPr>
          <p:spPr>
            <a:xfrm>
              <a:off x="5194666" y="1834480"/>
              <a:ext cx="3119149" cy="508987"/>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IX</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17" name="直接连接符 116"/>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51" name="组合 150"/>
          <p:cNvGrpSpPr/>
          <p:nvPr/>
        </p:nvGrpSpPr>
        <p:grpSpPr>
          <a:xfrm>
            <a:off x="3266440" y="3108960"/>
            <a:ext cx="2955290" cy="1826895"/>
            <a:chOff x="6338096" y="3183692"/>
            <a:chExt cx="1930979" cy="1608896"/>
          </a:xfrm>
        </p:grpSpPr>
        <p:grpSp>
          <p:nvGrpSpPr>
            <p:cNvPr id="150" name="组合 149"/>
            <p:cNvGrpSpPr/>
            <p:nvPr/>
          </p:nvGrpSpPr>
          <p:grpSpPr>
            <a:xfrm>
              <a:off x="6736216" y="3183692"/>
              <a:ext cx="1221514" cy="1608896"/>
              <a:chOff x="6736216" y="3183692"/>
              <a:chExt cx="1221514" cy="1608896"/>
            </a:xfrm>
          </p:grpSpPr>
          <p:grpSp>
            <p:nvGrpSpPr>
              <p:cNvPr id="118" name="组合 117"/>
              <p:cNvGrpSpPr/>
              <p:nvPr/>
            </p:nvGrpSpPr>
            <p:grpSpPr>
              <a:xfrm rot="20248206">
                <a:off x="6740380" y="3379678"/>
                <a:ext cx="961633" cy="1412910"/>
                <a:chOff x="1403648" y="1052736"/>
                <a:chExt cx="1803331" cy="2808312"/>
              </a:xfrm>
            </p:grpSpPr>
            <p:sp>
              <p:nvSpPr>
                <p:cNvPr id="145"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6"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19" name="TextBox 51"/>
              <p:cNvSpPr txBox="1"/>
              <p:nvPr/>
            </p:nvSpPr>
            <p:spPr>
              <a:xfrm rot="20248206">
                <a:off x="6736216" y="3183692"/>
                <a:ext cx="1221514" cy="148978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s-ES_tradnl" altLang="en-US" sz="80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10</a:t>
                </a:r>
                <a:endParaRPr kumimoji="0" lang="es-ES_tradnl" altLang="en-US" sz="80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20"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pic>
          <p:nvPicPr>
            <p:cNvPr id="12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338096" y="4183810"/>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3" name="组合 152"/>
          <p:cNvGrpSpPr/>
          <p:nvPr/>
        </p:nvGrpSpPr>
        <p:grpSpPr>
          <a:xfrm>
            <a:off x="5384165" y="7102475"/>
            <a:ext cx="2295525" cy="1851025"/>
            <a:chOff x="7613299" y="6037998"/>
            <a:chExt cx="1930979" cy="1759154"/>
          </a:xfrm>
        </p:grpSpPr>
        <p:grpSp>
          <p:nvGrpSpPr>
            <p:cNvPr id="132" name="组合 131"/>
            <p:cNvGrpSpPr/>
            <p:nvPr/>
          </p:nvGrpSpPr>
          <p:grpSpPr>
            <a:xfrm rot="20248206">
              <a:off x="8015583" y="6307380"/>
              <a:ext cx="961633" cy="1412910"/>
              <a:chOff x="1403648" y="1052736"/>
              <a:chExt cx="1803331" cy="2808312"/>
            </a:xfrm>
          </p:grpSpPr>
          <p:sp>
            <p:nvSpPr>
              <p:cNvPr id="141" name="圆角矩形 140"/>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2" name="圆角矩形 141"/>
              <p:cNvSpPr/>
              <p:nvPr/>
            </p:nvSpPr>
            <p:spPr>
              <a:xfrm>
                <a:off x="1480546" y="1111681"/>
                <a:ext cx="1656183" cy="2691297"/>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33" name="TextBox 69"/>
            <p:cNvSpPr txBox="1"/>
            <p:nvPr/>
          </p:nvSpPr>
          <p:spPr>
            <a:xfrm rot="20248206">
              <a:off x="7926750" y="6037998"/>
              <a:ext cx="829980" cy="175915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D</a:t>
              </a:r>
              <a:endParaRPr kumimoji="0" lang="es-ES_tradnl" altLang="en-US" sz="88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34" name="圆角矩形 9"/>
            <p:cNvSpPr/>
            <p:nvPr/>
          </p:nvSpPr>
          <p:spPr>
            <a:xfrm rot="20248206">
              <a:off x="8156167" y="7015120"/>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pic>
          <p:nvPicPr>
            <p:cNvPr id="13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7613299" y="7111512"/>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7" name="组合 156"/>
          <p:cNvGrpSpPr/>
          <p:nvPr/>
        </p:nvGrpSpPr>
        <p:grpSpPr>
          <a:xfrm>
            <a:off x="515386" y="-190602"/>
            <a:ext cx="2034484" cy="11268802"/>
            <a:chOff x="4915947" y="1638831"/>
            <a:chExt cx="2034484" cy="11268802"/>
          </a:xfrm>
        </p:grpSpPr>
        <p:sp>
          <p:nvSpPr>
            <p:cNvPr id="139" name="矩形 49"/>
            <p:cNvSpPr/>
            <p:nvPr/>
          </p:nvSpPr>
          <p:spPr>
            <a:xfrm rot="20302543">
              <a:off x="4915947" y="1638831"/>
              <a:ext cx="2034484" cy="11268802"/>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5199" h="6852033">
                  <a:moveTo>
                    <a:pt x="749183" y="0"/>
                  </a:moveTo>
                  <a:lnTo>
                    <a:pt x="945199" y="6852033"/>
                  </a:lnTo>
                  <a:lnTo>
                    <a:pt x="104432" y="6422217"/>
                  </a:lnTo>
                  <a:lnTo>
                    <a:pt x="0" y="2427988"/>
                  </a:lnTo>
                  <a:cubicBezTo>
                    <a:pt x="526428" y="705116"/>
                    <a:pt x="-4876" y="2439324"/>
                    <a:pt x="749183" y="0"/>
                  </a:cubicBezTo>
                  <a:close/>
                </a:path>
              </a:pathLst>
            </a:custGeom>
            <a:solidFill>
              <a:srgbClr val="F02424">
                <a:alpha val="80000"/>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0" name="TextBox 76"/>
            <p:cNvSpPr txBox="1"/>
            <p:nvPr/>
          </p:nvSpPr>
          <p:spPr>
            <a:xfrm rot="3922695">
              <a:off x="3133543" y="6980527"/>
              <a:ext cx="5688632" cy="10509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ctr" fontAlgn="auto">
                <a:lnSpc>
                  <a:spcPct val="130000"/>
                </a:lnSpc>
                <a:spcBef>
                  <a:spcPts val="0"/>
                </a:spcBef>
                <a:spcAft>
                  <a:spcPts val="0"/>
                </a:spcAft>
                <a:defRPr/>
              </a:pPr>
              <a:r>
                <a:rPr kumimoji="0" lang="zh-CN" altLang="en-US" sz="48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rPr>
                <a:t>  </a:t>
              </a:r>
              <a:r>
                <a:rPr kumimoji="0" lang="en-US" altLang="zh-CN" sz="4800" b="1" i="0" u="none" strike="noStrike" kern="0" cap="none" spc="0" normalizeH="0" baseline="0" noProof="0" dirty="0" smtClean="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rPr>
                <a:t>C</a:t>
              </a:r>
              <a:r>
                <a:rPr lang="en-US" altLang="zh-CN" sz="4800" noProof="0" dirty="0" smtClean="0">
                  <a:solidFill>
                    <a:srgbClr val="FFFFFF"/>
                  </a:solidFill>
                  <a:latin typeface="DejaVu Sans" panose="020B0603030804020204" charset="0"/>
                  <a:ea typeface="Noto Sans CJK SC" panose="020B0500000000000000" charset="-122"/>
                  <a:cs typeface="DejaVu Sans" panose="020B0603030804020204" charset="0"/>
                </a:rPr>
                <a:t>ONTEN</a:t>
              </a:r>
              <a:r>
                <a:rPr lang="es-ES_tradnl" altLang="en-US" sz="4800" noProof="0" dirty="0" smtClean="0">
                  <a:solidFill>
                    <a:srgbClr val="FFFFFF"/>
                  </a:solidFill>
                  <a:latin typeface="DejaVu Sans" panose="020B0603030804020204" charset="0"/>
                  <a:ea typeface="Noto Sans CJK SC" panose="020B0500000000000000" charset="-122"/>
                  <a:cs typeface="DejaVu Sans" panose="020B0603030804020204" charset="0"/>
                </a:rPr>
                <a:t>IDO</a:t>
              </a:r>
              <a:endParaRPr kumimoji="0" lang="zh-CN" altLang="en-US" sz="4800" b="1" i="0" u="none" strike="noStrike" kern="0" cap="none" spc="0" normalizeH="0" baseline="0" noProof="0" dirty="0">
                <a:ln>
                  <a:noFill/>
                </a:ln>
                <a:solidFill>
                  <a:sysClr val="window" lastClr="FFFFFF"/>
                </a:solidFill>
                <a:effectLst/>
                <a:uLnTx/>
                <a:uFillTx/>
                <a:latin typeface="Noto Sans CJK SC" panose="020B0500000000000000" charset="-122"/>
                <a:ea typeface="Noto Sans CJK SC" panose="020B0500000000000000" charset="-122"/>
                <a:cs typeface="DejaVu Sans" panose="020B0603030804020204" charset="0"/>
              </a:endParaRPr>
            </a:p>
          </p:txBody>
        </p:sp>
      </p:grpSp>
      <p:grpSp>
        <p:nvGrpSpPr>
          <p:cNvPr id="159" name="组合 158"/>
          <p:cNvGrpSpPr/>
          <p:nvPr/>
        </p:nvGrpSpPr>
        <p:grpSpPr>
          <a:xfrm>
            <a:off x="5661660" y="3720465"/>
            <a:ext cx="6001385" cy="1033925"/>
            <a:chOff x="5175953" y="1834480"/>
            <a:chExt cx="4051985" cy="1034106"/>
          </a:xfrm>
        </p:grpSpPr>
        <p:sp>
          <p:nvSpPr>
            <p:cNvPr id="160" name="TextBox 45"/>
            <p:cNvSpPr txBox="1"/>
            <p:nvPr/>
          </p:nvSpPr>
          <p:spPr>
            <a:xfrm>
              <a:off x="5423266" y="2408130"/>
              <a:ext cx="3804672" cy="460456"/>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Interfaz Gráfica de Usuario - GUI</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61" name="TextBox 46"/>
            <p:cNvSpPr txBox="1"/>
            <p:nvPr/>
          </p:nvSpPr>
          <p:spPr>
            <a:xfrm>
              <a:off x="5175953" y="1834480"/>
              <a:ext cx="3119149" cy="522061"/>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X</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62" name="直接连接符 161"/>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3" name="组合 162"/>
          <p:cNvGrpSpPr/>
          <p:nvPr/>
        </p:nvGrpSpPr>
        <p:grpSpPr>
          <a:xfrm>
            <a:off x="6482678" y="5645787"/>
            <a:ext cx="4051985" cy="1034025"/>
            <a:chOff x="5175953" y="1834480"/>
            <a:chExt cx="4051985" cy="1034025"/>
          </a:xfrm>
        </p:grpSpPr>
        <p:sp>
          <p:nvSpPr>
            <p:cNvPr id="164"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rPr>
                <a:t>Base de Datos - SQLite3</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65"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Unidad XI</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66" name="直接连接符 165"/>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7" name="组合 166"/>
          <p:cNvGrpSpPr/>
          <p:nvPr/>
        </p:nvGrpSpPr>
        <p:grpSpPr>
          <a:xfrm>
            <a:off x="7338857" y="7592340"/>
            <a:ext cx="4051985" cy="1034025"/>
            <a:chOff x="5175953" y="1834480"/>
            <a:chExt cx="4051985" cy="1034025"/>
          </a:xfrm>
        </p:grpSpPr>
        <p:sp>
          <p:nvSpPr>
            <p:cNvPr id="168"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169"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Despedida</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170" name="直接连接符 169"/>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2" name="组合 33"/>
          <p:cNvGrpSpPr/>
          <p:nvPr/>
        </p:nvGrpSpPr>
        <p:grpSpPr>
          <a:xfrm>
            <a:off x="15416339" y="9036050"/>
            <a:ext cx="2863664" cy="986211"/>
            <a:chOff x="579608" y="160665"/>
            <a:chExt cx="2863664" cy="986211"/>
          </a:xfrm>
        </p:grpSpPr>
        <p:sp>
          <p:nvSpPr>
            <p:cNvPr id="3"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4" name="组合 32"/>
            <p:cNvGrpSpPr/>
            <p:nvPr/>
          </p:nvGrpSpPr>
          <p:grpSpPr>
            <a:xfrm>
              <a:off x="579608" y="160665"/>
              <a:ext cx="974384" cy="986211"/>
              <a:chOff x="397216" y="59618"/>
              <a:chExt cx="608013" cy="619125"/>
            </a:xfrm>
          </p:grpSpPr>
          <p:sp>
            <p:nvSpPr>
              <p:cNvPr id="5"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6"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7"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8"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9"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grpSp>
        <p:nvGrpSpPr>
          <p:cNvPr id="10" name="组合 150"/>
          <p:cNvGrpSpPr/>
          <p:nvPr/>
        </p:nvGrpSpPr>
        <p:grpSpPr>
          <a:xfrm>
            <a:off x="4239260" y="5116830"/>
            <a:ext cx="2955290" cy="1826895"/>
            <a:chOff x="6338096" y="3183692"/>
            <a:chExt cx="1930979" cy="1608896"/>
          </a:xfrm>
        </p:grpSpPr>
        <p:grpSp>
          <p:nvGrpSpPr>
            <p:cNvPr id="11" name="组合 149"/>
            <p:cNvGrpSpPr/>
            <p:nvPr/>
          </p:nvGrpSpPr>
          <p:grpSpPr>
            <a:xfrm>
              <a:off x="6736216" y="3183692"/>
              <a:ext cx="1221514" cy="1608896"/>
              <a:chOff x="6736216" y="3183692"/>
              <a:chExt cx="1221514" cy="1608896"/>
            </a:xfrm>
          </p:grpSpPr>
          <p:grpSp>
            <p:nvGrpSpPr>
              <p:cNvPr id="12" name="组合 117"/>
              <p:cNvGrpSpPr/>
              <p:nvPr/>
            </p:nvGrpSpPr>
            <p:grpSpPr>
              <a:xfrm rot="20248206">
                <a:off x="6740380" y="3379678"/>
                <a:ext cx="961633" cy="1412910"/>
                <a:chOff x="1403648" y="1052736"/>
                <a:chExt cx="1803331" cy="2808312"/>
              </a:xfrm>
            </p:grpSpPr>
            <p:sp>
              <p:nvSpPr>
                <p:cNvPr id="13"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sp>
              <p:nvSpPr>
                <p:cNvPr id="14"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sp>
            <p:nvSpPr>
              <p:cNvPr id="15" name="TextBox 51"/>
              <p:cNvSpPr txBox="1"/>
              <p:nvPr/>
            </p:nvSpPr>
            <p:spPr>
              <a:xfrm rot="20248206">
                <a:off x="6736216" y="3183692"/>
                <a:ext cx="1221514" cy="1489781"/>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s-ES_tradnl" altLang="en-US" sz="80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rPr>
                  <a:t>11</a:t>
                </a:r>
                <a:endParaRPr kumimoji="0" lang="es-ES_tradnl" altLang="en-US" sz="8000" b="1" i="0" u="none" strike="noStrike" kern="0" cap="none" spc="0" normalizeH="0" baseline="0" noProof="0" dirty="0" smtClean="0">
                  <a:ln>
                    <a:noFill/>
                  </a:ln>
                  <a:solidFill>
                    <a:sysClr val="window" lastClr="FFFFFF"/>
                  </a:solidFill>
                  <a:effectLst/>
                  <a:uLnTx/>
                  <a:uFillTx/>
                  <a:latin typeface="Noto Serif CJK JP" panose="02020400000000000000" charset="-122"/>
                  <a:ea typeface="Noto Serif CJK JP" panose="02020400000000000000" charset="-122"/>
                  <a:cs typeface="DejaVu Sans" panose="020B0603030804020204" charset="0"/>
                </a:endParaRPr>
              </a:p>
            </p:txBody>
          </p:sp>
          <p:sp>
            <p:nvSpPr>
              <p:cNvPr id="16"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DejaVu Sans" panose="020B0603030804020204" charset="0"/>
                  <a:ea typeface="Noto Sans CJK SC" panose="020B0500000000000000" charset="-122"/>
                  <a:cs typeface="DejaVu Sans" panose="020B0603030804020204" charset="0"/>
                </a:endParaRPr>
              </a:p>
            </p:txBody>
          </p:sp>
        </p:grpSp>
        <p:pic>
          <p:nvPicPr>
            <p:cNvPr id="1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338096" y="4183810"/>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6846550" y="469265"/>
            <a:ext cx="1412240" cy="866140"/>
            <a:chOff x="26530" y="739"/>
            <a:chExt cx="2224" cy="1364"/>
          </a:xfrm>
        </p:grpSpPr>
        <p:sp>
          <p:nvSpPr>
            <p:cNvPr id="19"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04</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20" name="Group 19"/>
            <p:cNvGrpSpPr/>
            <p:nvPr/>
          </p:nvGrpSpPr>
          <p:grpSpPr>
            <a:xfrm>
              <a:off x="27953" y="799"/>
              <a:ext cx="801" cy="1304"/>
              <a:chOff x="27953" y="799"/>
              <a:chExt cx="801" cy="1304"/>
            </a:xfrm>
          </p:grpSpPr>
          <p:sp>
            <p:nvSpPr>
              <p:cNvPr id="21"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22"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55850" y="467472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2179035" y="1453983"/>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9</a:t>
            </a:r>
            <a:endPar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4225925" y="9474200"/>
            <a:ext cx="4041140" cy="521970"/>
          </a:xfrm>
          <a:prstGeom prst="rect">
            <a:avLst/>
          </a:prstGeom>
          <a:noFill/>
        </p:spPr>
        <p:txBody>
          <a:bodyPr wrap="square" rtlCol="0">
            <a:spAutoFit/>
          </a:bodyPr>
          <a:lstStyle/>
          <a:p>
            <a:r>
              <a:rPr lang="es-ES_tradnl"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POO</a:t>
            </a:r>
            <a:endPar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7479030" y="44450"/>
            <a:ext cx="936688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Orientada a Objetos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lstStyle/>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40</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sp>
        <p:nvSpPr>
          <p:cNvPr id="27" name="Text Box 12"/>
          <p:cNvSpPr txBox="1"/>
          <p:nvPr/>
        </p:nvSpPr>
        <p:spPr>
          <a:xfrm>
            <a:off x="6442710" y="806450"/>
            <a:ext cx="10778490" cy="3784600"/>
          </a:xfrm>
          <a:prstGeom prst="rect">
            <a:avLst/>
          </a:prstGeom>
          <a:noFill/>
        </p:spPr>
        <p:txBody>
          <a:bodyPr wrap="square" rtlCol="0">
            <a:spAutoFit/>
          </a:bodyPr>
          <a:lstStyle/>
          <a:p>
            <a:pPr marL="285750" indent="-285750">
              <a:buFont typeface="Arial" panose="020B0604020202090204" pitchFamily="34" charset="0"/>
              <a:buChar char="•"/>
            </a:pPr>
            <a:r>
              <a:rPr sz="2000" dirty="0">
                <a:solidFill>
                  <a:schemeClr val="bg1"/>
                </a:solidFill>
                <a:ea typeface="DejaVu Sans" panose="020B0603030804020204" charset="0"/>
                <a:cs typeface="DejaVu Sans" panose="020B0603030804020204" charset="0"/>
              </a:rPr>
              <a:t>En Python todo es un </a:t>
            </a:r>
            <a:r>
              <a:rPr sz="2000" b="1" dirty="0">
                <a:solidFill>
                  <a:schemeClr val="bg1"/>
                </a:solidFill>
                <a:ea typeface="DejaVu Sans" panose="020B0603030804020204" charset="0"/>
                <a:cs typeface="DejaVu Sans" panose="020B0603030804020204" charset="0"/>
              </a:rPr>
              <a:t>objeto</a:t>
            </a:r>
            <a:r>
              <a:rPr sz="2000" dirty="0">
                <a:solidFill>
                  <a:schemeClr val="bg1"/>
                </a:solidFill>
                <a:ea typeface="DejaVu Sans" panose="020B0603030804020204" charset="0"/>
                <a:cs typeface="DejaVu Sans" panose="020B0603030804020204" charset="0"/>
              </a:rPr>
              <a:t>. Cuando creas una variable y le asignas un valor entero, ese valor es un objeto; una función es un objeto; las listas, tuplas, diccionarios, conjuntos, … son objetos; una cadena de caracteres es un objeto.</a:t>
            </a:r>
            <a:endParaRPr sz="2000" dirty="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 sz="2000" dirty="0">
                <a:solidFill>
                  <a:schemeClr val="bg1"/>
                </a:solidFill>
                <a:ea typeface="DejaVu Sans" panose="020B0603030804020204" charset="0"/>
                <a:cs typeface="DejaVu Sans" panose="020B0603030804020204" charset="0"/>
              </a:rPr>
              <a:t>Pero, </a:t>
            </a:r>
            <a:r>
              <a:rPr lang="es-ES" sz="2000" b="1" dirty="0">
                <a:solidFill>
                  <a:schemeClr val="bg1"/>
                </a:solidFill>
                <a:ea typeface="DejaVu Sans" panose="020B0603030804020204" charset="0"/>
                <a:cs typeface="DejaVu Sans" panose="020B0603030804020204" charset="0"/>
              </a:rPr>
              <a:t>¿por qué es tan importante la programación orientada a objetos? </a:t>
            </a:r>
            <a:r>
              <a:rPr lang="es-ES" sz="2000" dirty="0">
                <a:solidFill>
                  <a:schemeClr val="bg1"/>
                </a:solidFill>
                <a:ea typeface="DejaVu Sans" panose="020B0603030804020204" charset="0"/>
                <a:cs typeface="DejaVu Sans" panose="020B0603030804020204" charset="0"/>
              </a:rPr>
              <a:t> </a:t>
            </a:r>
            <a:endParaRPr lang="es-ES" sz="2000" dirty="0">
              <a:solidFill>
                <a:schemeClr val="bg1"/>
              </a:solidFill>
              <a:ea typeface="DejaVu Sans" panose="020B0603030804020204" charset="0"/>
              <a:cs typeface="DejaVu Sans" panose="020B0603030804020204" charset="0"/>
            </a:endParaRPr>
          </a:p>
          <a:p>
            <a:pPr marL="800100" lvl="1" indent="-342900">
              <a:buFont typeface="Arial" panose="020B0604020202090204" pitchFamily="34" charset="0"/>
              <a:buChar char="•"/>
            </a:pPr>
            <a:r>
              <a:rPr lang="es-ES_tradnl" altLang="es-ES" sz="2000" dirty="0">
                <a:solidFill>
                  <a:schemeClr val="bg1"/>
                </a:solidFill>
                <a:ea typeface="DejaVu Sans" panose="020B0603030804020204" charset="0"/>
                <a:cs typeface="DejaVu Sans" panose="020B0603030804020204" charset="0"/>
              </a:rPr>
              <a:t>E</a:t>
            </a:r>
            <a:r>
              <a:rPr lang="es-ES" sz="2000" dirty="0">
                <a:solidFill>
                  <a:schemeClr val="bg1"/>
                </a:solidFill>
                <a:ea typeface="DejaVu Sans" panose="020B0603030804020204" charset="0"/>
                <a:cs typeface="DejaVu Sans" panose="020B0603030804020204" charset="0"/>
              </a:rPr>
              <a:t>ste tipo de programación introduce un nuevo paradigma que nos permite encapsular y aislar datos y operaciones que se pueden realizar sobre dichos datos.</a:t>
            </a:r>
            <a:endParaRPr lang="es-ES" sz="2000" dirty="0">
              <a:solidFill>
                <a:schemeClr val="bg1"/>
              </a:solidFill>
              <a:ea typeface="DejaVu Sans" panose="020B0603030804020204" charset="0"/>
              <a:cs typeface="DejaVu Sans" panose="020B0603030804020204" charset="0"/>
            </a:endParaRPr>
          </a:p>
          <a:p>
            <a:pPr lvl="1" indent="0">
              <a:buFont typeface="Arial" panose="020B0604020202090204" pitchFamily="34" charset="0"/>
              <a:buNone/>
            </a:pPr>
            <a:r>
              <a:rPr lang="es-ES_tradnl" altLang="en-US" sz="2000" b="1" dirty="0" smtClean="0">
                <a:solidFill>
                  <a:schemeClr val="bg1"/>
                </a:solidFill>
                <a:ea typeface="DejaVu Sans" panose="020B0603030804020204" charset="0"/>
                <a:cs typeface="DejaVu Sans" panose="020B0603030804020204" charset="0"/>
              </a:rPr>
              <a:t>Clases y objetos en Python:</a:t>
            </a:r>
            <a:endParaRPr lang="es-ES_tradnl" altLang="en-US" sz="2000" b="1" dirty="0" smtClean="0">
              <a:solidFill>
                <a:schemeClr val="bg1"/>
              </a:solidFill>
              <a:ea typeface="DejaVu Sans" panose="020B0603030804020204" charset="0"/>
              <a:cs typeface="DejaVu Sans" panose="020B0603030804020204" charset="0"/>
            </a:endParaRPr>
          </a:p>
          <a:p>
            <a:pPr marL="800100" lvl="1" indent="-342900">
              <a:buFont typeface="Arial" panose="020B0604020202090204" pitchFamily="34" charset="0"/>
              <a:buChar char="•"/>
            </a:pPr>
            <a:r>
              <a:rPr lang="es-ES_tradnl" altLang="en-US" sz="2000" dirty="0" smtClean="0">
                <a:solidFill>
                  <a:schemeClr val="bg1"/>
                </a:solidFill>
                <a:ea typeface="DejaVu Sans" panose="020B0603030804020204" charset="0"/>
                <a:cs typeface="DejaVu Sans" panose="020B0603030804020204" charset="0"/>
              </a:rPr>
              <a:t>Básicamente, una clase es una entidad que define una serie de elementos que determinan un estado (datos) y un comportamiento (operaciones sobre los datos que modifican su estado).</a:t>
            </a:r>
            <a:endParaRPr lang="es-ES_tradnl" altLang="en-US" sz="2000" dirty="0" smtClean="0">
              <a:solidFill>
                <a:schemeClr val="bg1"/>
              </a:solidFill>
              <a:ea typeface="DejaVu Sans" panose="020B0603030804020204" charset="0"/>
              <a:cs typeface="DejaVu Sans" panose="020B0603030804020204" charset="0"/>
            </a:endParaRPr>
          </a:p>
          <a:p>
            <a:pPr marL="800100" lvl="1" indent="-342900">
              <a:buFont typeface="Arial" panose="020B0604020202090204" pitchFamily="34" charset="0"/>
              <a:buChar char="•"/>
            </a:pPr>
            <a:r>
              <a:rPr lang="es-ES_tradnl" altLang="en-US" sz="2000" dirty="0" smtClean="0">
                <a:solidFill>
                  <a:schemeClr val="bg1"/>
                </a:solidFill>
                <a:ea typeface="DejaVu Sans" panose="020B0603030804020204" charset="0"/>
                <a:cs typeface="DejaVu Sans" panose="020B0603030804020204" charset="0"/>
              </a:rPr>
              <a:t>Por su parte, un objeto es una creción o instancia de una clase.</a:t>
            </a:r>
            <a:endParaRPr lang="es-ES_tradnl" altLang="en-US" sz="2000" b="1" dirty="0">
              <a:solidFill>
                <a:schemeClr val="bg1"/>
              </a:solidFill>
              <a:ea typeface="DejaVu Sans" panose="020B0603030804020204" charset="0"/>
              <a:cs typeface="DejaVu Sans" panose="020B0603030804020204" charset="0"/>
              <a:sym typeface="+mn-ea"/>
            </a:endParaRPr>
          </a:p>
        </p:txBody>
      </p:sp>
      <p:pic>
        <p:nvPicPr>
          <p:cNvPr id="2" name="Picture 1" descr="Screen Capture_select-area_20200821142612"/>
          <p:cNvPicPr>
            <a:picLocks noChangeAspect="1"/>
          </p:cNvPicPr>
          <p:nvPr/>
        </p:nvPicPr>
        <p:blipFill>
          <a:blip r:embed="rId2"/>
          <a:stretch>
            <a:fillRect/>
          </a:stretch>
        </p:blipFill>
        <p:spPr>
          <a:xfrm>
            <a:off x="6703060" y="4674870"/>
            <a:ext cx="9109710" cy="43180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55850" y="467472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4225925" y="9474200"/>
            <a:ext cx="4041140" cy="521970"/>
          </a:xfrm>
          <a:prstGeom prst="rect">
            <a:avLst/>
          </a:prstGeom>
          <a:noFill/>
        </p:spPr>
        <p:txBody>
          <a:bodyPr wrap="square" rtlCol="0">
            <a:spAutoFit/>
          </a:bodyPr>
          <a:lstStyle/>
          <a:p>
            <a:r>
              <a:rPr lang="es-ES_tradnl"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POO</a:t>
            </a:r>
            <a:endPar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7326630" y="501650"/>
            <a:ext cx="936688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Orientada a Objetos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lstStyle/>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41</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sp>
        <p:nvSpPr>
          <p:cNvPr id="27" name="Text Box 12"/>
          <p:cNvSpPr txBox="1"/>
          <p:nvPr/>
        </p:nvSpPr>
        <p:spPr>
          <a:xfrm>
            <a:off x="6539230" y="1665605"/>
            <a:ext cx="10778490" cy="2553335"/>
          </a:xfrm>
          <a:prstGeom prst="rect">
            <a:avLst/>
          </a:prstGeom>
          <a:noFill/>
        </p:spPr>
        <p:txBody>
          <a:bodyPr wrap="square" rtlCol="0">
            <a:spAutoFit/>
          </a:bodyPr>
          <a:lstStyle/>
          <a:p>
            <a:pPr indent="0">
              <a:buFont typeface="Arial" panose="020B0604020202090204" pitchFamily="34" charset="0"/>
              <a:buNone/>
            </a:pPr>
            <a:r>
              <a:rPr lang="es-ES_tradnl" altLang="en-US" sz="2000" b="1" dirty="0">
                <a:solidFill>
                  <a:schemeClr val="bg1"/>
                </a:solidFill>
                <a:ea typeface="DejaVu Sans" panose="020B0603030804020204" charset="0"/>
                <a:cs typeface="DejaVu Sans" panose="020B0603030804020204" charset="0"/>
                <a:sym typeface="+mn-ea"/>
              </a:rPr>
              <a:t>Constructor de una clase en Python:   __init__()</a:t>
            </a:r>
            <a:endParaRPr lang="es-ES_tradnl" altLang="en-US" sz="2000" b="1" dirty="0">
              <a:solidFill>
                <a:schemeClr val="bg1"/>
              </a:solidFill>
              <a:ea typeface="DejaVu Sans" panose="020B0603030804020204" charset="0"/>
              <a:cs typeface="DejaVu Sans" panose="020B0603030804020204" charset="0"/>
              <a:sym typeface="+mn-ea"/>
            </a:endParaRPr>
          </a:p>
          <a:p>
            <a:pPr indent="0">
              <a:buFont typeface="Arial" panose="020B0604020202090204" pitchFamily="34" charset="0"/>
              <a:buNone/>
            </a:pPr>
            <a:endParaRPr lang="es-ES_tradnl" altLang="en-US" sz="2000" b="1" dirty="0">
              <a:solidFill>
                <a:schemeClr val="bg1"/>
              </a:solidFill>
              <a:ea typeface="DejaVu Sans" panose="020B0603030804020204" charset="0"/>
              <a:cs typeface="DejaVu Sans" panose="020B0603030804020204" charset="0"/>
              <a:sym typeface="+mn-ea"/>
            </a:endParaRPr>
          </a:p>
          <a:p>
            <a:pPr marL="742950" lvl="1" indent="-285750">
              <a:buFont typeface="Arial" panose="020B0604020202090204" pitchFamily="34" charset="0"/>
              <a:buChar char="•"/>
            </a:pPr>
            <a:r>
              <a:rPr lang="es-ES_tradnl" altLang="en-US" sz="2000" dirty="0">
                <a:solidFill>
                  <a:schemeClr val="bg1"/>
                </a:solidFill>
                <a:ea typeface="DejaVu Sans" panose="020B0603030804020204" charset="0"/>
                <a:cs typeface="DejaVu Sans" panose="020B0603030804020204" charset="0"/>
                <a:sym typeface="+mn-ea"/>
              </a:rPr>
              <a:t>Para crear un objeto de una clase determinada, es decir, instanciar una clase, se usa el nombre de la clase y a continuación se añaden paréntesis (como si se llamara a una función).</a:t>
            </a:r>
            <a:endParaRPr lang="es-ES_tradnl" altLang="en-US" sz="2000" dirty="0">
              <a:solidFill>
                <a:schemeClr val="bg1"/>
              </a:solidFill>
              <a:ea typeface="DejaVu Sans" panose="020B0603030804020204" charset="0"/>
              <a:cs typeface="DejaVu Sans" panose="020B0603030804020204" charset="0"/>
              <a:sym typeface="+mn-ea"/>
            </a:endParaRPr>
          </a:p>
          <a:p>
            <a:pPr lvl="1" indent="0">
              <a:buFont typeface="Arial" panose="020B0604020202090204" pitchFamily="34" charset="0"/>
              <a:buNone/>
            </a:pPr>
            <a:endParaRPr lang="es-ES_tradnl" altLang="en-US" sz="2000" dirty="0">
              <a:solidFill>
                <a:schemeClr val="bg1"/>
              </a:solidFill>
              <a:ea typeface="DejaVu Sans" panose="020B0603030804020204" charset="0"/>
              <a:cs typeface="DejaVu Sans" panose="020B0603030804020204" charset="0"/>
              <a:sym typeface="+mn-ea"/>
            </a:endParaRPr>
          </a:p>
          <a:p>
            <a:pPr marL="742950" lvl="1" indent="-285750">
              <a:buFont typeface="Arial" panose="020B0604020202090204" pitchFamily="34" charset="0"/>
              <a:buChar char="•"/>
            </a:pPr>
            <a:r>
              <a:rPr lang="es-ES_tradnl" altLang="en-US" sz="2000" dirty="0">
                <a:solidFill>
                  <a:schemeClr val="bg1"/>
                </a:solidFill>
                <a:ea typeface="DejaVu Sans" panose="020B0603030804020204" charset="0"/>
                <a:cs typeface="DejaVu Sans" panose="020B0603030804020204" charset="0"/>
                <a:sym typeface="+mn-ea"/>
              </a:rPr>
              <a:t>Resumiendo: los objetos son instancias de una clase.</a:t>
            </a:r>
            <a:endParaRPr lang="es-ES_tradnl" altLang="en-US" sz="2000" dirty="0">
              <a:solidFill>
                <a:schemeClr val="bg1"/>
              </a:solidFill>
              <a:ea typeface="DejaVu Sans" panose="020B0603030804020204" charset="0"/>
              <a:cs typeface="DejaVu Sans" panose="020B0603030804020204" charset="0"/>
              <a:sym typeface="+mn-ea"/>
            </a:endParaRPr>
          </a:p>
          <a:p>
            <a:pPr marL="742950" lvl="1" indent="-285750">
              <a:buFont typeface="Arial" panose="020B0604020202090204" pitchFamily="34" charset="0"/>
              <a:buChar char="•"/>
            </a:pPr>
            <a:endParaRPr lang="es-ES_tradnl" altLang="en-US" sz="2000" dirty="0">
              <a:solidFill>
                <a:schemeClr val="bg1"/>
              </a:solidFill>
              <a:ea typeface="DejaVu Sans" panose="020B0603030804020204" charset="0"/>
              <a:cs typeface="DejaVu Sans" panose="020B0603030804020204" charset="0"/>
              <a:sym typeface="+mn-ea"/>
            </a:endParaRPr>
          </a:p>
        </p:txBody>
      </p:sp>
      <p:pic>
        <p:nvPicPr>
          <p:cNvPr id="13" name="Picture 12" descr="Screen Capture_select-area_20200821160120"/>
          <p:cNvPicPr>
            <a:picLocks noChangeAspect="1"/>
          </p:cNvPicPr>
          <p:nvPr/>
        </p:nvPicPr>
        <p:blipFill>
          <a:blip r:embed="rId2"/>
          <a:stretch>
            <a:fillRect/>
          </a:stretch>
        </p:blipFill>
        <p:spPr>
          <a:xfrm>
            <a:off x="9086850" y="4014470"/>
            <a:ext cx="6026150" cy="2763520"/>
          </a:xfrm>
          <a:prstGeom prst="rect">
            <a:avLst/>
          </a:prstGeom>
        </p:spPr>
      </p:pic>
      <p:pic>
        <p:nvPicPr>
          <p:cNvPr id="14" name="Picture 13" descr="Screen Capture_select-area_20200821160334"/>
          <p:cNvPicPr>
            <a:picLocks noChangeAspect="1"/>
          </p:cNvPicPr>
          <p:nvPr/>
        </p:nvPicPr>
        <p:blipFill>
          <a:blip r:embed="rId3"/>
          <a:stretch>
            <a:fillRect/>
          </a:stretch>
        </p:blipFill>
        <p:spPr>
          <a:xfrm>
            <a:off x="7421245" y="6969760"/>
            <a:ext cx="9520555" cy="1787525"/>
          </a:xfrm>
          <a:prstGeom prst="rect">
            <a:avLst/>
          </a:prstGeom>
        </p:spPr>
      </p:pic>
      <p:pic>
        <p:nvPicPr>
          <p:cNvPr id="16" name="图片 15"/>
          <p:cNvPicPr>
            <a:picLocks noChangeAspect="1"/>
          </p:cNvPicPr>
          <p:nvPr/>
        </p:nvPicPr>
        <p:blipFill>
          <a:blip r:embed="rId4"/>
          <a:stretch>
            <a:fillRect/>
          </a:stretch>
        </p:blipFill>
        <p:spPr>
          <a:xfrm>
            <a:off x="535940" y="1788795"/>
            <a:ext cx="6003528" cy="599652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42</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Atributos </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273050"/>
            <a:ext cx="9670157"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Orientada a Objetos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1559034"/>
            <a:ext cx="15617590" cy="5015865"/>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Atributos:</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El potencial de la POO esa es la capacidad de definir variables y funciones dentro de las clases, aunque aquí se conocen como atributos y métodos respectivamente.</a:t>
            </a: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b="1" dirty="0" smtClean="0">
                <a:solidFill>
                  <a:schemeClr val="bg1"/>
                </a:solidFill>
                <a:ea typeface="DejaVu Sans" panose="020B0603030804020204" charset="0"/>
                <a:cs typeface="DejaVu Sans" panose="020B0603030804020204" charset="0"/>
              </a:rPr>
              <a:t>Atributos:</a:t>
            </a:r>
            <a:endParaRPr lang="es-ES_tradnl" altLang="es-ES" sz="2000" b="1" dirty="0" smtClean="0">
              <a:solidFill>
                <a:schemeClr val="bg1"/>
              </a:solidFill>
              <a:ea typeface="DejaVu Sans" panose="020B0603030804020204" charset="0"/>
              <a:cs typeface="DejaVu Sans" panose="020B0603030804020204" charset="0"/>
            </a:endParaRPr>
          </a:p>
          <a:p>
            <a:pPr marL="1085850" lvl="1"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A efectos prácticos los atributos no son muy distintos de las variables, la diferencia fundamental es que sólo existen dentro del objeto.</a:t>
            </a:r>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b="1" dirty="0" smtClean="0">
                <a:solidFill>
                  <a:schemeClr val="bg1"/>
                </a:solidFill>
                <a:ea typeface="DejaVu Sans" panose="020B0603030804020204" charset="0"/>
                <a:cs typeface="DejaVu Sans" panose="020B0603030804020204" charset="0"/>
              </a:rPr>
              <a:t>Atributos dinámicos:</a:t>
            </a:r>
            <a:endParaRPr lang="es-ES_tradnl" altLang="es-ES" sz="2000" b="1" dirty="0" smtClean="0">
              <a:solidFill>
                <a:schemeClr val="bg1"/>
              </a:solidFill>
              <a:ea typeface="DejaVu Sans" panose="020B0603030804020204" charset="0"/>
              <a:cs typeface="DejaVu Sans" panose="020B0603030804020204" charset="0"/>
            </a:endParaRPr>
          </a:p>
          <a:p>
            <a:pPr marL="1085850" lvl="1"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Dado que Python es muy flexible los atributos pueden manejarse de distintas formas, por ejemplo se pueden crear dinámicamente (al vuelo) en los objetos.</a:t>
            </a:r>
            <a:endParaRPr lang="es-ES_tradnl" altLang="es-ES" sz="2000" dirty="0" smtClean="0">
              <a:solidFill>
                <a:schemeClr val="bg1"/>
              </a:solidFill>
              <a:ea typeface="DejaVu Sans" panose="020B0603030804020204" charset="0"/>
              <a:cs typeface="DejaVu Sans" panose="020B0603030804020204" charset="0"/>
            </a:endParaRPr>
          </a:p>
          <a:p>
            <a:pPr marL="742950" lvl="1" indent="0">
              <a:buFont typeface="Arial" panose="020B0604020202090204" pitchFamily="34" charset="0"/>
              <a:buNone/>
            </a:pPr>
            <a:endParaRPr lang="es-ES_tradnl" altLang="es-ES" sz="2000" b="1" dirty="0" smtClean="0">
              <a:solidFill>
                <a:schemeClr val="bg1"/>
              </a:solidFill>
              <a:ea typeface="DejaVu Sans" panose="020B0603030804020204" charset="0"/>
              <a:cs typeface="DejaVu Sans" panose="020B0603030804020204" charset="0"/>
            </a:endParaRPr>
          </a:p>
          <a:p>
            <a:pPr marL="628650" lvl="0" indent="-342900">
              <a:buFont typeface="Arial" panose="020B0604020202090204" pitchFamily="34" charset="0"/>
              <a:buChar char="•"/>
            </a:pPr>
            <a:r>
              <a:rPr lang="es-ES_tradnl" altLang="es-ES" sz="2000" b="1" dirty="0" smtClean="0">
                <a:solidFill>
                  <a:schemeClr val="bg1"/>
                </a:solidFill>
                <a:ea typeface="DejaVu Sans" panose="020B0603030804020204" charset="0"/>
                <a:cs typeface="DejaVu Sans" panose="020B0603030804020204" charset="0"/>
              </a:rPr>
              <a:t>Atributos de clase: </a:t>
            </a:r>
            <a:endParaRPr lang="es-ES_tradnl" altLang="es-ES" sz="2000" b="1" dirty="0" smtClean="0">
              <a:solidFill>
                <a:schemeClr val="bg1"/>
              </a:solidFill>
              <a:ea typeface="DejaVu Sans" panose="020B0603030804020204" charset="0"/>
              <a:cs typeface="DejaVu Sans" panose="020B0603030804020204" charset="0"/>
            </a:endParaRPr>
          </a:p>
          <a:p>
            <a:pPr marL="1085850" lvl="1"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Aunque la flexibilidad de los atributos dinámicos puede llegar a ser muy útil, tener que definir los atributos de esa forma es tedioso. Es más práctico definir unos atributos básicos en la clase. </a:t>
            </a:r>
            <a:endParaRPr lang="es-ES_tradnl" altLang="es-ES" sz="2000" b="1" dirty="0" smtClean="0">
              <a:solidFill>
                <a:schemeClr val="bg1"/>
              </a:solidFill>
              <a:ea typeface="DejaVu Sans" panose="020B0603030804020204" charset="0"/>
              <a:cs typeface="DejaVu Sans" panose="020B0603030804020204" charset="0"/>
            </a:endParaRPr>
          </a:p>
        </p:txBody>
      </p:sp>
      <p:pic>
        <p:nvPicPr>
          <p:cNvPr id="3" name="Picture 2" descr="Screen Capture_select-area_20200821161737"/>
          <p:cNvPicPr>
            <a:picLocks noChangeAspect="1"/>
          </p:cNvPicPr>
          <p:nvPr/>
        </p:nvPicPr>
        <p:blipFill>
          <a:blip r:embed="rId1"/>
          <a:stretch>
            <a:fillRect/>
          </a:stretch>
        </p:blipFill>
        <p:spPr>
          <a:xfrm>
            <a:off x="3743960" y="6607810"/>
            <a:ext cx="5958205" cy="2352040"/>
          </a:xfrm>
          <a:prstGeom prst="rect">
            <a:avLst/>
          </a:prstGeom>
        </p:spPr>
      </p:pic>
      <p:pic>
        <p:nvPicPr>
          <p:cNvPr id="6" name="Picture 5" descr="Screen Capture_select-area_20200821162101"/>
          <p:cNvPicPr>
            <a:picLocks noChangeAspect="1"/>
          </p:cNvPicPr>
          <p:nvPr/>
        </p:nvPicPr>
        <p:blipFill>
          <a:blip r:embed="rId2"/>
          <a:stretch>
            <a:fillRect/>
          </a:stretch>
        </p:blipFill>
        <p:spPr>
          <a:xfrm>
            <a:off x="10062845" y="6607810"/>
            <a:ext cx="6344285" cy="234759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43</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Métodos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273050"/>
            <a:ext cx="9670157"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Orientada a Objetos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873234"/>
            <a:ext cx="15617590" cy="3169285"/>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Métodos:</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Si por un lado tenemos las "</a:t>
            </a:r>
            <a:r>
              <a:rPr lang="es-ES_tradnl" altLang="es-ES" sz="2000" b="1" dirty="0" smtClean="0">
                <a:solidFill>
                  <a:schemeClr val="bg1"/>
                </a:solidFill>
                <a:ea typeface="DejaVu Sans" panose="020B0603030804020204" charset="0"/>
                <a:cs typeface="DejaVu Sans" panose="020B0603030804020204" charset="0"/>
              </a:rPr>
              <a:t>variables</a:t>
            </a:r>
            <a:r>
              <a:rPr lang="es-ES_tradnl" altLang="es-ES" sz="2000" dirty="0" smtClean="0">
                <a:solidFill>
                  <a:schemeClr val="bg1"/>
                </a:solidFill>
                <a:ea typeface="DejaVu Sans" panose="020B0603030804020204" charset="0"/>
                <a:cs typeface="DejaVu Sans" panose="020B0603030804020204" charset="0"/>
              </a:rPr>
              <a:t>" de las clases, por otro tenemos sus "</a:t>
            </a:r>
            <a:r>
              <a:rPr lang="es-ES_tradnl" altLang="es-ES" sz="2000" b="1" dirty="0" smtClean="0">
                <a:solidFill>
                  <a:schemeClr val="bg1"/>
                </a:solidFill>
                <a:ea typeface="DejaVu Sans" panose="020B0603030804020204" charset="0"/>
                <a:cs typeface="DejaVu Sans" panose="020B0603030804020204" charset="0"/>
              </a:rPr>
              <a:t>funciones</a:t>
            </a:r>
            <a:r>
              <a:rPr lang="es-ES_tradnl" altLang="es-ES" sz="2000" dirty="0" smtClean="0">
                <a:solidFill>
                  <a:schemeClr val="bg1"/>
                </a:solidFill>
                <a:ea typeface="DejaVu Sans" panose="020B0603030804020204" charset="0"/>
                <a:cs typeface="DejaVu Sans" panose="020B0603030804020204" charset="0"/>
              </a:rPr>
              <a:t>", que evidentemente nos permiten definir funcionalidades para llamarlas desde las instancias.</a:t>
            </a: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Definir un método es bastante simple, sólo tenemos que añadirlo en la clase y luego llamarlo desde el objeto con los paréntesis, como si de una función se tratase.</a:t>
            </a: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Lo que tenemos 2 tipos de métodos en las clases: </a:t>
            </a:r>
            <a:r>
              <a:rPr lang="es-ES_tradnl" altLang="es-ES" sz="2000" b="1" dirty="0" smtClean="0">
                <a:solidFill>
                  <a:schemeClr val="bg1"/>
                </a:solidFill>
                <a:ea typeface="DejaVu Sans" panose="020B0603030804020204" charset="0"/>
                <a:cs typeface="DejaVu Sans" panose="020B0603030804020204" charset="0"/>
              </a:rPr>
              <a:t> Métodos de Clase y Métodos de Instancia.</a:t>
            </a:r>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endParaRPr lang="es-ES_tradnl" altLang="es-ES" sz="2000" b="1" dirty="0" smtClean="0">
              <a:solidFill>
                <a:schemeClr val="bg1"/>
              </a:solidFill>
              <a:ea typeface="DejaVu Sans" panose="020B0603030804020204" charset="0"/>
              <a:cs typeface="DejaVu Sans" panose="020B0603030804020204" charset="0"/>
            </a:endParaRPr>
          </a:p>
        </p:txBody>
      </p:sp>
      <p:pic>
        <p:nvPicPr>
          <p:cNvPr id="8" name="Picture 7" descr="Screen Capture_select-area_20200821163723"/>
          <p:cNvPicPr>
            <a:picLocks noChangeAspect="1"/>
          </p:cNvPicPr>
          <p:nvPr/>
        </p:nvPicPr>
        <p:blipFill>
          <a:blip r:embed="rId1"/>
          <a:stretch>
            <a:fillRect/>
          </a:stretch>
        </p:blipFill>
        <p:spPr>
          <a:xfrm>
            <a:off x="3343910" y="3890010"/>
            <a:ext cx="6035675" cy="1832610"/>
          </a:xfrm>
          <a:prstGeom prst="rect">
            <a:avLst/>
          </a:prstGeom>
        </p:spPr>
      </p:pic>
      <p:pic>
        <p:nvPicPr>
          <p:cNvPr id="9" name="Picture 8" descr="Screen Capture_select-area_20200821163805"/>
          <p:cNvPicPr>
            <a:picLocks noChangeAspect="1"/>
          </p:cNvPicPr>
          <p:nvPr/>
        </p:nvPicPr>
        <p:blipFill>
          <a:blip r:embed="rId2"/>
          <a:stretch>
            <a:fillRect/>
          </a:stretch>
        </p:blipFill>
        <p:spPr>
          <a:xfrm>
            <a:off x="10687685" y="3868420"/>
            <a:ext cx="5417820" cy="1876425"/>
          </a:xfrm>
          <a:prstGeom prst="rect">
            <a:avLst/>
          </a:prstGeom>
        </p:spPr>
      </p:pic>
      <p:sp>
        <p:nvSpPr>
          <p:cNvPr id="10" name="Text Box 9"/>
          <p:cNvSpPr txBox="1"/>
          <p:nvPr/>
        </p:nvSpPr>
        <p:spPr>
          <a:xfrm>
            <a:off x="2345055" y="5603875"/>
            <a:ext cx="15052040" cy="2091690"/>
          </a:xfrm>
          <a:prstGeom prst="rect">
            <a:avLst/>
          </a:prstGeom>
          <a:noFill/>
        </p:spPr>
        <p:txBody>
          <a:bodyPr wrap="square" rtlCol="0">
            <a:spAutoFit/>
          </a:bodyPr>
          <a:p>
            <a:endParaRPr lang="en-US">
              <a:solidFill>
                <a:schemeClr val="bg1"/>
              </a:solidFill>
              <a:ea typeface="DejaVu Sans" panose="020B0603030804020204" charset="0"/>
              <a:cs typeface="DejaVu Sans" panose="020B0603030804020204" charset="0"/>
            </a:endParaRPr>
          </a:p>
          <a:p>
            <a:r>
              <a:rPr lang="es-ES_tradnl" altLang="es-ES" sz="2000" b="1" dirty="0" smtClean="0">
                <a:solidFill>
                  <a:schemeClr val="bg1"/>
                </a:solidFill>
                <a:ea typeface="DejaVu Sans" panose="020B0603030804020204" charset="0"/>
                <a:cs typeface="DejaVu Sans" panose="020B0603030804020204" charset="0"/>
              </a:rPr>
              <a:t>Métodos especiales: </a:t>
            </a:r>
            <a:endParaRPr lang="es-ES_tradnl" altLang="es-ES" sz="2000" b="1" dirty="0" smtClean="0">
              <a:solidFill>
                <a:schemeClr val="bg1"/>
              </a:solidFill>
              <a:ea typeface="DejaVu Sans" panose="020B0603030804020204" charset="0"/>
              <a:cs typeface="DejaVu Sans" panose="020B0603030804020204" charset="0"/>
            </a:endParaRPr>
          </a:p>
          <a:p>
            <a:endParaRPr lang="es-ES_tradnl" altLang="es-ES" sz="2000" b="1" dirty="0" smtClean="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n-US">
                <a:solidFill>
                  <a:schemeClr val="bg1"/>
                </a:solidFill>
                <a:ea typeface="DejaVu Sans" panose="020B0603030804020204" charset="0"/>
                <a:cs typeface="DejaVu Sans" panose="020B0603030804020204" charset="0"/>
              </a:rPr>
              <a:t>Se llaman especiales porque la mayoría ya existen de forma oculta y sirven para tareas específicas</a:t>
            </a:r>
            <a:r>
              <a:rPr lang="es-ES_tradnl" altLang="en-US">
                <a:solidFill>
                  <a:schemeClr val="bg1"/>
                </a:solidFill>
                <a:ea typeface="DejaVu Sans" panose="020B0603030804020204" charset="0"/>
                <a:cs typeface="DejaVu Sans" panose="020B0603030804020204" charset="0"/>
              </a:rPr>
              <a:t>.</a:t>
            </a:r>
            <a:endParaRPr lang="es-ES_tradnl" altLang="en-US">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_tradnl" altLang="en-US" b="1">
                <a:solidFill>
                  <a:schemeClr val="bg1"/>
                </a:solidFill>
                <a:ea typeface="DejaVu Sans" panose="020B0603030804020204" charset="0"/>
                <a:cs typeface="DejaVu Sans" panose="020B0603030804020204" charset="0"/>
              </a:rPr>
              <a:t>Constructor : </a:t>
            </a:r>
            <a:endParaRPr lang="es-ES_tradnl" altLang="en-US" b="1">
              <a:solidFill>
                <a:schemeClr val="bg1"/>
              </a:solidFill>
              <a:ea typeface="DejaVu Sans" panose="020B0603030804020204" charset="0"/>
              <a:cs typeface="DejaVu Sans" panose="020B0603030804020204" charset="0"/>
            </a:endParaRPr>
          </a:p>
          <a:p>
            <a:pPr marL="742950" lvl="1" indent="-285750">
              <a:buFont typeface="Arial" panose="020B0604020202090204" pitchFamily="34" charset="0"/>
              <a:buChar char="•"/>
            </a:pPr>
            <a:r>
              <a:rPr lang="es-ES_tradnl" altLang="en-US">
                <a:solidFill>
                  <a:schemeClr val="bg1"/>
                </a:solidFill>
                <a:ea typeface="DejaVu Sans" panose="020B0603030804020204" charset="0"/>
                <a:cs typeface="DejaVu Sans" panose="020B0603030804020204" charset="0"/>
              </a:rPr>
              <a:t>El constructor es un método que se llama automáticamente al crear un objeto, se define con el nombre init.</a:t>
            </a:r>
            <a:endParaRPr lang="es-ES_tradnl" altLang="en-US">
              <a:solidFill>
                <a:schemeClr val="bg1"/>
              </a:solidFill>
              <a:ea typeface="DejaVu Sans" panose="020B0603030804020204" charset="0"/>
              <a:cs typeface="DejaVu Sans" panose="020B0603030804020204" charset="0"/>
            </a:endParaRPr>
          </a:p>
          <a:p>
            <a:pPr marL="742950" lvl="1" indent="-285750">
              <a:buFont typeface="Arial" panose="020B0604020202090204" pitchFamily="34" charset="0"/>
              <a:buChar char="•"/>
            </a:pPr>
            <a:r>
              <a:rPr lang="es-ES_tradnl" altLang="en-US">
                <a:solidFill>
                  <a:schemeClr val="bg1"/>
                </a:solidFill>
                <a:ea typeface="DejaVu Sans" panose="020B0603030804020204" charset="0"/>
                <a:cs typeface="DejaVu Sans" panose="020B0603030804020204" charset="0"/>
              </a:rPr>
              <a:t>La finalidad del constructor es, como su nombre indica, construir los objetos.</a:t>
            </a:r>
            <a:endParaRPr lang="es-ES_tradnl" altLang="en-US">
              <a:solidFill>
                <a:schemeClr val="bg1"/>
              </a:solidFill>
              <a:ea typeface="DejaVu Sans" panose="020B0603030804020204" charset="0"/>
              <a:cs typeface="DejaVu Sans" panose="020B0603030804020204" charset="0"/>
            </a:endParaRPr>
          </a:p>
        </p:txBody>
      </p:sp>
      <p:pic>
        <p:nvPicPr>
          <p:cNvPr id="11" name="Picture 10" descr="Screen Capture_select-area_20200821164435"/>
          <p:cNvPicPr>
            <a:picLocks noChangeAspect="1"/>
          </p:cNvPicPr>
          <p:nvPr/>
        </p:nvPicPr>
        <p:blipFill>
          <a:blip r:embed="rId3"/>
          <a:stretch>
            <a:fillRect/>
          </a:stretch>
        </p:blipFill>
        <p:spPr>
          <a:xfrm>
            <a:off x="5838825" y="7696200"/>
            <a:ext cx="6945630" cy="23876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44</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Métodos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120650"/>
            <a:ext cx="9670157"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Orientada a Objetos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873234"/>
            <a:ext cx="15617590" cy="3784600"/>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Destructor:</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Si existe un </a:t>
            </a:r>
            <a:r>
              <a:rPr lang="es-ES_tradnl" altLang="es-ES" sz="2000" b="1" dirty="0" smtClean="0">
                <a:solidFill>
                  <a:schemeClr val="bg1"/>
                </a:solidFill>
                <a:ea typeface="DejaVu Sans" panose="020B0603030804020204" charset="0"/>
                <a:cs typeface="DejaVu Sans" panose="020B0603030804020204" charset="0"/>
              </a:rPr>
              <a:t>constructor </a:t>
            </a:r>
            <a:r>
              <a:rPr lang="es-ES_tradnl" altLang="es-ES" sz="2000" dirty="0" smtClean="0">
                <a:solidFill>
                  <a:schemeClr val="bg1"/>
                </a:solidFill>
                <a:ea typeface="DejaVu Sans" panose="020B0603030804020204" charset="0"/>
                <a:cs typeface="DejaVu Sans" panose="020B0603030804020204" charset="0"/>
              </a:rPr>
              <a:t>también debe existir un </a:t>
            </a:r>
            <a:r>
              <a:rPr lang="es-ES_tradnl" altLang="es-ES" sz="2000" b="1" dirty="0" smtClean="0">
                <a:solidFill>
                  <a:schemeClr val="bg1"/>
                </a:solidFill>
                <a:ea typeface="DejaVu Sans" panose="020B0603030804020204" charset="0"/>
                <a:cs typeface="DejaVu Sans" panose="020B0603030804020204" charset="0"/>
              </a:rPr>
              <a:t>destructor </a:t>
            </a:r>
            <a:r>
              <a:rPr lang="es-ES_tradnl" altLang="es-ES" sz="2000" dirty="0" smtClean="0">
                <a:solidFill>
                  <a:schemeClr val="bg1"/>
                </a:solidFill>
                <a:ea typeface="DejaVu Sans" panose="020B0603030804020204" charset="0"/>
                <a:cs typeface="DejaVu Sans" panose="020B0603030804020204" charset="0"/>
              </a:rPr>
              <a:t>que se llame al eliminar el objeto para que encargue de las tareas de limpieza como vaciar la memoria. Ese es el papel del método especial </a:t>
            </a:r>
            <a:r>
              <a:rPr lang="es-ES_tradnl" altLang="es-ES" sz="2000" b="1" dirty="0" smtClean="0">
                <a:solidFill>
                  <a:schemeClr val="bg1"/>
                </a:solidFill>
                <a:ea typeface="DejaVu Sans" panose="020B0603030804020204" charset="0"/>
                <a:cs typeface="DejaVu Sans" panose="020B0603030804020204" charset="0"/>
              </a:rPr>
              <a:t>del</a:t>
            </a:r>
            <a:r>
              <a:rPr lang="es-ES_tradnl" altLang="es-ES" sz="2000" dirty="0" smtClean="0">
                <a:solidFill>
                  <a:schemeClr val="bg1"/>
                </a:solidFill>
                <a:ea typeface="DejaVu Sans" panose="020B0603030804020204" charset="0"/>
                <a:cs typeface="DejaVu Sans" panose="020B0603030804020204" charset="0"/>
              </a:rPr>
              <a:t>. </a:t>
            </a:r>
            <a:endParaRPr lang="es-ES_tradnl" altLang="es-ES" sz="2000" dirty="0" smtClean="0">
              <a:solidFill>
                <a:schemeClr val="bg1"/>
              </a:solidFill>
              <a:ea typeface="DejaVu Sans" panose="020B0603030804020204" charset="0"/>
              <a:cs typeface="DejaVu Sans" panose="020B0603030804020204" charset="0"/>
            </a:endParaRPr>
          </a:p>
          <a:p>
            <a:pPr marL="285750" indent="0">
              <a:buFont typeface="Arial" panose="020B0604020202090204" pitchFamily="34" charset="0"/>
              <a:buNone/>
            </a:pP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Todos los objetos se borran automáticamente de la memoria al finalizar el programa, aunque también podemos eliminarlos automáticamente pasándolos a la función del():</a:t>
            </a:r>
            <a:endParaRPr lang="es-ES_tradnl" altLang="es-ES" sz="2000" dirty="0" smtClean="0">
              <a:solidFill>
                <a:schemeClr val="bg1"/>
              </a:solidFill>
              <a:ea typeface="DejaVu Sans" panose="020B0603030804020204" charset="0"/>
              <a:cs typeface="DejaVu Sans" panose="020B0603030804020204" charset="0"/>
            </a:endParaRPr>
          </a:p>
          <a:p>
            <a:pPr marL="285750" indent="0">
              <a:buFont typeface="Arial" panose="020B0604020202090204" pitchFamily="34" charset="0"/>
              <a:buNone/>
            </a:pP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En este punto vale comentar algo respecto a los métodos especiales como éste, y es que pese a que tienen accesores en forma de función para facilitar su llamada, es totalmente posible ejecutarlos directamente como si fueran métodos normales:</a:t>
            </a: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endParaRPr lang="es-ES_tradnl" altLang="es-ES" sz="2000" b="1" dirty="0" smtClean="0">
              <a:solidFill>
                <a:schemeClr val="bg1"/>
              </a:solidFill>
              <a:ea typeface="DejaVu Sans" panose="020B0603030804020204" charset="0"/>
              <a:cs typeface="DejaVu Sans" panose="020B0603030804020204" charset="0"/>
            </a:endParaRPr>
          </a:p>
        </p:txBody>
      </p:sp>
      <p:pic>
        <p:nvPicPr>
          <p:cNvPr id="3" name="Picture 2" descr="Screen Capture_select-area_20200821164814"/>
          <p:cNvPicPr>
            <a:picLocks noChangeAspect="1"/>
          </p:cNvPicPr>
          <p:nvPr/>
        </p:nvPicPr>
        <p:blipFill>
          <a:blip r:embed="rId1"/>
          <a:stretch>
            <a:fillRect/>
          </a:stretch>
        </p:blipFill>
        <p:spPr>
          <a:xfrm>
            <a:off x="4036060" y="4354195"/>
            <a:ext cx="4749800" cy="1590675"/>
          </a:xfrm>
          <a:prstGeom prst="rect">
            <a:avLst/>
          </a:prstGeom>
        </p:spPr>
      </p:pic>
      <p:pic>
        <p:nvPicPr>
          <p:cNvPr id="6" name="Picture 5" descr="Screen Capture_select-area_20200821165034"/>
          <p:cNvPicPr>
            <a:picLocks noChangeAspect="1"/>
          </p:cNvPicPr>
          <p:nvPr/>
        </p:nvPicPr>
        <p:blipFill>
          <a:blip r:embed="rId2"/>
          <a:stretch>
            <a:fillRect/>
          </a:stretch>
        </p:blipFill>
        <p:spPr>
          <a:xfrm>
            <a:off x="9698990" y="4354195"/>
            <a:ext cx="5086350" cy="1590675"/>
          </a:xfrm>
          <a:prstGeom prst="rect">
            <a:avLst/>
          </a:prstGeom>
        </p:spPr>
      </p:pic>
      <p:sp>
        <p:nvSpPr>
          <p:cNvPr id="7" name="Text Box 6"/>
          <p:cNvSpPr txBox="1"/>
          <p:nvPr/>
        </p:nvSpPr>
        <p:spPr>
          <a:xfrm>
            <a:off x="2541905" y="5923915"/>
            <a:ext cx="14222095" cy="1938020"/>
          </a:xfrm>
          <a:prstGeom prst="rect">
            <a:avLst/>
          </a:prstGeom>
          <a:noFill/>
        </p:spPr>
        <p:txBody>
          <a:bodyPr wrap="square" rtlCol="0">
            <a:spAutoFit/>
          </a:bodyPr>
          <a:p>
            <a:r>
              <a:rPr lang="es-ES_tradnl" altLang="es-ES" sz="2000" b="1" dirty="0" smtClean="0">
                <a:solidFill>
                  <a:schemeClr val="bg1"/>
                </a:solidFill>
                <a:ea typeface="DejaVu Sans" panose="020B0603030804020204" charset="0"/>
                <a:cs typeface="DejaVu Sans" panose="020B0603030804020204" charset="0"/>
              </a:rPr>
              <a:t>String() :</a:t>
            </a:r>
            <a:endParaRPr lang="es-ES_tradnl" altLang="es-ES" sz="2000" b="1" dirty="0" smtClean="0">
              <a:solidFill>
                <a:schemeClr val="bg1"/>
              </a:solidFill>
              <a:ea typeface="DejaVu Sans" panose="020B0603030804020204" charset="0"/>
              <a:cs typeface="DejaVu Sans" panose="020B0603030804020204" charset="0"/>
            </a:endParaRPr>
          </a:p>
          <a:p>
            <a:endParaRPr lang="es-ES_tradnl" altLang="es-ES" sz="2000"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El método str es el que devuelve la representación de un objeto en forma de cadena. Un momento en que se llama automáticamente es cuando imprimirmos una variable por pantalla.</a:t>
            </a:r>
            <a:endParaRPr lang="es-ES_tradnl" altLang="es-ES" sz="2000" dirty="0" smtClean="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Por defecto los objetos imprimen su clase y una dirección de memoria, pero eso puede cambiarse sobreescribiendo el comportamiento:</a:t>
            </a:r>
            <a:endParaRPr lang="es-ES_tradnl" altLang="es-ES" sz="2000" dirty="0" smtClean="0">
              <a:solidFill>
                <a:schemeClr val="bg1"/>
              </a:solidFill>
              <a:ea typeface="DejaVu Sans" panose="020B0603030804020204" charset="0"/>
              <a:cs typeface="DejaVu Sans" panose="020B0603030804020204" charset="0"/>
            </a:endParaRPr>
          </a:p>
        </p:txBody>
      </p:sp>
      <p:pic>
        <p:nvPicPr>
          <p:cNvPr id="12" name="Picture 11" descr="Screen Capture_select-area_20200821165317"/>
          <p:cNvPicPr>
            <a:picLocks noChangeAspect="1"/>
          </p:cNvPicPr>
          <p:nvPr/>
        </p:nvPicPr>
        <p:blipFill>
          <a:blip r:embed="rId3"/>
          <a:stretch>
            <a:fillRect/>
          </a:stretch>
        </p:blipFill>
        <p:spPr>
          <a:xfrm>
            <a:off x="8129905" y="7741285"/>
            <a:ext cx="5934075" cy="240728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45</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Métodos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120650"/>
            <a:ext cx="9670157"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Orientada a Objetos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873234"/>
            <a:ext cx="15617590" cy="1938020"/>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Length():</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Finalmente otro método especial interesante es el que devuelve la longitud. Normalmente está ligado a colecciones, pero nada impide definirlo en una clase. Y sí, digo definirlo y no redefinirlo porque por defecto no existe en los objetos aunque sea el que se ejecuta al pasarlos a la función </a:t>
            </a:r>
            <a:r>
              <a:rPr lang="es-ES_tradnl" altLang="es-ES" sz="2000" b="1" dirty="0" smtClean="0">
                <a:solidFill>
                  <a:schemeClr val="bg1"/>
                </a:solidFill>
                <a:ea typeface="DejaVu Sans" panose="020B0603030804020204" charset="0"/>
                <a:cs typeface="DejaVu Sans" panose="020B0603030804020204" charset="0"/>
              </a:rPr>
              <a:t>len().</a:t>
            </a: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endParaRPr lang="es-ES_tradnl" altLang="es-ES" sz="2000" b="1" dirty="0" smtClean="0">
              <a:solidFill>
                <a:schemeClr val="bg1"/>
              </a:solidFill>
              <a:ea typeface="DejaVu Sans" panose="020B0603030804020204" charset="0"/>
              <a:cs typeface="DejaVu Sans" panose="020B0603030804020204" charset="0"/>
            </a:endParaRPr>
          </a:p>
        </p:txBody>
      </p:sp>
      <p:pic>
        <p:nvPicPr>
          <p:cNvPr id="8" name="Picture 7" descr="Screen Capture_select-area_20200821165856"/>
          <p:cNvPicPr>
            <a:picLocks noChangeAspect="1"/>
          </p:cNvPicPr>
          <p:nvPr/>
        </p:nvPicPr>
        <p:blipFill>
          <a:blip r:embed="rId1"/>
          <a:stretch>
            <a:fillRect/>
          </a:stretch>
        </p:blipFill>
        <p:spPr>
          <a:xfrm>
            <a:off x="7225665" y="2541905"/>
            <a:ext cx="5572125" cy="2419350"/>
          </a:xfrm>
          <a:prstGeom prst="rect">
            <a:avLst/>
          </a:prstGeom>
        </p:spPr>
      </p:pic>
      <p:sp>
        <p:nvSpPr>
          <p:cNvPr id="9" name="Text Box 8"/>
          <p:cNvSpPr txBox="1"/>
          <p:nvPr/>
        </p:nvSpPr>
        <p:spPr>
          <a:xfrm>
            <a:off x="2282190" y="5184775"/>
            <a:ext cx="14381480" cy="1783715"/>
          </a:xfrm>
          <a:prstGeom prst="rect">
            <a:avLst/>
          </a:prstGeom>
          <a:noFill/>
        </p:spPr>
        <p:txBody>
          <a:bodyPr wrap="square" rtlCol="0">
            <a:spAutoFit/>
          </a:bodyPr>
          <a:p>
            <a:r>
              <a:rPr lang="es-ES_tradnl" altLang="es-ES" sz="2000" b="1" dirty="0" smtClean="0">
                <a:solidFill>
                  <a:schemeClr val="bg1"/>
                </a:solidFill>
                <a:ea typeface="DejaVu Sans" panose="020B0603030804020204" charset="0"/>
                <a:cs typeface="DejaVu Sans" panose="020B0603030804020204" charset="0"/>
              </a:rPr>
              <a:t>Objetos dentro de objetos:</a:t>
            </a:r>
            <a:endParaRPr lang="es-ES_tradnl" altLang="es-ES" sz="2000" b="1" dirty="0" smtClean="0">
              <a:solidFill>
                <a:schemeClr val="bg1"/>
              </a:solidFill>
              <a:ea typeface="DejaVu Sans" panose="020B0603030804020204" charset="0"/>
              <a:cs typeface="DejaVu Sans" panose="020B0603030804020204" charset="0"/>
            </a:endParaRPr>
          </a:p>
          <a:p>
            <a:endParaRPr lang="es-ES_tradnl" altLang="es-ES" sz="1800" b="1" dirty="0" smtClean="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_tradnl" altLang="es-ES" dirty="0" smtClean="0">
                <a:solidFill>
                  <a:schemeClr val="bg1"/>
                </a:solidFill>
                <a:ea typeface="DejaVu Sans" panose="020B0603030804020204" charset="0"/>
                <a:cs typeface="DejaVu Sans" panose="020B0603030804020204" charset="0"/>
              </a:rPr>
              <a:t>Hasta ahora no lo hemos comentado, pero al ser las clases un nuevo tipo de dato resulta más que obvio que se pueden poner en colecciones e incluso utilizarlos dentro de otras clases.</a:t>
            </a:r>
            <a:endParaRPr lang="es-ES_tradnl" altLang="es-ES" dirty="0" smtClean="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endParaRPr lang="es-ES_tradnl" altLang="es-ES" dirty="0" smtClean="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lang="es-ES_tradnl" altLang="es-ES" dirty="0" smtClean="0">
                <a:solidFill>
                  <a:schemeClr val="bg1"/>
                </a:solidFill>
                <a:ea typeface="DejaVu Sans" panose="020B0603030804020204" charset="0"/>
                <a:cs typeface="DejaVu Sans" panose="020B0603030804020204" charset="0"/>
              </a:rPr>
              <a:t>Voy a dejar un pequeño código de ejemplo sobre un catálogo de películas para que lo estudies detenidamente. Pag 46</a:t>
            </a:r>
            <a:endParaRPr lang="es-ES_tradnl" altLang="es-ES" dirty="0" smtClean="0">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46</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Objetos de Objetos</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120650"/>
            <a:ext cx="9670157"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Orientada a Objetos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873234"/>
            <a:ext cx="15617590" cy="1322070"/>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Objetos de Objetos :</a:t>
            </a:r>
            <a:endParaRPr lang="es-ES_tradnl" altLang="es-ES" sz="2000" b="1" dirty="0" smtClean="0">
              <a:solidFill>
                <a:schemeClr val="bg1"/>
              </a:solidFill>
              <a:ea typeface="DejaVu Sans" panose="020B0603030804020204" charset="0"/>
              <a:cs typeface="DejaVu Sans" panose="020B0603030804020204" charset="0"/>
            </a:endParaRPr>
          </a:p>
          <a:p>
            <a:pPr marL="285750"/>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Analiza el siguiente ejemplo :</a:t>
            </a: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endParaRPr lang="es-ES_tradnl" altLang="es-ES" sz="2000" b="1" dirty="0" smtClean="0">
              <a:solidFill>
                <a:schemeClr val="bg1"/>
              </a:solidFill>
              <a:ea typeface="DejaVu Sans" panose="020B0603030804020204" charset="0"/>
              <a:cs typeface="DejaVu Sans" panose="020B0603030804020204" charset="0"/>
            </a:endParaRPr>
          </a:p>
        </p:txBody>
      </p:sp>
      <p:pic>
        <p:nvPicPr>
          <p:cNvPr id="3" name="Picture 2" descr="Screen Capture_select-area_20200821170522"/>
          <p:cNvPicPr>
            <a:picLocks noChangeAspect="1"/>
          </p:cNvPicPr>
          <p:nvPr/>
        </p:nvPicPr>
        <p:blipFill>
          <a:blip r:embed="rId1"/>
          <a:stretch>
            <a:fillRect/>
          </a:stretch>
        </p:blipFill>
        <p:spPr>
          <a:xfrm>
            <a:off x="6353175" y="2195195"/>
            <a:ext cx="6568440" cy="731329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rPr>
              <a:t>47</a:t>
            </a:r>
            <a:endParaRPr lang="es-ES_tradnl"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2"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Encapsulación</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5" name="文本框 71"/>
          <p:cNvSpPr txBox="1"/>
          <p:nvPr/>
        </p:nvSpPr>
        <p:spPr>
          <a:xfrm>
            <a:off x="4960243" y="120650"/>
            <a:ext cx="9670157" cy="706755"/>
          </a:xfrm>
          <a:prstGeom prst="rect">
            <a:avLst/>
          </a:prstGeom>
          <a:noFill/>
        </p:spPr>
        <p:txBody>
          <a:bodyPr wrap="square" rtlCol="0">
            <a:spAutoFit/>
          </a:bodyPr>
          <a:lstStyle/>
          <a:p>
            <a:pPr algn="ctr"/>
            <a:r>
              <a:rPr lang="es-ES_tradnl" altLang="zh-CN" sz="4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Orientada a Objetos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4" name="Text Box 3"/>
          <p:cNvSpPr txBox="1"/>
          <p:nvPr/>
        </p:nvSpPr>
        <p:spPr>
          <a:xfrm>
            <a:off x="1855289" y="873234"/>
            <a:ext cx="15617590" cy="2245360"/>
          </a:xfrm>
          <a:prstGeom prst="rect">
            <a:avLst/>
          </a:prstGeom>
          <a:noFill/>
        </p:spPr>
        <p:txBody>
          <a:bodyPr wrap="square" rtlCol="0">
            <a:spAutoFit/>
          </a:bodyPr>
          <a:lstStyle/>
          <a:p>
            <a:pPr marL="285750"/>
            <a:r>
              <a:rPr lang="es-ES_tradnl" altLang="es-ES" sz="2000" b="1" dirty="0" smtClean="0">
                <a:solidFill>
                  <a:schemeClr val="bg1"/>
                </a:solidFill>
                <a:ea typeface="DejaVu Sans" panose="020B0603030804020204" charset="0"/>
                <a:cs typeface="DejaVu Sans" panose="020B0603030804020204" charset="0"/>
              </a:rPr>
              <a:t>Encapsulación:</a:t>
            </a:r>
            <a:endParaRPr lang="es-ES_tradnl" altLang="es-ES" sz="2000" b="1" dirty="0" smtClean="0">
              <a:solidFill>
                <a:schemeClr val="bg1"/>
              </a:solidFill>
              <a:ea typeface="DejaVu Sans" panose="020B0603030804020204" charset="0"/>
              <a:cs typeface="DejaVu Sans" panose="020B0603030804020204" charset="0"/>
            </a:endParaRPr>
          </a:p>
          <a:p>
            <a:pPr marL="285750" indent="0">
              <a:buFont typeface="Arial" panose="020B0604020202090204" pitchFamily="34" charset="0"/>
              <a:buNone/>
            </a:pP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Finalmente para acabar la introducción vale la pena comentar esta "técnica". </a:t>
            </a: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La encapsulación consiste en denegar el acceso a los atributos y métodos internos de la clase desde el exterior. </a:t>
            </a:r>
            <a:endParaRPr lang="es-ES_tradnl" altLang="es-ES" sz="2000"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r>
              <a:rPr lang="es-ES_tradnl" altLang="es-ES" sz="2000" dirty="0" smtClean="0">
                <a:solidFill>
                  <a:schemeClr val="bg1"/>
                </a:solidFill>
                <a:ea typeface="DejaVu Sans" panose="020B0603030804020204" charset="0"/>
                <a:cs typeface="DejaVu Sans" panose="020B0603030804020204" charset="0"/>
              </a:rPr>
              <a:t>En Python no existe, pero se puede simular </a:t>
            </a:r>
            <a:r>
              <a:rPr lang="es-ES_tradnl" altLang="es-ES" sz="2000" b="1" dirty="0" smtClean="0">
                <a:solidFill>
                  <a:schemeClr val="bg1"/>
                </a:solidFill>
                <a:ea typeface="DejaVu Sans" panose="020B0603030804020204" charset="0"/>
                <a:cs typeface="DejaVu Sans" panose="020B0603030804020204" charset="0"/>
              </a:rPr>
              <a:t>precediendo atributos y métodos con dos barras bajas __ como indicando que son "especiales".</a:t>
            </a:r>
            <a:endParaRPr lang="es-ES_tradnl" altLang="es-ES" sz="2000" b="1" dirty="0" smtClean="0">
              <a:solidFill>
                <a:schemeClr val="bg1"/>
              </a:solidFill>
              <a:ea typeface="DejaVu Sans" panose="020B0603030804020204" charset="0"/>
              <a:cs typeface="DejaVu Sans" panose="020B0603030804020204" charset="0"/>
            </a:endParaRPr>
          </a:p>
          <a:p>
            <a:pPr marL="628650" indent="-342900">
              <a:buFont typeface="Arial" panose="020B0604020202090204" pitchFamily="34" charset="0"/>
              <a:buChar char="•"/>
            </a:pPr>
            <a:endParaRPr lang="es-ES_tradnl" altLang="es-ES" sz="2000" b="1" dirty="0" smtClean="0">
              <a:solidFill>
                <a:schemeClr val="bg1"/>
              </a:solidFill>
              <a:ea typeface="DejaVu Sans" panose="020B0603030804020204" charset="0"/>
              <a:cs typeface="DejaVu Sans" panose="020B0603030804020204" charset="0"/>
            </a:endParaRPr>
          </a:p>
        </p:txBody>
      </p:sp>
      <p:sp>
        <p:nvSpPr>
          <p:cNvPr id="8" name="Text Box 7"/>
          <p:cNvSpPr txBox="1"/>
          <p:nvPr/>
        </p:nvSpPr>
        <p:spPr>
          <a:xfrm>
            <a:off x="2426970" y="2936240"/>
            <a:ext cx="5939155" cy="368300"/>
          </a:xfrm>
          <a:prstGeom prst="rect">
            <a:avLst/>
          </a:prstGeom>
          <a:noFill/>
        </p:spPr>
        <p:txBody>
          <a:bodyPr wrap="square" rtlCol="0">
            <a:spAutoFit/>
          </a:bodyPr>
          <a:p>
            <a:r>
              <a:rPr lang="en-US" b="1">
                <a:solidFill>
                  <a:schemeClr val="bg1"/>
                </a:solidFill>
                <a:ea typeface="DejaVu Sans" panose="020B0603030804020204" charset="0"/>
                <a:cs typeface="DejaVu Sans" panose="020B0603030804020204" charset="0"/>
              </a:rPr>
              <a:t>En el caso de los atributos quedarían así:</a:t>
            </a:r>
            <a:endParaRPr lang="en-US" b="1">
              <a:solidFill>
                <a:schemeClr val="bg1"/>
              </a:solidFill>
              <a:ea typeface="DejaVu Sans" panose="020B0603030804020204" charset="0"/>
              <a:cs typeface="DejaVu Sans" panose="020B0603030804020204" charset="0"/>
            </a:endParaRPr>
          </a:p>
        </p:txBody>
      </p:sp>
      <p:pic>
        <p:nvPicPr>
          <p:cNvPr id="9" name="Picture 8" descr="Screen Capture_select-area_20200821171344"/>
          <p:cNvPicPr>
            <a:picLocks noChangeAspect="1"/>
          </p:cNvPicPr>
          <p:nvPr/>
        </p:nvPicPr>
        <p:blipFill>
          <a:blip r:embed="rId1"/>
          <a:stretch>
            <a:fillRect/>
          </a:stretch>
        </p:blipFill>
        <p:spPr>
          <a:xfrm>
            <a:off x="2568575" y="3585210"/>
            <a:ext cx="5988050" cy="1609090"/>
          </a:xfrm>
          <a:prstGeom prst="rect">
            <a:avLst/>
          </a:prstGeom>
        </p:spPr>
      </p:pic>
      <p:sp>
        <p:nvSpPr>
          <p:cNvPr id="10" name="Text Box 9"/>
          <p:cNvSpPr txBox="1"/>
          <p:nvPr/>
        </p:nvSpPr>
        <p:spPr>
          <a:xfrm>
            <a:off x="9695815" y="2936240"/>
            <a:ext cx="5939155" cy="368300"/>
          </a:xfrm>
          <a:prstGeom prst="rect">
            <a:avLst/>
          </a:prstGeom>
          <a:noFill/>
        </p:spPr>
        <p:txBody>
          <a:bodyPr wrap="square" rtlCol="0">
            <a:spAutoFit/>
          </a:bodyPr>
          <a:p>
            <a:r>
              <a:rPr lang="en-US" b="1">
                <a:solidFill>
                  <a:schemeClr val="bg1"/>
                </a:solidFill>
                <a:ea typeface="DejaVu Sans" panose="020B0603030804020204" charset="0"/>
                <a:cs typeface="DejaVu Sans" panose="020B0603030804020204" charset="0"/>
              </a:rPr>
              <a:t>En el caso de los </a:t>
            </a:r>
            <a:r>
              <a:rPr lang="es-ES_tradnl" altLang="en-US" b="1">
                <a:solidFill>
                  <a:schemeClr val="bg1"/>
                </a:solidFill>
                <a:ea typeface="DejaVu Sans" panose="020B0603030804020204" charset="0"/>
                <a:cs typeface="DejaVu Sans" panose="020B0603030804020204" charset="0"/>
              </a:rPr>
              <a:t>métodos </a:t>
            </a:r>
            <a:r>
              <a:rPr lang="en-US" b="1">
                <a:solidFill>
                  <a:schemeClr val="bg1"/>
                </a:solidFill>
                <a:ea typeface="DejaVu Sans" panose="020B0603030804020204" charset="0"/>
                <a:cs typeface="DejaVu Sans" panose="020B0603030804020204" charset="0"/>
              </a:rPr>
              <a:t>quedarían así:</a:t>
            </a:r>
            <a:endParaRPr lang="en-US" b="1">
              <a:solidFill>
                <a:schemeClr val="bg1"/>
              </a:solidFill>
              <a:ea typeface="DejaVu Sans" panose="020B0603030804020204" charset="0"/>
              <a:cs typeface="DejaVu Sans" panose="020B0603030804020204" charset="0"/>
            </a:endParaRPr>
          </a:p>
        </p:txBody>
      </p:sp>
      <p:pic>
        <p:nvPicPr>
          <p:cNvPr id="11" name="Picture 10" descr="Screen Capture_select-area_20200821171444"/>
          <p:cNvPicPr>
            <a:picLocks noChangeAspect="1"/>
          </p:cNvPicPr>
          <p:nvPr/>
        </p:nvPicPr>
        <p:blipFill>
          <a:blip r:embed="rId2"/>
          <a:stretch>
            <a:fillRect/>
          </a:stretch>
        </p:blipFill>
        <p:spPr>
          <a:xfrm>
            <a:off x="9695815" y="3585210"/>
            <a:ext cx="6193155" cy="1609725"/>
          </a:xfrm>
          <a:prstGeom prst="rect">
            <a:avLst/>
          </a:prstGeom>
        </p:spPr>
      </p:pic>
      <p:sp>
        <p:nvSpPr>
          <p:cNvPr id="13" name="Text Box 12"/>
          <p:cNvSpPr txBox="1"/>
          <p:nvPr/>
        </p:nvSpPr>
        <p:spPr>
          <a:xfrm>
            <a:off x="2539365" y="5543550"/>
            <a:ext cx="14796135" cy="1014730"/>
          </a:xfrm>
          <a:prstGeom prst="rect">
            <a:avLst/>
          </a:prstGeom>
          <a:noFill/>
        </p:spPr>
        <p:txBody>
          <a:bodyPr wrap="square" rtlCol="0">
            <a:spAutoFit/>
          </a:bodyPr>
          <a:p>
            <a:pPr marL="342900" indent="-342900">
              <a:buFont typeface="Arial" panose="020B0604020202090204" pitchFamily="34" charset="0"/>
              <a:buChar char="•"/>
            </a:pPr>
            <a:r>
              <a:rPr lang="en-US" sz="2000">
                <a:solidFill>
                  <a:schemeClr val="bg1"/>
                </a:solidFill>
                <a:ea typeface="DejaVu Sans" panose="020B0603030804020204" charset="0"/>
                <a:cs typeface="DejaVu Sans" panose="020B0603030804020204" charset="0"/>
              </a:rPr>
              <a:t>Sea como sea para acceder a esos datos se deberían crear métodos públicos que hagan de interfaz. </a:t>
            </a:r>
            <a:endParaRPr 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a:solidFill>
                  <a:schemeClr val="bg1"/>
                </a:solidFill>
                <a:ea typeface="DejaVu Sans" panose="020B0603030804020204" charset="0"/>
                <a:cs typeface="DejaVu Sans" panose="020B0603030804020204" charset="0"/>
              </a:rPr>
              <a:t>En otros lenguajes les llamaríamos </a:t>
            </a:r>
            <a:r>
              <a:rPr lang="en-US" sz="2000" b="1">
                <a:solidFill>
                  <a:schemeClr val="bg1"/>
                </a:solidFill>
                <a:ea typeface="DejaVu Sans" panose="020B0603030804020204" charset="0"/>
                <a:cs typeface="DejaVu Sans" panose="020B0603030804020204" charset="0"/>
              </a:rPr>
              <a:t>getters y setters</a:t>
            </a:r>
            <a:r>
              <a:rPr lang="en-US" sz="2000">
                <a:solidFill>
                  <a:schemeClr val="bg1"/>
                </a:solidFill>
                <a:ea typeface="DejaVu Sans" panose="020B0603030804020204" charset="0"/>
                <a:cs typeface="DejaVu Sans" panose="020B0603030804020204" charset="0"/>
              </a:rPr>
              <a:t> y es lo que da lugar a las propiedades, que no son más que atributos protegidos con interfaces de acceso</a:t>
            </a:r>
            <a:r>
              <a:rPr lang="es-ES_tradnl" altLang="en-US" sz="2000">
                <a:solidFill>
                  <a:schemeClr val="bg1"/>
                </a:solidFill>
                <a:ea typeface="DejaVu Sans" panose="020B0603030804020204" charset="0"/>
                <a:cs typeface="DejaVu Sans" panose="020B0603030804020204" charset="0"/>
              </a:rPr>
              <a:t>.</a:t>
            </a:r>
            <a:endParaRPr lang="es-ES_tradnl" altLang="en-US" sz="2000">
              <a:solidFill>
                <a:schemeClr val="bg1"/>
              </a:solidFill>
              <a:ea typeface="DejaVu Sans" panose="020B0603030804020204" charset="0"/>
              <a:cs typeface="DejaVu Sans" panose="020B0603030804020204" charset="0"/>
            </a:endParaRPr>
          </a:p>
        </p:txBody>
      </p:sp>
      <p:pic>
        <p:nvPicPr>
          <p:cNvPr id="14" name="Picture 13" descr="Screen Capture_select-area_20200821171713"/>
          <p:cNvPicPr>
            <a:picLocks noChangeAspect="1"/>
          </p:cNvPicPr>
          <p:nvPr/>
        </p:nvPicPr>
        <p:blipFill>
          <a:blip r:embed="rId3"/>
          <a:stretch>
            <a:fillRect/>
          </a:stretch>
        </p:blipFill>
        <p:spPr>
          <a:xfrm>
            <a:off x="6136640" y="6774180"/>
            <a:ext cx="7197090" cy="299085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55850" y="467472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14006"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3176"/>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152400" y="2520950"/>
            <a:ext cx="5298440" cy="3938270"/>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5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10</a:t>
            </a:r>
            <a:endParaRPr lang="es-ES_tradnl" altLang="zh-CN" sz="25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603250" y="9523095"/>
            <a:ext cx="4396740" cy="521970"/>
          </a:xfrm>
          <a:prstGeom prst="rect">
            <a:avLst/>
          </a:prstGeom>
          <a:noFill/>
        </p:spPr>
        <p:txBody>
          <a:bodyPr wrap="square" rtlCol="0">
            <a:spAutoFit/>
          </a:bodyPr>
          <a:lstStyle/>
          <a:p>
            <a:r>
              <a:rPr lang="es-ES_tradnl"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Programación con GUI</a:t>
            </a:r>
            <a:endPar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7479030" y="120650"/>
            <a:ext cx="936688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Interfaz Gráfica de Usuario : GUI</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lstStyle/>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48</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sp>
        <p:nvSpPr>
          <p:cNvPr id="27" name="Text Box 12"/>
          <p:cNvSpPr txBox="1"/>
          <p:nvPr/>
        </p:nvSpPr>
        <p:spPr>
          <a:xfrm>
            <a:off x="6846570" y="806450"/>
            <a:ext cx="10603230" cy="8955405"/>
          </a:xfrm>
          <a:prstGeom prst="rect">
            <a:avLst/>
          </a:prstGeom>
          <a:noFill/>
        </p:spPr>
        <p:txBody>
          <a:bodyPr wrap="square" rtlCol="0">
            <a:spAutoFit/>
          </a:bodyPr>
          <a:lstStyle/>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Interfaces gráficas con Tkinter</a:t>
            </a:r>
            <a:r>
              <a:rPr lang="es-ES_tradnl" b="1" dirty="0">
                <a:solidFill>
                  <a:schemeClr val="bg1"/>
                </a:solidFill>
                <a:ea typeface="DejaVu Sans" panose="020B0603030804020204" charset="0"/>
                <a:cs typeface="DejaVu Sans" panose="020B0603030804020204" charset="0"/>
              </a:rPr>
              <a:t>:</a:t>
            </a:r>
            <a:endParaRPr lang="es-ES_tradnl" b="1" dirty="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dirty="0">
                <a:solidFill>
                  <a:schemeClr val="bg1"/>
                </a:solidFill>
                <a:ea typeface="DejaVu Sans" panose="020B0603030804020204" charset="0"/>
                <a:cs typeface="DejaVu Sans" panose="020B0603030804020204" charset="0"/>
              </a:rPr>
              <a:t>Las interfaces gráficas son medios visuales, mucho más cómodos que una terminal de texto, a través de las cuales nuestros usuarios pueden interactuar y realizar tareas gráficamente.</a:t>
            </a:r>
            <a:endParaRPr dirty="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b="1" dirty="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b="1" dirty="0">
                <a:solidFill>
                  <a:schemeClr val="bg1"/>
                </a:solidFill>
                <a:ea typeface="DejaVu Sans" panose="020B0603030804020204" charset="0"/>
                <a:cs typeface="DejaVu Sans" panose="020B0603030804020204" charset="0"/>
              </a:rPr>
              <a:t>Widgets</a:t>
            </a:r>
            <a:r>
              <a:rPr lang="es-ES_tradnl" b="1" dirty="0">
                <a:solidFill>
                  <a:schemeClr val="bg1"/>
                </a:solidFill>
                <a:ea typeface="DejaVu Sans" panose="020B0603030804020204" charset="0"/>
                <a:cs typeface="DejaVu Sans" panose="020B0603030804020204" charset="0"/>
              </a:rPr>
              <a:t>: </a:t>
            </a:r>
            <a:endParaRPr lang="es-ES_tradnl" b="1" dirty="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s-ES_tradnl" b="1"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dirty="0">
                <a:solidFill>
                  <a:schemeClr val="bg1"/>
                </a:solidFill>
                <a:ea typeface="DejaVu Sans" panose="020B0603030804020204" charset="0"/>
                <a:cs typeface="DejaVu Sans" panose="020B0603030804020204" charset="0"/>
              </a:rPr>
              <a:t>El módulo Tkinter cuenta con una serie de componentes gráficos llamados Widgets, gracias a los cuales podemos diseñar nuestras interfaces.</a:t>
            </a:r>
            <a:endParaRPr dirty="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dirty="0">
                <a:solidFill>
                  <a:schemeClr val="bg1"/>
                </a:solidFill>
                <a:ea typeface="DejaVu Sans" panose="020B0603030804020204" charset="0"/>
                <a:cs typeface="DejaVu Sans" panose="020B0603030804020204" charset="0"/>
              </a:rPr>
              <a:t>Los widgets deben seguir una jerarquía a la hora de añadirse a la interfaz. Por ejemplo, un Marco (frame) forma parte del objeto raíz Tk. Y a su vez, un botón (button) puede formar parte de un contenedor como la raíz o un marco.</a:t>
            </a:r>
            <a:endParaRPr dirty="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Los que veremos en esta introducción a Tkinter son:</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Tk: </a:t>
            </a:r>
            <a:r>
              <a:rPr dirty="0">
                <a:solidFill>
                  <a:schemeClr val="bg1"/>
                </a:solidFill>
                <a:ea typeface="DejaVu Sans" panose="020B0603030804020204" charset="0"/>
                <a:cs typeface="DejaVu Sans" panose="020B0603030804020204" charset="0"/>
              </a:rPr>
              <a:t>Contenedor base o raíz de todos los widgets que forman la interfaz. No tiene tamaño propio sino que se adapta a los widgets que contiene.</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Frame:</a:t>
            </a:r>
            <a:r>
              <a:rPr dirty="0">
                <a:solidFill>
                  <a:schemeClr val="bg1"/>
                </a:solidFill>
                <a:ea typeface="DejaVu Sans" panose="020B0603030804020204" charset="0"/>
                <a:cs typeface="DejaVu Sans" panose="020B0603030804020204" charset="0"/>
              </a:rPr>
              <a:t> Marco contenedor de otros widgets. Puede tener tamaño propio y posicionarse en distintos lugares de otro contenedor (ya sea la raíz u otro marco).</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Label: </a:t>
            </a:r>
            <a:r>
              <a:rPr dirty="0">
                <a:solidFill>
                  <a:schemeClr val="bg1"/>
                </a:solidFill>
                <a:ea typeface="DejaVu Sans" panose="020B0603030804020204" charset="0"/>
                <a:cs typeface="DejaVu Sans" panose="020B0603030804020204" charset="0"/>
              </a:rPr>
              <a:t>Etiqueta dónde podemos mostrar algún texto estático.</a:t>
            </a:r>
            <a:endParaRPr b="1"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Entry: </a:t>
            </a:r>
            <a:r>
              <a:rPr dirty="0">
                <a:solidFill>
                  <a:schemeClr val="bg1"/>
                </a:solidFill>
                <a:ea typeface="DejaVu Sans" panose="020B0603030804020204" charset="0"/>
                <a:cs typeface="DejaVu Sans" panose="020B0603030804020204" charset="0"/>
              </a:rPr>
              <a:t>Campo de texto sencillo para escribir texto corto. Nombres, apellidos, números..</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Text: </a:t>
            </a:r>
            <a:r>
              <a:rPr dirty="0">
                <a:solidFill>
                  <a:schemeClr val="bg1"/>
                </a:solidFill>
                <a:ea typeface="DejaVu Sans" panose="020B0603030804020204" charset="0"/>
                <a:cs typeface="DejaVu Sans" panose="020B0603030804020204" charset="0"/>
              </a:rPr>
              <a:t>Campo de texto multilínea para escribir texto largo. Descripciones, comentarios...</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Button: </a:t>
            </a:r>
            <a:r>
              <a:rPr dirty="0">
                <a:solidFill>
                  <a:schemeClr val="bg1"/>
                </a:solidFill>
                <a:ea typeface="DejaVu Sans" panose="020B0603030804020204" charset="0"/>
                <a:cs typeface="DejaVu Sans" panose="020B0603030804020204" charset="0"/>
              </a:rPr>
              <a:t>Botón con un texto sobre el cual el usuario puede hacer clic.</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Radiobutton: </a:t>
            </a:r>
            <a:r>
              <a:rPr dirty="0">
                <a:solidFill>
                  <a:schemeClr val="bg1"/>
                </a:solidFill>
                <a:ea typeface="DejaVu Sans" panose="020B0603030804020204" charset="0"/>
                <a:cs typeface="DejaVu Sans" panose="020B0603030804020204" charset="0"/>
              </a:rPr>
              <a:t>Botón radial que se usa en conjunto donde es posible marcar una opción.</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Checkbutton: </a:t>
            </a:r>
            <a:r>
              <a:rPr dirty="0">
                <a:solidFill>
                  <a:schemeClr val="bg1"/>
                </a:solidFill>
                <a:ea typeface="DejaVu Sans" panose="020B0603030804020204" charset="0"/>
                <a:cs typeface="DejaVu Sans" panose="020B0603030804020204" charset="0"/>
              </a:rPr>
              <a:t>Botón cuadrado que se puede marcar con un tic.</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Menu: </a:t>
            </a:r>
            <a:r>
              <a:rPr dirty="0">
                <a:solidFill>
                  <a:schemeClr val="bg1"/>
                </a:solidFill>
                <a:ea typeface="DejaVu Sans" panose="020B0603030804020204" charset="0"/>
                <a:cs typeface="DejaVu Sans" panose="020B0603030804020204" charset="0"/>
              </a:rPr>
              <a:t>Estructura de botones centrados en la composición de menús superiores.</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Dialogs: </a:t>
            </a:r>
            <a:r>
              <a:rPr dirty="0">
                <a:solidFill>
                  <a:schemeClr val="bg1"/>
                </a:solidFill>
                <a:ea typeface="DejaVu Sans" panose="020B0603030804020204" charset="0"/>
                <a:cs typeface="DejaVu Sans" panose="020B0603030804020204" charset="0"/>
              </a:rPr>
              <a:t>Ventanas emergentes que permiten desde mostrar información al usuario (típico mensaje de alerta o de confirmación) hasta ofrecer una forma gráfica de interactuar con el sistema operativo (seleccionar un fichero de un directorio para abrirlo).</a:t>
            </a:r>
            <a:endParaRPr dirty="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Hay otros widgets, pero estos son los más importantes.</a:t>
            </a:r>
            <a:endParaRPr b="1" dirty="0">
              <a:solidFill>
                <a:schemeClr val="bg1"/>
              </a:solidFill>
              <a:ea typeface="DejaVu Sans" panose="020B0603030804020204" charset="0"/>
              <a:cs typeface="DejaVu Sans" panose="020B060303080402020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55850" y="467472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14006"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381000" y="4578350"/>
            <a:ext cx="5298440" cy="3938270"/>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5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11</a:t>
            </a:r>
            <a:endParaRPr lang="es-ES_tradnl" altLang="zh-CN" sz="25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5" name="文本框 14"/>
          <p:cNvSpPr txBox="1"/>
          <p:nvPr/>
        </p:nvSpPr>
        <p:spPr>
          <a:xfrm>
            <a:off x="603250" y="9523095"/>
            <a:ext cx="4975225" cy="521970"/>
          </a:xfrm>
          <a:prstGeom prst="rect">
            <a:avLst/>
          </a:prstGeom>
          <a:noFill/>
        </p:spPr>
        <p:txBody>
          <a:bodyPr wrap="square" rtlCol="0">
            <a:spAutoFit/>
          </a:bodyPr>
          <a:lstStyle/>
          <a:p>
            <a:r>
              <a:rPr lang="es-ES_tradnl" sz="28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Gestón de Base de Datos</a:t>
            </a:r>
            <a:endParaRPr lang="es-ES_tradnl" sz="28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3" name="文本框 71"/>
          <p:cNvSpPr txBox="1"/>
          <p:nvPr/>
        </p:nvSpPr>
        <p:spPr>
          <a:xfrm>
            <a:off x="7326630" y="196850"/>
            <a:ext cx="936688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Manejo de Base de Datos : SQLite</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lstStyle/>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49</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sp>
        <p:nvSpPr>
          <p:cNvPr id="27" name="Text Box 12"/>
          <p:cNvSpPr txBox="1"/>
          <p:nvPr/>
        </p:nvSpPr>
        <p:spPr>
          <a:xfrm>
            <a:off x="6861175" y="979805"/>
            <a:ext cx="10603230" cy="8155305"/>
          </a:xfrm>
          <a:prstGeom prst="rect">
            <a:avLst/>
          </a:prstGeom>
          <a:noFill/>
        </p:spPr>
        <p:txBody>
          <a:bodyPr wrap="square" rtlCol="0">
            <a:spAutoFit/>
          </a:bodyPr>
          <a:lstStyle/>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Bases de datos SQLite</a:t>
            </a:r>
            <a:r>
              <a:rPr lang="es-ES_tradnl" b="1" dirty="0">
                <a:solidFill>
                  <a:schemeClr val="bg1"/>
                </a:solidFill>
                <a:ea typeface="DejaVu Sans" panose="020B0603030804020204" charset="0"/>
                <a:cs typeface="DejaVu Sans" panose="020B0603030804020204" charset="0"/>
              </a:rPr>
              <a:t>: </a:t>
            </a:r>
            <a:endParaRPr lang="es-ES_tradnl" b="1" dirty="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b="1"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dirty="0">
                <a:solidFill>
                  <a:schemeClr val="bg1"/>
                </a:solidFill>
                <a:ea typeface="DejaVu Sans" panose="020B0603030804020204" charset="0"/>
                <a:cs typeface="DejaVu Sans" panose="020B0603030804020204" charset="0"/>
              </a:rPr>
              <a:t>¿Qué es una base de datos? También conocidas como bancos de datos son simplemente conjuntos de información. Ya </a:t>
            </a:r>
            <a:r>
              <a:rPr lang="es-ES_tradnl" dirty="0">
                <a:solidFill>
                  <a:schemeClr val="bg1"/>
                </a:solidFill>
                <a:ea typeface="DejaVu Sans" panose="020B0603030804020204" charset="0"/>
                <a:cs typeface="DejaVu Sans" panose="020B0603030804020204" charset="0"/>
              </a:rPr>
              <a:t>conocemos </a:t>
            </a:r>
            <a:r>
              <a:rPr dirty="0">
                <a:solidFill>
                  <a:schemeClr val="bg1"/>
                </a:solidFill>
                <a:ea typeface="DejaVu Sans" panose="020B0603030804020204" charset="0"/>
                <a:cs typeface="DejaVu Sans" panose="020B0603030804020204" charset="0"/>
              </a:rPr>
              <a:t>algunos tipos de datos, como los números, las cadenas de caracteres, las fechas, etc.</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dirty="0">
                <a:solidFill>
                  <a:schemeClr val="bg1"/>
                </a:solidFill>
                <a:ea typeface="DejaVu Sans" panose="020B0603030804020204" charset="0"/>
                <a:cs typeface="DejaVu Sans" panose="020B0603030804020204" charset="0"/>
              </a:rPr>
              <a:t>Como son programas complejos centrados en la gestión de información, reciben el nombre de SGBD: </a:t>
            </a:r>
            <a:r>
              <a:rPr b="1" dirty="0">
                <a:solidFill>
                  <a:schemeClr val="bg1"/>
                </a:solidFill>
                <a:ea typeface="DejaVu Sans" panose="020B0603030804020204" charset="0"/>
                <a:cs typeface="DejaVu Sans" panose="020B0603030804020204" charset="0"/>
              </a:rPr>
              <a:t>Sistemas Gestores de Bases de Datos.</a:t>
            </a:r>
            <a:endParaRPr sz="2000" b="1"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endParaRPr sz="2000"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Modelos</a:t>
            </a:r>
            <a:r>
              <a:rPr lang="es-ES_tradnl" b="1" dirty="0">
                <a:solidFill>
                  <a:schemeClr val="bg1"/>
                </a:solidFill>
                <a:ea typeface="DejaVu Sans" panose="020B0603030804020204" charset="0"/>
                <a:cs typeface="DejaVu Sans" panose="020B0603030804020204" charset="0"/>
              </a:rPr>
              <a:t>:</a:t>
            </a:r>
            <a:endParaRPr lang="es-ES_tradnl" b="1"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Jerárquicas:</a:t>
            </a:r>
            <a:r>
              <a:rPr dirty="0">
                <a:solidFill>
                  <a:schemeClr val="bg1"/>
                </a:solidFill>
                <a:ea typeface="DejaVu Sans" panose="020B0603030804020204" charset="0"/>
                <a:cs typeface="DejaVu Sans" panose="020B0603030804020204" charset="0"/>
              </a:rPr>
              <a:t> Utilizan un modelo los datos que se organiza en forma de árbol invertido, en donde un nodo padre de información puede tener varios hijos...</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De red: </a:t>
            </a:r>
            <a:r>
              <a:rPr dirty="0">
                <a:solidFill>
                  <a:schemeClr val="bg1"/>
                </a:solidFill>
                <a:ea typeface="DejaVu Sans" panose="020B0603030804020204" charset="0"/>
                <a:cs typeface="DejaVu Sans" panose="020B0603030804020204" charset="0"/>
              </a:rPr>
              <a:t>Una mejora del modelo jerárquico que permite a un hijo tener varios padres...</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Transaccionales: </a:t>
            </a:r>
            <a:r>
              <a:rPr dirty="0">
                <a:solidFill>
                  <a:schemeClr val="bg1"/>
                </a:solidFill>
                <a:ea typeface="DejaVu Sans" panose="020B0603030804020204" charset="0"/>
                <a:cs typeface="DejaVu Sans" panose="020B0603030804020204" charset="0"/>
              </a:rPr>
              <a:t>Cuyo único fin es el envío y recepción de datos a grandes velocidades, estas bases son muy poco comunes</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Relacionales: </a:t>
            </a:r>
            <a:r>
              <a:rPr dirty="0">
                <a:solidFill>
                  <a:schemeClr val="bg1"/>
                </a:solidFill>
                <a:ea typeface="DejaVu Sans" panose="020B0603030804020204" charset="0"/>
                <a:cs typeface="DejaVu Sans" panose="020B0603030804020204" charset="0"/>
              </a:rPr>
              <a:t>Éste es el modelo utilizado en la actualidad para representar problemas reales y administrar datos dinámicamente. Es en el que nos vamos a centrar, pero hay otros...</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Documentales: </a:t>
            </a:r>
            <a:r>
              <a:rPr dirty="0">
                <a:solidFill>
                  <a:schemeClr val="bg1"/>
                </a:solidFill>
                <a:ea typeface="DejaVu Sans" panose="020B0603030804020204" charset="0"/>
                <a:cs typeface="DejaVu Sans" panose="020B0603030804020204" charset="0"/>
              </a:rPr>
              <a:t>Permiten guardar texto completo, y en líneas generales realizar búsquedas más potentes. Sirven para almacenar grandes volúmenes de información de antecedentes históricos. Junto a las relacionales son de las más utilizadas en el desarrollo web.</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Orientadas a objetos: </a:t>
            </a:r>
            <a:r>
              <a:rPr dirty="0">
                <a:solidFill>
                  <a:schemeClr val="bg1"/>
                </a:solidFill>
                <a:ea typeface="DejaVu Sans" panose="020B0603030804020204" charset="0"/>
                <a:cs typeface="DejaVu Sans" panose="020B0603030804020204" charset="0"/>
              </a:rPr>
              <a:t>Este modelo es bastante reciente y propio de los modelos informáticos orientados a objetos, donde se trata de almacenar en la base de datos los objetos completos. Es posible que tome más importancia en el futuro.</a:t>
            </a:r>
            <a:endParaRPr dirty="0">
              <a:solidFill>
                <a:schemeClr val="bg1"/>
              </a:solidFill>
              <a:ea typeface="DejaVu Sans" panose="020B0603030804020204" charset="0"/>
              <a:cs typeface="DejaVu Sans" panose="020B0603030804020204" charset="0"/>
            </a:endParaRPr>
          </a:p>
          <a:p>
            <a:pPr marL="285750" indent="-285750">
              <a:buFont typeface="Arial" panose="020B0604020202090204" pitchFamily="34" charset="0"/>
              <a:buChar char="•"/>
            </a:pPr>
            <a:r>
              <a:rPr b="1" dirty="0">
                <a:solidFill>
                  <a:schemeClr val="bg1"/>
                </a:solidFill>
                <a:ea typeface="DejaVu Sans" panose="020B0603030804020204" charset="0"/>
                <a:cs typeface="DejaVu Sans" panose="020B0603030804020204" charset="0"/>
              </a:rPr>
              <a:t>Deductivas: </a:t>
            </a:r>
            <a:r>
              <a:rPr dirty="0">
                <a:solidFill>
                  <a:schemeClr val="bg1"/>
                </a:solidFill>
                <a:ea typeface="DejaVu Sans" panose="020B0603030804020204" charset="0"/>
                <a:cs typeface="DejaVu Sans" panose="020B0603030804020204" charset="0"/>
              </a:rPr>
              <a:t>Son bases de datos que permiten hacer deducciones. Se basan principalmente en reglas y hechos que son almacenados en la base de datos, por lo que son algo complejas.</a:t>
            </a:r>
            <a:endParaRPr b="1" dirty="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b="1" dirty="0">
              <a:solidFill>
                <a:schemeClr val="bg1"/>
              </a:solidFill>
              <a:ea typeface="DejaVu Sans" panose="020B0603030804020204" charset="0"/>
              <a:cs typeface="DejaVu Sans" panose="020B0603030804020204" charset="0"/>
            </a:endParaRPr>
          </a:p>
        </p:txBody>
      </p:sp>
      <p:grpSp>
        <p:nvGrpSpPr>
          <p:cNvPr id="19" name="组合 18"/>
          <p:cNvGrpSpPr/>
          <p:nvPr/>
        </p:nvGrpSpPr>
        <p:grpSpPr>
          <a:xfrm>
            <a:off x="977265" y="146050"/>
            <a:ext cx="4207510" cy="4067175"/>
            <a:chOff x="4153134" y="1698172"/>
            <a:chExt cx="3851731" cy="3851731"/>
          </a:xfrm>
        </p:grpSpPr>
        <p:grpSp>
          <p:nvGrpSpPr>
            <p:cNvPr id="20" name="组合 19"/>
            <p:cNvGrpSpPr/>
            <p:nvPr/>
          </p:nvGrpSpPr>
          <p:grpSpPr>
            <a:xfrm>
              <a:off x="4153134" y="1698172"/>
              <a:ext cx="3851731" cy="3851731"/>
              <a:chOff x="1175657" y="1698172"/>
              <a:chExt cx="1654628" cy="1654628"/>
            </a:xfrm>
          </p:grpSpPr>
          <p:sp>
            <p:nvSpPr>
              <p:cNvPr id="30" name="椭圆 29"/>
              <p:cNvSpPr/>
              <p:nvPr/>
            </p:nvSpPr>
            <p:spPr>
              <a:xfrm>
                <a:off x="1175657" y="1698172"/>
                <a:ext cx="1654628" cy="1654628"/>
              </a:xfrm>
              <a:prstGeom prst="ellipse">
                <a:avLst/>
              </a:prstGeom>
              <a:solidFill>
                <a:srgbClr val="FFFFFF"/>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Noto Sans CJK SC" panose="020B0500000000000000" charset="-122"/>
                  <a:cs typeface="DejaVu Sans" panose="020B0603030804020204" charset="0"/>
                </a:endParaRPr>
              </a:p>
            </p:txBody>
          </p:sp>
          <p:sp>
            <p:nvSpPr>
              <p:cNvPr id="31" name="椭圆 30"/>
              <p:cNvSpPr/>
              <p:nvPr/>
            </p:nvSpPr>
            <p:spPr>
              <a:xfrm>
                <a:off x="1233714" y="1756228"/>
                <a:ext cx="1538515" cy="1538515"/>
              </a:xfrm>
              <a:prstGeom prst="ellipse">
                <a:avLst/>
              </a:prstGeom>
              <a:solidFill>
                <a:srgbClr val="F02424"/>
              </a:solidFill>
              <a:ln>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Noto Sans CJK SC" panose="020B0500000000000000" charset="-122"/>
                  <a:cs typeface="DejaVu Sans" panose="020B0603030804020204" charset="0"/>
                </a:endParaRPr>
              </a:p>
            </p:txBody>
          </p:sp>
        </p:grpSp>
        <p:sp>
          <p:nvSpPr>
            <p:cNvPr id="22" name="文本框 33"/>
            <p:cNvSpPr txBox="1"/>
            <p:nvPr/>
          </p:nvSpPr>
          <p:spPr>
            <a:xfrm>
              <a:off x="4761273" y="3417869"/>
              <a:ext cx="2511643" cy="4943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_tradnl" altLang="en-US" sz="2800" b="1" dirty="0" smtClean="0">
                  <a:solidFill>
                    <a:srgbClr val="FFFFFF"/>
                  </a:solidFill>
                  <a:latin typeface="Noto Sans CJK SC" panose="020B0500000000000000" charset="-122"/>
                  <a:ea typeface="Noto Sans CJK SC" panose="020B0500000000000000" charset="-122"/>
                  <a:cs typeface="DejaVu Sans" panose="020B0603030804020204" charset="0"/>
                </a:rPr>
                <a:t>Lenguaje SQL</a:t>
              </a:r>
              <a:endParaRPr lang="es-ES_tradnl" altLang="en-US" sz="2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3279060" y="1402795"/>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n-US" altLang="zh-CN" sz="50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1</a:t>
            </a:r>
            <a:endParaRPr lang="zh-CN" altLang="en-US"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72" name="文本框 71"/>
          <p:cNvSpPr txBox="1"/>
          <p:nvPr/>
        </p:nvSpPr>
        <p:spPr>
          <a:xfrm>
            <a:off x="7731718" y="628424"/>
            <a:ext cx="859926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Introducción a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2" name="Text Box 1"/>
          <p:cNvSpPr txBox="1"/>
          <p:nvPr/>
        </p:nvSpPr>
        <p:spPr>
          <a:xfrm>
            <a:off x="7110095" y="1542415"/>
            <a:ext cx="10339705" cy="6862445"/>
          </a:xfrm>
          <a:prstGeom prst="rect">
            <a:avLst/>
          </a:prstGeom>
          <a:noFill/>
        </p:spPr>
        <p:txBody>
          <a:bodyPr wrap="square" rtlCol="0">
            <a:spAutoFit/>
          </a:bodyPr>
          <a:p>
            <a:r>
              <a:rPr lang="en-US" sz="2800" b="1">
                <a:solidFill>
                  <a:schemeClr val="bg1"/>
                </a:solidFill>
                <a:ea typeface="DejaVu Sans" panose="020B0603030804020204" charset="0"/>
                <a:cs typeface="DejaVu Sans" panose="020B0603030804020204" charset="0"/>
              </a:rPr>
              <a:t>Python es un lenguaje de programación de alto nivel multiparadigma que permite:</a:t>
            </a:r>
            <a:endParaRPr lang="en-US" sz="28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rPr>
              <a:t>•</a:t>
            </a:r>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Programación imperativa</a:t>
            </a:r>
            <a:endParaRPr lang="en-US" sz="20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rPr>
              <a:t>•</a:t>
            </a:r>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Programación funcional</a:t>
            </a:r>
            <a:endParaRPr lang="en-US" sz="20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rPr>
              <a:t>•</a:t>
            </a:r>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Programación orientada a objetos</a:t>
            </a:r>
            <a:endParaRPr lang="en-US" sz="20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sym typeface="+mn-ea"/>
              </a:rPr>
              <a:t>•</a:t>
            </a:r>
            <a:r>
              <a:rPr lang="es-ES_tradnl" altLang="en-US" sz="2000">
                <a:solidFill>
                  <a:schemeClr val="bg1"/>
                </a:solidFill>
                <a:ea typeface="DejaVu Sans" panose="020B0603030804020204" charset="0"/>
                <a:cs typeface="DejaVu Sans" panose="020B0603030804020204" charset="0"/>
                <a:sym typeface="+mn-ea"/>
              </a:rPr>
              <a:t> </a:t>
            </a:r>
            <a:r>
              <a:rPr lang="en-US" sz="2000">
                <a:solidFill>
                  <a:schemeClr val="bg1"/>
                </a:solidFill>
                <a:ea typeface="DejaVu Sans" panose="020B0603030804020204" charset="0"/>
                <a:cs typeface="DejaVu Sans" panose="020B0603030804020204" charset="0"/>
              </a:rPr>
              <a:t>Fue creado por Guido van Rossum en 1990 aunque actualmente es desarrollado y mantenido por la Python Software Foundation</a:t>
            </a:r>
            <a:endParaRPr lang="en-US" sz="2800">
              <a:solidFill>
                <a:schemeClr val="bg1"/>
              </a:solidFill>
              <a:ea typeface="DejaVu Sans" panose="020B0603030804020204" charset="0"/>
              <a:cs typeface="DejaVu Sans" panose="020B0603030804020204" charset="0"/>
            </a:endParaRPr>
          </a:p>
          <a:p>
            <a:r>
              <a:rPr lang="es-ES_tradnl" altLang="en-US" sz="2800">
                <a:solidFill>
                  <a:schemeClr val="bg1"/>
                </a:solidFill>
                <a:ea typeface="DejaVu Sans" panose="020B0603030804020204" charset="0"/>
                <a:cs typeface="DejaVu Sans" panose="020B0603030804020204" charset="0"/>
              </a:rPr>
              <a:t> </a:t>
            </a:r>
            <a:endParaRPr lang="es-ES_tradnl" altLang="en-US" sz="2800">
              <a:solidFill>
                <a:schemeClr val="bg1"/>
              </a:solidFill>
              <a:ea typeface="DejaVu Sans" panose="020B0603030804020204" charset="0"/>
              <a:cs typeface="DejaVu Sans" panose="020B0603030804020204" charset="0"/>
            </a:endParaRPr>
          </a:p>
          <a:p>
            <a:r>
              <a:rPr lang="es-ES_tradnl" altLang="en-US" sz="2800" b="1">
                <a:solidFill>
                  <a:schemeClr val="bg1"/>
                </a:solidFill>
                <a:ea typeface="DejaVu Sans" panose="020B0603030804020204" charset="0"/>
                <a:cs typeface="DejaVu Sans" panose="020B0603030804020204" charset="0"/>
              </a:rPr>
              <a:t>Ventajas:</a:t>
            </a:r>
            <a:endParaRPr lang="es-ES_tradnl" altLang="en-US" sz="2800">
              <a:solidFill>
                <a:schemeClr val="bg1"/>
              </a:solidFill>
              <a:ea typeface="DejaVu Sans" panose="020B0603030804020204" charset="0"/>
              <a:cs typeface="DejaVu Sans" panose="020B0603030804020204" charset="0"/>
            </a:endParaRPr>
          </a:p>
          <a:p>
            <a:endParaRPr lang="en-US" sz="28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rPr>
              <a:t>•Es de código abierto (certificado por la OSI).</a:t>
            </a:r>
            <a:endParaRPr lang="en-US" sz="20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rPr>
              <a:t>•Es interpretable y compilable</a:t>
            </a:r>
            <a:r>
              <a:rPr lang="es-ES_tradnl" altLang="en-US" sz="2000">
                <a:solidFill>
                  <a:schemeClr val="bg1"/>
                </a:solidFill>
                <a:ea typeface="DejaVu Sans" panose="020B0603030804020204" charset="0"/>
                <a:cs typeface="DejaVu Sans" panose="020B0603030804020204" charset="0"/>
              </a:rPr>
              <a:t> - Lenguaje de Alto Nivel </a:t>
            </a:r>
            <a:endParaRPr lang="en-US" sz="20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rPr>
              <a:t>•Es fácil de aprender gracias a que su sintaxis es bastante legible para los humanos.</a:t>
            </a:r>
            <a:endParaRPr lang="en-US" sz="20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rPr>
              <a:t>•Es un lenguaje maduro (29 años).</a:t>
            </a:r>
            <a:endParaRPr lang="en-US" sz="20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rPr>
              <a:t>•Es fácilmente extensible e integrable en otros lenguajes (C, java).</a:t>
            </a:r>
            <a:endParaRPr lang="en-US" sz="2000">
              <a:solidFill>
                <a:schemeClr val="bg1"/>
              </a:solidFill>
              <a:ea typeface="DejaVu Sans" panose="020B0603030804020204" charset="0"/>
              <a:cs typeface="DejaVu Sans" panose="020B0603030804020204" charset="0"/>
            </a:endParaRPr>
          </a:p>
          <a:p>
            <a:pPr lvl="1"/>
            <a:r>
              <a:rPr lang="en-US" sz="2000">
                <a:solidFill>
                  <a:schemeClr val="bg1"/>
                </a:solidFill>
                <a:ea typeface="DejaVu Sans" panose="020B0603030804020204" charset="0"/>
                <a:cs typeface="DejaVu Sans" panose="020B0603030804020204" charset="0"/>
              </a:rPr>
              <a:t>•Esta mantenido por una gran comunidad de desarrolladores y hay multitud de recursos para su aprendizaje.</a:t>
            </a:r>
            <a:endParaRPr lang="en-US" sz="2000">
              <a:solidFill>
                <a:schemeClr val="bg1"/>
              </a:solidFill>
              <a:ea typeface="DejaVu Sans" panose="020B0603030804020204" charset="0"/>
              <a:cs typeface="DejaVu Sans" panose="020B0603030804020204" charset="0"/>
            </a:endParaRPr>
          </a:p>
          <a:p>
            <a:pPr lvl="1"/>
            <a:endParaRPr lang="en-US" sz="2000">
              <a:solidFill>
                <a:schemeClr val="bg1"/>
              </a:solidFill>
              <a:ea typeface="DejaVu Sans" panose="020B0603030804020204" charset="0"/>
              <a:cs typeface="DejaVu Sans" panose="020B0603030804020204" charset="0"/>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05</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3"/>
          <p:cNvSpPr txBox="1">
            <a:spLocks noChangeArrowheads="1"/>
          </p:cNvSpPr>
          <p:nvPr/>
        </p:nvSpPr>
        <p:spPr bwMode="auto">
          <a:xfrm>
            <a:off x="9068612" y="5754930"/>
            <a:ext cx="6018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n-US" altLang="zh-CN" sz="4000" dirty="0" smtClean="0">
                <a:solidFill>
                  <a:srgbClr val="FFFFFF"/>
                </a:solidFill>
                <a:latin typeface="DejaVu Sans" panose="020B0603030804020204" charset="0"/>
                <a:ea typeface="Noto Sans CJK SC" panose="020B0500000000000000" charset="-122"/>
                <a:cs typeface="DejaVu Sans" panose="020B0603030804020204" charset="0"/>
              </a:rPr>
              <a:t>Por: Ing. Darwin Calle </a:t>
            </a:r>
            <a:endParaRPr lang="en-US" altLang="zh-CN" sz="4000" dirty="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25" name="object 3"/>
          <p:cNvSpPr txBox="1">
            <a:spLocks noChangeArrowheads="1"/>
          </p:cNvSpPr>
          <p:nvPr/>
        </p:nvSpPr>
        <p:spPr bwMode="auto">
          <a:xfrm>
            <a:off x="9056052" y="6617021"/>
            <a:ext cx="65786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None/>
            </a:pPr>
            <a:r>
              <a:rPr lang="es-ES" altLang="zh-CN" sz="4000" dirty="0" smtClean="0">
                <a:solidFill>
                  <a:srgbClr val="FFFFFF"/>
                </a:solidFill>
                <a:latin typeface="Noto Sans CJK SC" panose="020B0500000000000000" charset="-122"/>
                <a:ea typeface="Noto Sans CJK SC" panose="020B0500000000000000" charset="-122"/>
                <a:cs typeface="DejaVu Sans" panose="020B0603030804020204" charset="0"/>
              </a:rPr>
              <a:t>dacl010811@gmail.com</a:t>
            </a:r>
            <a:endParaRPr lang="zh-CN" altLang="zh-CN" sz="4000" dirty="0">
              <a:solidFill>
                <a:srgbClr val="FFFFFF"/>
              </a:solidFill>
              <a:latin typeface="Noto Sans CJK SC" panose="020B0500000000000000" charset="-122"/>
              <a:ea typeface="Noto Sans CJK SC" panose="020B0500000000000000" charset="-122"/>
              <a:cs typeface="DejaVu Sans" panose="020B0603030804020204" charset="0"/>
            </a:endParaRPr>
          </a:p>
        </p:txBody>
      </p:sp>
      <p:grpSp>
        <p:nvGrpSpPr>
          <p:cNvPr id="34" name="组合 33"/>
          <p:cNvGrpSpPr/>
          <p:nvPr/>
        </p:nvGrpSpPr>
        <p:grpSpPr>
          <a:xfrm>
            <a:off x="15416339" y="9036050"/>
            <a:ext cx="2863664" cy="986211"/>
            <a:chOff x="579608" y="160665"/>
            <a:chExt cx="2863664" cy="986211"/>
          </a:xfrm>
        </p:grpSpPr>
        <p:sp>
          <p:nvSpPr>
            <p:cNvPr id="27" name="object 4"/>
            <p:cNvSpPr txBox="1">
              <a:spLocks noChangeArrowheads="1"/>
            </p:cNvSpPr>
            <p:nvPr/>
          </p:nvSpPr>
          <p:spPr bwMode="auto">
            <a:xfrm>
              <a:off x="1666917" y="408212"/>
              <a:ext cx="17763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n-US" altLang="zh-CN" sz="4800" dirty="0">
                  <a:solidFill>
                    <a:srgbClr val="FFFFFF"/>
                  </a:solidFill>
                  <a:latin typeface="DejaVu Sans" panose="020B0603030804020204" charset="0"/>
                  <a:ea typeface="Noto Sans CJK SC" panose="020B0500000000000000" charset="-122"/>
                  <a:cs typeface="DejaVu Sans" panose="020B0603030804020204" charset="0"/>
                </a:rPr>
                <a:t>Logo</a:t>
              </a:r>
              <a:endParaRPr lang="zh-CN" altLang="zh-CN" sz="4800" dirty="0">
                <a:latin typeface="DejaVu Sans" panose="020B0603030804020204" charset="0"/>
                <a:ea typeface="Noto Sans CJK SC" panose="020B0500000000000000" charset="-122"/>
                <a:cs typeface="DejaVu Sans" panose="020B0603030804020204" charset="0"/>
              </a:endParaRPr>
            </a:p>
          </p:txBody>
        </p:sp>
        <p:grpSp>
          <p:nvGrpSpPr>
            <p:cNvPr id="33" name="组合 32"/>
            <p:cNvGrpSpPr/>
            <p:nvPr/>
          </p:nvGrpSpPr>
          <p:grpSpPr>
            <a:xfrm>
              <a:off x="579608" y="160665"/>
              <a:ext cx="974384" cy="986211"/>
              <a:chOff x="397216" y="59618"/>
              <a:chExt cx="608013" cy="619125"/>
            </a:xfrm>
          </p:grpSpPr>
          <p:sp>
            <p:nvSpPr>
              <p:cNvPr id="28"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29"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30"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31"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32"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grpSp>
        <p:nvGrpSpPr>
          <p:cNvPr id="35" name="组合 4"/>
          <p:cNvGrpSpPr/>
          <p:nvPr/>
        </p:nvGrpSpPr>
        <p:grpSpPr bwMode="auto">
          <a:xfrm>
            <a:off x="0" y="-1624"/>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ea typeface="Noto Sans CJK SC" panose="020B0500000000000000" charset="-122"/>
                <a:cs typeface="DejaVu Sans" panose="020B0603030804020204" charset="0"/>
              </a:endParaRPr>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ea typeface="Noto Sans CJK SC" panose="020B0500000000000000" charset="-122"/>
                <a:cs typeface="DejaVu Sans" panose="020B0603030804020204" charset="0"/>
              </a:endParaRPr>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ea typeface="Noto Sans CJK SC" panose="020B0500000000000000" charset="-122"/>
                <a:cs typeface="DejaVu Sans" panose="020B0603030804020204" charset="0"/>
              </a:endParaRPr>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ea typeface="Noto Sans CJK SC" panose="020B0500000000000000" charset="-122"/>
                <a:cs typeface="DejaVu Sans" panose="020B0603030804020204" charset="0"/>
              </a:endParaRPr>
            </a:p>
          </p:txBody>
        </p:sp>
      </p:grpSp>
      <p:grpSp>
        <p:nvGrpSpPr>
          <p:cNvPr id="40" name="Группа 29"/>
          <p:cNvGrpSpPr/>
          <p:nvPr/>
        </p:nvGrpSpPr>
        <p:grpSpPr bwMode="auto">
          <a:xfrm>
            <a:off x="8149097" y="5754930"/>
            <a:ext cx="637011" cy="615553"/>
            <a:chOff x="0" y="0"/>
            <a:chExt cx="800622" cy="708329"/>
          </a:xfrm>
        </p:grpSpPr>
        <p:sp>
          <p:nvSpPr>
            <p:cNvPr id="41" name="object 5"/>
            <p:cNvSpPr>
              <a:spLocks noChangeArrowheads="1"/>
            </p:cNvSpPr>
            <p:nvPr/>
          </p:nvSpPr>
          <p:spPr bwMode="auto">
            <a:xfrm>
              <a:off x="573927" y="70009"/>
              <a:ext cx="226695" cy="262255"/>
            </a:xfrm>
            <a:custGeom>
              <a:avLst/>
              <a:gdLst>
                <a:gd name="T0" fmla="*/ 132153 w 226695"/>
                <a:gd name="T1" fmla="*/ 0 h 262254"/>
                <a:gd name="T2" fmla="*/ 0 w 226695"/>
                <a:gd name="T3" fmla="*/ 158899 h 262254"/>
                <a:gd name="T4" fmla="*/ 226160 w 226695"/>
                <a:gd name="T5" fmla="*/ 262037 h 262254"/>
                <a:gd name="T6" fmla="*/ 132153 w 226695"/>
                <a:gd name="T7" fmla="*/ 0 h 262254"/>
                <a:gd name="T8" fmla="*/ 0 60000 65536"/>
                <a:gd name="T9" fmla="*/ 0 60000 65536"/>
                <a:gd name="T10" fmla="*/ 0 60000 65536"/>
                <a:gd name="T11" fmla="*/ 0 60000 65536"/>
                <a:gd name="T12" fmla="*/ 0 w 226695"/>
                <a:gd name="T13" fmla="*/ 0 h 262254"/>
                <a:gd name="T14" fmla="*/ 226695 w 226695"/>
                <a:gd name="T15" fmla="*/ 262254 h 262254"/>
              </a:gdLst>
              <a:ahLst/>
              <a:cxnLst>
                <a:cxn ang="T8">
                  <a:pos x="T0" y="T1"/>
                </a:cxn>
                <a:cxn ang="T9">
                  <a:pos x="T2" y="T3"/>
                </a:cxn>
                <a:cxn ang="T10">
                  <a:pos x="T4" y="T5"/>
                </a:cxn>
                <a:cxn ang="T11">
                  <a:pos x="T6" y="T7"/>
                </a:cxn>
              </a:cxnLst>
              <a:rect l="T12" t="T13" r="T14" b="T15"/>
              <a:pathLst>
                <a:path w="226695" h="262254">
                  <a:moveTo>
                    <a:pt x="132153" y="0"/>
                  </a:moveTo>
                  <a:lnTo>
                    <a:pt x="0" y="158895"/>
                  </a:lnTo>
                  <a:lnTo>
                    <a:pt x="226160" y="262033"/>
                  </a:lnTo>
                  <a:lnTo>
                    <a:pt x="132153"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42" name="object 6"/>
            <p:cNvSpPr>
              <a:spLocks noChangeArrowheads="1"/>
            </p:cNvSpPr>
            <p:nvPr/>
          </p:nvSpPr>
          <p:spPr bwMode="auto">
            <a:xfrm>
              <a:off x="200023" y="228904"/>
              <a:ext cx="600075" cy="479425"/>
            </a:xfrm>
            <a:custGeom>
              <a:avLst/>
              <a:gdLst>
                <a:gd name="T0" fmla="*/ 373904 w 600075"/>
                <a:gd name="T1" fmla="*/ 0 h 479425"/>
                <a:gd name="T2" fmla="*/ 0 w 600075"/>
                <a:gd name="T3" fmla="*/ 449588 h 479425"/>
                <a:gd name="T4" fmla="*/ 446049 w 600075"/>
                <a:gd name="T5" fmla="*/ 479179 h 479425"/>
                <a:gd name="T6" fmla="*/ 600065 w 600075"/>
                <a:gd name="T7" fmla="*/ 103138 h 479425"/>
                <a:gd name="T8" fmla="*/ 373904 w 600075"/>
                <a:gd name="T9" fmla="*/ 0 h 479425"/>
                <a:gd name="T10" fmla="*/ 0 60000 65536"/>
                <a:gd name="T11" fmla="*/ 0 60000 65536"/>
                <a:gd name="T12" fmla="*/ 0 60000 65536"/>
                <a:gd name="T13" fmla="*/ 0 60000 65536"/>
                <a:gd name="T14" fmla="*/ 0 60000 65536"/>
                <a:gd name="T15" fmla="*/ 0 w 600075"/>
                <a:gd name="T16" fmla="*/ 0 h 479425"/>
                <a:gd name="T17" fmla="*/ 600075 w 600075"/>
                <a:gd name="T18" fmla="*/ 479425 h 479425"/>
              </a:gdLst>
              <a:ahLst/>
              <a:cxnLst>
                <a:cxn ang="T10">
                  <a:pos x="T0" y="T1"/>
                </a:cxn>
                <a:cxn ang="T11">
                  <a:pos x="T2" y="T3"/>
                </a:cxn>
                <a:cxn ang="T12">
                  <a:pos x="T4" y="T5"/>
                </a:cxn>
                <a:cxn ang="T13">
                  <a:pos x="T6" y="T7"/>
                </a:cxn>
                <a:cxn ang="T14">
                  <a:pos x="T8" y="T9"/>
                </a:cxn>
              </a:cxnLst>
              <a:rect l="T15" t="T16" r="T17" b="T18"/>
              <a:pathLst>
                <a:path w="600075" h="479425">
                  <a:moveTo>
                    <a:pt x="373904" y="0"/>
                  </a:moveTo>
                  <a:lnTo>
                    <a:pt x="0" y="449588"/>
                  </a:lnTo>
                  <a:lnTo>
                    <a:pt x="446049" y="479179"/>
                  </a:lnTo>
                  <a:lnTo>
                    <a:pt x="600065" y="103138"/>
                  </a:lnTo>
                  <a:lnTo>
                    <a:pt x="373904" y="0"/>
                  </a:lnTo>
                  <a:close/>
                </a:path>
              </a:pathLst>
            </a:custGeom>
            <a:solidFill>
              <a:srgbClr val="EB2D2D"/>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43" name="object 7"/>
            <p:cNvSpPr>
              <a:spLocks noChangeArrowheads="1"/>
            </p:cNvSpPr>
            <p:nvPr/>
          </p:nvSpPr>
          <p:spPr bwMode="auto">
            <a:xfrm>
              <a:off x="72012" y="5"/>
              <a:ext cx="634365" cy="229235"/>
            </a:xfrm>
            <a:custGeom>
              <a:avLst/>
              <a:gdLst>
                <a:gd name="T0" fmla="*/ 0 w 634365"/>
                <a:gd name="T1" fmla="*/ 0 h 229235"/>
                <a:gd name="T2" fmla="*/ 501911 w 634365"/>
                <a:gd name="T3" fmla="*/ 228904 h 229235"/>
                <a:gd name="T4" fmla="*/ 634064 w 634365"/>
                <a:gd name="T5" fmla="*/ 70008 h 229235"/>
                <a:gd name="T6" fmla="*/ 0 w 634365"/>
                <a:gd name="T7" fmla="*/ 0 h 229235"/>
                <a:gd name="T8" fmla="*/ 0 60000 65536"/>
                <a:gd name="T9" fmla="*/ 0 60000 65536"/>
                <a:gd name="T10" fmla="*/ 0 60000 65536"/>
                <a:gd name="T11" fmla="*/ 0 60000 65536"/>
                <a:gd name="T12" fmla="*/ 0 w 634365"/>
                <a:gd name="T13" fmla="*/ 0 h 229235"/>
                <a:gd name="T14" fmla="*/ 634365 w 634365"/>
                <a:gd name="T15" fmla="*/ 229235 h 229235"/>
              </a:gdLst>
              <a:ahLst/>
              <a:cxnLst>
                <a:cxn ang="T8">
                  <a:pos x="T0" y="T1"/>
                </a:cxn>
                <a:cxn ang="T9">
                  <a:pos x="T2" y="T3"/>
                </a:cxn>
                <a:cxn ang="T10">
                  <a:pos x="T4" y="T5"/>
                </a:cxn>
                <a:cxn ang="T11">
                  <a:pos x="T6" y="T7"/>
                </a:cxn>
              </a:cxnLst>
              <a:rect l="T12" t="T13" r="T14" b="T15"/>
              <a:pathLst>
                <a:path w="634365" h="229235">
                  <a:moveTo>
                    <a:pt x="0" y="0"/>
                  </a:moveTo>
                  <a:lnTo>
                    <a:pt x="501911" y="228904"/>
                  </a:lnTo>
                  <a:lnTo>
                    <a:pt x="634064" y="70008"/>
                  </a:lnTo>
                  <a:lnTo>
                    <a:pt x="0"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44" name="object 8"/>
            <p:cNvSpPr>
              <a:spLocks noChangeArrowheads="1"/>
            </p:cNvSpPr>
            <p:nvPr/>
          </p:nvSpPr>
          <p:spPr bwMode="auto">
            <a:xfrm>
              <a:off x="0" y="5"/>
              <a:ext cx="200025" cy="678815"/>
            </a:xfrm>
            <a:custGeom>
              <a:avLst/>
              <a:gdLst>
                <a:gd name="T0" fmla="*/ 72008 w 200025"/>
                <a:gd name="T1" fmla="*/ 0 h 678814"/>
                <a:gd name="T2" fmla="*/ 0 w 200025"/>
                <a:gd name="T3" fmla="*/ 332031 h 678814"/>
                <a:gd name="T4" fmla="*/ 200025 w 200025"/>
                <a:gd name="T5" fmla="*/ 678485 h 678814"/>
                <a:gd name="T6" fmla="*/ 72008 w 200025"/>
                <a:gd name="T7" fmla="*/ 0 h 678814"/>
                <a:gd name="T8" fmla="*/ 0 60000 65536"/>
                <a:gd name="T9" fmla="*/ 0 60000 65536"/>
                <a:gd name="T10" fmla="*/ 0 60000 65536"/>
                <a:gd name="T11" fmla="*/ 0 60000 65536"/>
                <a:gd name="T12" fmla="*/ 0 w 200025"/>
                <a:gd name="T13" fmla="*/ 0 h 678814"/>
                <a:gd name="T14" fmla="*/ 200025 w 200025"/>
                <a:gd name="T15" fmla="*/ 678814 h 678814"/>
              </a:gdLst>
              <a:ahLst/>
              <a:cxnLst>
                <a:cxn ang="T8">
                  <a:pos x="T0" y="T1"/>
                </a:cxn>
                <a:cxn ang="T9">
                  <a:pos x="T2" y="T3"/>
                </a:cxn>
                <a:cxn ang="T10">
                  <a:pos x="T4" y="T5"/>
                </a:cxn>
                <a:cxn ang="T11">
                  <a:pos x="T6" y="T7"/>
                </a:cxn>
              </a:cxnLst>
              <a:rect l="T12" t="T13" r="T14" b="T15"/>
              <a:pathLst>
                <a:path w="200025" h="678814">
                  <a:moveTo>
                    <a:pt x="72008" y="0"/>
                  </a:moveTo>
                  <a:lnTo>
                    <a:pt x="0" y="332031"/>
                  </a:lnTo>
                  <a:lnTo>
                    <a:pt x="200025" y="678481"/>
                  </a:lnTo>
                  <a:lnTo>
                    <a:pt x="72008"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45" name="object 9"/>
            <p:cNvSpPr>
              <a:spLocks noChangeArrowheads="1"/>
            </p:cNvSpPr>
            <p:nvPr/>
          </p:nvSpPr>
          <p:spPr bwMode="auto">
            <a:xfrm>
              <a:off x="72005" y="0"/>
              <a:ext cx="502284" cy="678815"/>
            </a:xfrm>
            <a:custGeom>
              <a:avLst/>
              <a:gdLst>
                <a:gd name="T0" fmla="*/ 0 w 502284"/>
                <a:gd name="T1" fmla="*/ 0 h 678814"/>
                <a:gd name="T2" fmla="*/ 128017 w 502284"/>
                <a:gd name="T3" fmla="*/ 678496 h 678814"/>
                <a:gd name="T4" fmla="*/ 501921 w 502284"/>
                <a:gd name="T5" fmla="*/ 228904 h 678814"/>
                <a:gd name="T6" fmla="*/ 0 w 502284"/>
                <a:gd name="T7" fmla="*/ 0 h 678814"/>
                <a:gd name="T8" fmla="*/ 0 60000 65536"/>
                <a:gd name="T9" fmla="*/ 0 60000 65536"/>
                <a:gd name="T10" fmla="*/ 0 60000 65536"/>
                <a:gd name="T11" fmla="*/ 0 60000 65536"/>
                <a:gd name="T12" fmla="*/ 0 w 502284"/>
                <a:gd name="T13" fmla="*/ 0 h 678814"/>
                <a:gd name="T14" fmla="*/ 502284 w 502284"/>
                <a:gd name="T15" fmla="*/ 678814 h 678814"/>
              </a:gdLst>
              <a:ahLst/>
              <a:cxnLst>
                <a:cxn ang="T8">
                  <a:pos x="T0" y="T1"/>
                </a:cxn>
                <a:cxn ang="T9">
                  <a:pos x="T2" y="T3"/>
                </a:cxn>
                <a:cxn ang="T10">
                  <a:pos x="T4" y="T5"/>
                </a:cxn>
                <a:cxn ang="T11">
                  <a:pos x="T6" y="T7"/>
                </a:cxn>
              </a:cxnLst>
              <a:rect l="T12" t="T13" r="T14" b="T15"/>
              <a:pathLst>
                <a:path w="502284" h="678814">
                  <a:moveTo>
                    <a:pt x="0" y="0"/>
                  </a:moveTo>
                  <a:lnTo>
                    <a:pt x="128017" y="678492"/>
                  </a:lnTo>
                  <a:lnTo>
                    <a:pt x="501921" y="228904"/>
                  </a:lnTo>
                  <a:lnTo>
                    <a:pt x="0"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nvGrpSpPr>
          <p:cNvPr id="46" name="Группа 7"/>
          <p:cNvGrpSpPr/>
          <p:nvPr/>
        </p:nvGrpSpPr>
        <p:grpSpPr>
          <a:xfrm>
            <a:off x="8202376" y="6707223"/>
            <a:ext cx="608869" cy="435147"/>
            <a:chOff x="2997200" y="3889375"/>
            <a:chExt cx="444501" cy="290513"/>
          </a:xfrm>
          <a:solidFill>
            <a:schemeClr val="bg1"/>
          </a:solidFill>
        </p:grpSpPr>
        <p:sp>
          <p:nvSpPr>
            <p:cNvPr id="47" name="Freeform 5"/>
            <p:cNvSpPr/>
            <p:nvPr/>
          </p:nvSpPr>
          <p:spPr bwMode="auto">
            <a:xfrm>
              <a:off x="2997200" y="3906838"/>
              <a:ext cx="144463" cy="242888"/>
            </a:xfrm>
            <a:custGeom>
              <a:avLst/>
              <a:gdLst/>
              <a:ahLst/>
              <a:cxnLst>
                <a:cxn ang="0">
                  <a:pos x="0" y="0"/>
                </a:cxn>
                <a:cxn ang="0">
                  <a:pos x="0" y="153"/>
                </a:cxn>
                <a:cxn ang="0">
                  <a:pos x="91" y="77"/>
                </a:cxn>
                <a:cxn ang="0">
                  <a:pos x="0" y="0"/>
                </a:cxn>
              </a:cxnLst>
              <a:rect l="0" t="0" r="r" b="b"/>
              <a:pathLst>
                <a:path w="91" h="153">
                  <a:moveTo>
                    <a:pt x="0" y="0"/>
                  </a:moveTo>
                  <a:lnTo>
                    <a:pt x="0" y="153"/>
                  </a:lnTo>
                  <a:lnTo>
                    <a:pt x="91" y="77"/>
                  </a:lnTo>
                  <a:lnTo>
                    <a:pt x="0" y="0"/>
                  </a:lnTo>
                  <a:close/>
                </a:path>
              </a:pathLst>
            </a:custGeom>
            <a:solidFill>
              <a:srgbClr val="FF2525"/>
            </a:solidFill>
            <a:ln w="9525">
              <a:noFill/>
              <a:round/>
            </a:ln>
          </p:spPr>
          <p:txBody>
            <a:bodyPr/>
            <a:lstStyle/>
            <a:p>
              <a:pPr>
                <a:buFont typeface="Arial" panose="020B0604020202090204" pitchFamily="34" charset="0"/>
                <a:buNone/>
                <a:defRPr/>
              </a:pPr>
              <a:endParaRPr lang="ru-RU">
                <a:latin typeface="DejaVu Sans" panose="020B0603030804020204" charset="0"/>
                <a:ea typeface="Noto Sans CJK SC" panose="020B0500000000000000" charset="-122"/>
                <a:cs typeface="DejaVu Sans" panose="020B0603030804020204" charset="0"/>
              </a:endParaRPr>
            </a:p>
          </p:txBody>
        </p:sp>
        <p:sp>
          <p:nvSpPr>
            <p:cNvPr id="48" name="Freeform 6"/>
            <p:cNvSpPr/>
            <p:nvPr/>
          </p:nvSpPr>
          <p:spPr bwMode="auto">
            <a:xfrm>
              <a:off x="3024188" y="3889375"/>
              <a:ext cx="390525" cy="163513"/>
            </a:xfrm>
            <a:custGeom>
              <a:avLst/>
              <a:gdLst/>
              <a:ahLst/>
              <a:cxnLst>
                <a:cxn ang="0">
                  <a:pos x="126" y="103"/>
                </a:cxn>
                <a:cxn ang="0">
                  <a:pos x="246" y="0"/>
                </a:cxn>
                <a:cxn ang="0">
                  <a:pos x="0" y="0"/>
                </a:cxn>
                <a:cxn ang="0">
                  <a:pos x="126" y="103"/>
                </a:cxn>
              </a:cxnLst>
              <a:rect l="0" t="0" r="r" b="b"/>
              <a:pathLst>
                <a:path w="246" h="103">
                  <a:moveTo>
                    <a:pt x="126" y="103"/>
                  </a:moveTo>
                  <a:lnTo>
                    <a:pt x="246" y="0"/>
                  </a:lnTo>
                  <a:lnTo>
                    <a:pt x="0" y="0"/>
                  </a:lnTo>
                  <a:lnTo>
                    <a:pt x="126" y="103"/>
                  </a:lnTo>
                  <a:close/>
                </a:path>
              </a:pathLst>
            </a:custGeom>
            <a:solidFill>
              <a:srgbClr val="E41616"/>
            </a:solidFill>
            <a:ln w="9525">
              <a:noFill/>
              <a:round/>
            </a:ln>
          </p:spPr>
          <p:txBody>
            <a:bodyPr/>
            <a:lstStyle/>
            <a:p>
              <a:pPr>
                <a:buFont typeface="Arial" panose="020B0604020202090204" pitchFamily="34" charset="0"/>
                <a:buNone/>
                <a:defRPr/>
              </a:pPr>
              <a:endParaRPr lang="ru-RU">
                <a:latin typeface="DejaVu Sans" panose="020B0603030804020204" charset="0"/>
                <a:ea typeface="Noto Sans CJK SC" panose="020B0500000000000000" charset="-122"/>
                <a:cs typeface="DejaVu Sans" panose="020B0603030804020204" charset="0"/>
              </a:endParaRPr>
            </a:p>
          </p:txBody>
        </p:sp>
        <p:sp>
          <p:nvSpPr>
            <p:cNvPr id="49" name="Freeform 7"/>
            <p:cNvSpPr/>
            <p:nvPr/>
          </p:nvSpPr>
          <p:spPr bwMode="auto">
            <a:xfrm>
              <a:off x="3297238" y="3906838"/>
              <a:ext cx="144463" cy="242888"/>
            </a:xfrm>
            <a:custGeom>
              <a:avLst/>
              <a:gdLst/>
              <a:ahLst/>
              <a:cxnLst>
                <a:cxn ang="0">
                  <a:pos x="91" y="153"/>
                </a:cxn>
                <a:cxn ang="0">
                  <a:pos x="91" y="0"/>
                </a:cxn>
                <a:cxn ang="0">
                  <a:pos x="0" y="77"/>
                </a:cxn>
                <a:cxn ang="0">
                  <a:pos x="91" y="153"/>
                </a:cxn>
              </a:cxnLst>
              <a:rect l="0" t="0" r="r" b="b"/>
              <a:pathLst>
                <a:path w="91" h="153">
                  <a:moveTo>
                    <a:pt x="91" y="153"/>
                  </a:moveTo>
                  <a:lnTo>
                    <a:pt x="91" y="0"/>
                  </a:lnTo>
                  <a:lnTo>
                    <a:pt x="0" y="77"/>
                  </a:lnTo>
                  <a:lnTo>
                    <a:pt x="91" y="153"/>
                  </a:lnTo>
                  <a:close/>
                </a:path>
              </a:pathLst>
            </a:custGeom>
            <a:solidFill>
              <a:srgbClr val="F06262"/>
            </a:solidFill>
            <a:ln w="9525">
              <a:noFill/>
              <a:round/>
            </a:ln>
          </p:spPr>
          <p:txBody>
            <a:bodyPr/>
            <a:lstStyle/>
            <a:p>
              <a:pPr>
                <a:buFont typeface="Arial" panose="020B0604020202090204" pitchFamily="34" charset="0"/>
                <a:buNone/>
                <a:defRPr/>
              </a:pPr>
              <a:endParaRPr lang="ru-RU">
                <a:latin typeface="DejaVu Sans" panose="020B0603030804020204" charset="0"/>
                <a:ea typeface="Noto Sans CJK SC" panose="020B0500000000000000" charset="-122"/>
                <a:cs typeface="DejaVu Sans" panose="020B0603030804020204" charset="0"/>
              </a:endParaRPr>
            </a:p>
          </p:txBody>
        </p:sp>
        <p:sp>
          <p:nvSpPr>
            <p:cNvPr id="50" name="Freeform 8"/>
            <p:cNvSpPr/>
            <p:nvPr/>
          </p:nvSpPr>
          <p:spPr bwMode="auto">
            <a:xfrm>
              <a:off x="3009900" y="4044950"/>
              <a:ext cx="428625" cy="134938"/>
            </a:xfrm>
            <a:custGeom>
              <a:avLst/>
              <a:gdLst/>
              <a:ahLst/>
              <a:cxnLst>
                <a:cxn ang="0">
                  <a:pos x="135" y="26"/>
                </a:cxn>
                <a:cxn ang="0">
                  <a:pos x="102" y="0"/>
                </a:cxn>
                <a:cxn ang="0">
                  <a:pos x="0" y="85"/>
                </a:cxn>
                <a:cxn ang="0">
                  <a:pos x="270" y="85"/>
                </a:cxn>
                <a:cxn ang="0">
                  <a:pos x="169" y="0"/>
                </a:cxn>
                <a:cxn ang="0">
                  <a:pos x="135" y="26"/>
                </a:cxn>
              </a:cxnLst>
              <a:rect l="0" t="0" r="r" b="b"/>
              <a:pathLst>
                <a:path w="270" h="85">
                  <a:moveTo>
                    <a:pt x="135" y="26"/>
                  </a:moveTo>
                  <a:lnTo>
                    <a:pt x="102" y="0"/>
                  </a:lnTo>
                  <a:lnTo>
                    <a:pt x="0" y="85"/>
                  </a:lnTo>
                  <a:lnTo>
                    <a:pt x="270" y="85"/>
                  </a:lnTo>
                  <a:lnTo>
                    <a:pt x="169" y="0"/>
                  </a:lnTo>
                  <a:lnTo>
                    <a:pt x="135" y="26"/>
                  </a:lnTo>
                  <a:close/>
                </a:path>
              </a:pathLst>
            </a:custGeom>
            <a:solidFill>
              <a:srgbClr val="EE4C4C"/>
            </a:solidFill>
            <a:ln w="9525">
              <a:noFill/>
              <a:round/>
            </a:ln>
          </p:spPr>
          <p:txBody>
            <a:bodyPr/>
            <a:lstStyle/>
            <a:p>
              <a:pPr>
                <a:buFont typeface="Arial" panose="020B0604020202090204" pitchFamily="34" charset="0"/>
                <a:buNone/>
                <a:defRPr/>
              </a:pPr>
              <a:endParaRPr lang="ru-RU">
                <a:latin typeface="DejaVu Sans" panose="020B0603030804020204" charset="0"/>
                <a:ea typeface="Noto Sans CJK SC" panose="020B0500000000000000" charset="-122"/>
                <a:cs typeface="DejaVu Sans" panose="020B0603030804020204" charset="0"/>
              </a:endParaRPr>
            </a:p>
          </p:txBody>
        </p:sp>
      </p:grpSp>
      <p:sp>
        <p:nvSpPr>
          <p:cNvPr id="51" name="object 3"/>
          <p:cNvSpPr>
            <a:spLocks noChangeArrowheads="1"/>
          </p:cNvSpPr>
          <p:nvPr/>
        </p:nvSpPr>
        <p:spPr bwMode="auto">
          <a:xfrm>
            <a:off x="7122320" y="2639010"/>
            <a:ext cx="9658350" cy="263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19050">
              <a:defRPr/>
            </a:pPr>
            <a:endParaRPr lang="en-US" altLang="zh-CN" sz="8100" b="1" dirty="0">
              <a:solidFill>
                <a:schemeClr val="bg1"/>
              </a:solidFill>
              <a:latin typeface="Noto Sans CJK SC" panose="020B0500000000000000" charset="-122"/>
              <a:ea typeface="Noto Sans CJK SC" panose="020B0500000000000000" charset="-122"/>
              <a:cs typeface="DejaVu Sans" panose="020B0603030804020204" charset="0"/>
              <a:sym typeface="Trebuchet MS" panose="020B0703020202090204" pitchFamily="34" charset="0"/>
            </a:endParaRPr>
          </a:p>
          <a:p>
            <a:pPr marL="9525">
              <a:defRPr/>
            </a:pPr>
            <a:r>
              <a:rPr lang="zh-CN" altLang="en-US" sz="7200" b="1" dirty="0">
                <a:solidFill>
                  <a:schemeClr val="bg1"/>
                </a:solidFill>
                <a:latin typeface="Noto Sans CJK SC" panose="020B0500000000000000" charset="-122"/>
                <a:ea typeface="Noto Sans CJK SC" panose="020B0500000000000000" charset="-122"/>
                <a:cs typeface="DejaVu Sans" panose="020B0603030804020204" charset="0"/>
                <a:sym typeface="Trebuchet MS" panose="020B0703020202090204" pitchFamily="34" charset="0"/>
              </a:rPr>
              <a:t>      </a:t>
            </a:r>
            <a:r>
              <a:rPr lang="en-US" altLang="zh-CN" sz="9000" b="1" dirty="0">
                <a:solidFill>
                  <a:srgbClr val="FFFFFF"/>
                </a:solidFill>
                <a:latin typeface="DejaVu Sans" panose="020B0603030804020204" charset="0"/>
                <a:ea typeface="Noto Sans CJK SC" panose="020B0500000000000000" charset="-122"/>
                <a:cs typeface="DejaVu Sans" panose="020B0603030804020204" charset="0"/>
                <a:sym typeface="Trebuchet MS" panose="020B0703020202090204" pitchFamily="34" charset="0"/>
              </a:rPr>
              <a:t>THANKS</a:t>
            </a:r>
            <a:r>
              <a:rPr lang="zh-CN" altLang="en-US" sz="9000" b="1" dirty="0">
                <a:solidFill>
                  <a:schemeClr val="bg1"/>
                </a:solidFill>
                <a:latin typeface="Noto Sans CJK SC" panose="020B0500000000000000" charset="-122"/>
                <a:ea typeface="Noto Sans CJK SC" panose="020B0500000000000000" charset="-122"/>
                <a:cs typeface="DejaVu Sans" panose="020B0603030804020204" charset="0"/>
                <a:sym typeface="Trebuchet MS" panose="020B0703020202090204" pitchFamily="34" charset="0"/>
              </a:rPr>
              <a:t>！</a:t>
            </a:r>
            <a:endParaRPr lang="en-US" altLang="zh-CN" sz="9000" b="1" dirty="0">
              <a:solidFill>
                <a:schemeClr val="bg1"/>
              </a:solidFill>
              <a:latin typeface="Noto Sans CJK SC" panose="020B0500000000000000" charset="-122"/>
              <a:ea typeface="Noto Sans CJK SC" panose="020B0500000000000000" charset="-122"/>
              <a:cs typeface="DejaVu Sans" panose="020B0603030804020204" charset="0"/>
              <a:sym typeface="Trebuchet MS" panose="020B0703020202090204" pitchFamily="34" charset="0"/>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50</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 name="组合 190"/>
          <p:cNvGrpSpPr/>
          <p:nvPr/>
        </p:nvGrpSpPr>
        <p:grpSpPr>
          <a:xfrm>
            <a:off x="381000" y="264641"/>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n-US" altLang="zh-HK" sz="4800" dirty="0" smtClean="0">
                <a:solidFill>
                  <a:schemeClr val="bg1"/>
                </a:solidFill>
                <a:latin typeface="Noto Sans CJK SC" panose="020B0500000000000000" charset="-122"/>
                <a:ea typeface="Noto Sans CJK SC" panose="020B0500000000000000" charset="-122"/>
                <a:cs typeface="DejaVu Sans" panose="020B0603030804020204" charset="0"/>
              </a:rPr>
              <a:t>0</a:t>
            </a:r>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6</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36" name="object 3"/>
          <p:cNvSpPr txBox="1">
            <a:spLocks noChangeArrowheads="1"/>
          </p:cNvSpPr>
          <p:nvPr/>
        </p:nvSpPr>
        <p:spPr bwMode="auto">
          <a:xfrm>
            <a:off x="767351" y="9451803"/>
            <a:ext cx="5283200" cy="123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zh-CN" altLang="en-US" sz="4000" dirty="0" smtClean="0">
                <a:solidFill>
                  <a:srgbClr val="FFFFFF"/>
                </a:solidFill>
                <a:latin typeface="Noto Sans CJK SC" panose="020B0500000000000000" charset="-122"/>
                <a:ea typeface="Noto Sans CJK SC" panose="020B0500000000000000" charset="-122"/>
                <a:cs typeface="DejaVu Sans" panose="020B0603030804020204" charset="0"/>
              </a:rPr>
              <a:t>Add  your title here
</a:t>
            </a:r>
            <a:endParaRPr lang="en-US" altLang="zh-CN" sz="4000" dirty="0">
              <a:solidFill>
                <a:srgbClr val="FFFFFF"/>
              </a:solidFill>
              <a:latin typeface="Noto Sans CJK SC" panose="020B0500000000000000" charset="-122"/>
              <a:ea typeface="Noto Sans CJK SC" panose="020B0500000000000000" charset="-122"/>
              <a:cs typeface="DejaVu Sans" panose="020B0603030804020204" charset="0"/>
            </a:endParaRPr>
          </a:p>
        </p:txBody>
      </p:sp>
      <p:sp>
        <p:nvSpPr>
          <p:cNvPr id="37" name="直角三角形 36"/>
          <p:cNvSpPr/>
          <p:nvPr/>
        </p:nvSpPr>
        <p:spPr>
          <a:xfrm flipH="1">
            <a:off x="10978545" y="2966591"/>
            <a:ext cx="2047008" cy="1791661"/>
          </a:xfrm>
          <a:prstGeom prst="rtTriangle">
            <a:avLst/>
          </a:prstGeom>
          <a:solidFill>
            <a:srgbClr val="F17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38" name="平行四边形 37"/>
          <p:cNvSpPr/>
          <p:nvPr/>
        </p:nvSpPr>
        <p:spPr>
          <a:xfrm>
            <a:off x="-2286000" y="2863850"/>
            <a:ext cx="28879800" cy="7418277"/>
          </a:xfrm>
          <a:prstGeom prst="parallelogram">
            <a:avLst>
              <a:gd name="adj" fmla="val 111839"/>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29" name="文本框 128"/>
          <p:cNvSpPr txBox="1"/>
          <p:nvPr/>
        </p:nvSpPr>
        <p:spPr>
          <a:xfrm>
            <a:off x="5736380" y="3986453"/>
            <a:ext cx="2501996" cy="768350"/>
          </a:xfrm>
          <a:prstGeom prst="rect">
            <a:avLst/>
          </a:prstGeom>
          <a:noFill/>
        </p:spPr>
        <p:txBody>
          <a:bodyPr wrap="square" rtlCol="0">
            <a:spAutoFit/>
          </a:bodyPr>
          <a:lstStyle/>
          <a:p>
            <a:pPr algn="ctr"/>
            <a:r>
              <a:rPr lang="es-ES_tradnl" altLang="en-US" sz="4400" b="1" dirty="0">
                <a:solidFill>
                  <a:schemeClr val="bg1"/>
                </a:solidFill>
                <a:latin typeface="Noto Sans CJK SC" panose="020B0500000000000000" charset="-122"/>
                <a:ea typeface="Noto Sans CJK SC" panose="020B0500000000000000" charset="-122"/>
                <a:cs typeface="DejaVu Sans" panose="020B0603030804020204" charset="0"/>
              </a:rPr>
              <a:t>NetFlix</a:t>
            </a:r>
            <a:endParaRPr lang="es-ES_tradnl" altLang="en-US" sz="4400" b="1" dirty="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162" name="直角三角形 161"/>
          <p:cNvSpPr/>
          <p:nvPr/>
        </p:nvSpPr>
        <p:spPr>
          <a:xfrm flipH="1">
            <a:off x="16751421" y="1529725"/>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164" name="object 3"/>
          <p:cNvSpPr txBox="1">
            <a:spLocks noChangeArrowheads="1"/>
          </p:cNvSpPr>
          <p:nvPr/>
        </p:nvSpPr>
        <p:spPr bwMode="auto">
          <a:xfrm>
            <a:off x="1047115" y="9283700"/>
            <a:ext cx="884555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rPr>
              <a:t>Quienes utilizan Python</a:t>
            </a:r>
            <a:endParaRPr lang="es-ES_tradnl" altLang="zh-CN" sz="40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pic>
        <p:nvPicPr>
          <p:cNvPr id="2" name="Picture 1" descr="google"/>
          <p:cNvPicPr>
            <a:picLocks noChangeAspect="1"/>
          </p:cNvPicPr>
          <p:nvPr/>
        </p:nvPicPr>
        <p:blipFill>
          <a:blip r:embed="rId1"/>
          <a:stretch>
            <a:fillRect/>
          </a:stretch>
        </p:blipFill>
        <p:spPr>
          <a:xfrm>
            <a:off x="13693775" y="7435215"/>
            <a:ext cx="3057525" cy="1495425"/>
          </a:xfrm>
          <a:prstGeom prst="rect">
            <a:avLst/>
          </a:prstGeom>
        </p:spPr>
      </p:pic>
      <p:pic>
        <p:nvPicPr>
          <p:cNvPr id="5" name="Picture 4" descr="instagram"/>
          <p:cNvPicPr>
            <a:picLocks noChangeAspect="1"/>
          </p:cNvPicPr>
          <p:nvPr/>
        </p:nvPicPr>
        <p:blipFill>
          <a:blip r:embed="rId2"/>
          <a:stretch>
            <a:fillRect/>
          </a:stretch>
        </p:blipFill>
        <p:spPr>
          <a:xfrm>
            <a:off x="15234920" y="3451860"/>
            <a:ext cx="2143125" cy="2143125"/>
          </a:xfrm>
          <a:prstGeom prst="rect">
            <a:avLst/>
          </a:prstGeom>
        </p:spPr>
      </p:pic>
      <p:pic>
        <p:nvPicPr>
          <p:cNvPr id="6" name="Picture 5" descr="yahoo"/>
          <p:cNvPicPr>
            <a:picLocks noChangeAspect="1"/>
          </p:cNvPicPr>
          <p:nvPr/>
        </p:nvPicPr>
        <p:blipFill>
          <a:blip r:embed="rId3"/>
          <a:stretch>
            <a:fillRect/>
          </a:stretch>
        </p:blipFill>
        <p:spPr>
          <a:xfrm>
            <a:off x="8392795" y="6483350"/>
            <a:ext cx="2857500" cy="1600200"/>
          </a:xfrm>
          <a:prstGeom prst="rect">
            <a:avLst/>
          </a:prstGeom>
        </p:spPr>
      </p:pic>
      <p:pic>
        <p:nvPicPr>
          <p:cNvPr id="7" name="Picture 6" descr="NetFlix"/>
          <p:cNvPicPr>
            <a:picLocks noChangeAspect="1"/>
          </p:cNvPicPr>
          <p:nvPr/>
        </p:nvPicPr>
        <p:blipFill>
          <a:blip r:embed="rId4"/>
          <a:stretch>
            <a:fillRect/>
          </a:stretch>
        </p:blipFill>
        <p:spPr>
          <a:xfrm>
            <a:off x="8392795" y="3623945"/>
            <a:ext cx="2143125" cy="2143125"/>
          </a:xfrm>
          <a:prstGeom prst="rect">
            <a:avLst/>
          </a:prstGeom>
        </p:spPr>
      </p:pic>
      <p:sp>
        <p:nvSpPr>
          <p:cNvPr id="8" name="文本框 128"/>
          <p:cNvSpPr txBox="1"/>
          <p:nvPr/>
        </p:nvSpPr>
        <p:spPr>
          <a:xfrm>
            <a:off x="5098205" y="6965873"/>
            <a:ext cx="2501996" cy="768350"/>
          </a:xfrm>
          <a:prstGeom prst="rect">
            <a:avLst/>
          </a:prstGeom>
          <a:noFill/>
        </p:spPr>
        <p:txBody>
          <a:bodyPr wrap="square" rtlCol="0">
            <a:spAutoFit/>
          </a:bodyPr>
          <a:p>
            <a:pPr algn="ctr"/>
            <a:r>
              <a:rPr lang="es-ES_tradnl" altLang="en-US" sz="4400" b="1" dirty="0">
                <a:solidFill>
                  <a:schemeClr val="bg1"/>
                </a:solidFill>
                <a:latin typeface="Noto Sans CJK SC" panose="020B0500000000000000" charset="-122"/>
                <a:ea typeface="Noto Sans CJK SC" panose="020B0500000000000000" charset="-122"/>
                <a:cs typeface="DejaVu Sans" panose="020B0603030804020204" charset="0"/>
              </a:rPr>
              <a:t>Yahoo!</a:t>
            </a:r>
            <a:endParaRPr lang="es-ES_tradnl" altLang="en-US" sz="4400" b="1" dirty="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9" name="文本框 128"/>
          <p:cNvSpPr txBox="1"/>
          <p:nvPr/>
        </p:nvSpPr>
        <p:spPr>
          <a:xfrm>
            <a:off x="11934825" y="4138295"/>
            <a:ext cx="3167380" cy="768350"/>
          </a:xfrm>
          <a:prstGeom prst="rect">
            <a:avLst/>
          </a:prstGeom>
          <a:noFill/>
        </p:spPr>
        <p:txBody>
          <a:bodyPr wrap="square" rtlCol="0">
            <a:spAutoFit/>
          </a:bodyPr>
          <a:p>
            <a:pPr algn="ctr"/>
            <a:r>
              <a:rPr lang="es-ES_tradnl" altLang="en-US" sz="4400" b="1" dirty="0">
                <a:solidFill>
                  <a:schemeClr val="bg1"/>
                </a:solidFill>
                <a:latin typeface="Noto Sans CJK SC" panose="020B0500000000000000" charset="-122"/>
                <a:ea typeface="Noto Sans CJK SC" panose="020B0500000000000000" charset="-122"/>
                <a:cs typeface="DejaVu Sans" panose="020B0603030804020204" charset="0"/>
              </a:rPr>
              <a:t>Instagram</a:t>
            </a:r>
            <a:endParaRPr lang="es-ES_tradnl" altLang="en-US" sz="4400" b="1" dirty="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10" name="文本框 128"/>
          <p:cNvSpPr txBox="1"/>
          <p:nvPr/>
        </p:nvSpPr>
        <p:spPr>
          <a:xfrm>
            <a:off x="11534140" y="6330950"/>
            <a:ext cx="3167380" cy="768350"/>
          </a:xfrm>
          <a:prstGeom prst="rect">
            <a:avLst/>
          </a:prstGeom>
          <a:noFill/>
        </p:spPr>
        <p:txBody>
          <a:bodyPr wrap="square" rtlCol="0">
            <a:spAutoFit/>
          </a:bodyPr>
          <a:p>
            <a:pPr algn="ctr"/>
            <a:r>
              <a:rPr lang="es-ES_tradnl" altLang="en-US" sz="4400" b="1" dirty="0">
                <a:solidFill>
                  <a:schemeClr val="bg1"/>
                </a:solidFill>
                <a:latin typeface="Noto Sans CJK SC" panose="020B0500000000000000" charset="-122"/>
                <a:ea typeface="Noto Sans CJK SC" panose="020B0500000000000000" charset="-122"/>
                <a:cs typeface="DejaVu Sans" panose="020B0603030804020204" charset="0"/>
              </a:rPr>
              <a:t>Google</a:t>
            </a:r>
            <a:endParaRPr lang="es-ES_tradnl" altLang="en-US" sz="4400" b="1" dirty="0">
              <a:solidFill>
                <a:schemeClr val="bg1"/>
              </a:solidFill>
              <a:latin typeface="Noto Sans CJK SC" panose="020B0500000000000000" charset="-122"/>
              <a:ea typeface="Noto Sans CJK SC" panose="020B0500000000000000" charset="-122"/>
              <a:cs typeface="DejaVu Sans" panose="020B060303080402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sym typeface="+mn-ea"/>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sym typeface="+mn-ea"/>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3279060" y="1402795"/>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n-US" altLang="zh-CN" sz="50000" b="1" dirty="0" smtClean="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1</a:t>
            </a:r>
            <a:endParaRPr lang="zh-CN" altLang="en-US"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72" name="文本框 71"/>
          <p:cNvSpPr txBox="1"/>
          <p:nvPr/>
        </p:nvSpPr>
        <p:spPr>
          <a:xfrm>
            <a:off x="7731718" y="628424"/>
            <a:ext cx="859926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Introducción a Python</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2" name="Text Box 1"/>
          <p:cNvSpPr txBox="1"/>
          <p:nvPr/>
        </p:nvSpPr>
        <p:spPr>
          <a:xfrm>
            <a:off x="7110095" y="1542415"/>
            <a:ext cx="10339705" cy="8340090"/>
          </a:xfrm>
          <a:prstGeom prst="rect">
            <a:avLst/>
          </a:prstGeom>
          <a:noFill/>
        </p:spPr>
        <p:txBody>
          <a:bodyPr wrap="square" rtlCol="0">
            <a:spAutoFit/>
          </a:bodyPr>
          <a:p>
            <a:r>
              <a:rPr lang="es-ES_tradnl" altLang="en-US" sz="2800" b="1">
                <a:solidFill>
                  <a:schemeClr val="bg1"/>
                </a:solidFill>
                <a:ea typeface="DejaVu Sans" panose="020B0603030804020204" charset="0"/>
                <a:cs typeface="DejaVu Sans" panose="020B0603030804020204" charset="0"/>
              </a:rPr>
              <a:t> </a:t>
            </a:r>
            <a:r>
              <a:rPr lang="en-US" sz="2800" b="1">
                <a:solidFill>
                  <a:schemeClr val="bg1"/>
                </a:solidFill>
                <a:ea typeface="DejaVu Sans" panose="020B0603030804020204" charset="0"/>
                <a:cs typeface="DejaVu Sans" panose="020B0603030804020204" charset="0"/>
              </a:rPr>
              <a:t>Tipos de ejecución</a:t>
            </a:r>
            <a:endParaRPr lang="en-US" sz="2800" b="1">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a:solidFill>
                  <a:schemeClr val="bg1"/>
                </a:solidFill>
                <a:ea typeface="DejaVu Sans" panose="020B0603030804020204" charset="0"/>
                <a:cs typeface="DejaVu Sans" panose="020B0603030804020204" charset="0"/>
              </a:rPr>
              <a:t>Interpretado en la consola de Python</a:t>
            </a:r>
            <a:endParaRPr 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a:solidFill>
                  <a:schemeClr val="bg1"/>
                </a:solidFill>
                <a:ea typeface="DejaVu Sans" panose="020B0603030804020204" charset="0"/>
                <a:cs typeface="DejaVu Sans" panose="020B0603030804020204" charset="0"/>
              </a:rPr>
              <a:t>Interpretado en fichero</a:t>
            </a:r>
            <a:endParaRPr 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a:solidFill>
                  <a:schemeClr val="bg1"/>
                </a:solidFill>
                <a:ea typeface="DejaVu Sans" panose="020B0603030804020204" charset="0"/>
                <a:cs typeface="DejaVu Sans" panose="020B0603030804020204" charset="0"/>
              </a:rPr>
              <a:t>Compilado a bytecode</a:t>
            </a:r>
            <a:endParaRPr 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a:solidFill>
                  <a:schemeClr val="bg1"/>
                </a:solidFill>
                <a:ea typeface="DejaVu Sans" panose="020B0603030804020204" charset="0"/>
                <a:cs typeface="DejaVu Sans" panose="020B0603030804020204" charset="0"/>
              </a:rPr>
              <a:t>Compilado a ejecutable del sistema</a:t>
            </a:r>
            <a:endParaRPr lang="en-US" sz="2000">
              <a:solidFill>
                <a:schemeClr val="bg1"/>
              </a:solidFill>
              <a:ea typeface="DejaVu Sans" panose="020B0603030804020204" charset="0"/>
              <a:cs typeface="DejaVu Sans" panose="020B0603030804020204" charset="0"/>
            </a:endParaRPr>
          </a:p>
          <a:p>
            <a:endParaRPr lang="en-US" sz="2000">
              <a:solidFill>
                <a:schemeClr val="bg1"/>
              </a:solidFill>
              <a:ea typeface="DejaVu Sans" panose="020B0603030804020204" charset="0"/>
              <a:cs typeface="DejaVu Sans" panose="020B0603030804020204" charset="0"/>
            </a:endParaRPr>
          </a:p>
          <a:p>
            <a:r>
              <a:rPr lang="en-US" sz="2800" b="1">
                <a:solidFill>
                  <a:schemeClr val="bg1"/>
                </a:solidFill>
                <a:ea typeface="DejaVu Sans" panose="020B0603030804020204" charset="0"/>
                <a:cs typeface="DejaVu Sans" panose="020B0603030804020204" charset="0"/>
                <a:sym typeface="+mn-ea"/>
              </a:rPr>
              <a:t> </a:t>
            </a:r>
            <a:r>
              <a:rPr lang="es-ES_tradnl" altLang="en-US" sz="2800" b="1">
                <a:solidFill>
                  <a:schemeClr val="bg1"/>
                </a:solidFill>
                <a:ea typeface="DejaVu Sans" panose="020B0603030804020204" charset="0"/>
                <a:cs typeface="DejaVu Sans" panose="020B0603030804020204" charset="0"/>
                <a:sym typeface="+mn-ea"/>
              </a:rPr>
              <a:t>Entornos de Desarrollo</a:t>
            </a:r>
            <a:endParaRPr lang="es-ES_tradnl" altLang="en-US" sz="2800" b="1">
              <a:solidFill>
                <a:schemeClr val="bg1"/>
              </a:solidFill>
              <a:ea typeface="DejaVu Sans" panose="020B0603030804020204" charset="0"/>
              <a:cs typeface="DejaVu Sans" panose="020B0603030804020204" charset="0"/>
              <a:sym typeface="+mn-ea"/>
            </a:endParaRPr>
          </a:p>
          <a:p>
            <a:endParaRPr lang="es-ES_tradnl" altLang="en-US" sz="2800" b="1">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sym typeface="+mn-ea"/>
              </a:rPr>
              <a:t>Consola integrada de python</a:t>
            </a: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sym typeface="+mn-ea"/>
              </a:rPr>
              <a:t>Sublime Text</a:t>
            </a: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sym typeface="+mn-ea"/>
              </a:rPr>
              <a:t>Atom</a:t>
            </a: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sym typeface="+mn-ea"/>
              </a:rPr>
              <a:t>Eclipse</a:t>
            </a: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sym typeface="+mn-ea"/>
              </a:rPr>
              <a:t>PyCharm</a:t>
            </a: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sym typeface="+mn-ea"/>
              </a:rPr>
              <a:t>Visual Studio Code</a:t>
            </a: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sym typeface="+mn-ea"/>
              </a:rPr>
              <a:t>Jupyter Notebook</a:t>
            </a: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sym typeface="+mn-ea"/>
              </a:rPr>
              <a:t>ipyton  :  modo consola</a:t>
            </a: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r>
              <a:rPr lang="es-ES_tradnl" altLang="en-US" sz="2000">
                <a:solidFill>
                  <a:schemeClr val="bg1"/>
                </a:solidFill>
                <a:ea typeface="DejaVu Sans" panose="020B0603030804020204" charset="0"/>
                <a:cs typeface="DejaVu Sans" panose="020B0603030804020204" charset="0"/>
                <a:sym typeface="+mn-ea"/>
              </a:rPr>
              <a:t>Control de Verrsiones :  gitlab o  gitHub</a:t>
            </a: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endParaRPr lang="es-ES_tradnl" altLang="en-US" sz="2000">
              <a:solidFill>
                <a:schemeClr val="bg1"/>
              </a:solidFill>
              <a:ea typeface="DejaVu Sans" panose="020B0603030804020204" charset="0"/>
              <a:cs typeface="DejaVu Sans" panose="020B0603030804020204" charset="0"/>
              <a:sym typeface="+mn-ea"/>
            </a:endParaRPr>
          </a:p>
          <a:p>
            <a:pPr marL="457200" indent="-457200">
              <a:buFont typeface="Arial" panose="020B0604020202090204" pitchFamily="34" charset="0"/>
              <a:buChar char="•"/>
            </a:pPr>
            <a:endParaRPr lang="es-ES_tradnl" altLang="en-US" sz="2800" b="1">
              <a:solidFill>
                <a:schemeClr val="bg1"/>
              </a:solidFill>
              <a:ea typeface="DejaVu Sans" panose="020B0603030804020204" charset="0"/>
              <a:cs typeface="DejaVu Sans" panose="020B0603030804020204" charset="0"/>
              <a:sym typeface="+mn-ea"/>
            </a:endParaRPr>
          </a:p>
          <a:p>
            <a:endParaRPr lang="es-ES_tradnl" altLang="en-US" sz="2800" b="1">
              <a:solidFill>
                <a:schemeClr val="bg1"/>
              </a:solidFill>
              <a:ea typeface="DejaVu Sans" panose="020B0603030804020204" charset="0"/>
              <a:cs typeface="DejaVu Sans" panose="020B0603030804020204" charset="0"/>
              <a:sym typeface="+mn-ea"/>
            </a:endParaRPr>
          </a:p>
          <a:p>
            <a:endParaRPr lang="es-ES_tradnl" altLang="en-US" sz="2800" b="1">
              <a:solidFill>
                <a:schemeClr val="bg1"/>
              </a:solidFill>
              <a:ea typeface="DejaVu Sans" panose="020B0603030804020204" charset="0"/>
              <a:cs typeface="DejaVu Sans" panose="020B0603030804020204" charset="0"/>
              <a:sym typeface="+mn-ea"/>
            </a:endParaRPr>
          </a:p>
          <a:p>
            <a:endParaRPr lang="es-ES_tradnl" altLang="en-US" sz="2800" b="1">
              <a:solidFill>
                <a:schemeClr val="bg1"/>
              </a:solidFill>
              <a:ea typeface="DejaVu Sans" panose="020B0603030804020204" charset="0"/>
              <a:cs typeface="DejaVu Sans" panose="020B0603030804020204" charset="0"/>
              <a:sym typeface="+mn-ea"/>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07</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pic>
        <p:nvPicPr>
          <p:cNvPr id="56" name="图片 55"/>
          <p:cNvPicPr>
            <a:picLocks noChangeAspect="1"/>
          </p:cNvPicPr>
          <p:nvPr/>
        </p:nvPicPr>
        <p:blipFill>
          <a:blip r:embed="rId2"/>
          <a:stretch>
            <a:fillRect/>
          </a:stretch>
        </p:blipFill>
        <p:spPr>
          <a:xfrm>
            <a:off x="11991340" y="1622425"/>
            <a:ext cx="6268085" cy="705548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grpSp>
      <p:grpSp>
        <p:nvGrpSpPr>
          <p:cNvPr id="191" name="组合 190"/>
          <p:cNvGrpSpPr/>
          <p:nvPr/>
        </p:nvGrpSpPr>
        <p:grpSpPr>
          <a:xfrm>
            <a:off x="15277901" y="8963507"/>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ea typeface="Noto Sans CJK SC" panose="020B0500000000000000" charset="-122"/>
              <a:cs typeface="DejaVu Sans" panose="020B0603030804020204" charset="0"/>
            </a:endParaRPr>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08</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sp>
        <p:nvSpPr>
          <p:cNvPr id="36" name="object 3"/>
          <p:cNvSpPr txBox="1">
            <a:spLocks noChangeArrowheads="1"/>
          </p:cNvSpPr>
          <p:nvPr/>
        </p:nvSpPr>
        <p:spPr bwMode="auto">
          <a:xfrm rot="10800000">
            <a:off x="290830" y="283210"/>
            <a:ext cx="775970" cy="948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gn="ctr">
              <a:lnSpc>
                <a:spcPct val="100000"/>
              </a:lnSpc>
              <a:spcBef>
                <a:spcPct val="0"/>
              </a:spcBef>
              <a:buFont typeface="Arial" panose="020B0604020202090204" pitchFamily="34" charset="0"/>
              <a:buNone/>
            </a:pPr>
            <a:r>
              <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rPr>
              <a:t>Entorno de Desarrollo</a:t>
            </a:r>
            <a:endParaRPr lang="es-ES_tradnl" sz="3800" b="1" dirty="0" smtClean="0">
              <a:solidFill>
                <a:srgbClr val="FFFFFF"/>
              </a:solidFill>
              <a:latin typeface="Noto Sans CJK SC" panose="020B0500000000000000" charset="-122"/>
              <a:ea typeface="Noto Sans CJK SC" panose="020B0500000000000000" charset="-122"/>
              <a:cs typeface="DejaVu Sans" panose="020B0603030804020204" charset="0"/>
            </a:endParaRPr>
          </a:p>
        </p:txBody>
      </p:sp>
      <p:grpSp>
        <p:nvGrpSpPr>
          <p:cNvPr id="17" name="组合 16"/>
          <p:cNvGrpSpPr/>
          <p:nvPr/>
        </p:nvGrpSpPr>
        <p:grpSpPr>
          <a:xfrm>
            <a:off x="3818280" y="754875"/>
            <a:ext cx="3634777" cy="3968003"/>
            <a:chOff x="1999874" y="1543476"/>
            <a:chExt cx="1152128" cy="1336468"/>
          </a:xfrm>
          <a:solidFill>
            <a:srgbClr val="F06262"/>
          </a:solidFill>
        </p:grpSpPr>
        <p:sp>
          <p:nvSpPr>
            <p:cNvPr id="20" name="六边形 4"/>
            <p:cNvSpPr/>
            <p:nvPr/>
          </p:nvSpPr>
          <p:spPr>
            <a:xfrm rot="5400000">
              <a:off x="1907704" y="1635646"/>
              <a:ext cx="1336468" cy="1152128"/>
            </a:xfrm>
            <a:custGeom>
              <a:avLst/>
              <a:gdLst/>
              <a:ahLst/>
              <a:cxnLst/>
              <a:rect l="l" t="t" r="r" b="b"/>
              <a:pathLst>
                <a:path w="1336468" h="1152128">
                  <a:moveTo>
                    <a:pt x="251308" y="576063"/>
                  </a:moveTo>
                  <a:cubicBezTo>
                    <a:pt x="251308" y="806325"/>
                    <a:pt x="437973" y="992990"/>
                    <a:pt x="668235" y="992990"/>
                  </a:cubicBezTo>
                  <a:cubicBezTo>
                    <a:pt x="898497" y="992990"/>
                    <a:pt x="1085162" y="806325"/>
                    <a:pt x="1085162" y="576063"/>
                  </a:cubicBezTo>
                  <a:cubicBezTo>
                    <a:pt x="1085162" y="345801"/>
                    <a:pt x="898497" y="159136"/>
                    <a:pt x="668235" y="159136"/>
                  </a:cubicBezTo>
                  <a:cubicBezTo>
                    <a:pt x="437973" y="159136"/>
                    <a:pt x="251308" y="345801"/>
                    <a:pt x="251308" y="576063"/>
                  </a:cubicBezTo>
                  <a:close/>
                  <a:moveTo>
                    <a:pt x="0" y="576064"/>
                  </a:moveTo>
                  <a:lnTo>
                    <a:pt x="288032" y="0"/>
                  </a:lnTo>
                  <a:lnTo>
                    <a:pt x="1048436" y="0"/>
                  </a:lnTo>
                  <a:lnTo>
                    <a:pt x="1336468" y="576064"/>
                  </a:lnTo>
                  <a:lnTo>
                    <a:pt x="1048436" y="1152128"/>
                  </a:lnTo>
                  <a:lnTo>
                    <a:pt x="288032" y="1152128"/>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321969" y="1957741"/>
              <a:ext cx="507937" cy="507937"/>
            </a:xfrm>
            <a:prstGeom prst="rect">
              <a:avLst/>
            </a:prstGeom>
            <a:noFill/>
          </p:spPr>
        </p:pic>
      </p:grpSp>
      <p:grpSp>
        <p:nvGrpSpPr>
          <p:cNvPr id="22" name="组合 21"/>
          <p:cNvGrpSpPr/>
          <p:nvPr/>
        </p:nvGrpSpPr>
        <p:grpSpPr>
          <a:xfrm>
            <a:off x="3983836" y="6434892"/>
            <a:ext cx="2700021" cy="2947550"/>
            <a:chOff x="3275856" y="1896041"/>
            <a:chExt cx="855835" cy="992768"/>
          </a:xfrm>
          <a:solidFill>
            <a:srgbClr val="F06262"/>
          </a:solidFill>
        </p:grpSpPr>
        <p:sp>
          <p:nvSpPr>
            <p:cNvPr id="25" name="六边形 4"/>
            <p:cNvSpPr/>
            <p:nvPr/>
          </p:nvSpPr>
          <p:spPr>
            <a:xfrm rot="5400000">
              <a:off x="3207390" y="1964507"/>
              <a:ext cx="992768" cy="855835"/>
            </a:xfrm>
            <a:custGeom>
              <a:avLst/>
              <a:gdLst/>
              <a:ahLst/>
              <a:cxnLst/>
              <a:rect l="l" t="t" r="r" b="b"/>
              <a:pathLst>
                <a:path w="1336468" h="1152128">
                  <a:moveTo>
                    <a:pt x="251308" y="576063"/>
                  </a:moveTo>
                  <a:cubicBezTo>
                    <a:pt x="251308" y="806325"/>
                    <a:pt x="437973" y="992990"/>
                    <a:pt x="668235" y="992990"/>
                  </a:cubicBezTo>
                  <a:cubicBezTo>
                    <a:pt x="898497" y="992990"/>
                    <a:pt x="1085162" y="806325"/>
                    <a:pt x="1085162" y="576063"/>
                  </a:cubicBezTo>
                  <a:cubicBezTo>
                    <a:pt x="1085162" y="345801"/>
                    <a:pt x="898497" y="159136"/>
                    <a:pt x="668235" y="159136"/>
                  </a:cubicBezTo>
                  <a:cubicBezTo>
                    <a:pt x="437973" y="159136"/>
                    <a:pt x="251308" y="345801"/>
                    <a:pt x="251308" y="576063"/>
                  </a:cubicBezTo>
                  <a:close/>
                  <a:moveTo>
                    <a:pt x="0" y="576064"/>
                  </a:moveTo>
                  <a:lnTo>
                    <a:pt x="288032" y="0"/>
                  </a:lnTo>
                  <a:lnTo>
                    <a:pt x="1048436" y="0"/>
                  </a:lnTo>
                  <a:lnTo>
                    <a:pt x="1336468" y="576064"/>
                  </a:lnTo>
                  <a:lnTo>
                    <a:pt x="1048436" y="1152128"/>
                  </a:lnTo>
                  <a:lnTo>
                    <a:pt x="288032" y="1152128"/>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118" y="2203769"/>
              <a:ext cx="377311" cy="377311"/>
            </a:xfrm>
            <a:prstGeom prst="rect">
              <a:avLst/>
            </a:prstGeom>
            <a:noFill/>
            <a:ln>
              <a:noFill/>
            </a:ln>
          </p:spPr>
        </p:pic>
      </p:grpSp>
      <p:grpSp>
        <p:nvGrpSpPr>
          <p:cNvPr id="27" name="组合 26"/>
          <p:cNvGrpSpPr/>
          <p:nvPr/>
        </p:nvGrpSpPr>
        <p:grpSpPr>
          <a:xfrm>
            <a:off x="2655986" y="4187608"/>
            <a:ext cx="2441198" cy="2664997"/>
            <a:chOff x="3275856" y="1896041"/>
            <a:chExt cx="855835" cy="992768"/>
          </a:xfrm>
        </p:grpSpPr>
        <p:sp>
          <p:nvSpPr>
            <p:cNvPr id="29" name="矩形 28"/>
            <p:cNvSpPr/>
            <p:nvPr/>
          </p:nvSpPr>
          <p:spPr>
            <a:xfrm rot="19736885">
              <a:off x="3296850" y="2349799"/>
              <a:ext cx="453816" cy="265547"/>
            </a:xfrm>
            <a:prstGeom prst="rect">
              <a:avLst/>
            </a:prstGeom>
            <a:solidFill>
              <a:srgbClr val="08080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30" name="六边形 4"/>
            <p:cNvSpPr/>
            <p:nvPr/>
          </p:nvSpPr>
          <p:spPr>
            <a:xfrm rot="5400000">
              <a:off x="3207390" y="1964507"/>
              <a:ext cx="992768" cy="855835"/>
            </a:xfrm>
            <a:custGeom>
              <a:avLst/>
              <a:gdLst/>
              <a:ahLst/>
              <a:cxnLst/>
              <a:rect l="l" t="t" r="r" b="b"/>
              <a:pathLst>
                <a:path w="1336468" h="1152128">
                  <a:moveTo>
                    <a:pt x="251308" y="576063"/>
                  </a:moveTo>
                  <a:cubicBezTo>
                    <a:pt x="251308" y="806325"/>
                    <a:pt x="437973" y="992990"/>
                    <a:pt x="668235" y="992990"/>
                  </a:cubicBezTo>
                  <a:cubicBezTo>
                    <a:pt x="898497" y="992990"/>
                    <a:pt x="1085162" y="806325"/>
                    <a:pt x="1085162" y="576063"/>
                  </a:cubicBezTo>
                  <a:cubicBezTo>
                    <a:pt x="1085162" y="345801"/>
                    <a:pt x="898497" y="159136"/>
                    <a:pt x="668235" y="159136"/>
                  </a:cubicBezTo>
                  <a:cubicBezTo>
                    <a:pt x="437973" y="159136"/>
                    <a:pt x="251308" y="345801"/>
                    <a:pt x="251308" y="576063"/>
                  </a:cubicBezTo>
                  <a:close/>
                  <a:moveTo>
                    <a:pt x="0" y="576064"/>
                  </a:moveTo>
                  <a:lnTo>
                    <a:pt x="288032" y="0"/>
                  </a:lnTo>
                  <a:lnTo>
                    <a:pt x="1048436" y="0"/>
                  </a:lnTo>
                  <a:lnTo>
                    <a:pt x="1336468" y="576064"/>
                  </a:lnTo>
                  <a:lnTo>
                    <a:pt x="1048436" y="1152128"/>
                  </a:lnTo>
                  <a:lnTo>
                    <a:pt x="288032" y="1152128"/>
                  </a:lnTo>
                  <a:close/>
                </a:path>
              </a:pathLst>
            </a:cu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118" y="2210129"/>
              <a:ext cx="377311" cy="377311"/>
            </a:xfrm>
            <a:prstGeom prst="rect">
              <a:avLst/>
            </a:prstGeom>
          </p:spPr>
        </p:pic>
      </p:grpSp>
      <p:grpSp>
        <p:nvGrpSpPr>
          <p:cNvPr id="42" name="组合 41"/>
          <p:cNvGrpSpPr/>
          <p:nvPr/>
        </p:nvGrpSpPr>
        <p:grpSpPr>
          <a:xfrm>
            <a:off x="7620000" y="1985104"/>
            <a:ext cx="5399441" cy="1055370"/>
            <a:chOff x="3499553" y="1810350"/>
            <a:chExt cx="5399441" cy="1055370"/>
          </a:xfrm>
        </p:grpSpPr>
        <p:sp>
          <p:nvSpPr>
            <p:cNvPr id="43" name="TextBox 45"/>
            <p:cNvSpPr txBox="1"/>
            <p:nvPr/>
          </p:nvSpPr>
          <p:spPr>
            <a:xfrm>
              <a:off x="4674938" y="2405345"/>
              <a:ext cx="3369945"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Linux, Windows y MAC</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44" name="TextBox 46"/>
            <p:cNvSpPr txBox="1"/>
            <p:nvPr/>
          </p:nvSpPr>
          <p:spPr>
            <a:xfrm>
              <a:off x="4206943" y="1810350"/>
              <a:ext cx="4599940"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Instalación de Python</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45" name="直接连接符 44"/>
            <p:cNvCxnSpPr/>
            <p:nvPr/>
          </p:nvCxnSpPr>
          <p:spPr>
            <a:xfrm>
              <a:off x="3499553" y="2357700"/>
              <a:ext cx="5399441" cy="21487"/>
            </a:xfrm>
            <a:prstGeom prst="line">
              <a:avLst/>
            </a:prstGeom>
            <a:noFill/>
            <a:ln w="19050" cap="flat" cmpd="sng" algn="ctr">
              <a:solidFill>
                <a:sysClr val="window" lastClr="FFFFFF">
                  <a:lumMod val="65000"/>
                </a:sysClr>
              </a:solidFill>
              <a:prstDash val="solid"/>
              <a:headEnd type="oval" w="med" len="med"/>
              <a:tailEnd type="oval" w="med" len="med"/>
            </a:ln>
            <a:effectLst/>
          </p:spPr>
        </p:cxnSp>
      </p:grpSp>
      <p:grpSp>
        <p:nvGrpSpPr>
          <p:cNvPr id="47" name="组合 46"/>
          <p:cNvGrpSpPr/>
          <p:nvPr/>
        </p:nvGrpSpPr>
        <p:grpSpPr>
          <a:xfrm>
            <a:off x="5464175" y="5002530"/>
            <a:ext cx="6385560" cy="1066165"/>
            <a:chOff x="3499553" y="1891630"/>
            <a:chExt cx="5399441" cy="1066165"/>
          </a:xfrm>
        </p:grpSpPr>
        <p:sp>
          <p:nvSpPr>
            <p:cNvPr id="48" name="TextBox 45"/>
            <p:cNvSpPr txBox="1"/>
            <p:nvPr/>
          </p:nvSpPr>
          <p:spPr>
            <a:xfrm>
              <a:off x="3753553" y="2497420"/>
              <a:ext cx="4828540"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Visual Stucio Code  -  GitHub - GitLab</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49" name="TextBox 46"/>
            <p:cNvSpPr txBox="1"/>
            <p:nvPr/>
          </p:nvSpPr>
          <p:spPr>
            <a:xfrm>
              <a:off x="3524953" y="1891630"/>
              <a:ext cx="5374005"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F0000"/>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Configuración Entorno</a:t>
              </a:r>
              <a:endParaRPr lang="es-ES_tradnl" altLang="zh-CN" sz="2800" b="1" dirty="0">
                <a:solidFill>
                  <a:srgbClr val="FF0000"/>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50" name="直接连接符 49"/>
            <p:cNvCxnSpPr/>
            <p:nvPr/>
          </p:nvCxnSpPr>
          <p:spPr>
            <a:xfrm>
              <a:off x="3499553" y="2357700"/>
              <a:ext cx="5399441" cy="21487"/>
            </a:xfrm>
            <a:prstGeom prst="line">
              <a:avLst/>
            </a:prstGeom>
            <a:noFill/>
            <a:ln w="19050" cap="flat" cmpd="sng" algn="ctr">
              <a:solidFill>
                <a:sysClr val="window" lastClr="FFFFFF">
                  <a:lumMod val="65000"/>
                </a:sysClr>
              </a:solidFill>
              <a:prstDash val="solid"/>
              <a:headEnd type="oval" w="med" len="med"/>
              <a:tailEnd type="oval" w="med" len="med"/>
            </a:ln>
            <a:effectLst/>
          </p:spPr>
        </p:cxnSp>
      </p:grpSp>
      <p:grpSp>
        <p:nvGrpSpPr>
          <p:cNvPr id="51" name="组合 50"/>
          <p:cNvGrpSpPr/>
          <p:nvPr/>
        </p:nvGrpSpPr>
        <p:grpSpPr>
          <a:xfrm>
            <a:off x="7029191" y="7353464"/>
            <a:ext cx="5399441" cy="1107440"/>
            <a:chOff x="3499553" y="1758280"/>
            <a:chExt cx="5399441" cy="1107440"/>
          </a:xfrm>
        </p:grpSpPr>
        <p:sp>
          <p:nvSpPr>
            <p:cNvPr id="52" name="TextBox 45"/>
            <p:cNvSpPr txBox="1"/>
            <p:nvPr/>
          </p:nvSpPr>
          <p:spPr>
            <a:xfrm>
              <a:off x="3760538" y="2405345"/>
              <a:ext cx="4719320"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lvl="0" algn="just" fontAlgn="auto">
                <a:spcBef>
                  <a:spcPts val="0"/>
                </a:spcBef>
                <a:spcAft>
                  <a:spcPts val="0"/>
                </a:spcAft>
                <a:defRPr/>
              </a:pPr>
              <a:r>
                <a:rPr lang="es-ES_tradnl" altLang="zh-CN" sz="2400"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Mejores Prácticas - Clean Code</a:t>
              </a:r>
              <a:endParaRPr kumimoji="0" lang="es-ES_tradnl" altLang="zh-CN" sz="2400" b="0" i="0" u="none" strike="noStrike" kern="0" cap="none" spc="0" normalizeH="0" baseline="0" noProof="0" dirty="0" smtClean="0">
                <a:ln>
                  <a:noFill/>
                </a:ln>
                <a:solidFill>
                  <a:schemeClr val="bg1"/>
                </a:solidFill>
                <a:effectLst/>
                <a:uLnTx/>
                <a:uFillTx/>
                <a:latin typeface="Noto Sans CJK SC" panose="020B0500000000000000" charset="-122"/>
                <a:ea typeface="Noto Sans CJK SC" panose="020B0500000000000000" charset="-122"/>
                <a:cs typeface="Arial" panose="020B0604020202090204" pitchFamily="34" charset="0"/>
                <a:sym typeface="微软雅黑" panose="020B0503020204020204" pitchFamily="34" charset="-122"/>
              </a:endParaRPr>
            </a:p>
          </p:txBody>
        </p:sp>
        <p:sp>
          <p:nvSpPr>
            <p:cNvPr id="53" name="TextBox 46"/>
            <p:cNvSpPr txBox="1"/>
            <p:nvPr/>
          </p:nvSpPr>
          <p:spPr>
            <a:xfrm>
              <a:off x="3561148" y="1758280"/>
              <a:ext cx="2822575"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PIP8</a:t>
              </a:r>
              <a:endParaRPr lang="es-ES_tradnl" altLang="zh-CN" sz="2800" b="1" dirty="0">
                <a:solidFill>
                  <a:srgbClr val="F02424"/>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cxnSp>
          <p:nvCxnSpPr>
            <p:cNvPr id="54" name="直接连接符 53"/>
            <p:cNvCxnSpPr/>
            <p:nvPr/>
          </p:nvCxnSpPr>
          <p:spPr>
            <a:xfrm>
              <a:off x="3499553" y="2357700"/>
              <a:ext cx="5399441" cy="21487"/>
            </a:xfrm>
            <a:prstGeom prst="line">
              <a:avLst/>
            </a:prstGeom>
            <a:noFill/>
            <a:ln w="19050" cap="flat" cmpd="sng" algn="ctr">
              <a:solidFill>
                <a:sysClr val="window" lastClr="FFFFFF">
                  <a:lumMod val="65000"/>
                </a:sysClr>
              </a:solidFill>
              <a:prstDash val="solid"/>
              <a:headEnd type="oval" w="med" len="med"/>
              <a:tailEnd type="oval" w="med" len="med"/>
            </a:ln>
            <a:effectLst/>
          </p:spPr>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55215" y="467472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SimSun"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SimSun"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SimSun"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SimSun" pitchFamily="2" charset="-122"/>
                  <a:sym typeface="Calibri" panose="020F0502020204030204" pitchFamily="34" charset="0"/>
                </a:defRPr>
              </a:lvl9pPr>
            </a:lstStyle>
            <a:p>
              <a:pPr>
                <a:lnSpc>
                  <a:spcPct val="100000"/>
                </a:lnSpc>
                <a:spcBef>
                  <a:spcPct val="0"/>
                </a:spcBef>
                <a:buFont typeface="Arial" panose="020B0604020202090204" pitchFamily="34" charset="0"/>
                <a:buNone/>
              </a:pPr>
              <a:r>
                <a:rPr lang="es-ES_tradnl" altLang="en-US" sz="3600" dirty="0">
                  <a:solidFill>
                    <a:srgbClr val="FFFFFF"/>
                  </a:solidFill>
                  <a:latin typeface="DejaVu Sans" panose="020B0603030804020204" charset="0"/>
                  <a:ea typeface="Noto Sans CJK SC" panose="020B0500000000000000" charset="-122"/>
                  <a:cs typeface="DejaVu Sans" panose="020B0603030804020204" charset="0"/>
                </a:rPr>
                <a:t>Python</a:t>
              </a:r>
              <a:endParaRPr lang="es-ES_tradnl" altLang="en-US" sz="3600" dirty="0">
                <a:solidFill>
                  <a:srgbClr val="FFFFFF"/>
                </a:solidFill>
                <a:latin typeface="DejaVu Sans" panose="020B0603030804020204" charset="0"/>
                <a:ea typeface="Noto Sans CJK SC" panose="020B0500000000000000" charset="-122"/>
                <a:cs typeface="DejaVu Sans" panose="020B060303080402020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ea typeface="Noto Sans CJK SC" panose="020B0500000000000000" charset="-122"/>
                  <a:cs typeface="DejaVu Sans" panose="020B0603030804020204" charset="0"/>
                </a:endParaRPr>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67" name="TextBox 46"/>
          <p:cNvSpPr txBox="1"/>
          <p:nvPr/>
        </p:nvSpPr>
        <p:spPr>
          <a:xfrm>
            <a:off x="3279060" y="1402795"/>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SimSun"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SimSun"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SimSun"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SimSun" pitchFamily="2" charset="-122"/>
                <a:cs typeface="+mn-cs"/>
              </a:defRPr>
            </a:lvl9pPr>
          </a:lstStyle>
          <a:p>
            <a:pPr algn="ctr"/>
            <a:r>
              <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2</a:t>
            </a:r>
            <a:endParaRPr lang="es-ES_tradnl" altLang="zh-CN" sz="50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Noto Sans CJK SC" panose="020B0500000000000000" charset="-122"/>
              <a:cs typeface="DejaVu Sans" panose="020B0603030804020204" charset="0"/>
            </a:endParaRPr>
          </a:p>
        </p:txBody>
      </p:sp>
      <p:sp>
        <p:nvSpPr>
          <p:cNvPr id="72" name="文本框 71"/>
          <p:cNvSpPr txBox="1"/>
          <p:nvPr/>
        </p:nvSpPr>
        <p:spPr>
          <a:xfrm>
            <a:off x="7731718" y="628424"/>
            <a:ext cx="8599265" cy="706755"/>
          </a:xfrm>
          <a:prstGeom prst="rect">
            <a:avLst/>
          </a:prstGeom>
          <a:noFill/>
        </p:spPr>
        <p:txBody>
          <a:bodyPr wrap="square" rtlCol="0">
            <a:spAutoFit/>
          </a:bodyPr>
          <a:lstStyle/>
          <a:p>
            <a:pPr algn="ctr"/>
            <a:r>
              <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rPr>
              <a:t>Tipos de Datos Simples</a:t>
            </a:r>
            <a:endParaRPr lang="es-ES_tradnl" altLang="zh-CN" sz="4000" b="1" dirty="0">
              <a:solidFill>
                <a:schemeClr val="bg1"/>
              </a:solidFill>
              <a:latin typeface="Noto Sans CJK SC" panose="020B0500000000000000" charset="-122"/>
              <a:ea typeface="Noto Sans CJK SC" panose="020B0500000000000000" charset="-122"/>
              <a:cs typeface="DejaVu Sans" panose="020B0603030804020204" charset="0"/>
              <a:sym typeface="微软雅黑" panose="020B0503020204020204" pitchFamily="34" charset="-122"/>
            </a:endParaRPr>
          </a:p>
        </p:txBody>
      </p:sp>
      <p:sp>
        <p:nvSpPr>
          <p:cNvPr id="2" name="Text Box 1"/>
          <p:cNvSpPr txBox="1"/>
          <p:nvPr/>
        </p:nvSpPr>
        <p:spPr>
          <a:xfrm>
            <a:off x="7217410" y="2228215"/>
            <a:ext cx="10537190" cy="5262245"/>
          </a:xfrm>
          <a:prstGeom prst="rect">
            <a:avLst/>
          </a:prstGeom>
          <a:noFill/>
        </p:spPr>
        <p:txBody>
          <a:bodyPr wrap="square" rtlCol="0">
            <a:spAutoFit/>
          </a:bodyPr>
          <a:p>
            <a:pPr algn="ctr"/>
            <a:r>
              <a:rPr lang="en-US" sz="2800" b="1">
                <a:solidFill>
                  <a:schemeClr val="bg1"/>
                </a:solidFill>
                <a:ea typeface="DejaVu Sans" panose="020B0603030804020204" charset="0"/>
                <a:cs typeface="DejaVu Sans" panose="020B0603030804020204" charset="0"/>
              </a:rPr>
              <a:t>Tipos de datos primitivos simples</a:t>
            </a:r>
            <a:endParaRPr lang="en-US" sz="2800" b="1">
              <a:solidFill>
                <a:schemeClr val="bg1"/>
              </a:solidFill>
              <a:ea typeface="DejaVu Sans" panose="020B0603030804020204" charset="0"/>
              <a:cs typeface="DejaVu Sans" panose="020B0603030804020204" charset="0"/>
            </a:endParaRPr>
          </a:p>
          <a:p>
            <a:endParaRPr lang="en-US" sz="2800" b="1">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b="1">
                <a:solidFill>
                  <a:schemeClr val="bg1"/>
                </a:solidFill>
                <a:ea typeface="DejaVu Sans" panose="020B0603030804020204" charset="0"/>
                <a:cs typeface="DejaVu Sans" panose="020B0603030804020204" charset="0"/>
              </a:rPr>
              <a:t>Números (numbers):</a:t>
            </a:r>
            <a:r>
              <a:rPr lang="en-US" sz="2000">
                <a:solidFill>
                  <a:schemeClr val="bg1"/>
                </a:solidFill>
                <a:ea typeface="DejaVu Sans" panose="020B0603030804020204" charset="0"/>
                <a:cs typeface="DejaVu Sans" panose="020B0603030804020204" charset="0"/>
              </a:rPr>
              <a:t> Secuencia de dígitos (pueden incluir el ‑ para negativos y el . para decimales) que representan números.</a:t>
            </a:r>
            <a:endParaRPr 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n-US" sz="2000">
                <a:solidFill>
                  <a:schemeClr val="bg1"/>
                </a:solidFill>
                <a:ea typeface="DejaVu Sans" panose="020B0603030804020204" charset="0"/>
                <a:cs typeface="DejaVu Sans" panose="020B0603030804020204" charset="0"/>
              </a:rPr>
              <a:t> </a:t>
            </a:r>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Ejemplo. 0, ‑1, 3.1415.</a:t>
            </a:r>
            <a:endParaRPr 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b="1">
                <a:solidFill>
                  <a:schemeClr val="bg1"/>
                </a:solidFill>
                <a:ea typeface="DejaVu Sans" panose="020B0603030804020204" charset="0"/>
                <a:cs typeface="DejaVu Sans" panose="020B0603030804020204" charset="0"/>
              </a:rPr>
              <a:t>Cadenas (strings):</a:t>
            </a:r>
            <a:r>
              <a:rPr lang="en-US" sz="2000">
                <a:solidFill>
                  <a:schemeClr val="bg1"/>
                </a:solidFill>
                <a:ea typeface="DejaVu Sans" panose="020B0603030804020204" charset="0"/>
                <a:cs typeface="DejaVu Sans" panose="020B0603030804020204" charset="0"/>
              </a:rPr>
              <a:t> Secuencia de caracteres alfanuméricos que representan </a:t>
            </a:r>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texto. Se escriben entre comillas simples o dobles.</a:t>
            </a:r>
            <a:endParaRPr 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r>
              <a:rPr lang="es-ES_tradnl" altLang="en-US" sz="2000">
                <a:solidFill>
                  <a:schemeClr val="bg1"/>
                </a:solidFill>
                <a:ea typeface="DejaVu Sans" panose="020B0603030804020204" charset="0"/>
                <a:cs typeface="DejaVu Sans" panose="020B0603030804020204" charset="0"/>
              </a:rPr>
              <a:t>    </a:t>
            </a:r>
            <a:r>
              <a:rPr lang="en-US" sz="2000">
                <a:solidFill>
                  <a:schemeClr val="bg1"/>
                </a:solidFill>
                <a:ea typeface="DejaVu Sans" panose="020B0603030804020204" charset="0"/>
                <a:cs typeface="DejaVu Sans" panose="020B0603030804020204" charset="0"/>
              </a:rPr>
              <a:t>Ejemplo. ‘Hola’, “Adiós”.</a:t>
            </a:r>
            <a:endParaRPr 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n-US" sz="2000">
              <a:solidFill>
                <a:schemeClr val="bg1"/>
              </a:solidFill>
              <a:ea typeface="DejaVu Sans" panose="020B0603030804020204" charset="0"/>
              <a:cs typeface="DejaVu Sans" panose="020B0603030804020204" charset="0"/>
            </a:endParaRPr>
          </a:p>
          <a:p>
            <a:pPr marL="342900" indent="-342900">
              <a:buFont typeface="Arial" panose="020B0604020202090204" pitchFamily="34" charset="0"/>
              <a:buChar char="•"/>
            </a:pPr>
            <a:r>
              <a:rPr lang="en-US" sz="2000" b="1">
                <a:solidFill>
                  <a:schemeClr val="bg1"/>
                </a:solidFill>
                <a:ea typeface="DejaVu Sans" panose="020B0603030804020204" charset="0"/>
                <a:cs typeface="DejaVu Sans" panose="020B0603030804020204" charset="0"/>
              </a:rPr>
              <a:t>Booleanos (boolean):</a:t>
            </a:r>
            <a:r>
              <a:rPr lang="en-US" sz="2000">
                <a:solidFill>
                  <a:schemeClr val="bg1"/>
                </a:solidFill>
                <a:ea typeface="DejaVu Sans" panose="020B0603030804020204" charset="0"/>
                <a:cs typeface="DejaVu Sans" panose="020B0603030804020204" charset="0"/>
              </a:rPr>
              <a:t> Contiene únicamente dos elementos True y False que representan los valores lógicos verdadero y falso respectivamente.</a:t>
            </a:r>
            <a:endParaRPr lang="en-US" sz="2000">
              <a:solidFill>
                <a:schemeClr val="bg1"/>
              </a:solidFill>
              <a:ea typeface="DejaVu Sans" panose="020B0603030804020204" charset="0"/>
              <a:cs typeface="DejaVu Sans" panose="020B0603030804020204" charset="0"/>
            </a:endParaRPr>
          </a:p>
          <a:p>
            <a:pPr indent="0">
              <a:buFont typeface="Arial" panose="020B0604020202090204" pitchFamily="34" charset="0"/>
              <a:buNone/>
            </a:pPr>
            <a:endParaRPr lang="en-US" sz="2000">
              <a:solidFill>
                <a:schemeClr val="bg1"/>
              </a:solidFill>
              <a:ea typeface="DejaVu Sans" panose="020B0603030804020204" charset="0"/>
              <a:cs typeface="DejaVu Sans" panose="020B0603030804020204" charset="0"/>
            </a:endParaRPr>
          </a:p>
          <a:p>
            <a:pPr indent="0" algn="ctr">
              <a:buFont typeface="Arial" panose="020B0604020202090204" pitchFamily="34" charset="0"/>
              <a:buNone/>
            </a:pPr>
            <a:r>
              <a:rPr lang="en-US" sz="2000" b="1">
                <a:solidFill>
                  <a:schemeClr val="bg1"/>
                </a:solidFill>
                <a:ea typeface="DejaVu Sans" panose="020B0603030804020204" charset="0"/>
                <a:cs typeface="DejaVu Sans" panose="020B0603030804020204" charset="0"/>
              </a:rPr>
              <a:t>Estos datos son inmutables, es decir, su valor es constante y no puede cambiar.</a:t>
            </a:r>
            <a:endParaRPr lang="en-US" sz="2000" b="1">
              <a:solidFill>
                <a:schemeClr val="bg1"/>
              </a:solidFill>
              <a:ea typeface="DejaVu Sans" panose="020B0603030804020204" charset="0"/>
              <a:cs typeface="DejaVu Sans" panose="020B0603030804020204" charset="0"/>
            </a:endParaRPr>
          </a:p>
          <a:p>
            <a:endParaRPr lang="en-US" sz="2000" b="1">
              <a:solidFill>
                <a:schemeClr val="bg1"/>
              </a:solidFill>
              <a:ea typeface="DejaVu Sans" panose="020B0603030804020204" charset="0"/>
              <a:cs typeface="DejaVu Sans" panose="020B0603030804020204" charset="0"/>
            </a:endParaRPr>
          </a:p>
        </p:txBody>
      </p:sp>
      <p:grpSp>
        <p:nvGrpSpPr>
          <p:cNvPr id="17" name="Group 16"/>
          <p:cNvGrpSpPr/>
          <p:nvPr/>
        </p:nvGrpSpPr>
        <p:grpSpPr>
          <a:xfrm>
            <a:off x="16846550" y="469265"/>
            <a:ext cx="1412240" cy="866140"/>
            <a:chOff x="26530" y="739"/>
            <a:chExt cx="2224" cy="1364"/>
          </a:xfrm>
        </p:grpSpPr>
        <p:sp>
          <p:nvSpPr>
            <p:cNvPr id="10" name="文本框 72"/>
            <p:cNvSpPr txBox="1"/>
            <p:nvPr/>
          </p:nvSpPr>
          <p:spPr>
            <a:xfrm>
              <a:off x="26530" y="739"/>
              <a:ext cx="1492" cy="1307"/>
            </a:xfrm>
            <a:prstGeom prst="rect">
              <a:avLst/>
            </a:prstGeom>
            <a:noFill/>
          </p:spPr>
          <p:txBody>
            <a:bodyPr wrap="square" rtlCol="0">
              <a:spAutoFit/>
            </a:bodyPr>
            <a:p>
              <a:r>
                <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rPr>
                <a:t>09</a:t>
              </a:r>
              <a:endParaRPr lang="es-ES_tradnl" altLang="en-US" sz="4800" dirty="0" smtClean="0">
                <a:solidFill>
                  <a:schemeClr val="bg1"/>
                </a:solidFill>
                <a:latin typeface="Noto Sans CJK SC" panose="020B0500000000000000" charset="-122"/>
                <a:ea typeface="Noto Sans CJK SC" panose="020B0500000000000000" charset="-122"/>
                <a:cs typeface="DejaVu Sans" panose="020B0603030804020204" charset="0"/>
              </a:endParaRPr>
            </a:p>
          </p:txBody>
        </p:sp>
        <p:grpSp>
          <p:nvGrpSpPr>
            <p:cNvPr id="12" name="Group 11"/>
            <p:cNvGrpSpPr/>
            <p:nvPr/>
          </p:nvGrpSpPr>
          <p:grpSpPr>
            <a:xfrm>
              <a:off x="27953" y="799"/>
              <a:ext cx="801" cy="1304"/>
              <a:chOff x="27953" y="799"/>
              <a:chExt cx="801" cy="1304"/>
            </a:xfrm>
          </p:grpSpPr>
          <p:sp>
            <p:nvSpPr>
              <p:cNvPr id="8" name="矩形 70"/>
              <p:cNvSpPr/>
              <p:nvPr/>
            </p:nvSpPr>
            <p:spPr>
              <a:xfrm flipH="1">
                <a:off x="27953" y="799"/>
                <a:ext cx="202"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sp>
            <p:nvSpPr>
              <p:cNvPr id="11" name="矩形 70"/>
              <p:cNvSpPr/>
              <p:nvPr/>
            </p:nvSpPr>
            <p:spPr>
              <a:xfrm>
                <a:off x="28266" y="799"/>
                <a:ext cx="489" cy="1304"/>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ea typeface="Noto Sans CJK SC" panose="020B0500000000000000" charset="-122"/>
                  <a:cs typeface="DejaVu Sans" panose="020B0603030804020204" charset="0"/>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DejaVu San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DejaVu San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宋体"/>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36987</Words>
  <Application>WPS Presentation</Application>
  <PresentationFormat>自定义</PresentationFormat>
  <Paragraphs>1197</Paragraphs>
  <Slides>50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50</vt:i4>
      </vt:variant>
    </vt:vector>
  </HeadingPairs>
  <TitlesOfParts>
    <vt:vector size="65" baseType="lpstr">
      <vt:lpstr>Arial</vt:lpstr>
      <vt:lpstr>SimSun</vt:lpstr>
      <vt:lpstr>Wingdings</vt:lpstr>
      <vt:lpstr>DejaVu Sans</vt:lpstr>
      <vt:lpstr>微软雅黑</vt:lpstr>
      <vt:lpstr>汉仪旗黑</vt:lpstr>
      <vt:lpstr>Noto Sans CJK SC</vt:lpstr>
      <vt:lpstr>苹方-简</vt:lpstr>
      <vt:lpstr>Calibri</vt:lpstr>
      <vt:lpstr>宋体-简</vt:lpstr>
      <vt:lpstr>Noto Serif CJK JP</vt:lpstr>
      <vt:lpstr>Helvetica Neue</vt:lpstr>
      <vt:lpstr>Trebuchet MS</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SRI</Company>
  <LinksUpToDate>false</LinksUpToDate>
  <SharedDoc>false</SharedDoc>
  <HyperlinksChanged>false</HyperlinksChanged>
  <AppVersion>14.0000</AppVersion>
  <Manager>Ingeniero en Sistrmas</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con Python</dc:title>
  <dc:creator>Darwin Augusto Calle Loja</dc:creator>
  <cp:keywords>Programación, Python</cp:keywords>
  <dc:description>El presente documento puede ser utilizado, preservando los derechos de autor : Darwin Calle, correo : dacl010811@gmail.com</dc:description>
  <cp:category>Inforática</cp:category>
  <cp:lastModifiedBy>cesarcalle</cp:lastModifiedBy>
  <cp:revision>355</cp:revision>
  <dcterms:created xsi:type="dcterms:W3CDTF">2020-12-04T03:31:11Z</dcterms:created>
  <dcterms:modified xsi:type="dcterms:W3CDTF">2020-12-04T03:31:11Z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1900-01-00T00:00:00Z</vt:filetime>
  </property>
  <property fmtid="{D5CDD505-2E9C-101B-9397-08002B2CF9AE}" pid="3" name="LastSaved">
    <vt:filetime>1900-01-00T00:00:00Z</vt:filetime>
  </property>
  <property fmtid="{D5CDD505-2E9C-101B-9397-08002B2CF9AE}" pid="4" name="KSOProductBuildVer">
    <vt:lpwstr>3082-3.0.0.4835</vt:lpwstr>
  </property>
</Properties>
</file>