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8"/>
  </p:notesMasterIdLst>
  <p:handoutMasterIdLst>
    <p:handoutMasterId r:id="rId9"/>
  </p:handoutMasterIdLst>
  <p:sldIdLst>
    <p:sldId id="256" r:id="rId2"/>
    <p:sldId id="261"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mc.com/blogs/agile-roles-responsibilities/" TargetMode="External"/><Relationship Id="rId2" Type="http://schemas.openxmlformats.org/officeDocument/2006/relationships/hyperlink" Target="mailto:medium.com/@jilvanpinheiro/software-development-life-cycle-sdlc-phases-40d46afbe384"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Agile software design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A brief overview of scrum-agile development</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3" y="729658"/>
            <a:ext cx="11029616" cy="988332"/>
          </a:xfrm>
        </p:spPr>
        <p:txBody>
          <a:bodyPr anchor="b">
            <a:normAutofit/>
          </a:bodyPr>
          <a:lstStyle/>
          <a:p>
            <a:r>
              <a:rPr lang="en-US" dirty="0"/>
              <a:t>Agile teams and key composition</a:t>
            </a:r>
          </a:p>
        </p:txBody>
      </p:sp>
      <p:sp>
        <p:nvSpPr>
          <p:cNvPr id="36" name="Content Placeholder 3">
            <a:extLst>
              <a:ext uri="{FF2B5EF4-FFF2-40B4-BE49-F238E27FC236}">
                <a16:creationId xmlns:a16="http://schemas.microsoft.com/office/drawing/2014/main" id="{EE5AB3BD-6F46-A3EE-5734-F0E8595FDF1A}"/>
              </a:ext>
            </a:extLst>
          </p:cNvPr>
          <p:cNvSpPr>
            <a:spLocks noGrp="1"/>
          </p:cNvSpPr>
          <p:nvPr>
            <p:ph sz="half" idx="2"/>
          </p:nvPr>
        </p:nvSpPr>
        <p:spPr>
          <a:xfrm>
            <a:off x="6188417" y="2228003"/>
            <a:ext cx="5422392" cy="3633047"/>
          </a:xfrm>
        </p:spPr>
        <p:txBody>
          <a:bodyPr>
            <a:normAutofit/>
          </a:bodyPr>
          <a:lstStyle/>
          <a:p>
            <a:pPr algn="l">
              <a:buFont typeface="Arial" panose="020B0604020202020204" pitchFamily="34" charset="0"/>
              <a:buChar char="•"/>
            </a:pPr>
            <a:r>
              <a:rPr lang="en-US" b="0" i="0" dirty="0">
                <a:solidFill>
                  <a:schemeClr val="tx1"/>
                </a:solidFill>
                <a:effectLst/>
                <a:latin typeface="Söhne"/>
              </a:rPr>
              <a:t>Product Owner: Represents stakeholders, sets project direction, manages Scrum backlog, ensures value for stakeholders.</a:t>
            </a:r>
          </a:p>
          <a:p>
            <a:pPr algn="l">
              <a:buFont typeface="Arial" panose="020B0604020202020204" pitchFamily="34" charset="0"/>
              <a:buChar char="•"/>
            </a:pPr>
            <a:r>
              <a:rPr lang="en-US" b="0" i="0" dirty="0">
                <a:solidFill>
                  <a:schemeClr val="tx1"/>
                </a:solidFill>
                <a:effectLst/>
                <a:latin typeface="Söhne"/>
              </a:rPr>
              <a:t>Scrum Master/Team Lead: Coordinates team progress, facilitates Scrum events, supports team members, ensures adherence to Scrum framework.</a:t>
            </a:r>
          </a:p>
          <a:p>
            <a:pPr algn="l">
              <a:buFont typeface="Arial" panose="020B0604020202020204" pitchFamily="34" charset="0"/>
              <a:buChar char="•"/>
            </a:pPr>
            <a:r>
              <a:rPr lang="en-US" b="0" i="0" dirty="0">
                <a:solidFill>
                  <a:schemeClr val="tx1"/>
                </a:solidFill>
                <a:effectLst/>
                <a:latin typeface="Söhne"/>
              </a:rPr>
              <a:t>Development Team Members: Cross-functional roles, transform ideas into tangible products, perform work sprints, self-organize and collaborate.</a:t>
            </a:r>
          </a:p>
          <a:p>
            <a:pPr algn="l">
              <a:buFont typeface="Arial" panose="020B0604020202020204" pitchFamily="34" charset="0"/>
              <a:buChar char="•"/>
            </a:pPr>
            <a:r>
              <a:rPr lang="en-US" b="0" i="0" dirty="0">
                <a:solidFill>
                  <a:schemeClr val="tx1"/>
                </a:solidFill>
                <a:effectLst/>
                <a:latin typeface="Söhne"/>
              </a:rPr>
              <a:t>Stakeholders: Represent key roles impacting the Scrum team, provide input for project direction.</a:t>
            </a:r>
          </a:p>
          <a:p>
            <a:pPr marL="0" indent="0">
              <a:buNone/>
            </a:pPr>
            <a:endParaRPr lang="en-US" dirty="0"/>
          </a:p>
        </p:txBody>
      </p:sp>
      <p:sp>
        <p:nvSpPr>
          <p:cNvPr id="8" name="TextBox 7">
            <a:extLst>
              <a:ext uri="{FF2B5EF4-FFF2-40B4-BE49-F238E27FC236}">
                <a16:creationId xmlns:a16="http://schemas.microsoft.com/office/drawing/2014/main" id="{A926C122-895A-3BA7-9A3A-8E25E4CEC7CE}"/>
              </a:ext>
            </a:extLst>
          </p:cNvPr>
          <p:cNvSpPr txBox="1"/>
          <p:nvPr/>
        </p:nvSpPr>
        <p:spPr>
          <a:xfrm>
            <a:off x="457200" y="5140011"/>
            <a:ext cx="5954233" cy="1292662"/>
          </a:xfrm>
          <a:prstGeom prst="rect">
            <a:avLst/>
          </a:prstGeom>
          <a:noFill/>
        </p:spPr>
        <p:txBody>
          <a:bodyPr wrap="square" rtlCol="0">
            <a:spAutoFit/>
          </a:bodyPr>
          <a:lstStyle/>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Söhne"/>
                <a:ea typeface="+mn-ea"/>
                <a:cs typeface="+mn-cs"/>
              </a:rPr>
              <a:t>“</a:t>
            </a:r>
            <a:r>
              <a:rPr kumimoji="0" lang="en-US" sz="1300" b="0" i="0" u="none" strike="noStrike" kern="1200" cap="none" spc="0" normalizeH="0" baseline="0" noProof="0" dirty="0">
                <a:ln>
                  <a:noFill/>
                </a:ln>
                <a:solidFill>
                  <a:srgbClr val="1D1D1D"/>
                </a:solidFill>
                <a:effectLst/>
                <a:uLnTx/>
                <a:uFillTx/>
                <a:latin typeface="Open Sans" panose="020F0502020204030204" pitchFamily="34" charset="0"/>
                <a:ea typeface="+mn-ea"/>
                <a:cs typeface="+mn-cs"/>
              </a:rPr>
              <a:t>the roles in the Agile methodology and specifically the Scrum framework should be seen from the perspective of responsibilities. These roles don’t reflect job titles and should not be treated as such. The Scrum responsibilities should be distributed among existing team members assigned with the tasks to follow project management activities as well as technical issues using the Agile principles.</a:t>
            </a:r>
            <a:r>
              <a:rPr kumimoji="0" lang="en-US" sz="1300" b="0" i="0" u="none" strike="noStrike" kern="1200" cap="none" spc="0" normalizeH="0" baseline="0" noProof="0" dirty="0">
                <a:ln>
                  <a:noFill/>
                </a:ln>
                <a:solidFill>
                  <a:prstClr val="black"/>
                </a:solidFill>
                <a:effectLst/>
                <a:uLnTx/>
                <a:uFillTx/>
                <a:latin typeface="Söhne"/>
                <a:ea typeface="+mn-ea"/>
                <a:cs typeface="+mn-cs"/>
              </a:rPr>
              <a:t>”</a:t>
            </a:r>
          </a:p>
        </p:txBody>
      </p:sp>
      <p:pic>
        <p:nvPicPr>
          <p:cNvPr id="12" name="Content Placeholder 11">
            <a:extLst>
              <a:ext uri="{FF2B5EF4-FFF2-40B4-BE49-F238E27FC236}">
                <a16:creationId xmlns:a16="http://schemas.microsoft.com/office/drawing/2014/main" id="{27F19945-834C-90F7-7BD6-CF940685E9D8}"/>
              </a:ext>
            </a:extLst>
          </p:cNvPr>
          <p:cNvPicPr>
            <a:picLocks noGrp="1" noChangeAspect="1"/>
          </p:cNvPicPr>
          <p:nvPr>
            <p:ph sz="half" idx="1"/>
          </p:nvPr>
        </p:nvPicPr>
        <p:blipFill>
          <a:blip r:embed="rId3"/>
          <a:stretch>
            <a:fillRect/>
          </a:stretch>
        </p:blipFill>
        <p:spPr>
          <a:xfrm>
            <a:off x="356132" y="2097143"/>
            <a:ext cx="5204628" cy="3042868"/>
          </a:xfr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b="0" i="0" dirty="0">
                <a:solidFill>
                  <a:srgbClr val="D1D5DB"/>
                </a:solidFill>
                <a:effectLst/>
                <a:latin typeface="Söhne"/>
              </a:rPr>
              <a:t>Phases of the SDLC in Agile</a:t>
            </a:r>
            <a:endParaRPr lang="en-US" dirty="0"/>
          </a:p>
        </p:txBody>
      </p:sp>
      <p:sp>
        <p:nvSpPr>
          <p:cNvPr id="4" name="Content Placeholder 3">
            <a:extLst>
              <a:ext uri="{FF2B5EF4-FFF2-40B4-BE49-F238E27FC236}">
                <a16:creationId xmlns:a16="http://schemas.microsoft.com/office/drawing/2014/main" id="{790ADA5A-8DFB-4F80-CCB1-4AFF1BB72037}"/>
              </a:ext>
            </a:extLst>
          </p:cNvPr>
          <p:cNvSpPr>
            <a:spLocks noGrp="1"/>
          </p:cNvSpPr>
          <p:nvPr>
            <p:ph sz="half" idx="2"/>
          </p:nvPr>
        </p:nvSpPr>
        <p:spPr/>
        <p:txBody>
          <a:bodyPr/>
          <a:lstStyle/>
          <a:p>
            <a:pPr algn="l">
              <a:buFont typeface="Arial" panose="020B0604020202020204" pitchFamily="34" charset="0"/>
              <a:buChar char="•"/>
            </a:pPr>
            <a:r>
              <a:rPr lang="en-US" b="0" i="0" dirty="0">
                <a:solidFill>
                  <a:schemeClr val="tx1"/>
                </a:solidFill>
                <a:effectLst/>
                <a:latin typeface="Söhne"/>
              </a:rPr>
              <a:t>Planning: Define project scope, identify features and user stories, prioritize backlog items.</a:t>
            </a:r>
          </a:p>
          <a:p>
            <a:pPr algn="l">
              <a:buFont typeface="Arial" panose="020B0604020202020204" pitchFamily="34" charset="0"/>
              <a:buChar char="•"/>
            </a:pPr>
            <a:r>
              <a:rPr lang="en-US" b="0" i="0" dirty="0">
                <a:solidFill>
                  <a:schemeClr val="tx1"/>
                </a:solidFill>
                <a:effectLst/>
                <a:latin typeface="Söhne"/>
              </a:rPr>
              <a:t>Development: Perform work sprints, iterative and incremental development, collaborate and deliver value incrementally.</a:t>
            </a:r>
          </a:p>
          <a:p>
            <a:pPr algn="l">
              <a:buFont typeface="Arial" panose="020B0604020202020204" pitchFamily="34" charset="0"/>
              <a:buChar char="•"/>
            </a:pPr>
            <a:r>
              <a:rPr lang="en-US" b="0" i="0" dirty="0">
                <a:solidFill>
                  <a:schemeClr val="tx1"/>
                </a:solidFill>
                <a:effectLst/>
                <a:latin typeface="Söhne"/>
              </a:rPr>
              <a:t>Testing: Continuous testing throughout development, validate user stories and functionality, ensure quality and meet acceptance criteria.</a:t>
            </a:r>
          </a:p>
          <a:p>
            <a:pPr algn="l">
              <a:buFont typeface="Arial" panose="020B0604020202020204" pitchFamily="34" charset="0"/>
              <a:buChar char="•"/>
            </a:pPr>
            <a:r>
              <a:rPr lang="en-US" b="0" i="0" dirty="0">
                <a:solidFill>
                  <a:schemeClr val="tx1"/>
                </a:solidFill>
                <a:effectLst/>
                <a:latin typeface="Söhne"/>
              </a:rPr>
              <a:t>Deployment: Release deliverables in iterations, continuous integration and deployment, feedback loops for further improvement.</a:t>
            </a:r>
          </a:p>
          <a:p>
            <a:endParaRPr lang="en-US" dirty="0"/>
          </a:p>
        </p:txBody>
      </p:sp>
      <p:pic>
        <p:nvPicPr>
          <p:cNvPr id="8" name="Content Placeholder 7">
            <a:extLst>
              <a:ext uri="{FF2B5EF4-FFF2-40B4-BE49-F238E27FC236}">
                <a16:creationId xmlns:a16="http://schemas.microsoft.com/office/drawing/2014/main" id="{78AD67FD-E9B3-5190-3791-2C490D14C5DE}"/>
              </a:ext>
            </a:extLst>
          </p:cNvPr>
          <p:cNvPicPr>
            <a:picLocks noGrp="1" noChangeAspect="1"/>
          </p:cNvPicPr>
          <p:nvPr>
            <p:ph sz="half" idx="1"/>
          </p:nvPr>
        </p:nvPicPr>
        <p:blipFill>
          <a:blip r:embed="rId2"/>
          <a:stretch>
            <a:fillRect/>
          </a:stretch>
        </p:blipFill>
        <p:spPr>
          <a:xfrm>
            <a:off x="1008094" y="1989668"/>
            <a:ext cx="4602086" cy="3292173"/>
          </a:xfrm>
        </p:spPr>
      </p:pic>
      <p:sp>
        <p:nvSpPr>
          <p:cNvPr id="9" name="TextBox 8">
            <a:extLst>
              <a:ext uri="{FF2B5EF4-FFF2-40B4-BE49-F238E27FC236}">
                <a16:creationId xmlns:a16="http://schemas.microsoft.com/office/drawing/2014/main" id="{A28D6E16-16A5-5AF2-F13A-C78E44C6D180}"/>
              </a:ext>
            </a:extLst>
          </p:cNvPr>
          <p:cNvSpPr txBox="1"/>
          <p:nvPr/>
        </p:nvSpPr>
        <p:spPr>
          <a:xfrm>
            <a:off x="1197880" y="5214965"/>
            <a:ext cx="4065237" cy="338554"/>
          </a:xfrm>
          <a:prstGeom prst="rect">
            <a:avLst/>
          </a:prstGeom>
          <a:noFill/>
        </p:spPr>
        <p:txBody>
          <a:bodyPr wrap="square" rtlCol="0">
            <a:spAutoFit/>
          </a:bodyPr>
          <a:lstStyle/>
          <a:p>
            <a:r>
              <a:rPr lang="en-US" sz="800" dirty="0"/>
              <a:t>Pinheiro, </a:t>
            </a:r>
            <a:r>
              <a:rPr lang="en-US" sz="800" dirty="0" err="1"/>
              <a:t>Jilvan</a:t>
            </a:r>
            <a:r>
              <a:rPr lang="en-US" sz="800" dirty="0"/>
              <a:t>. "Software Development Life Cycle (SDLC) Phases." Medium, 2 Feb. 2018, medium.com/@jilvanpinheiro/software-development-life-cycle-sdlc-phases-40d46afbe384.</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1193" y="729658"/>
            <a:ext cx="11029616" cy="988332"/>
          </a:xfrm>
        </p:spPr>
        <p:txBody>
          <a:bodyPr anchor="b">
            <a:normAutofit/>
          </a:bodyPr>
          <a:lstStyle/>
          <a:p>
            <a:r>
              <a:rPr lang="en-US" b="0" i="0">
                <a:effectLst/>
              </a:rPr>
              <a:t>Waterfall vs. Agile</a:t>
            </a:r>
            <a:endParaRPr lang="en-US"/>
          </a:p>
        </p:txBody>
      </p:sp>
      <p:sp>
        <p:nvSpPr>
          <p:cNvPr id="4" name="Content Placeholder 3">
            <a:extLst>
              <a:ext uri="{FF2B5EF4-FFF2-40B4-BE49-F238E27FC236}">
                <a16:creationId xmlns:a16="http://schemas.microsoft.com/office/drawing/2014/main" id="{6C6C242B-7B15-AB0A-6C44-E8EABECCA3BA}"/>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US" b="0" i="0" dirty="0">
                <a:effectLst/>
              </a:rPr>
              <a:t>Waterfall Approach: Sequential and linear process, emphasizes comprehensive planning, limited room for changes, rigid and less adaptable.</a:t>
            </a:r>
          </a:p>
          <a:p>
            <a:pPr>
              <a:buFont typeface="Arial" panose="020B0604020202020204" pitchFamily="34" charset="0"/>
              <a:buChar char="•"/>
            </a:pPr>
            <a:r>
              <a:rPr lang="en-US" b="0" i="0" dirty="0">
                <a:effectLst/>
              </a:rPr>
              <a:t>Agile Approach: Iterative and incremental process, emphasizes flexibility and adaptability, welcomes changes and stakeholder feedback, collaboration and continuous delivery.</a:t>
            </a:r>
          </a:p>
          <a:p>
            <a:r>
              <a:rPr lang="en-US" dirty="0"/>
              <a:t>Key takeaway both approaches have they place and a combination of the two is often necessary!</a:t>
            </a:r>
          </a:p>
        </p:txBody>
      </p:sp>
      <p:sp>
        <p:nvSpPr>
          <p:cNvPr id="5" name="TextBox 4">
            <a:extLst>
              <a:ext uri="{FF2B5EF4-FFF2-40B4-BE49-F238E27FC236}">
                <a16:creationId xmlns:a16="http://schemas.microsoft.com/office/drawing/2014/main" id="{D82734FB-AEA3-AF7B-4CEE-4CAE590DD361}"/>
              </a:ext>
            </a:extLst>
          </p:cNvPr>
          <p:cNvSpPr txBox="1"/>
          <p:nvPr/>
        </p:nvSpPr>
        <p:spPr>
          <a:xfrm>
            <a:off x="6422065" y="2065005"/>
            <a:ext cx="4944274" cy="4031873"/>
          </a:xfrm>
          <a:prstGeom prst="rect">
            <a:avLst/>
          </a:prstGeom>
          <a:noFill/>
        </p:spPr>
        <p:txBody>
          <a:bodyPr wrap="square" rtlCol="0">
            <a:spAutoFit/>
          </a:bodyPr>
          <a:lstStyle/>
          <a:p>
            <a:r>
              <a:rPr lang="en-US" sz="1600" b="0" i="0" dirty="0">
                <a:effectLst/>
                <a:latin typeface="Arial" panose="020B0604020202020204" pitchFamily="34" charset="0"/>
              </a:rPr>
              <a:t>“Saying “Agile is better than waterfall,” is like saying, “A car is better than a boat.” Agile and</a:t>
            </a:r>
            <a:br>
              <a:rPr lang="en-US" sz="1600" dirty="0"/>
            </a:br>
            <a:r>
              <a:rPr lang="en-US" sz="1600" b="0" i="0" dirty="0">
                <a:effectLst/>
                <a:latin typeface="Arial" panose="020B0604020202020204" pitchFamily="34" charset="0"/>
              </a:rPr>
              <a:t>waterfall are different kinds of methodologies designed for different kinds of projects. The problem</a:t>
            </a:r>
            <a:br>
              <a:rPr lang="en-US" sz="1600" dirty="0"/>
            </a:br>
            <a:r>
              <a:rPr lang="en-US" sz="1600" b="0" i="0" dirty="0">
                <a:effectLst/>
                <a:latin typeface="Arial" panose="020B0604020202020204" pitchFamily="34" charset="0"/>
              </a:rPr>
              <a:t>is not so much that waterfall or agile are inherently good or bad; the problem comes about when</a:t>
            </a:r>
            <a:br>
              <a:rPr lang="en-US" sz="1600" dirty="0"/>
            </a:br>
            <a:r>
              <a:rPr lang="en-US" sz="1600" b="0" i="0" dirty="0">
                <a:effectLst/>
                <a:latin typeface="Arial" panose="020B0604020202020204" pitchFamily="34" charset="0"/>
              </a:rPr>
              <a:t>those methodologies are misused and people try to use a single methodology (whatever it might be)</a:t>
            </a:r>
            <a:br>
              <a:rPr lang="en-US" sz="1600" dirty="0"/>
            </a:br>
            <a:r>
              <a:rPr lang="en-US" sz="1600" b="0" i="0" dirty="0">
                <a:effectLst/>
                <a:latin typeface="Arial" panose="020B0604020202020204" pitchFamily="34" charset="0"/>
              </a:rPr>
              <a:t>for all projects. Using a “one size fits all” strategy to applying either waterfall (plan-driven) or agile</a:t>
            </a:r>
            <a:br>
              <a:rPr lang="en-US" sz="1600" dirty="0"/>
            </a:br>
            <a:r>
              <a:rPr lang="en-US" sz="1600" b="0" i="0" dirty="0">
                <a:effectLst/>
                <a:latin typeface="Arial" panose="020B0604020202020204" pitchFamily="34" charset="0"/>
              </a:rPr>
              <a:t>(adaptive) approaches to all </a:t>
            </a:r>
            <a:r>
              <a:rPr lang="en-US" sz="1600" b="0" i="0" dirty="0" err="1">
                <a:effectLst/>
                <a:latin typeface="Arial" panose="020B0604020202020204" pitchFamily="34" charset="0"/>
              </a:rPr>
              <a:t>pprojects</a:t>
            </a:r>
            <a:r>
              <a:rPr lang="en-US" sz="1600" b="0" i="0" dirty="0">
                <a:effectLst/>
                <a:latin typeface="Arial" panose="020B0604020202020204" pitchFamily="34" charset="0"/>
              </a:rPr>
              <a:t> is likely to yiel</a:t>
            </a:r>
            <a:r>
              <a:rPr lang="en-US" sz="1600" dirty="0">
                <a:latin typeface="Arial" panose="020B0604020202020204" pitchFamily="34" charset="0"/>
              </a:rPr>
              <a:t>d optimum results.”</a:t>
            </a:r>
          </a:p>
          <a:p>
            <a:pPr algn="ctr"/>
            <a:r>
              <a:rPr lang="en-US" sz="1600" b="0" i="0" dirty="0">
                <a:effectLst/>
                <a:latin typeface="Söhne"/>
              </a:rPr>
              <a:t>Cobb, Charles G. The Project Manager's Guide to Mastering Agile: Principles and Practices for an Adaptive Approach. Hoboken: Wiley, 2015. eBook. ISBN: 9781118991046.</a:t>
            </a:r>
            <a:endParaRPr lang="en-US" sz="1600" dirty="0"/>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3AC5545B-F6D2-FD50-4F84-E0F39FD9169D}"/>
              </a:ext>
            </a:extLst>
          </p:cNvPr>
          <p:cNvSpPr>
            <a:spLocks noGrp="1"/>
          </p:cNvSpPr>
          <p:nvPr>
            <p:ph type="title"/>
          </p:nvPr>
        </p:nvSpPr>
        <p:spPr>
          <a:xfrm>
            <a:off x="581192" y="702156"/>
            <a:ext cx="11029616" cy="1013800"/>
          </a:xfrm>
        </p:spPr>
        <p:txBody>
          <a:bodyPr/>
          <a:lstStyle/>
          <a:p>
            <a:r>
              <a:rPr lang="en-US" b="0" i="0" dirty="0">
                <a:solidFill>
                  <a:srgbClr val="D1D5DB"/>
                </a:solidFill>
                <a:effectLst/>
                <a:latin typeface="Söhne"/>
              </a:rPr>
              <a:t>Factors to Consider in Choosing Approach</a:t>
            </a:r>
            <a:endParaRPr lang="en-US" dirty="0"/>
          </a:p>
        </p:txBody>
      </p:sp>
      <p:sp>
        <p:nvSpPr>
          <p:cNvPr id="3" name="Subtitle 2">
            <a:extLst>
              <a:ext uri="{FF2B5EF4-FFF2-40B4-BE49-F238E27FC236}">
                <a16:creationId xmlns:a16="http://schemas.microsoft.com/office/drawing/2014/main" id="{A9CB511D-EA45-4336-847C-1252667143B5}"/>
              </a:ext>
            </a:extLst>
          </p:cNvPr>
          <p:cNvSpPr>
            <a:spLocks noGrp="1"/>
          </p:cNvSpPr>
          <p:nvPr>
            <p:ph idx="1"/>
          </p:nvPr>
        </p:nvSpPr>
        <p:spPr>
          <a:xfrm>
            <a:off x="581192" y="1938586"/>
            <a:ext cx="6255543" cy="4363059"/>
          </a:xfrm>
        </p:spPr>
        <p:txBody>
          <a:bodyPr anchor="ctr">
            <a:normAutofit fontScale="77500" lnSpcReduction="20000"/>
          </a:bodyPr>
          <a:lstStyle/>
          <a:p>
            <a:pPr algn="l"/>
            <a:r>
              <a:rPr lang="en-US" sz="1900" b="0" i="0" dirty="0">
                <a:solidFill>
                  <a:schemeClr val="tx1"/>
                </a:solidFill>
                <a:effectLst/>
                <a:latin typeface="Söhne"/>
              </a:rPr>
              <a:t>Considerations:</a:t>
            </a:r>
          </a:p>
          <a:p>
            <a:pPr algn="l">
              <a:buFont typeface="+mj-lt"/>
              <a:buAutoNum type="arabicPeriod"/>
            </a:pPr>
            <a:r>
              <a:rPr lang="en-US" sz="1900" b="0" i="0" dirty="0">
                <a:solidFill>
                  <a:schemeClr val="tx1"/>
                </a:solidFill>
                <a:effectLst/>
                <a:latin typeface="Söhne"/>
              </a:rPr>
              <a:t>Project Complexity: Assess the level of complexity involved, including technological aspects, scope, and integration requirements.</a:t>
            </a:r>
          </a:p>
          <a:p>
            <a:pPr algn="l">
              <a:buFont typeface="+mj-lt"/>
              <a:buAutoNum type="arabicPeriod"/>
            </a:pPr>
            <a:r>
              <a:rPr lang="en-US" sz="1900" b="0" i="0" dirty="0">
                <a:solidFill>
                  <a:schemeClr val="tx1"/>
                </a:solidFill>
                <a:effectLst/>
                <a:latin typeface="Söhne"/>
              </a:rPr>
              <a:t>Requirements Stability: Evaluate the stability of project requirements. Will they change frequently or remain relatively stable?</a:t>
            </a:r>
          </a:p>
          <a:p>
            <a:pPr algn="l">
              <a:buFont typeface="+mj-lt"/>
              <a:buAutoNum type="arabicPeriod"/>
            </a:pPr>
            <a:r>
              <a:rPr lang="en-US" sz="1900" b="0" i="0" dirty="0">
                <a:solidFill>
                  <a:schemeClr val="tx1"/>
                </a:solidFill>
                <a:effectLst/>
                <a:latin typeface="Söhne"/>
              </a:rPr>
              <a:t>Stakeholder Involvement: Determine the level of stakeholder involvement and their ability to provide ongoing feedback and guidance.</a:t>
            </a:r>
          </a:p>
          <a:p>
            <a:pPr algn="l">
              <a:buFont typeface="+mj-lt"/>
              <a:buAutoNum type="arabicPeriod"/>
            </a:pPr>
            <a:r>
              <a:rPr lang="en-US" sz="1900" b="0" i="0" dirty="0">
                <a:solidFill>
                  <a:schemeClr val="tx1"/>
                </a:solidFill>
                <a:effectLst/>
                <a:latin typeface="Söhne"/>
              </a:rPr>
              <a:t>Team Experience and Expertise: Assess the skills and experience of the project team. Are they familiar with agile methodologies and adaptable to changing requirements?</a:t>
            </a:r>
          </a:p>
          <a:p>
            <a:pPr algn="l">
              <a:buFont typeface="+mj-lt"/>
              <a:buAutoNum type="arabicPeriod"/>
            </a:pPr>
            <a:r>
              <a:rPr lang="en-US" sz="1900" b="0" i="0" dirty="0">
                <a:solidFill>
                  <a:schemeClr val="tx1"/>
                </a:solidFill>
                <a:effectLst/>
                <a:latin typeface="Söhne"/>
              </a:rPr>
              <a:t>Time Constraints: Evaluate the project timeline and any specific time limitations. Is there a need for quick iterations and frequent deliverables?</a:t>
            </a:r>
          </a:p>
          <a:p>
            <a:pPr algn="l"/>
            <a:r>
              <a:rPr lang="en-US" sz="1900" b="0" i="0" dirty="0">
                <a:solidFill>
                  <a:schemeClr val="tx1"/>
                </a:solidFill>
                <a:effectLst/>
                <a:latin typeface="Söhne"/>
              </a:rPr>
              <a:t>Conclusion: Choose the appropriate approach based on these factors. Agile is suitable for flexibility, stakeholder involvement, and evolving requirements. Waterfall is more suitable for stable projects with predefined requirements and limited changes. Evaluate these considerations to select the best approach for your project.</a:t>
            </a:r>
          </a:p>
          <a:p>
            <a:endParaRPr lang="en-US" dirty="0"/>
          </a:p>
          <a:p>
            <a:endParaRPr lang="en-US" dirty="0"/>
          </a:p>
        </p:txBody>
      </p:sp>
      <p:pic>
        <p:nvPicPr>
          <p:cNvPr id="6" name="Picture 5">
            <a:extLst>
              <a:ext uri="{FF2B5EF4-FFF2-40B4-BE49-F238E27FC236}">
                <a16:creationId xmlns:a16="http://schemas.microsoft.com/office/drawing/2014/main" id="{18F35FB9-8EB7-6870-124A-078E4D8D2371}"/>
              </a:ext>
            </a:extLst>
          </p:cNvPr>
          <p:cNvPicPr>
            <a:picLocks noChangeAspect="1"/>
          </p:cNvPicPr>
          <p:nvPr/>
        </p:nvPicPr>
        <p:blipFill>
          <a:blip r:embed="rId3"/>
          <a:stretch>
            <a:fillRect/>
          </a:stretch>
        </p:blipFill>
        <p:spPr>
          <a:xfrm>
            <a:off x="7021235" y="1938586"/>
            <a:ext cx="4589573" cy="4363059"/>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57BBB2-56A3-B16F-C3DB-B01EFC907322}"/>
              </a:ext>
            </a:extLst>
          </p:cNvPr>
          <p:cNvSpPr>
            <a:spLocks noGrp="1"/>
          </p:cNvSpPr>
          <p:nvPr>
            <p:ph type="title"/>
          </p:nvPr>
        </p:nvSpPr>
        <p:spPr>
          <a:xfrm>
            <a:off x="549295" y="601200"/>
            <a:ext cx="11191361" cy="689514"/>
          </a:xfrm>
        </p:spPr>
        <p:txBody>
          <a:bodyPr/>
          <a:lstStyle/>
          <a:p>
            <a:r>
              <a:rPr lang="en-US" dirty="0"/>
              <a:t>References </a:t>
            </a:r>
          </a:p>
        </p:txBody>
      </p:sp>
      <p:sp>
        <p:nvSpPr>
          <p:cNvPr id="10" name="Content Placeholder 2">
            <a:extLst>
              <a:ext uri="{FF2B5EF4-FFF2-40B4-BE49-F238E27FC236}">
                <a16:creationId xmlns:a16="http://schemas.microsoft.com/office/drawing/2014/main" id="{A4C1E687-536A-2638-D0CB-BF47B91E1BCC}"/>
              </a:ext>
            </a:extLst>
          </p:cNvPr>
          <p:cNvSpPr>
            <a:spLocks noGrp="1"/>
          </p:cNvSpPr>
          <p:nvPr>
            <p:ph idx="1"/>
          </p:nvPr>
        </p:nvSpPr>
        <p:spPr>
          <a:xfrm>
            <a:off x="447816" y="601200"/>
            <a:ext cx="11292840" cy="4204800"/>
          </a:xfrm>
        </p:spPr>
        <p:txBody>
          <a:bodyPr/>
          <a:lstStyle/>
          <a:p>
            <a:r>
              <a:rPr lang="en-US" b="0" i="0" dirty="0">
                <a:solidFill>
                  <a:schemeClr val="tx1"/>
                </a:solidFill>
                <a:effectLst/>
                <a:latin typeface="Söhne"/>
              </a:rPr>
              <a:t>Pinheiro, J </a:t>
            </a:r>
            <a:r>
              <a:rPr lang="en-US" b="0" i="0" dirty="0" err="1">
                <a:solidFill>
                  <a:schemeClr val="tx1"/>
                </a:solidFill>
                <a:effectLst/>
                <a:latin typeface="Söhne"/>
              </a:rPr>
              <a:t>ilvan</a:t>
            </a:r>
            <a:r>
              <a:rPr lang="en-US" b="0" i="0" dirty="0">
                <a:solidFill>
                  <a:schemeClr val="tx1"/>
                </a:solidFill>
                <a:effectLst/>
                <a:latin typeface="Söhne"/>
              </a:rPr>
              <a:t>. "Software Development Life Cycle (SDLC) Phases." Medium, 2 Feb. 2018, </a:t>
            </a:r>
            <a:r>
              <a:rPr lang="en-US" b="0" i="0" dirty="0">
                <a:solidFill>
                  <a:schemeClr val="accent1">
                    <a:lumMod val="60000"/>
                    <a:lumOff val="40000"/>
                  </a:schemeClr>
                </a:solidFill>
                <a:effectLst/>
                <a:latin typeface="Söhne"/>
                <a:hlinkClick r:id="rId2">
                  <a:extLst>
                    <a:ext uri="{A12FA001-AC4F-418D-AE19-62706E023703}">
                      <ahyp:hlinkClr xmlns:ahyp="http://schemas.microsoft.com/office/drawing/2018/hyperlinkcolor" val="tx"/>
                    </a:ext>
                  </a:extLst>
                </a:hlinkClick>
              </a:rPr>
              <a:t>medium.com/@jilvanpinheiro/software-development-life-cycle-sdlc-phases-40d46afbe384</a:t>
            </a:r>
            <a:r>
              <a:rPr lang="en-US" b="0" i="0" dirty="0">
                <a:solidFill>
                  <a:schemeClr val="accent1">
                    <a:lumMod val="60000"/>
                    <a:lumOff val="40000"/>
                  </a:schemeClr>
                </a:solidFill>
                <a:effectLst/>
                <a:latin typeface="Söhne"/>
              </a:rPr>
              <a:t>.</a:t>
            </a:r>
          </a:p>
          <a:p>
            <a:r>
              <a:rPr lang="en-US" dirty="0"/>
              <a:t>Cobb, Charles G. The Project Manager's Guide to Mastering Agile: Principles and Practices for an Adaptive Approach. Hoboken: Wiley, 2015. eBook. ISBN: 9781118991046.</a:t>
            </a:r>
          </a:p>
          <a:p>
            <a:r>
              <a:rPr lang="en-US" dirty="0"/>
              <a:t>"BMC Blogs: Agile Roles and Responsibilities: A Comprehensive Guide." BMC,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www.bmc.com/blogs/agile-roles-responsibilities/</a:t>
            </a:r>
            <a:r>
              <a:rPr lang="en-US" dirty="0">
                <a:solidFill>
                  <a:schemeClr val="accent1">
                    <a:lumMod val="60000"/>
                    <a:lumOff val="40000"/>
                  </a:schemeClr>
                </a:solidFill>
              </a:rPr>
              <a:t>.</a:t>
            </a:r>
          </a:p>
          <a:p>
            <a:endParaRPr lang="en-US" dirty="0"/>
          </a:p>
        </p:txBody>
      </p:sp>
      <p:sp>
        <p:nvSpPr>
          <p:cNvPr id="12" name="Text Placeholder 3">
            <a:extLst>
              <a:ext uri="{FF2B5EF4-FFF2-40B4-BE49-F238E27FC236}">
                <a16:creationId xmlns:a16="http://schemas.microsoft.com/office/drawing/2014/main" id="{3F78C1F2-6079-3A2C-D2B6-ECC6B2FEC8B2}"/>
              </a:ext>
            </a:extLst>
          </p:cNvPr>
          <p:cNvSpPr>
            <a:spLocks noGrp="1"/>
          </p:cNvSpPr>
          <p:nvPr>
            <p:ph type="body" sz="half" idx="2"/>
          </p:nvPr>
        </p:nvSpPr>
        <p:spPr>
          <a:xfrm>
            <a:off x="5740823" y="5262296"/>
            <a:ext cx="5869987" cy="689515"/>
          </a:xfrm>
        </p:spPr>
        <p:txBody>
          <a:bodyPr/>
          <a:lstStyle/>
          <a:p>
            <a:endParaRPr lang="en-US" dirty="0"/>
          </a:p>
        </p:txBody>
      </p:sp>
    </p:spTree>
    <p:extLst>
      <p:ext uri="{BB962C8B-B14F-4D97-AF65-F5344CB8AC3E}">
        <p14:creationId xmlns:p14="http://schemas.microsoft.com/office/powerpoint/2010/main" val="21450620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41</TotalTime>
  <Words>741</Words>
  <Application>Microsoft Office PowerPoint</Application>
  <PresentationFormat>Widescreen</PresentationFormat>
  <Paragraphs>36</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MT</vt:lpstr>
      <vt:lpstr>Open Sans</vt:lpstr>
      <vt:lpstr>Söhne</vt:lpstr>
      <vt:lpstr>Wingdings 2</vt:lpstr>
      <vt:lpstr>Dividend</vt:lpstr>
      <vt:lpstr>Agile software design</vt:lpstr>
      <vt:lpstr>Agile teams and key composition</vt:lpstr>
      <vt:lpstr>Phases of the SDLC in Agile</vt:lpstr>
      <vt:lpstr>Waterfall vs. Agile</vt:lpstr>
      <vt:lpstr>Factors to Consider in Choosing Approach</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design</dc:title>
  <dc:creator>Caldwell, Carlis</dc:creator>
  <cp:lastModifiedBy>Caldwell, Carlis</cp:lastModifiedBy>
  <cp:revision>1</cp:revision>
  <dcterms:created xsi:type="dcterms:W3CDTF">2023-06-25T21:54:51Z</dcterms:created>
  <dcterms:modified xsi:type="dcterms:W3CDTF">2023-06-25T22:36:40Z</dcterms:modified>
</cp:coreProperties>
</file>