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17T02:05:53.423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1" Type="http://schemas.openxmlformats.org/officeDocument/2006/relationships/comments" Target="../comments/comment1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5814378" y="298450"/>
            <a:ext cx="5315585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4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TRƯỜNG ĐẠI HỌC GIAO THÔNG VẬN TẢI</a:t>
            </a:r>
            <a:br>
              <a:rPr lang="en-US" altLang="zh-CN" sz="24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</a:br>
            <a:r>
              <a:rPr lang="en-US" altLang="zh-CN" sz="24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THÀNH PHỐ HỒ CHÍ MINH</a:t>
            </a:r>
            <a:endParaRPr lang="en-US" altLang="zh-CN" sz="2400" b="1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3732848" y="1265555"/>
            <a:ext cx="4726305" cy="18148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BÁO CÁO </a:t>
            </a:r>
            <a:endParaRPr lang="en-US" altLang="zh-CN" sz="2800" b="1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  <a:p>
            <a:pPr algn="ctr"/>
            <a:r>
              <a:rPr lang="en-US" altLang="zh-CN" sz="28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KHOA CÔNG NGHỆ THÔNG TIN</a:t>
            </a:r>
            <a:endParaRPr lang="en-US" altLang="zh-CN" sz="2800" b="1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  <a:p>
            <a:pPr algn="ctr"/>
            <a:r>
              <a:rPr lang="en-US" altLang="zh-CN" sz="28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BỘ MÔN CƠ SỞ MÁY TÍNH</a:t>
            </a:r>
            <a:endParaRPr lang="en-US" altLang="zh-CN" sz="2800" b="1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  <a:p>
            <a:pPr algn="ctr"/>
            <a:endParaRPr lang="en-US" altLang="zh-CN" sz="2800" b="1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733165" y="2713355"/>
            <a:ext cx="4726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rgbClr val="FF0000"/>
                </a:solidFill>
              </a:rPr>
              <a:t>Tên đề tài: Cờ caro 3x3</a:t>
            </a: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2115185" y="3529330"/>
            <a:ext cx="6089650" cy="1383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Tên thành viên:  -Trần Đắc Lực</a:t>
            </a:r>
            <a:br>
              <a:rPr lang="en-US" altLang="zh-CN" sz="28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</a:br>
            <a:r>
              <a:rPr lang="en-US" altLang="zh-CN" sz="28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                                       -Phan Triều Cường</a:t>
            </a:r>
            <a:br>
              <a:rPr lang="en-US" altLang="zh-CN" sz="28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</a:br>
            <a:r>
              <a:rPr lang="en-US" altLang="zh-CN" sz="28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                                   -Trần Thanh Hòa</a:t>
            </a:r>
            <a:endParaRPr lang="en-US" altLang="zh-CN" sz="2800" b="1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569970" y="5573395"/>
            <a:ext cx="5051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Thành phố Hồ Chí Minh, ngày 21 tháng 1 năm 2024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2925445" y="4886960"/>
            <a:ext cx="269875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Mã nhóm: BT148</a:t>
            </a:r>
            <a:endParaRPr lang="en-US" altLang="zh-CN" sz="2800" b="1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9260" y="2766060"/>
            <a:ext cx="6253480" cy="1325880"/>
          </a:xfrm>
        </p:spPr>
        <p:txBody>
          <a:bodyPr>
            <a:noAutofit/>
          </a:bodyPr>
          <a:p>
            <a:pPr algn="ctr"/>
            <a:r>
              <a:rPr lang="en-US" sz="9600">
                <a:latin typeface="Algerian" panose="04020705040A02060702" charset="0"/>
                <a:cs typeface="Algerian" panose="04020705040A02060702" charset="0"/>
              </a:rPr>
              <a:t>thank you</a:t>
            </a:r>
            <a:endParaRPr lang="en-US" sz="9600">
              <a:latin typeface="Algerian" panose="04020705040A02060702" charset="0"/>
              <a:cs typeface="Algerian" panose="04020705040A0206070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760" y="-158750"/>
            <a:ext cx="3749040" cy="1325880"/>
          </a:xfrm>
        </p:spPr>
        <p:txBody>
          <a:bodyPr/>
          <a:p>
            <a:pPr algn="ctr"/>
            <a:r>
              <a:rPr lang="en-US" b="1">
                <a:latin typeface="Algerian" panose="04020705040A02060702" charset="0"/>
                <a:cs typeface="Algerian" panose="04020705040A02060702" charset="0"/>
              </a:rPr>
              <a:t>cờ caro 3x3</a:t>
            </a:r>
            <a:endParaRPr lang="en-US" b="1"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407160"/>
            <a:ext cx="5112385" cy="45707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645" y="731520"/>
            <a:ext cx="4940935" cy="39820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165" y="5174615"/>
            <a:ext cx="6439535" cy="1279525"/>
          </a:xfrm>
          <a:prstGeom prst="rect">
            <a:avLst/>
          </a:prstGeom>
        </p:spPr>
      </p:pic>
      <p:sp>
        <p:nvSpPr>
          <p:cNvPr id="9" name="Notched Right Arrow 8"/>
          <p:cNvSpPr/>
          <p:nvPr/>
        </p:nvSpPr>
        <p:spPr>
          <a:xfrm>
            <a:off x="5298440" y="3327400"/>
            <a:ext cx="1290320" cy="543560"/>
          </a:xfrm>
          <a:prstGeom prst="notchedRightArrow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/>
              <a:t>áp dụng</a:t>
            </a:r>
            <a:endParaRPr lang="en-US" sz="1400"/>
          </a:p>
        </p:txBody>
      </p:sp>
      <p:sp>
        <p:nvSpPr>
          <p:cNvPr id="11" name="Notched Right Arrow 10"/>
          <p:cNvSpPr/>
          <p:nvPr/>
        </p:nvSpPr>
        <p:spPr>
          <a:xfrm rot="3300000">
            <a:off x="5062855" y="4203700"/>
            <a:ext cx="1301750" cy="556895"/>
          </a:xfrm>
          <a:prstGeom prst="notchedRightArrow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/>
              <a:t>công dụng</a:t>
            </a:r>
            <a:endParaRPr lang="en-US" sz="1400"/>
          </a:p>
        </p:txBody>
      </p:sp>
      <p:sp>
        <p:nvSpPr>
          <p:cNvPr id="3" name="Rectangles 2"/>
          <p:cNvSpPr/>
          <p:nvPr/>
        </p:nvSpPr>
        <p:spPr>
          <a:xfrm>
            <a:off x="6671945" y="731520"/>
            <a:ext cx="4953635" cy="402463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5534025" y="5155565"/>
            <a:ext cx="6419215" cy="133731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99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99"/>
                            </p:stCondLst>
                            <p:childTnLst>
                              <p:par>
                                <p:cTn id="22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3" grpId="0" bldLvl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4445" y="365125"/>
            <a:ext cx="4563110" cy="1325880"/>
          </a:xfrm>
        </p:spPr>
        <p:txBody>
          <a:bodyPr/>
          <a:p>
            <a:r>
              <a:rPr lang="en-US" b="1">
                <a:latin typeface="Algerian" panose="04020705040A02060702" charset="0"/>
                <a:cs typeface="Algerian" panose="04020705040A02060702" charset="0"/>
                <a:sym typeface="+mn-ea"/>
              </a:rPr>
              <a:t>cờ caro 3x3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397635"/>
            <a:ext cx="5906770" cy="4225290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415" y="1544320"/>
            <a:ext cx="4786630" cy="366077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876415" y="5622925"/>
            <a:ext cx="4064000" cy="645160"/>
          </a:xfrm>
          <a:prstGeom prst="rect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cho phép người chơi nhập “X” tại một ô trên bàn cờ dựa vào số từ 1 đến 9</a:t>
            </a:r>
            <a:endParaRPr lang="en-US"/>
          </a:p>
        </p:txBody>
      </p:sp>
      <p:sp>
        <p:nvSpPr>
          <p:cNvPr id="10" name="Notched Right Arrow 9"/>
          <p:cNvSpPr/>
          <p:nvPr/>
        </p:nvSpPr>
        <p:spPr>
          <a:xfrm>
            <a:off x="5906770" y="3145790"/>
            <a:ext cx="970280" cy="427990"/>
          </a:xfrm>
          <a:prstGeom prst="notchedRightArrow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áp dụng</a:t>
            </a:r>
            <a:endParaRPr lang="en-US" sz="1200"/>
          </a:p>
        </p:txBody>
      </p:sp>
      <p:sp>
        <p:nvSpPr>
          <p:cNvPr id="3" name="Rectangles 2"/>
          <p:cNvSpPr/>
          <p:nvPr/>
        </p:nvSpPr>
        <p:spPr>
          <a:xfrm>
            <a:off x="6877685" y="1544955"/>
            <a:ext cx="4768215" cy="359029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Notched Right Arrow 4"/>
          <p:cNvSpPr/>
          <p:nvPr/>
        </p:nvSpPr>
        <p:spPr>
          <a:xfrm rot="3180000">
            <a:off x="5822950" y="4789805"/>
            <a:ext cx="1253490" cy="415290"/>
          </a:xfrm>
          <a:prstGeom prst="notchedRightArrow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tác dụng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99"/>
                            </p:stCondLst>
                            <p:childTnLst>
                              <p:par>
                                <p:cTn id="1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99"/>
                            </p:stCondLst>
                            <p:childTnLst>
                              <p:par>
                                <p:cTn id="22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15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3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8245" y="535305"/>
            <a:ext cx="2715260" cy="1517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60" y="628015"/>
            <a:ext cx="2538095" cy="14249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345" y="314325"/>
            <a:ext cx="2503805" cy="13989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9920" y="2172335"/>
            <a:ext cx="2217420" cy="12566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6195" y="4036060"/>
            <a:ext cx="2393950" cy="13627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4655" y="5398770"/>
            <a:ext cx="2399030" cy="1352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3505" y="5266690"/>
            <a:ext cx="2324100" cy="13017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3970" y="4594860"/>
            <a:ext cx="2161540" cy="12153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7570" y="2531745"/>
            <a:ext cx="2567940" cy="1431290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4191000" y="2318385"/>
            <a:ext cx="3873500" cy="2178685"/>
          </a:xfrm>
          <a:prstGeom prst="ellipse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4800" b="1">
                <a:latin typeface="Bahnschrift" panose="020B0502040204020203" charset="0"/>
                <a:cs typeface="Bahnschrift" panose="020B0502040204020203" charset="0"/>
              </a:rPr>
              <a:t>tương tự</a:t>
            </a:r>
            <a:r>
              <a:rPr lang="en-US" sz="4800">
                <a:latin typeface="Bahnschrift" panose="020B0502040204020203" charset="0"/>
                <a:cs typeface="Bahnschrift" panose="020B0502040204020203" charset="0"/>
              </a:rPr>
              <a:t> </a:t>
            </a:r>
            <a:endParaRPr lang="en-US" sz="4800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4019550" y="1278255"/>
            <a:ext cx="362585" cy="290195"/>
          </a:xfrm>
          <a:prstGeom prst="rightArrow">
            <a:avLst/>
          </a:prstGeom>
        </p:spPr>
        <p:style>
          <a:lnRef idx="0">
            <a:srgbClr val="FFFFFF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7028815" y="1165860"/>
            <a:ext cx="396240" cy="240665"/>
          </a:xfrm>
          <a:prstGeom prst="rightArrow">
            <a:avLst/>
          </a:prstGeom>
        </p:spPr>
        <p:style>
          <a:lnRef idx="0">
            <a:srgbClr val="FFFFFF"/>
          </a:lnRef>
          <a:fillRef idx="1">
            <a:prstClr val="black"/>
          </a:fillRef>
          <a:effectRef idx="2">
            <a:prstClr val="black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9826625" y="3566160"/>
            <a:ext cx="473075" cy="353060"/>
          </a:xfrm>
          <a:prstGeom prst="rightArrow">
            <a:avLst/>
          </a:prstGeom>
        </p:spPr>
        <p:style>
          <a:lnRef idx="0">
            <a:srgbClr val="FFFFFF"/>
          </a:lnRef>
          <a:fillRef idx="1">
            <a:prstClr val="black"/>
          </a:fillRef>
          <a:effectRef idx="2">
            <a:prstClr val="black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200000">
            <a:off x="2275205" y="4043680"/>
            <a:ext cx="307340" cy="453390"/>
          </a:xfrm>
          <a:prstGeom prst="rightArrow">
            <a:avLst/>
          </a:prstGeom>
        </p:spPr>
        <p:style>
          <a:lnRef idx="0">
            <a:srgbClr val="FFFFFF"/>
          </a:lnRef>
          <a:fillRef idx="1">
            <a:prstClr val="black"/>
          </a:fillRef>
          <a:effectRef idx="2">
            <a:prstClr val="black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0620000">
            <a:off x="6310630" y="5902960"/>
            <a:ext cx="382270" cy="343535"/>
          </a:xfrm>
          <a:prstGeom prst="rightArrow">
            <a:avLst/>
          </a:prstGeom>
        </p:spPr>
        <p:style>
          <a:lnRef idx="0">
            <a:srgbClr val="FFFFFF"/>
          </a:lnRef>
          <a:fillRef idx="1">
            <a:prstClr val="black"/>
          </a:fillRef>
          <a:effectRef idx="2">
            <a:prstClr val="black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Bent-Up Arrow 32"/>
          <p:cNvSpPr/>
          <p:nvPr/>
        </p:nvSpPr>
        <p:spPr>
          <a:xfrm rot="16200000" flipH="1">
            <a:off x="9662795" y="5609590"/>
            <a:ext cx="538480" cy="615950"/>
          </a:xfrm>
          <a:prstGeom prst="bentUpArrow">
            <a:avLst/>
          </a:prstGeom>
        </p:spPr>
        <p:style>
          <a:lnRef idx="0">
            <a:srgbClr val="FFFFFF"/>
          </a:lnRef>
          <a:fillRef idx="1">
            <a:prstClr val="black"/>
          </a:fillRef>
          <a:effectRef idx="2">
            <a:prstClr val="black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Bent-Up Arrow 33"/>
          <p:cNvSpPr/>
          <p:nvPr/>
        </p:nvSpPr>
        <p:spPr>
          <a:xfrm rot="11040000" flipH="1">
            <a:off x="10155555" y="1050925"/>
            <a:ext cx="753745" cy="786765"/>
          </a:xfrm>
          <a:prstGeom prst="bentUpArrow">
            <a:avLst/>
          </a:prstGeom>
        </p:spPr>
        <p:style>
          <a:lnRef idx="0">
            <a:srgbClr val="FFFFFF"/>
          </a:lnRef>
          <a:fillRef idx="1">
            <a:prstClr val="black"/>
          </a:fillRef>
          <a:effectRef idx="2">
            <a:prstClr val="black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Bent-Up Arrow 34"/>
          <p:cNvSpPr/>
          <p:nvPr/>
        </p:nvSpPr>
        <p:spPr>
          <a:xfrm flipH="1">
            <a:off x="2014220" y="5958840"/>
            <a:ext cx="1275080" cy="581025"/>
          </a:xfrm>
          <a:prstGeom prst="bentUpArrow">
            <a:avLst/>
          </a:prstGeom>
        </p:spPr>
        <p:style>
          <a:lnRef idx="0">
            <a:srgbClr val="FFFFFF"/>
          </a:lnRef>
          <a:fillRef idx="1">
            <a:prstClr val="black"/>
          </a:fillRef>
          <a:effectRef idx="2">
            <a:prstClr val="black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20" idx="1"/>
            <a:endCxn id="8" idx="2"/>
          </p:cNvCxnSpPr>
          <p:nvPr/>
        </p:nvCxnSpPr>
        <p:spPr>
          <a:xfrm flipH="1" flipV="1">
            <a:off x="2555875" y="2052955"/>
            <a:ext cx="2202180" cy="5842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0"/>
            <a:endCxn id="9" idx="2"/>
          </p:cNvCxnSpPr>
          <p:nvPr/>
        </p:nvCxnSpPr>
        <p:spPr>
          <a:xfrm flipH="1" flipV="1">
            <a:off x="5737225" y="2052955"/>
            <a:ext cx="390525" cy="26543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7"/>
            <a:endCxn id="10" idx="2"/>
          </p:cNvCxnSpPr>
          <p:nvPr/>
        </p:nvCxnSpPr>
        <p:spPr>
          <a:xfrm flipV="1">
            <a:off x="7497445" y="1713230"/>
            <a:ext cx="1214120" cy="92392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0" idx="6"/>
            <a:endCxn id="11" idx="1"/>
          </p:cNvCxnSpPr>
          <p:nvPr/>
        </p:nvCxnSpPr>
        <p:spPr>
          <a:xfrm flipV="1">
            <a:off x="8064500" y="2800985"/>
            <a:ext cx="1455420" cy="6070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5"/>
            <a:endCxn id="12" idx="1"/>
          </p:cNvCxnSpPr>
          <p:nvPr/>
        </p:nvCxnSpPr>
        <p:spPr>
          <a:xfrm>
            <a:off x="7497445" y="4178300"/>
            <a:ext cx="1428750" cy="5391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4"/>
            <a:endCxn id="13" idx="0"/>
          </p:cNvCxnSpPr>
          <p:nvPr/>
        </p:nvCxnSpPr>
        <p:spPr>
          <a:xfrm>
            <a:off x="6127750" y="4497070"/>
            <a:ext cx="1836420" cy="9017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3"/>
            <a:endCxn id="14" idx="0"/>
          </p:cNvCxnSpPr>
          <p:nvPr/>
        </p:nvCxnSpPr>
        <p:spPr>
          <a:xfrm>
            <a:off x="4758055" y="4178300"/>
            <a:ext cx="317500" cy="10883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5" idx="3"/>
          </p:cNvCxnSpPr>
          <p:nvPr/>
        </p:nvCxnSpPr>
        <p:spPr>
          <a:xfrm flipH="1">
            <a:off x="3445510" y="3892550"/>
            <a:ext cx="902970" cy="13100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2"/>
            <a:endCxn id="16" idx="3"/>
          </p:cNvCxnSpPr>
          <p:nvPr/>
        </p:nvCxnSpPr>
        <p:spPr>
          <a:xfrm flipH="1" flipV="1">
            <a:off x="3445510" y="3247390"/>
            <a:ext cx="745490" cy="1606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7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7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1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00"/>
                            </p:stCondLst>
                            <p:childTnLst>
                              <p:par>
                                <p:cTn id="37" presetID="7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00"/>
                            </p:stCondLst>
                            <p:childTnLst>
                              <p:par>
                                <p:cTn id="47" presetID="7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300"/>
                            </p:stCondLst>
                            <p:childTnLst>
                              <p:par>
                                <p:cTn id="57" presetID="7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900"/>
                            </p:stCondLst>
                            <p:childTnLst>
                              <p:par>
                                <p:cTn id="67" presetID="7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7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100"/>
                            </p:stCondLst>
                            <p:childTnLst>
                              <p:par>
                                <p:cTn id="87" presetID="7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7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34" grpId="0" animBg="1"/>
      <p:bldP spid="25" grpId="0" animBg="1"/>
      <p:bldP spid="33" grpId="0" animBg="1"/>
      <p:bldP spid="28" grpId="0" animBg="1"/>
      <p:bldP spid="3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560" y="636905"/>
            <a:ext cx="4246880" cy="1325880"/>
          </a:xfrm>
        </p:spPr>
        <p:txBody>
          <a:bodyPr/>
          <a:p>
            <a:r>
              <a:rPr lang="en-US" b="1">
                <a:latin typeface="Algerian" panose="04020705040A02060702" charset="0"/>
                <a:cs typeface="Algerian" panose="04020705040A02060702" charset="0"/>
                <a:sym typeface="+mn-ea"/>
              </a:rPr>
              <a:t>cờ caro 3x3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510665"/>
            <a:ext cx="5102860" cy="52254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645" y="1710055"/>
            <a:ext cx="5663565" cy="2954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010" y="5403850"/>
            <a:ext cx="5996940" cy="1229995"/>
          </a:xfrm>
          <a:prstGeom prst="rect">
            <a:avLst/>
          </a:prstGeom>
        </p:spPr>
      </p:pic>
      <p:sp>
        <p:nvSpPr>
          <p:cNvPr id="3" name="Notched Right Arrow 2"/>
          <p:cNvSpPr/>
          <p:nvPr/>
        </p:nvSpPr>
        <p:spPr>
          <a:xfrm>
            <a:off x="5184140" y="3185160"/>
            <a:ext cx="1119505" cy="435610"/>
          </a:xfrm>
          <a:prstGeom prst="notchedRightArrow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/>
              <a:t>áp dụng</a:t>
            </a:r>
            <a:endParaRPr lang="en-US" sz="1600"/>
          </a:p>
        </p:txBody>
      </p:sp>
      <p:sp>
        <p:nvSpPr>
          <p:cNvPr id="7" name="Text Box 6"/>
          <p:cNvSpPr txBox="1"/>
          <p:nvPr/>
        </p:nvSpPr>
        <p:spPr>
          <a:xfrm>
            <a:off x="5985510" y="33470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8" name="Notched Right Arrow 7"/>
          <p:cNvSpPr/>
          <p:nvPr/>
        </p:nvSpPr>
        <p:spPr>
          <a:xfrm rot="2460000">
            <a:off x="4981575" y="4378960"/>
            <a:ext cx="1358265" cy="582930"/>
          </a:xfrm>
          <a:prstGeom prst="notchedRightArrow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tác dụng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6295390" y="1706245"/>
            <a:ext cx="5680710" cy="2952115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6049010" y="5403850"/>
            <a:ext cx="5996305" cy="1229995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99"/>
                            </p:stCondLst>
                            <p:childTnLst>
                              <p:par>
                                <p:cTn id="1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99"/>
                            </p:stCondLst>
                            <p:childTnLst>
                              <p:par>
                                <p:cTn id="22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15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4445" y="113030"/>
            <a:ext cx="4563110" cy="1325880"/>
          </a:xfrm>
        </p:spPr>
        <p:txBody>
          <a:bodyPr/>
          <a:p>
            <a:r>
              <a:rPr lang="en-US" b="1">
                <a:latin typeface="Algerian" panose="04020705040A02060702" charset="0"/>
                <a:cs typeface="Algerian" panose="04020705040A02060702" charset="0"/>
                <a:sym typeface="+mn-ea"/>
              </a:rPr>
              <a:t>cờ caro 3x3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55520"/>
            <a:ext cx="4754880" cy="2346960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6362700" y="1361440"/>
            <a:ext cx="5829300" cy="1844040"/>
          </a:xfrm>
          <a:prstGeom prst="borderCallout2">
            <a:avLst>
              <a:gd name="adj1" fmla="val 49449"/>
              <a:gd name="adj2" fmla="val -420"/>
              <a:gd name="adj3" fmla="val 47796"/>
              <a:gd name="adj4" fmla="val -16312"/>
              <a:gd name="adj5" fmla="val 122382"/>
              <a:gd name="adj6" fmla="val -27140"/>
            </a:avLst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>
                <a:sym typeface="+mn-ea"/>
              </a:rPr>
              <a:t>Đoạn mã này thực hiện lượt đi của người chơi 'X', kiểm tra xem sau đó có người chơi nào chiến thắng không, và in ra thông báo tương ứng. 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Nếu có người chơi chiến thắng, chương trình kết thúc; nếu không, chương trình sẽ tiếp tục với các bước tiếp theo của trò chơi.</a:t>
            </a:r>
            <a:endParaRPr lang="en-US"/>
          </a:p>
        </p:txBody>
      </p:sp>
      <p:sp>
        <p:nvSpPr>
          <p:cNvPr id="11" name="Line Callout 2 10"/>
          <p:cNvSpPr/>
          <p:nvPr/>
        </p:nvSpPr>
        <p:spPr>
          <a:xfrm>
            <a:off x="6429375" y="4061460"/>
            <a:ext cx="5762625" cy="2095500"/>
          </a:xfrm>
          <a:prstGeom prst="borderCallout2">
            <a:avLst>
              <a:gd name="adj1" fmla="val 51060"/>
              <a:gd name="adj2" fmla="val -264"/>
              <a:gd name="adj3" fmla="val 53454"/>
              <a:gd name="adj4" fmla="val -19658"/>
              <a:gd name="adj5" fmla="val -21333"/>
              <a:gd name="adj6" fmla="val -28804"/>
            </a:avLst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5" y="4061460"/>
            <a:ext cx="5763260" cy="2095500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-635" y="2256790"/>
            <a:ext cx="4766310" cy="2332355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lowchart: Alternate Process 3"/>
          <p:cNvSpPr/>
          <p:nvPr/>
        </p:nvSpPr>
        <p:spPr>
          <a:xfrm>
            <a:off x="5245735" y="0"/>
            <a:ext cx="1838960" cy="779780"/>
          </a:xfrm>
          <a:prstGeom prst="flowChartAlternateProcess">
            <a:avLst/>
          </a:prstGeom>
        </p:spPr>
        <p:style>
          <a:lnRef idx="2">
            <a:prstClr val="black"/>
          </a:lnRef>
          <a:fillRef idx="2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/>
              <a:t>Tương tự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" y="845185"/>
            <a:ext cx="3482975" cy="13881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410" y="865505"/>
            <a:ext cx="3542665" cy="14154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335" y="844550"/>
            <a:ext cx="3531235" cy="1374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245" y="2591435"/>
            <a:ext cx="3575050" cy="16294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9550" y="2630170"/>
            <a:ext cx="3538855" cy="16071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" y="2640330"/>
            <a:ext cx="3524250" cy="15665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10" y="4756785"/>
            <a:ext cx="3482340" cy="15741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6695" y="4728210"/>
            <a:ext cx="3719195" cy="16008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4360" y="4704715"/>
            <a:ext cx="3460115" cy="1626235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3524885" y="1539240"/>
            <a:ext cx="517525" cy="3429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605395" y="1530985"/>
            <a:ext cx="489585" cy="8255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19365" y="5417185"/>
            <a:ext cx="489585" cy="8255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78225" y="5433695"/>
            <a:ext cx="489585" cy="8255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9895205" y="2257425"/>
            <a:ext cx="12065" cy="35306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6" idx="0"/>
          </p:cNvCxnSpPr>
          <p:nvPr/>
        </p:nvCxnSpPr>
        <p:spPr>
          <a:xfrm>
            <a:off x="1772920" y="4272915"/>
            <a:ext cx="37465" cy="455295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7555865" y="3393440"/>
            <a:ext cx="589280" cy="635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3524885" y="3454400"/>
            <a:ext cx="466725" cy="889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Rectangles 1"/>
          <p:cNvSpPr/>
          <p:nvPr/>
        </p:nvSpPr>
        <p:spPr>
          <a:xfrm>
            <a:off x="29845" y="850265"/>
            <a:ext cx="3482340" cy="1391285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4027170" y="845185"/>
            <a:ext cx="3543300" cy="1395730"/>
          </a:xfrm>
          <a:prstGeom prst="rect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8101965" y="844550"/>
            <a:ext cx="3566160" cy="1397635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8178800" y="2602865"/>
            <a:ext cx="3498850" cy="1619885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4011930" y="2610485"/>
            <a:ext cx="3536315" cy="1626235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s 24"/>
          <p:cNvSpPr/>
          <p:nvPr/>
        </p:nvSpPr>
        <p:spPr>
          <a:xfrm>
            <a:off x="3175" y="2630170"/>
            <a:ext cx="3567430" cy="1607185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ectangles 25"/>
          <p:cNvSpPr/>
          <p:nvPr/>
        </p:nvSpPr>
        <p:spPr>
          <a:xfrm>
            <a:off x="41910" y="4728210"/>
            <a:ext cx="3536315" cy="1626235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4046220" y="4728210"/>
            <a:ext cx="3536315" cy="1626235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s 27"/>
          <p:cNvSpPr/>
          <p:nvPr/>
        </p:nvSpPr>
        <p:spPr>
          <a:xfrm>
            <a:off x="8183245" y="4704715"/>
            <a:ext cx="3482340" cy="1626235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3" grpId="0" animBg="1"/>
      <p:bldP spid="16" grpId="0" animBg="1"/>
      <p:bldP spid="17" grpId="0" animBg="1"/>
      <p:bldP spid="23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4445" y="339725"/>
            <a:ext cx="4563110" cy="1325880"/>
          </a:xfrm>
        </p:spPr>
        <p:txBody>
          <a:bodyPr/>
          <a:p>
            <a:r>
              <a:rPr lang="en-US" b="1">
                <a:latin typeface="Algerian" panose="04020705040A02060702" charset="0"/>
                <a:cs typeface="Algerian" panose="04020705040A02060702" charset="0"/>
                <a:sym typeface="+mn-ea"/>
              </a:rPr>
              <a:t>cờ caro 3x3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0" y="2306955"/>
            <a:ext cx="5917565" cy="225171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7583805" y="2306955"/>
            <a:ext cx="4013200" cy="2185670"/>
          </a:xfrm>
          <a:prstGeom prst="rect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Thông báo kết thúc trò chơi và hiển thị trạng thái cuối cùng của bảng Caro. Câu lệnh ‘</a:t>
            </a:r>
            <a:r>
              <a:rPr lang="en-US" b="1"/>
              <a:t>return 0;</a:t>
            </a:r>
            <a:r>
              <a:rPr lang="en-US"/>
              <a:t>’ dùng để thoát khỏi chương trình với mã trả về 0, thường là biểu thị cho việc chương trình kết thúc mà không có lỗi.</a:t>
            </a:r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035675" y="3114675"/>
            <a:ext cx="1363345" cy="421640"/>
          </a:xfrm>
          <a:prstGeom prst="rightArrow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công dụng</a:t>
            </a:r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54610" y="2282825"/>
            <a:ext cx="5910580" cy="227584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99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0" grpId="0" animBg="1"/>
      <p:bldP spid="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/>
        </p:nvSpPr>
        <p:spPr>
          <a:xfrm>
            <a:off x="3814445" y="168275"/>
            <a:ext cx="456311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Algerian" panose="04020705040A02060702" charset="0"/>
                <a:cs typeface="Algerian" panose="04020705040A02060702" charset="0"/>
                <a:sym typeface="+mn-ea"/>
              </a:rPr>
              <a:t>cờ caro 3x3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1067435" y="2644775"/>
            <a:ext cx="2506345" cy="156845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Màng hình sau khi kiểm tra và xuất ra kết quả</a:t>
            </a:r>
            <a:endParaRPr lang="en-US" b="1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735705" y="3435985"/>
            <a:ext cx="1629410" cy="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8620" y="1630680"/>
            <a:ext cx="5913120" cy="3596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1069</Words>
  <Application>WPS Presentation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Algerian</vt:lpstr>
      <vt:lpstr>Bahnschrift</vt:lpstr>
      <vt:lpstr>Calibri</vt:lpstr>
      <vt:lpstr>Microsoft YaHei</vt:lpstr>
      <vt:lpstr>Arial Unicode MS</vt:lpstr>
      <vt:lpstr>Calibri Light</vt:lpstr>
      <vt:lpstr>Office Theme</vt:lpstr>
      <vt:lpstr>Cờ caro 3x3</vt:lpstr>
      <vt:lpstr>cờ caro 3x3</vt:lpstr>
      <vt:lpstr>cờ caro 3x3</vt:lpstr>
      <vt:lpstr>PowerPoint 演示文稿</vt:lpstr>
      <vt:lpstr>cờ caro 3x3</vt:lpstr>
      <vt:lpstr>cờ caro 3x3</vt:lpstr>
      <vt:lpstr>PowerPoint 演示文稿</vt:lpstr>
      <vt:lpstr>cờ caro 3x3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Cờ caro 3x3</dc:title>
  <dc:creator>ADMIN</dc:creator>
  <cp:lastModifiedBy>ADMIN</cp:lastModifiedBy>
  <cp:revision>10</cp:revision>
  <dcterms:created xsi:type="dcterms:W3CDTF">2024-01-16T18:50:00Z</dcterms:created>
  <dcterms:modified xsi:type="dcterms:W3CDTF">2024-01-27T16:02:12Z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72AFEF8B81F14296871A94FA4D194C44_13</vt:lpwstr>
  </property>
  <property fmtid="{D5CDD505-2E9C-101B-9397-08002B2CF9AE}" pid="3" name="KSOProductBuildVer">
    <vt:lpwstr>1033-12.2.0.13431</vt:lpwstr>
  </property>
</Properties>
</file>