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8"/>
  </p:notesMasterIdLst>
  <p:handoutMasterIdLst>
    <p:handoutMasterId r:id="rId9"/>
  </p:handoutMasterIdLst>
  <p:sldIdLst>
    <p:sldId id="458" r:id="rId2"/>
    <p:sldId id="465" r:id="rId3"/>
    <p:sldId id="466" r:id="rId4"/>
    <p:sldId id="462" r:id="rId5"/>
    <p:sldId id="461" r:id="rId6"/>
    <p:sldId id="460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AB0810"/>
    <a:srgbClr val="FDBE24"/>
    <a:srgbClr val="FA661C"/>
    <a:srgbClr val="90BDDB"/>
    <a:srgbClr val="335FFA"/>
    <a:srgbClr val="349A97"/>
    <a:srgbClr val="2C92B6"/>
    <a:srgbClr val="489542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712"/>
  </p:normalViewPr>
  <p:slideViewPr>
    <p:cSldViewPr snapToGrid="0" snapToObjects="1" showGuides="1">
      <p:cViewPr varScale="1">
        <p:scale>
          <a:sx n="127" d="100"/>
          <a:sy n="127" d="100"/>
        </p:scale>
        <p:origin x="192" y="216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6/19/17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2" y="324000"/>
            <a:ext cx="941172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c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" y="-5999"/>
            <a:ext cx="9153144" cy="5155499"/>
          </a:xfrm>
          <a:prstGeom prst="rect">
            <a:avLst/>
          </a:prstGeom>
        </p:spPr>
      </p:pic>
      <p:pic>
        <p:nvPicPr>
          <p:cNvPr id="1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047" y="320675"/>
            <a:ext cx="94813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4D4D4D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8551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63904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4D4D4D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9002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6545" y="1646238"/>
            <a:ext cx="1990911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6" y="-2571"/>
            <a:ext cx="9150431" cy="51486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60" y="1643634"/>
            <a:ext cx="2080678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7911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Relationship Id="rId3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922" r:id="rId2"/>
    <p:sldLayoutId id="2147483875" r:id="rId3"/>
    <p:sldLayoutId id="2147483877" r:id="rId4"/>
    <p:sldLayoutId id="2147483876" r:id="rId5"/>
    <p:sldLayoutId id="2147483878" r:id="rId6"/>
    <p:sldLayoutId id="2147483881" r:id="rId7"/>
    <p:sldLayoutId id="2147483880" r:id="rId8"/>
    <p:sldLayoutId id="2147483905" r:id="rId9"/>
    <p:sldLayoutId id="2147483906" r:id="rId10"/>
    <p:sldLayoutId id="2147483879" r:id="rId11"/>
    <p:sldLayoutId id="2147483883" r:id="rId12"/>
    <p:sldLayoutId id="2147483886" r:id="rId13"/>
    <p:sldLayoutId id="2147483887" r:id="rId14"/>
    <p:sldLayoutId id="2147483884" r:id="rId15"/>
    <p:sldLayoutId id="2147483885" r:id="rId16"/>
    <p:sldLayoutId id="2147483907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917" r:id="rId23"/>
    <p:sldLayoutId id="2147483918" r:id="rId24"/>
    <p:sldLayoutId id="2147483895" r:id="rId25"/>
    <p:sldLayoutId id="2147483871" r:id="rId26"/>
    <p:sldLayoutId id="2147483898" r:id="rId27"/>
    <p:sldLayoutId id="2147483908" r:id="rId28"/>
    <p:sldLayoutId id="2147483909" r:id="rId29"/>
    <p:sldLayoutId id="2147483910" r:id="rId30"/>
    <p:sldLayoutId id="2147483911" r:id="rId31"/>
    <p:sldLayoutId id="2147483914" r:id="rId32"/>
    <p:sldLayoutId id="2147483896" r:id="rId33"/>
    <p:sldLayoutId id="2147483912" r:id="rId34"/>
    <p:sldLayoutId id="2147483913" r:id="rId35"/>
    <p:sldLayoutId id="2147483897" r:id="rId36"/>
    <p:sldLayoutId id="2147483923" r:id="rId3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David </a:t>
            </a:r>
            <a:r>
              <a:rPr lang="en-US" dirty="0" err="1" smtClean="0">
                <a:latin typeface="Arial" charset="0"/>
              </a:rPr>
              <a:t>Cobos</a:t>
            </a:r>
            <a:endParaRPr lang="en-US" dirty="0">
              <a:latin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Solutions Integration Architect, Advanced Services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0" dirty="0" err="1" smtClean="0"/>
              <a:t>MW_Manager</a:t>
            </a:r>
            <a:r>
              <a:rPr lang="en-US" kern="0" dirty="0" smtClean="0"/>
              <a:t> 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22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Modulo: </a:t>
            </a:r>
            <a:r>
              <a:rPr lang="es-ES_tradnl" dirty="0" err="1" smtClean="0"/>
              <a:t>MW_Management</a:t>
            </a:r>
            <a:endParaRPr lang="es-ES_trad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074459"/>
            <a:ext cx="3878587" cy="3168210"/>
          </a:xfrm>
        </p:spPr>
        <p:txBody>
          <a:bodyPr/>
          <a:lstStyle/>
          <a:p>
            <a:pPr marL="57136" indent="0">
              <a:buNone/>
            </a:pPr>
            <a:r>
              <a:rPr lang="es-ES_tradnl" sz="1600" b="1" dirty="0" smtClean="0"/>
              <a:t>Controles Generales</a:t>
            </a:r>
          </a:p>
          <a:p>
            <a:r>
              <a:rPr lang="es-ES_tradnl" sz="1600" dirty="0" smtClean="0"/>
              <a:t>Seleccionar </a:t>
            </a:r>
            <a:r>
              <a:rPr lang="es-ES_tradnl" sz="1600" dirty="0"/>
              <a:t>el proyecto o Ingresar el PID.</a:t>
            </a:r>
          </a:p>
          <a:p>
            <a:r>
              <a:rPr lang="es-ES_tradnl" sz="1600" dirty="0"/>
              <a:t>Hacer consulta, Generar Reporte General.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10510" y="1074459"/>
            <a:ext cx="3878587" cy="3989910"/>
          </a:xfrm>
          <a:prstGeom prst="rect">
            <a:avLst/>
          </a:prstGeom>
          <a:solidFill>
            <a:schemeClr val="bg1"/>
          </a:solidFill>
        </p:spPr>
        <p:txBody>
          <a:bodyPr lIns="91420" tIns="45710" rIns="91420" bIns="45710">
            <a:noAutofit/>
          </a:bodyPr>
          <a:lstStyle>
            <a:lvl1pPr marL="280928" indent="-223792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507895" indent="-215855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747558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6" indent="0">
              <a:buNone/>
            </a:pPr>
            <a:r>
              <a:rPr lang="es-ES_tradnl" sz="1600" b="1" dirty="0" smtClean="0"/>
              <a:t>Controles Específicos</a:t>
            </a:r>
          </a:p>
          <a:p>
            <a:r>
              <a:rPr lang="es-ES_tradnl" sz="1600" dirty="0" smtClean="0"/>
              <a:t>Regresar </a:t>
            </a:r>
            <a:r>
              <a:rPr lang="es-ES_tradnl" sz="1600" dirty="0"/>
              <a:t>a Controles Generales.</a:t>
            </a:r>
          </a:p>
          <a:p>
            <a:r>
              <a:rPr lang="es-ES_tradnl" sz="1600" dirty="0"/>
              <a:t>Crear una ventana</a:t>
            </a:r>
          </a:p>
          <a:p>
            <a:r>
              <a:rPr lang="es-ES_tradnl" sz="1600" dirty="0"/>
              <a:t>Editar una Ventana</a:t>
            </a:r>
          </a:p>
          <a:p>
            <a:r>
              <a:rPr lang="es-ES_tradnl" sz="1600" dirty="0"/>
              <a:t>Generar Reporte de Proyecto</a:t>
            </a:r>
          </a:p>
          <a:p>
            <a:r>
              <a:rPr lang="es-ES_tradnl" sz="1600" dirty="0"/>
              <a:t>Cambio de estado.</a:t>
            </a:r>
          </a:p>
          <a:p>
            <a:pPr lvl="1"/>
            <a:r>
              <a:rPr lang="es-ES_tradnl" sz="1600" dirty="0"/>
              <a:t>Enviar Propuesta</a:t>
            </a:r>
          </a:p>
          <a:p>
            <a:pPr lvl="1"/>
            <a:r>
              <a:rPr lang="es-ES_tradnl" sz="1600" dirty="0"/>
              <a:t>Enviar Programación</a:t>
            </a:r>
          </a:p>
          <a:p>
            <a:pPr lvl="1"/>
            <a:r>
              <a:rPr lang="es-ES_tradnl" sz="1600" dirty="0"/>
              <a:t>Enviar Éxito</a:t>
            </a:r>
          </a:p>
          <a:p>
            <a:pPr lvl="1"/>
            <a:r>
              <a:rPr lang="es-ES_tradnl" sz="1600" dirty="0"/>
              <a:t>Enviar Cancelación</a:t>
            </a:r>
          </a:p>
          <a:p>
            <a:pPr lvl="2"/>
            <a:r>
              <a:rPr lang="es-ES_tradnl" dirty="0"/>
              <a:t>Seleccionar quien cancela.</a:t>
            </a:r>
          </a:p>
          <a:p>
            <a:pPr lvl="2"/>
            <a:r>
              <a:rPr lang="es-ES_tradnl" dirty="0"/>
              <a:t>Explicar el motivo.</a:t>
            </a:r>
          </a:p>
          <a:p>
            <a:pPr lvl="2"/>
            <a:endParaRPr lang="es-ES_tradnl" dirty="0"/>
          </a:p>
          <a:p>
            <a:endParaRPr lang="es-ES_tradnl" sz="1600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48096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1838" y="1073150"/>
            <a:ext cx="8277344" cy="3168210"/>
          </a:xfrm>
        </p:spPr>
        <p:txBody>
          <a:bodyPr/>
          <a:lstStyle/>
          <a:p>
            <a:r>
              <a:rPr lang="es-ES_tradnl" sz="1600" dirty="0"/>
              <a:t>Una vez autenticado “</a:t>
            </a:r>
            <a:r>
              <a:rPr lang="es-ES_tradnl" sz="1600" dirty="0" err="1"/>
              <a:t>Admin</a:t>
            </a:r>
            <a:r>
              <a:rPr lang="es-ES_tradnl" sz="1600" dirty="0"/>
              <a:t>” puede acceder a todos los niveles de la pagina y puede crear usuarios en un modulo de administración</a:t>
            </a:r>
            <a:r>
              <a:rPr lang="es-ES_tradnl" sz="1600" dirty="0" smtClean="0"/>
              <a:t>.</a:t>
            </a:r>
          </a:p>
          <a:p>
            <a:r>
              <a:rPr lang="es-ES_tradnl" sz="1600" dirty="0" smtClean="0"/>
              <a:t>“</a:t>
            </a:r>
            <a:r>
              <a:rPr lang="es-ES_tradnl" sz="1600" dirty="0" err="1" smtClean="0"/>
              <a:t>Admin</a:t>
            </a:r>
            <a:r>
              <a:rPr lang="es-ES_tradnl" sz="1600" dirty="0" smtClean="0"/>
              <a:t>” crea usuarios utilizando el Nombre, Apellido y Correo Electrónico.</a:t>
            </a:r>
          </a:p>
          <a:p>
            <a:r>
              <a:rPr lang="es-ES_tradnl" sz="1600" dirty="0" smtClean="0"/>
              <a:t>Se notifica por correo electrónico al usuario con instrucciones para ingresar al portal y para obtener su </a:t>
            </a:r>
            <a:r>
              <a:rPr lang="es-ES_tradnl" sz="1600" dirty="0" err="1" smtClean="0"/>
              <a:t>token</a:t>
            </a:r>
            <a:r>
              <a:rPr lang="es-ES_tradnl" sz="1600" dirty="0" smtClean="0"/>
              <a:t> de </a:t>
            </a:r>
            <a:r>
              <a:rPr lang="es-ES_tradnl" sz="1600" dirty="0" err="1" smtClean="0"/>
              <a:t>smartsheet</a:t>
            </a:r>
            <a:r>
              <a:rPr lang="es-ES_tradnl" sz="1600" dirty="0" smtClean="0"/>
              <a:t>.</a:t>
            </a:r>
          </a:p>
          <a:p>
            <a:r>
              <a:rPr lang="es-ES_tradnl" sz="1600" dirty="0" smtClean="0"/>
              <a:t>Cuando “Usuario” ingresa por primera vez solicita actualizar la contraseña definir una pregunta secreta, una respuesta y solicita ingresar el </a:t>
            </a:r>
            <a:r>
              <a:rPr lang="es-ES_tradnl" sz="1600" dirty="0" err="1" smtClean="0"/>
              <a:t>smartsheet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token</a:t>
            </a:r>
            <a:r>
              <a:rPr lang="es-ES_tradnl" sz="1600" dirty="0" smtClean="0"/>
              <a:t>.</a:t>
            </a:r>
          </a:p>
          <a:p>
            <a:r>
              <a:rPr lang="es-ES_tradnl" sz="1600" dirty="0" smtClean="0"/>
              <a:t>Si el usuario esta autenticado permite acceder a los sistemas que forman parte de su rol.</a:t>
            </a:r>
          </a:p>
          <a:p>
            <a:r>
              <a:rPr lang="es-ES_tradnl" sz="1600" dirty="0" smtClean="0"/>
              <a:t>Una vez autenticado el “Usuario” tiene la opción de cambiar su contraseña.</a:t>
            </a:r>
          </a:p>
          <a:p>
            <a:r>
              <a:rPr lang="es-ES_tradnl" sz="1600" dirty="0" smtClean="0"/>
              <a:t>En la pagina de autenticación el sistema ofrece la opción “</a:t>
            </a:r>
            <a:r>
              <a:rPr lang="es-ES_tradnl" sz="1600" dirty="0" err="1" smtClean="0"/>
              <a:t>forgot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password</a:t>
            </a:r>
            <a:r>
              <a:rPr lang="es-ES_tradnl" sz="1600" dirty="0" smtClean="0"/>
              <a:t>?”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Modulo: </a:t>
            </a:r>
            <a:r>
              <a:rPr lang="es-ES_tradnl" dirty="0" err="1" smtClean="0"/>
              <a:t>Login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147847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5910" y="1217160"/>
            <a:ext cx="8277344" cy="3168210"/>
          </a:xfrm>
        </p:spPr>
        <p:txBody>
          <a:bodyPr/>
          <a:lstStyle/>
          <a:p>
            <a:r>
              <a:rPr lang="es-ES_tradnl" sz="1400" dirty="0" smtClean="0"/>
              <a:t>Crear una VM – Cambia Estado “Planificada”</a:t>
            </a:r>
          </a:p>
          <a:p>
            <a:r>
              <a:rPr lang="es-ES_tradnl" sz="1400" dirty="0" smtClean="0"/>
              <a:t>Enviar propuesta de VM al cliente – Cambia Estado “Propuesta”</a:t>
            </a:r>
          </a:p>
          <a:p>
            <a:r>
              <a:rPr lang="es-ES_tradnl" sz="1400" dirty="0" smtClean="0"/>
              <a:t>El cliente confirma la fecha y horario de la ventana.</a:t>
            </a:r>
          </a:p>
          <a:p>
            <a:r>
              <a:rPr lang="es-ES_tradnl" sz="1400" dirty="0" smtClean="0"/>
              <a:t>Actualizar la información del VM, Enviar correo de </a:t>
            </a:r>
            <a:r>
              <a:rPr lang="es-ES_tradnl" sz="1400" dirty="0" err="1" smtClean="0"/>
              <a:t>programacion</a:t>
            </a:r>
            <a:r>
              <a:rPr lang="es-ES_tradnl" sz="1400" dirty="0" smtClean="0"/>
              <a:t> – Cambia Estado “Programada”</a:t>
            </a:r>
          </a:p>
          <a:p>
            <a:r>
              <a:rPr lang="es-ES_tradnl" sz="1400" dirty="0" smtClean="0"/>
              <a:t>Implementar Ventana.</a:t>
            </a:r>
          </a:p>
          <a:p>
            <a:r>
              <a:rPr lang="es-ES_tradnl" sz="1400" dirty="0" smtClean="0"/>
              <a:t>Si el resultado es exitoso – Cambia Estado “</a:t>
            </a:r>
            <a:r>
              <a:rPr lang="es-ES_tradnl" sz="1400" dirty="0" err="1" smtClean="0"/>
              <a:t>Existoso</a:t>
            </a:r>
            <a:r>
              <a:rPr lang="es-ES_tradnl" sz="1400" dirty="0" smtClean="0"/>
              <a:t>”</a:t>
            </a:r>
          </a:p>
          <a:p>
            <a:r>
              <a:rPr lang="es-ES_tradnl" sz="1400" dirty="0" smtClean="0"/>
              <a:t>Si el resultado es fallido – Cambia Estado “Fallido”</a:t>
            </a:r>
          </a:p>
          <a:p>
            <a:r>
              <a:rPr lang="es-ES_tradnl" sz="1400" dirty="0" smtClean="0"/>
              <a:t>Si el cliente solicita cancelar la ventana – Cambia Estado “Cancelada por cliente”</a:t>
            </a:r>
          </a:p>
          <a:p>
            <a:r>
              <a:rPr lang="es-ES_tradnl" sz="1400" dirty="0" smtClean="0"/>
              <a:t>Si Cisco necesita cancelar la ventana – Cambia Estado “Cancelada por Cisco”</a:t>
            </a:r>
          </a:p>
          <a:p>
            <a:endParaRPr lang="es-ES_tradnl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Flujo de proceso de ventanas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897168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Smartsheet</a:t>
            </a:r>
            <a:r>
              <a:rPr lang="es-ES_tradnl" dirty="0" smtClean="0"/>
              <a:t> </a:t>
            </a:r>
            <a:r>
              <a:rPr lang="es-ES_tradnl" dirty="0" err="1" smtClean="0"/>
              <a:t>Required</a:t>
            </a:r>
            <a:r>
              <a:rPr lang="es-ES_tradnl" dirty="0" smtClean="0"/>
              <a:t> </a:t>
            </a:r>
            <a:r>
              <a:rPr lang="es-ES_tradnl" dirty="0" err="1" smtClean="0"/>
              <a:t>Format</a:t>
            </a:r>
            <a:endParaRPr lang="es-ES_trad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12977"/>
              </p:ext>
            </p:extLst>
          </p:nvPr>
        </p:nvGraphicFramePr>
        <p:xfrm>
          <a:off x="532561" y="2047002"/>
          <a:ext cx="8250693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54"/>
                <a:gridCol w="907272"/>
                <a:gridCol w="750063"/>
                <a:gridCol w="603545"/>
                <a:gridCol w="896581"/>
                <a:gridCol w="750063"/>
                <a:gridCol w="750063"/>
                <a:gridCol w="750063"/>
                <a:gridCol w="750063"/>
                <a:gridCol w="750063"/>
                <a:gridCol w="750063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Descripcion</a:t>
                      </a:r>
                      <a:endParaRPr lang="es-ES_tradnl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Nombre_Ventana</a:t>
                      </a:r>
                      <a:endParaRPr lang="es-ES_tradnl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Fecha_Ventana</a:t>
                      </a:r>
                      <a:endParaRPr lang="es-ES_tradnl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Horario_Ventana</a:t>
                      </a:r>
                      <a:endParaRPr lang="es-ES_tradnl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NCE_Ventana</a:t>
                      </a:r>
                      <a:endParaRPr lang="es-ES_tradnl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Entrega_Doc_Ventana</a:t>
                      </a:r>
                      <a:endParaRPr lang="es-ES_tradnl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Requerimientos_Ventana</a:t>
                      </a:r>
                      <a:endParaRPr lang="es-ES_tradnl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Estado_Ventana</a:t>
                      </a:r>
                      <a:endParaRPr lang="es-ES_tradnl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Emails_Ventana</a:t>
                      </a:r>
                      <a:endParaRPr lang="es-ES_tradnl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PEs_Ventana</a:t>
                      </a:r>
                      <a:endParaRPr lang="es-ES_tradnl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71232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02547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lue theme 2015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</Template>
  <TotalTime>2599</TotalTime>
  <Words>324</Words>
  <Application>Microsoft Macintosh PowerPoint</Application>
  <PresentationFormat>On-screen Show (16:9)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Broadway</vt:lpstr>
      <vt:lpstr>Calibri</vt:lpstr>
      <vt:lpstr>Ciscolight</vt:lpstr>
      <vt:lpstr>CiscoSans</vt:lpstr>
      <vt:lpstr>CiscoSans ExtraLight</vt:lpstr>
      <vt:lpstr>CiscoSans Thin</vt:lpstr>
      <vt:lpstr>ＭＳ Ｐゴシック</vt:lpstr>
      <vt:lpstr>Arial</vt:lpstr>
      <vt:lpstr>Blue theme 2015 16x9</vt:lpstr>
      <vt:lpstr>MW_Manager V1.0</vt:lpstr>
      <vt:lpstr>Modulo: MW_Management</vt:lpstr>
      <vt:lpstr>Modulo: Login</vt:lpstr>
      <vt:lpstr>Flujo de proceso de ventanas</vt:lpstr>
      <vt:lpstr>Smartsheet Required Format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latest and greatest</dc:title>
  <dc:creator>David Cobos</dc:creator>
  <cp:lastModifiedBy>David Cobos</cp:lastModifiedBy>
  <cp:revision>9</cp:revision>
  <dcterms:created xsi:type="dcterms:W3CDTF">2017-06-19T22:11:52Z</dcterms:created>
  <dcterms:modified xsi:type="dcterms:W3CDTF">2017-06-21T17:31:13Z</dcterms:modified>
</cp:coreProperties>
</file>