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</p:sldMasterIdLst>
  <p:sldIdLst>
    <p:sldId id="256" r:id="rId17"/>
    <p:sldId id="303" r:id="rId18"/>
    <p:sldId id="257" r:id="rId19"/>
    <p:sldId id="261" r:id="rId20"/>
    <p:sldId id="267" r:id="rId21"/>
    <p:sldId id="273" r:id="rId22"/>
    <p:sldId id="274" r:id="rId23"/>
    <p:sldId id="276" r:id="rId24"/>
    <p:sldId id="288" r:id="rId25"/>
    <p:sldId id="301" r:id="rId26"/>
    <p:sldId id="292" r:id="rId27"/>
    <p:sldId id="300" r:id="rId28"/>
    <p:sldId id="258" r:id="rId29"/>
    <p:sldId id="259" r:id="rId30"/>
    <p:sldId id="283" r:id="rId31"/>
  </p:sldIdLst>
  <p:sldSz cx="16256000" cy="9144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512" y="-128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4.xml"/><Relationship Id="rId31" Type="http://schemas.openxmlformats.org/officeDocument/2006/relationships/slide" Target="slides/slide15.xml"/><Relationship Id="rId32" Type="http://schemas.openxmlformats.org/officeDocument/2006/relationships/printerSettings" Target="printerSettings/printerSettings1.bin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CAED9C-02B5-AD42-9D72-207013F21B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1142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7AF751-467D-4D44-B673-546F498464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37630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655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083043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50071870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86497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184041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132609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1197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65233896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79470834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09955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614150" y="1536700"/>
            <a:ext cx="3486150" cy="42291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5700" y="1536700"/>
            <a:ext cx="10306050" cy="42291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0683DA-48B5-014F-AB84-E1D48A4503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49150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785600" y="366713"/>
            <a:ext cx="3657600" cy="780097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366713"/>
            <a:ext cx="1082040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129576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3ACCF3-4E17-AC4B-A0A2-7E15600B52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7473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5B3F7B-864F-BE47-8356-C3EE2F7823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48491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772DB0-586D-0C4E-ACDF-C6F7FD5EF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5038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55700" y="2603500"/>
            <a:ext cx="33274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5500" y="2603500"/>
            <a:ext cx="33274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263C0F-B9F6-1840-BF60-AA9FA04679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47935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E786DB-6EC0-4A4E-8382-4212784CC0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38698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E83FF0-FF04-1B45-B004-9B24713EB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39411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523F5B-4B2A-EF4D-B94B-F26024BE14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1954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1B3828-3DB4-8A43-82BF-AF82FB6EE8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39564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B6B17F-6077-C348-AC96-B2A3017F8F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40352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5C0647-6A84-0E4D-BD35-60765ABB5A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57713"/>
      </p:ext>
    </p:extLst>
  </p:cSld>
  <p:clrMapOvr>
    <a:masterClrMapping/>
  </p:clrMapOvr>
  <p:transition xmlns:p14="http://schemas.microsoft.com/office/powerpoint/2010/main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AF62DA-E2CE-F34E-8216-C414F9748E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7105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614150" y="241300"/>
            <a:ext cx="3486150" cy="80645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5700" y="241300"/>
            <a:ext cx="10306050" cy="80645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7330D8-C861-AE49-BF38-E3136B7C36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05653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6F50B4-AFC3-9142-97FF-FD542FC7FE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6346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3AEE48-16A9-2148-81E4-C306C360CC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51341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C57D41-1809-0846-BEB3-0589CCEA1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67311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55700" y="2603500"/>
            <a:ext cx="68961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04200" y="2603500"/>
            <a:ext cx="68961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A80285-B246-5D4C-AF69-D89661B34F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32615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E636BE-483B-FE49-BEE6-EF6E32AEAB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667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857AC4-86FE-3E4F-8959-3071597BA3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2265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67E823-5F4D-2F47-9D5B-B69BD696CD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93432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1D300A-CC76-6F4C-B1D4-5A22073C58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04915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4C2BC4-86CA-C14E-9A9A-CEBD0FC20A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24168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CBAAB4-1485-5E42-A069-50B28B54A7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84668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7615DD-0C9D-4843-BD5C-8FEE21E130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85042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614150" y="241300"/>
            <a:ext cx="3486150" cy="80645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5700" y="241300"/>
            <a:ext cx="10306050" cy="80645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85EE08-6EE9-EE4A-8ECD-648F9FCAF2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7161"/>
      </p:ext>
    </p:extLst>
  </p:cSld>
  <p:clrMapOvr>
    <a:masterClrMapping/>
  </p:clrMapOvr>
  <p:transition xmlns:p14="http://schemas.microsoft.com/office/powerpoint/2010/main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184770"/>
      </p:ext>
    </p:extLst>
  </p:cSld>
  <p:clrMapOvr>
    <a:masterClrMapping/>
  </p:clrMapOvr>
  <p:transition xmlns:p14="http://schemas.microsoft.com/office/powerpoint/2010/main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731613"/>
      </p:ext>
    </p:extLst>
  </p:cSld>
  <p:clrMapOvr>
    <a:masterClrMapping/>
  </p:clrMapOvr>
  <p:transition xmlns:p14="http://schemas.microsoft.com/office/powerpoint/2010/main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01884664"/>
      </p:ext>
    </p:extLst>
  </p:cSld>
  <p:clrMapOvr>
    <a:masterClrMapping/>
  </p:clrMapOvr>
  <p:transition xmlns:p14="http://schemas.microsoft.com/office/powerpoint/2010/main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389689"/>
      </p:ext>
    </p:extLst>
  </p:cSld>
  <p:clrMapOvr>
    <a:masterClrMapping/>
  </p:clrMapOvr>
  <p:transition xmlns:p14="http://schemas.microsoft.com/office/powerpoint/2010/main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020155"/>
      </p:ext>
    </p:extLst>
  </p:cSld>
  <p:clrMapOvr>
    <a:masterClrMapping/>
  </p:clrMapOvr>
  <p:transition xmlns:p14="http://schemas.microsoft.com/office/powerpoint/2010/main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204536"/>
      </p:ext>
    </p:extLst>
  </p:cSld>
  <p:clrMapOvr>
    <a:masterClrMapping/>
  </p:clrMapOvr>
  <p:transition xmlns:p14="http://schemas.microsoft.com/office/powerpoint/2010/main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71250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2C46F8-7F26-2A45-97BB-BEB9023C8C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30253"/>
      </p:ext>
    </p:extLst>
  </p:cSld>
  <p:clrMapOvr>
    <a:masterClrMapping/>
  </p:clrMapOvr>
  <p:transition xmlns:p14="http://schemas.microsoft.com/office/powerpoint/2010/main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398415"/>
      </p:ext>
    </p:extLst>
  </p:cSld>
  <p:clrMapOvr>
    <a:masterClrMapping/>
  </p:clrMapOvr>
  <p:transition xmlns:p14="http://schemas.microsoft.com/office/powerpoint/2010/main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71555849"/>
      </p:ext>
    </p:extLst>
  </p:cSld>
  <p:clrMapOvr>
    <a:masterClrMapping/>
  </p:clrMapOvr>
  <p:transition xmlns:p14="http://schemas.microsoft.com/office/powerpoint/2010/main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520877"/>
      </p:ext>
    </p:extLst>
  </p:cSld>
  <p:clrMapOvr>
    <a:masterClrMapping/>
  </p:clrMapOvr>
  <p:transition xmlns:p14="http://schemas.microsoft.com/office/powerpoint/2010/main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785600" y="241300"/>
            <a:ext cx="3657600" cy="792638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241300"/>
            <a:ext cx="10820400" cy="79263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308552"/>
      </p:ext>
    </p:extLst>
  </p:cSld>
  <p:clrMapOvr>
    <a:masterClrMapping/>
  </p:clrMapOvr>
  <p:transition xmlns:p14="http://schemas.microsoft.com/office/powerpoint/2010/main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ADA90E-1CC3-4843-B025-CD56512E58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0781"/>
      </p:ext>
    </p:extLst>
  </p:cSld>
  <p:clrMapOvr>
    <a:masterClrMapping/>
  </p:clrMapOvr>
  <p:transition xmlns:p14="http://schemas.microsoft.com/office/powerpoint/2010/main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DB9CAB-D772-C34F-BDCE-520EB76CBB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74065"/>
      </p:ext>
    </p:extLst>
  </p:cSld>
  <p:clrMapOvr>
    <a:masterClrMapping/>
  </p:clrMapOvr>
  <p:transition xmlns:p14="http://schemas.microsoft.com/office/powerpoint/2010/main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70E902-DDC9-CB49-838A-E5F93C3925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65758"/>
      </p:ext>
    </p:extLst>
  </p:cSld>
  <p:clrMapOvr>
    <a:masterClrMapping/>
  </p:clrMapOvr>
  <p:transition xmlns:p14="http://schemas.microsoft.com/office/powerpoint/2010/main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55700" y="2603500"/>
            <a:ext cx="33274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5500" y="2603500"/>
            <a:ext cx="33274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CEACDC-921E-1D46-A856-18B49611BF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56442"/>
      </p:ext>
    </p:extLst>
  </p:cSld>
  <p:clrMapOvr>
    <a:masterClrMapping/>
  </p:clrMapOvr>
  <p:transition xmlns:p14="http://schemas.microsoft.com/office/powerpoint/2010/main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053B8A-68D8-4247-985B-DB66D2FC1A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3250"/>
      </p:ext>
    </p:extLst>
  </p:cSld>
  <p:clrMapOvr>
    <a:masterClrMapping/>
  </p:clrMapOvr>
  <p:transition xmlns:p14="http://schemas.microsoft.com/office/powerpoint/2010/main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6FE0FC-2BB2-F349-87D7-B822851007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5845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55700" y="2603500"/>
            <a:ext cx="68961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04200" y="2603500"/>
            <a:ext cx="68961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303E8E-1188-7B4A-A856-944F68492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83525"/>
      </p:ext>
    </p:extLst>
  </p:cSld>
  <p:clrMapOvr>
    <a:masterClrMapping/>
  </p:clrMapOvr>
  <p:transition xmlns:p14="http://schemas.microsoft.com/office/powerpoint/2010/main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3F675F-9DEC-A347-8D79-1DB68700B3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69665"/>
      </p:ext>
    </p:extLst>
  </p:cSld>
  <p:clrMapOvr>
    <a:masterClrMapping/>
  </p:clrMapOvr>
  <p:transition xmlns:p14="http://schemas.microsoft.com/office/powerpoint/2010/main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DB062D-4C31-A144-935A-E50DB9B588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45683"/>
      </p:ext>
    </p:extLst>
  </p:cSld>
  <p:clrMapOvr>
    <a:masterClrMapping/>
  </p:clrMapOvr>
  <p:transition xmlns:p14="http://schemas.microsoft.com/office/powerpoint/2010/main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C53734-8410-7A49-B84B-64AD818D9E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06525"/>
      </p:ext>
    </p:extLst>
  </p:cSld>
  <p:clrMapOvr>
    <a:masterClrMapping/>
  </p:clrMapOvr>
  <p:transition xmlns:p14="http://schemas.microsoft.com/office/powerpoint/2010/main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1C70C9-ECC3-8540-B402-17BDF9EB63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49840"/>
      </p:ext>
    </p:extLst>
  </p:cSld>
  <p:clrMapOvr>
    <a:masterClrMapping/>
  </p:clrMapOvr>
  <p:transition xmlns:p14="http://schemas.microsoft.com/office/powerpoint/2010/main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614150" y="241300"/>
            <a:ext cx="3486150" cy="80645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5700" y="241300"/>
            <a:ext cx="10306050" cy="80645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345C5E-2291-9042-8957-9E8AF3772F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62649"/>
      </p:ext>
    </p:extLst>
  </p:cSld>
  <p:clrMapOvr>
    <a:masterClrMapping/>
  </p:clrMapOvr>
  <p:transition xmlns:p14="http://schemas.microsoft.com/office/powerpoint/2010/main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F09D42-C6D1-1846-83FD-551ECA174C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8153"/>
      </p:ext>
    </p:extLst>
  </p:cSld>
  <p:clrMapOvr>
    <a:masterClrMapping/>
  </p:clrMapOvr>
  <p:transition xmlns:p14="http://schemas.microsoft.com/office/powerpoint/2010/main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F2BDFA-AF58-D644-8D0C-8CBC5513F9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5176"/>
      </p:ext>
    </p:extLst>
  </p:cSld>
  <p:clrMapOvr>
    <a:masterClrMapping/>
  </p:clrMapOvr>
  <p:transition xmlns:p14="http://schemas.microsoft.com/office/powerpoint/2010/main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CC6512-0CC2-F240-83D6-8411244926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97030"/>
      </p:ext>
    </p:extLst>
  </p:cSld>
  <p:clrMapOvr>
    <a:masterClrMapping/>
  </p:clrMapOvr>
  <p:transition xmlns:p14="http://schemas.microsoft.com/office/powerpoint/2010/main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3825EA-2A9F-AA40-9D9B-A1532363D0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58469"/>
      </p:ext>
    </p:extLst>
  </p:cSld>
  <p:clrMapOvr>
    <a:masterClrMapping/>
  </p:clrMapOvr>
  <p:transition xmlns:p14="http://schemas.microsoft.com/office/powerpoint/2010/main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030353-0D5B-844A-B505-94B012968D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20331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FF5192-B199-1441-8893-7AB114DCF0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02120"/>
      </p:ext>
    </p:extLst>
  </p:cSld>
  <p:clrMapOvr>
    <a:masterClrMapping/>
  </p:clrMapOvr>
  <p:transition xmlns:p14="http://schemas.microsoft.com/office/powerpoint/2010/main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4C27EB-B506-A547-8CF1-C8AFD24A4E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6162"/>
      </p:ext>
    </p:extLst>
  </p:cSld>
  <p:clrMapOvr>
    <a:masterClrMapping/>
  </p:clrMapOvr>
  <p:transition xmlns:p14="http://schemas.microsoft.com/office/powerpoint/2010/main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141DDF-ECB6-B340-8E5F-9CD381F5F4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53050"/>
      </p:ext>
    </p:extLst>
  </p:cSld>
  <p:clrMapOvr>
    <a:masterClrMapping/>
  </p:clrMapOvr>
  <p:transition xmlns:p14="http://schemas.microsoft.com/office/powerpoint/2010/main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DE4E34-1C0A-0544-A030-DD67B57540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84435"/>
      </p:ext>
    </p:extLst>
  </p:cSld>
  <p:clrMapOvr>
    <a:masterClrMapping/>
  </p:clrMapOvr>
  <p:transition xmlns:p14="http://schemas.microsoft.com/office/powerpoint/2010/main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99CD02-4C33-D545-B78B-113E784C8B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48548"/>
      </p:ext>
    </p:extLst>
  </p:cSld>
  <p:clrMapOvr>
    <a:masterClrMapping/>
  </p:clrMapOvr>
  <p:transition xmlns:p14="http://schemas.microsoft.com/office/powerpoint/2010/main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2502EE-D5D1-6E4A-A0A1-239A109B41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63975"/>
      </p:ext>
    </p:extLst>
  </p:cSld>
  <p:clrMapOvr>
    <a:masterClrMapping/>
  </p:clrMapOvr>
  <p:transition xmlns:p14="http://schemas.microsoft.com/office/powerpoint/2010/main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785600" y="241300"/>
            <a:ext cx="3657600" cy="792638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241300"/>
            <a:ext cx="10820400" cy="79263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B54630-5B6F-4945-ABC5-DC41567401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92271"/>
      </p:ext>
    </p:extLst>
  </p:cSld>
  <p:clrMapOvr>
    <a:masterClrMapping/>
  </p:clrMapOvr>
  <p:transition xmlns:p14="http://schemas.microsoft.com/office/powerpoint/2010/main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155428"/>
      </p:ext>
    </p:extLst>
  </p:cSld>
  <p:clrMapOvr>
    <a:masterClrMapping/>
  </p:clrMapOvr>
  <p:transition xmlns:p14="http://schemas.microsoft.com/office/powerpoint/2010/main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817803"/>
      </p:ext>
    </p:extLst>
  </p:cSld>
  <p:clrMapOvr>
    <a:masterClrMapping/>
  </p:clrMapOvr>
  <p:transition xmlns:p14="http://schemas.microsoft.com/office/powerpoint/2010/main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49463740"/>
      </p:ext>
    </p:extLst>
  </p:cSld>
  <p:clrMapOvr>
    <a:masterClrMapping/>
  </p:clrMapOvr>
  <p:transition xmlns:p14="http://schemas.microsoft.com/office/powerpoint/2010/main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55700" y="4711700"/>
            <a:ext cx="688975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97850" y="4711700"/>
            <a:ext cx="688975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872420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C7DB8-7FC1-F94D-87A9-DEF459F3C2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55601"/>
      </p:ext>
    </p:extLst>
  </p:cSld>
  <p:clrMapOvr>
    <a:masterClrMapping/>
  </p:clrMapOvr>
  <p:transition xmlns:p14="http://schemas.microsoft.com/office/powerpoint/2010/main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75055"/>
      </p:ext>
    </p:extLst>
  </p:cSld>
  <p:clrMapOvr>
    <a:masterClrMapping/>
  </p:clrMapOvr>
  <p:transition xmlns:p14="http://schemas.microsoft.com/office/powerpoint/2010/main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621486"/>
      </p:ext>
    </p:extLst>
  </p:cSld>
  <p:clrMapOvr>
    <a:masterClrMapping/>
  </p:clrMapOvr>
  <p:transition xmlns:p14="http://schemas.microsoft.com/office/powerpoint/2010/main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162801"/>
      </p:ext>
    </p:extLst>
  </p:cSld>
  <p:clrMapOvr>
    <a:masterClrMapping/>
  </p:clrMapOvr>
  <p:transition xmlns:p14="http://schemas.microsoft.com/office/powerpoint/2010/main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71308538"/>
      </p:ext>
    </p:extLst>
  </p:cSld>
  <p:clrMapOvr>
    <a:masterClrMapping/>
  </p:clrMapOvr>
  <p:transition xmlns:p14="http://schemas.microsoft.com/office/powerpoint/2010/main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93224319"/>
      </p:ext>
    </p:extLst>
  </p:cSld>
  <p:clrMapOvr>
    <a:masterClrMapping/>
  </p:clrMapOvr>
  <p:transition xmlns:p14="http://schemas.microsoft.com/office/powerpoint/2010/main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780509"/>
      </p:ext>
    </p:extLst>
  </p:cSld>
  <p:clrMapOvr>
    <a:masterClrMapping/>
  </p:clrMapOvr>
  <p:transition xmlns:p14="http://schemas.microsoft.com/office/powerpoint/2010/main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604625" y="1536700"/>
            <a:ext cx="3482975" cy="42291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5700" y="1536700"/>
            <a:ext cx="10296525" cy="42291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925666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D1F493-B8AC-5D49-A418-89FD96BCA9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5863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38C9D1-548E-454C-AB52-8F82C9A616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0717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877393-B807-E74C-BF13-191E06FF98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871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526073-796D-E141-B28C-D9B5D64C8D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14817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369D71-5824-AB42-A96D-07C73A815A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143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614150" y="241300"/>
            <a:ext cx="3486150" cy="80645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5700" y="241300"/>
            <a:ext cx="10306050" cy="80645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18AC92-F841-094B-89E9-6928E526B3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04598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22E893-61C9-0E4F-9CDC-49CBFC3C18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36012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7ED9B1-CB57-8B4F-911B-46CF7BA05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65716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E355B9-7171-3544-A50D-9F2599551A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79713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DE78C6-D093-EF4A-8D56-9EEA29E337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54774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514601-DB33-904A-9D43-810242166B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55270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369558-D850-7647-A8D3-F62B1E0A0F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82474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5BA8A9-DB0E-EF43-9502-92615E67F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3607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34C7D6-2C1A-BF4D-A30A-4EE79B3128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42260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79E364-87AC-8946-83CF-1ADD1ECB7C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00608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55E071-609E-C145-8267-437B93FCBF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44704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689247-2764-944B-8AEB-045539EDE1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26781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785600" y="2133600"/>
            <a:ext cx="3657600" cy="603408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082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DC62A6-A670-654A-90FA-6FC2694315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2031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0791CB-ABE0-2D46-A2E9-A00E36D0CC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0191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6759B7-0E20-3244-BE07-F80ABA17B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63262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08AF34-4ADF-474C-99FC-5FA31EA4DF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5948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55700" y="1181100"/>
            <a:ext cx="68961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04200" y="1181100"/>
            <a:ext cx="68961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7512E3-598C-0C4C-BD3C-535688C0E9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18026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90F670-9452-1340-A43C-E3522D560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46371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1C8046-A5AA-0344-A337-AF7D04821D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580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55700" y="4711700"/>
            <a:ext cx="689610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04200" y="4711700"/>
            <a:ext cx="689610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F3FD25-9DC2-8346-86E2-F23BC39B2E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80497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451999-7CE1-0A4C-8984-6938725C83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09657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F4ADEB-B78A-D543-94AB-A1BDBC62D8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89065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1EDCC5-9944-6A4A-B6BF-B46E758806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23730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DBEF67-8A5A-8A4D-971C-0D9498269B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19975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785600" y="366713"/>
            <a:ext cx="3657600" cy="7583487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366713"/>
            <a:ext cx="10820400" cy="758348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92D4EC-A4C0-5046-9461-D63B20CA9B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5428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CB95BB-EAF8-3E4A-AD5A-0C67116FAA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45474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EA2AEC-52B5-1E49-AD7D-BAE834C67F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7731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0EC7FF-CF9C-B749-8D8F-782C2158FE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13530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1F8A26-767C-FA47-9324-5433180A55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8009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605A3E-E5D0-A342-A4FA-107EDEED6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24430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FCDADD-7022-E14F-8035-65DD6DAFF5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56191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1CEC29-A26D-F049-8500-7DB327F77A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3930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00DF8E-98D2-5046-B17F-D3888424E2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55809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4253E2-7B3B-8744-92CF-99C44C4B4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2384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C76B2A-95B0-9E46-B17E-7B23F4654B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9960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F147A3-58FE-E846-AC22-97F31E29F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82689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785600" y="2133600"/>
            <a:ext cx="3657600" cy="63627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0820400" cy="63627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6E512D-A27C-FA49-B28D-ACCBA5214F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22682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CA2F58-21D7-3E41-A2C1-250A34A997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31521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D414FA-5026-4A46-BC39-ECC63A0CAA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4913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7B8D7C-7D6E-F842-94FE-A5DA00B3E2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72198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694FEB-B737-FE4E-BDF5-7690AA2F10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02962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840F72-97AF-C74A-8229-4ECC8A575D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433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B3796-29F1-1D44-B435-DF543D1B2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4657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0CD4CE-E05C-B047-987A-81E42E3AF2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25795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3997BD-4581-AD4B-AED4-5195A18098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33028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EE2E7C-B2AA-1049-A951-30232572D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8772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AF1C52-360E-404E-8E06-0BFCDFD84D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87755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2412A7-15B6-4C48-981F-5E9D05EF91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10942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785600" y="2133600"/>
            <a:ext cx="3657600" cy="63627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0820400" cy="63627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5516E2-4988-7C4C-A482-E166913D65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26574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00CD7B-2AFD-1E49-A162-EAE24EFA80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70191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27FA52-28CD-9C49-8444-4360A96BB6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38824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1409ED-8EC0-9146-88AF-00A2DDC3F8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50259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1EA802-60DA-534C-9B33-FB9A9E9CE9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36128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55700" y="4597400"/>
            <a:ext cx="410845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6550" y="4597400"/>
            <a:ext cx="410845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B19135-652F-5049-A6B9-4384E4545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2226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697316-3165-3142-A3D4-27D7698ED8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11305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231FD5-E676-BB49-A7EF-0858920E08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6434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90AE5C-B5A2-7A46-B817-944FA36EE9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1997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1F3DBD-AE0A-E04F-A1A8-D4F16C9420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97499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8CC777-194F-BC42-8529-31BC8414CB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77170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091D29-B31E-A349-B29D-BE158883CD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12751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432675" y="1435100"/>
            <a:ext cx="2092325" cy="6248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5700" y="1435100"/>
            <a:ext cx="6124575" cy="6248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724384-31BF-2A4E-8A68-BF58DF7717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98861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D70620-3366-914D-9D9B-0A10DCD11F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1021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D01A7F-F864-BA41-BF90-150FE78D1F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62855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07116D-DCC7-634F-A60F-25CF71BF4E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6341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7424F7-6850-354E-9C5B-06CDACDA0A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23232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55700" y="4597400"/>
            <a:ext cx="410845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6550" y="4597400"/>
            <a:ext cx="410845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65F6E3-191A-EB4C-ADA1-EBB49B1398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95014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FFF0DE-BA87-0341-84AE-01C675B2B4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4012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3484ED-9C0E-2A48-BFEC-41F64CB7BC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41692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8A40BF-8C66-B041-8A1D-9A04FBC809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22232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4140D8-4619-064C-B302-BE19F4CED7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75678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3647FC-BD6E-F24B-8D7B-DC21D44F23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09548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C1DF28-1BB5-AB4F-BF75-FBD4505F76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18840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432675" y="1435100"/>
            <a:ext cx="2092325" cy="6248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5700" y="1435100"/>
            <a:ext cx="6124575" cy="6248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36B9E5-1AD4-C74B-8E85-6C8D7C6414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7543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316069-BE20-C74E-B277-A66DF840CF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71843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841974-769F-6D4F-8C61-0FDA541776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07169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D94C2B-6904-ED4A-A944-7A3811A226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27918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39262E-2FE2-7248-96A2-F653AB442C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88471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E24A67-5080-764E-B1B4-EC105EAF3C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99985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F8A18D-A34D-9149-947F-EB99F96111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14957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4B2549-E8FA-C14C-B918-418DA31EF4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57229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CC7D08-B7DA-9043-ABAB-AC792B810A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83447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47F7C0-F7E5-D343-884D-79E9B69E4D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87872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D5B6DF-A3D1-1040-91A2-81806A1152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30778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21929D-637C-E249-A5B8-CAC63B3360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19531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785600" y="241300"/>
            <a:ext cx="3657600" cy="792638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241300"/>
            <a:ext cx="10820400" cy="79263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3AAA22-E76D-8147-B7F5-4F28CA7B2F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4152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3" Type="http://schemas.openxmlformats.org/officeDocument/2006/relationships/image" Target="../media/image2.png"/><Relationship Id="rId14" Type="http://schemas.openxmlformats.org/officeDocument/2006/relationships/hyperlink" Target="http://www.chami.com/colorizer/" TargetMode="Externa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5.xml"/><Relationship Id="rId12" Type="http://schemas.openxmlformats.org/officeDocument/2006/relationships/theme" Target="../theme/theme15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1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5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155700" y="1536700"/>
            <a:ext cx="13944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155700" y="4711700"/>
            <a:ext cx="139446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5870238" y="88773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9A4CBFCD-9593-594E-9439-A19364B345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493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414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335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83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304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3876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448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020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592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155700" y="241300"/>
            <a:ext cx="139446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155700" y="2603500"/>
            <a:ext cx="68072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1267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5946438" y="88519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AB78BF7C-6607-6742-A1DD-317B612386A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350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271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192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240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161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733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305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1877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449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155700" y="241300"/>
            <a:ext cx="139446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155700" y="2603500"/>
            <a:ext cx="139446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2291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5946438" y="88519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00E7F3C1-4A5C-5B40-8412-821129CCE3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350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271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192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240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161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733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305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1877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449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155700" y="241300"/>
            <a:ext cx="139446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/>
          </p:cNvSpPr>
          <p:nvPr/>
        </p:nvSpPr>
        <p:spPr bwMode="auto">
          <a:xfrm>
            <a:off x="1152525" y="2719388"/>
            <a:ext cx="139446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100">
                <a:solidFill>
                  <a:srgbClr val="C0C0C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1: </a:t>
            </a:r>
            <a:r>
              <a:rPr lang="en-US" sz="1100" b="1">
                <a:solidFill>
                  <a:srgbClr val="F700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package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controllers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;</a:t>
            </a:r>
            <a:endParaRPr lang="en-US" sz="1100">
              <a:solidFill>
                <a:schemeClr val="tx1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 sz="1100">
                <a:solidFill>
                  <a:srgbClr val="E9E9E9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2: </a:t>
            </a:r>
            <a:endParaRPr lang="en-US" sz="1100">
              <a:solidFill>
                <a:schemeClr val="tx1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 sz="1100">
                <a:solidFill>
                  <a:srgbClr val="E9E9E9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3: </a:t>
            </a:r>
            <a:r>
              <a:rPr lang="en-US" sz="1100" b="1">
                <a:solidFill>
                  <a:srgbClr val="F700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import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models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20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*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;</a:t>
            </a:r>
            <a:endParaRPr lang="en-US" sz="1100">
              <a:solidFill>
                <a:schemeClr val="tx1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 sz="1100">
                <a:solidFill>
                  <a:srgbClr val="E9E9E9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4: </a:t>
            </a:r>
            <a:r>
              <a:rPr lang="en-US" sz="1100" b="1">
                <a:solidFill>
                  <a:srgbClr val="F700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import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notifiers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Mails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;</a:t>
            </a:r>
            <a:endParaRPr lang="en-US" sz="1100">
              <a:solidFill>
                <a:schemeClr val="tx1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 sz="1100">
                <a:solidFill>
                  <a:srgbClr val="C0C0C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5: </a:t>
            </a:r>
            <a:r>
              <a:rPr lang="en-US" sz="1100" b="1">
                <a:solidFill>
                  <a:srgbClr val="F700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import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org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apache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commons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codec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binary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Base64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;</a:t>
            </a:r>
            <a:endParaRPr lang="en-US" sz="1100">
              <a:solidFill>
                <a:schemeClr val="tx1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 sz="1100">
                <a:solidFill>
                  <a:srgbClr val="E9E9E9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6: </a:t>
            </a:r>
            <a:r>
              <a:rPr lang="en-US" sz="1100" b="1">
                <a:solidFill>
                  <a:srgbClr val="F700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import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play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cache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Cache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;</a:t>
            </a:r>
            <a:endParaRPr lang="en-US" sz="1100">
              <a:solidFill>
                <a:schemeClr val="tx1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 sz="1100">
                <a:solidFill>
                  <a:srgbClr val="E9E9E9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7: </a:t>
            </a:r>
            <a:r>
              <a:rPr lang="en-US" sz="1100" b="1">
                <a:solidFill>
                  <a:srgbClr val="F700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import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play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data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validation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Email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;</a:t>
            </a:r>
            <a:endParaRPr lang="en-US" sz="1100">
              <a:solidFill>
                <a:schemeClr val="tx1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 sz="1100">
                <a:solidFill>
                  <a:srgbClr val="E9E9E9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8: </a:t>
            </a:r>
            <a:r>
              <a:rPr lang="en-US" sz="1100" b="1">
                <a:solidFill>
                  <a:srgbClr val="F700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import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play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data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validation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Required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;</a:t>
            </a:r>
            <a:endParaRPr lang="en-US" sz="1100">
              <a:solidFill>
                <a:schemeClr val="tx1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 sz="1100">
                <a:solidFill>
                  <a:srgbClr val="E9E9E9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9: </a:t>
            </a:r>
            <a:r>
              <a:rPr lang="en-US" sz="1100" b="1">
                <a:solidFill>
                  <a:srgbClr val="F700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import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play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libs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Crypto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;</a:t>
            </a:r>
            <a:endParaRPr lang="en-US" sz="1100">
              <a:solidFill>
                <a:schemeClr val="tx1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 sz="1100">
                <a:solidFill>
                  <a:srgbClr val="C0C0C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10: </a:t>
            </a:r>
            <a:r>
              <a:rPr lang="en-US" sz="1100" b="1">
                <a:solidFill>
                  <a:srgbClr val="F700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import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play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mvc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20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*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;</a:t>
            </a:r>
            <a:endParaRPr lang="en-US" sz="1100">
              <a:solidFill>
                <a:schemeClr val="tx1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 sz="1100">
                <a:solidFill>
                  <a:srgbClr val="E9E9E9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11: </a:t>
            </a:r>
            <a:endParaRPr lang="en-US" sz="1100">
              <a:solidFill>
                <a:schemeClr val="tx1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 sz="1100">
                <a:solidFill>
                  <a:srgbClr val="E9E9E9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12: </a:t>
            </a:r>
            <a:r>
              <a:rPr lang="en-US" sz="1100" b="1">
                <a:solidFill>
                  <a:srgbClr val="F700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import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java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util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Collections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;</a:t>
            </a:r>
            <a:endParaRPr lang="en-US" sz="1100">
              <a:solidFill>
                <a:schemeClr val="tx1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 sz="1100">
                <a:solidFill>
                  <a:srgbClr val="E9E9E9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13: </a:t>
            </a:r>
            <a:r>
              <a:rPr lang="en-US" sz="1100" b="1">
                <a:solidFill>
                  <a:srgbClr val="F700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import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java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util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List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;</a:t>
            </a:r>
            <a:endParaRPr lang="en-US" sz="1100">
              <a:solidFill>
                <a:schemeClr val="tx1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 sz="1100">
                <a:solidFill>
                  <a:srgbClr val="E9E9E9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14: </a:t>
            </a:r>
            <a:r>
              <a:rPr lang="en-US" sz="1100" b="1">
                <a:solidFill>
                  <a:srgbClr val="F700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import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java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util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Map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;</a:t>
            </a:r>
            <a:endParaRPr lang="en-US" sz="1100">
              <a:solidFill>
                <a:schemeClr val="tx1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 sz="1100">
                <a:solidFill>
                  <a:srgbClr val="C0C0C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15: </a:t>
            </a:r>
            <a:endParaRPr lang="en-US" sz="1100">
              <a:solidFill>
                <a:schemeClr val="tx1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 sz="1100">
                <a:solidFill>
                  <a:srgbClr val="E9E9E9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16: </a:t>
            </a:r>
            <a:r>
              <a:rPr lang="en-US" sz="1100" b="1">
                <a:solidFill>
                  <a:srgbClr val="F700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public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</a:t>
            </a:r>
            <a:r>
              <a:rPr lang="en-US" sz="1100" b="1">
                <a:solidFill>
                  <a:srgbClr val="F700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class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Application </a:t>
            </a:r>
            <a:r>
              <a:rPr lang="en-US" sz="1100" b="1">
                <a:solidFill>
                  <a:srgbClr val="F700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extends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Controller 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{</a:t>
            </a:r>
            <a:endParaRPr lang="en-US" sz="1100">
              <a:solidFill>
                <a:schemeClr val="tx1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 sz="1100">
                <a:solidFill>
                  <a:srgbClr val="E9E9E9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17: </a:t>
            </a:r>
            <a:endParaRPr lang="en-US" sz="1100">
              <a:solidFill>
                <a:schemeClr val="tx1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 sz="1100">
                <a:solidFill>
                  <a:srgbClr val="E9E9E9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18: 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 </a:t>
            </a:r>
            <a:r>
              <a:rPr lang="en-US" sz="1100" i="1">
                <a:solidFill>
                  <a:srgbClr val="186F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/**</a:t>
            </a:r>
          </a:p>
          <a:p>
            <a:pPr algn="l"/>
            <a:r>
              <a:rPr lang="en-US" sz="1100">
                <a:solidFill>
                  <a:srgbClr val="E9E9E9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19: </a:t>
            </a:r>
            <a:r>
              <a:rPr lang="en-US" sz="1100" i="1">
                <a:solidFill>
                  <a:srgbClr val="186F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  * Builds the home page, stores into a local cache the most viewed collections</a:t>
            </a:r>
          </a:p>
          <a:p>
            <a:pPr algn="l"/>
            <a:r>
              <a:rPr lang="en-US" sz="1100">
                <a:solidFill>
                  <a:srgbClr val="C0C0C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20: </a:t>
            </a:r>
            <a:r>
              <a:rPr lang="en-US" sz="1100" i="1">
                <a:solidFill>
                  <a:srgbClr val="186F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  * to speed-up web-site index.</a:t>
            </a:r>
          </a:p>
          <a:p>
            <a:pPr algn="l"/>
            <a:r>
              <a:rPr lang="en-US" sz="1100">
                <a:solidFill>
                  <a:srgbClr val="E9E9E9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21: </a:t>
            </a:r>
            <a:r>
              <a:rPr lang="en-US" sz="1100" i="1">
                <a:solidFill>
                  <a:srgbClr val="186F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  */</a:t>
            </a:r>
            <a:endParaRPr lang="en-US" sz="1100">
              <a:solidFill>
                <a:schemeClr val="tx1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 sz="1100">
                <a:solidFill>
                  <a:srgbClr val="E9E9E9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22: 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 </a:t>
            </a:r>
            <a:r>
              <a:rPr lang="en-US" sz="1100" b="1">
                <a:solidFill>
                  <a:srgbClr val="F700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public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</a:t>
            </a:r>
            <a:r>
              <a:rPr lang="en-US" sz="1100" b="1">
                <a:solidFill>
                  <a:srgbClr val="F700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static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</a:t>
            </a:r>
            <a:r>
              <a:rPr lang="en-US" sz="1100" b="1">
                <a:solidFill>
                  <a:srgbClr val="F700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void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index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()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{</a:t>
            </a:r>
            <a:endParaRPr lang="en-US" sz="1100">
              <a:solidFill>
                <a:schemeClr val="tx1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 sz="1100">
                <a:solidFill>
                  <a:srgbClr val="E9E9E9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23: 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     List</a:t>
            </a:r>
            <a:r>
              <a:rPr lang="en-US" sz="120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&lt;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JobPost</a:t>
            </a:r>
            <a:r>
              <a:rPr lang="en-US" sz="120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&gt;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posts </a:t>
            </a:r>
            <a:r>
              <a:rPr lang="en-US" sz="120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=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JobPost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.</a:t>
            </a:r>
            <a:r>
              <a:rPr lang="en-US" sz="110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find15Latest</a:t>
            </a:r>
            <a:r>
              <a:rPr lang="en-US" sz="1200" b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();</a:t>
            </a:r>
            <a:endParaRPr lang="en-US" sz="1100">
              <a:solidFill>
                <a:schemeClr val="tx1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endParaRPr lang="en-US">
              <a:solidFill>
                <a:schemeClr val="tx1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1217613" y="1643063"/>
            <a:ext cx="3594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100">
                <a:solidFill>
                  <a:schemeClr val="tx1"/>
                </a:solidFill>
                <a:ea typeface="ＭＳ Ｐゴシック" charset="0"/>
                <a:cs typeface="Gill Sans" charset="0"/>
              </a:rPr>
              <a:t>Please use a fixed-font like «Courier», </a:t>
            </a:r>
          </a:p>
          <a:p>
            <a:pPr algn="l"/>
            <a:r>
              <a:rPr lang="en-US" sz="1100">
                <a:solidFill>
                  <a:schemeClr val="tx1"/>
                </a:solidFill>
                <a:ea typeface="ＭＳ Ｐゴシック" charset="0"/>
                <a:cs typeface="Gill Sans" charset="0"/>
              </a:rPr>
              <a:t>Use a site like </a:t>
            </a:r>
            <a:r>
              <a:rPr lang="en-US" sz="1100" u="sng">
                <a:solidFill>
                  <a:schemeClr val="tx1"/>
                </a:solidFill>
                <a:ea typeface="ＭＳ Ｐゴシック" charset="0"/>
                <a:cs typeface="Gill Sans" charset="0"/>
                <a:hlinkClick r:id="rId14"/>
              </a:rPr>
              <a:t>http://www.chami.com/colorizer/</a:t>
            </a:r>
            <a:endParaRPr lang="en-US" sz="1100" u="sng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858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779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700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748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669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3241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813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385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957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1155700" y="2603500"/>
            <a:ext cx="68072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433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155700" y="241300"/>
            <a:ext cx="139446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5946438" y="88265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CF24134A-DA89-4D4C-B4A4-EE8E7F2367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350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271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192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240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161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733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305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1877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449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663700" y="241300"/>
            <a:ext cx="129413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5362" name="Text Box 2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5946438" y="88392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718CC678-BE93-7F47-9BBB-9BFF1AF49C8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493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414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335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83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304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3876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448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020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592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155700" y="1536700"/>
            <a:ext cx="139319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638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155700" y="241300"/>
            <a:ext cx="139446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155700" y="2603500"/>
            <a:ext cx="139446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5959138" y="88519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B48A810D-322E-5444-BB7F-E23359AB2BE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985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906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27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875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796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3368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940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512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084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155700" y="2781300"/>
            <a:ext cx="13944600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3074" name="Text Box 2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5959138" y="8864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46B0F69B-1493-0B4E-9290-D4BD322A2FC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1155700" y="1181100"/>
            <a:ext cx="13944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4098" name="Text Box 2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5946438" y="88392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26FC2C61-4CC5-E946-B7EF-9051C2E72FE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985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906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27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875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796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3368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940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512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084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155700" y="6908800"/>
            <a:ext cx="139446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5122" name="Text Box 2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5959138" y="88773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D5C8BA38-7266-5C42-9ED0-85AC660A571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155700" y="6908800"/>
            <a:ext cx="139446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6146" name="Text Box 2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5946438" y="88773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C0F694A4-2827-A144-A49C-BFFAEB2B6B3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155700" y="1435100"/>
            <a:ext cx="83693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717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155700" y="4597400"/>
            <a:ext cx="83693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7171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5933738" y="88519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217AA528-6FD0-964E-B9F0-46F7E984BA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155700" y="1435100"/>
            <a:ext cx="83693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155700" y="4597400"/>
            <a:ext cx="83693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8195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5946438" y="88773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60D0EAD8-82E6-B740-8403-8ABB0DC093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663700" y="241300"/>
            <a:ext cx="129413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5946438" y="88392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EFCC3836-737D-DB4D-803F-49E2C87BD0F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493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414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335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83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304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3876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448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020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592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oxx.fr/pages/viewpage.action?pageId=6128509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oxx.fr/pages/viewpage.action?pageId=6128509" TargetMode="Externa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1</a:t>
            </a:fld>
            <a:endParaRPr lang="en-US"/>
          </a:p>
        </p:txBody>
      </p:sp>
      <p:sp>
        <p:nvSpPr>
          <p:cNvPr id="17409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5900">
                <a:hlinkClick r:id="rId2"/>
              </a:rPr>
              <a:t>DevOps illustré</a:t>
            </a:r>
            <a:r>
              <a:rPr lang="en-US" sz="5900"/>
              <a:t/>
            </a:r>
            <a:br>
              <a:rPr lang="en-US" sz="5900"/>
            </a:br>
            <a:r>
              <a:rPr lang="en-US" sz="5900">
                <a:hlinkClick r:id="rId2"/>
              </a:rPr>
              <a:t>La jungle de la configuration d'une application</a:t>
            </a:r>
            <a:r>
              <a:rPr lang="en-US" sz="5900"/>
              <a:t/>
            </a:r>
            <a:br>
              <a:rPr lang="en-US" sz="5900"/>
            </a:br>
            <a:endParaRPr lang="en-US" sz="5900"/>
          </a:p>
        </p:txBody>
      </p:sp>
      <p:sp>
        <p:nvSpPr>
          <p:cNvPr id="17410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par Dimitri Baeli et Gilles Duguglielmo</a:t>
            </a:r>
          </a:p>
          <a:p>
            <a:r>
              <a:rPr lang="en-US"/>
              <a:t>@dbaeli &amp; @gdigugli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95D89-0F13-0A43-B49F-19C0AB6BFBEE}" type="slidenum">
              <a:rPr lang="en-US"/>
              <a:pPr/>
              <a:t>10</a:t>
            </a:fld>
            <a:endParaRPr lang="en-US"/>
          </a:p>
        </p:txBody>
      </p:sp>
      <p:sp>
        <p:nvSpPr>
          <p:cNvPr id="25601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Configuration Shells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92300"/>
            <a:ext cx="11252200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4C35E-0E76-164B-9D58-11CA62D28CD0}" type="slidenum">
              <a:rPr lang="en-US"/>
              <a:pPr/>
              <a:t>11</a:t>
            </a:fld>
            <a:endParaRPr lang="en-US"/>
          </a:p>
        </p:txBody>
      </p:sp>
      <p:sp>
        <p:nvSpPr>
          <p:cNvPr id="26625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Solutions ?</a:t>
            </a:r>
          </a:p>
        </p:txBody>
      </p:sp>
      <p:sp>
        <p:nvSpPr>
          <p:cNvPr id="26626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749300"/>
            <a:r>
              <a:rPr lang="en-US"/>
              <a:t>Spring : Référence</a:t>
            </a:r>
          </a:p>
          <a:p>
            <a:pPr marL="749300"/>
            <a:r>
              <a:rPr lang="en-US"/>
              <a:t>CDI : Objets mais pas valeurs</a:t>
            </a:r>
          </a:p>
          <a:p>
            <a:pPr marL="749300"/>
            <a:r>
              <a:rPr lang="en-US"/>
              <a:t>JCommander : CommandLine un bel exemple</a:t>
            </a:r>
          </a:p>
          <a:p>
            <a:pPr marL="749300"/>
            <a:r>
              <a:rPr lang="en-US"/>
              <a:t>Conf4j : Petit nouveau (pattern plus que lib)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643C-9C83-8844-B980-2CD28B8C96AE}" type="slidenum">
              <a:rPr lang="en-US"/>
              <a:pPr/>
              <a:t>12</a:t>
            </a:fld>
            <a:endParaRPr lang="en-US"/>
          </a:p>
        </p:txBody>
      </p:sp>
      <p:sp>
        <p:nvSpPr>
          <p:cNvPr id="27649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Démo Conf4j</a:t>
            </a:r>
          </a:p>
        </p:txBody>
      </p:sp>
      <p:sp>
        <p:nvSpPr>
          <p:cNvPr id="27650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749300"/>
            <a:r>
              <a:rPr lang="en-US"/>
              <a:t>Gouvernance : Documentation</a:t>
            </a:r>
          </a:p>
          <a:p>
            <a:pPr marL="749300"/>
            <a:r>
              <a:rPr lang="en-US"/>
              <a:t>Silotage : junit/j2se/j2ee/...</a:t>
            </a:r>
          </a:p>
          <a:p>
            <a:pPr marL="749300"/>
            <a:r>
              <a:rPr lang="en-US"/>
              <a:t>Intégration dans les couches de configuration OS/JVM/Shell</a:t>
            </a:r>
          </a:p>
          <a:p>
            <a:pPr marL="749300"/>
            <a:r>
              <a:rPr lang="en-US"/>
              <a:t>Refactoring IDE, accès rapide aux usages</a:t>
            </a:r>
          </a:p>
          <a:p>
            <a:pPr marL="749300"/>
            <a:r>
              <a:rPr lang="en-US"/>
              <a:t>Reference/Access counting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59908-7454-5F48-A576-CE999BD31359}" type="slidenum">
              <a:rPr lang="en-US"/>
              <a:pPr/>
              <a:t>13</a:t>
            </a:fld>
            <a:endParaRPr lang="en-US"/>
          </a:p>
        </p:txBody>
      </p:sp>
      <p:sp>
        <p:nvSpPr>
          <p:cNvPr id="28673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Démo</a:t>
            </a:r>
          </a:p>
        </p:txBody>
      </p:sp>
      <p:sp>
        <p:nvSpPr>
          <p:cNvPr id="28674" name="Rectangle 2"/>
          <p:cNvSpPr>
            <a:spLocks noChangeArrowheads="1"/>
          </p:cNvSpPr>
          <p:nvPr>
            <p:ph type="body" idx="1"/>
          </p:nvPr>
        </p:nvSpPr>
        <p:spPr>
          <a:xfrm>
            <a:off x="1155700" y="1905000"/>
            <a:ext cx="13944600" cy="5702300"/>
          </a:xfrm>
          <a:ln/>
        </p:spPr>
        <p:txBody>
          <a:bodyPr anchor="t"/>
          <a:lstStyle/>
          <a:p>
            <a:pPr marL="749300"/>
            <a:r>
              <a:rPr lang="en-US"/>
              <a:t>Structure du code (slides)</a:t>
            </a:r>
          </a:p>
          <a:p>
            <a:pPr marL="749300"/>
            <a:r>
              <a:rPr lang="en-US"/>
              <a:t>Navigation dans le code / 100% Java / Refactoring</a:t>
            </a:r>
          </a:p>
          <a:p>
            <a:pPr marL="749300"/>
            <a:r>
              <a:rPr lang="en-US"/>
              <a:t>JUnit / Intégration Test : Variable devoxx_unittest_url</a:t>
            </a:r>
          </a:p>
          <a:p>
            <a:pPr marL="749300"/>
            <a:r>
              <a:rPr lang="en-US"/>
              <a:t>Build + Tomcat vide : Besoin d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externaliser la configuration</a:t>
            </a:r>
          </a:p>
          <a:p>
            <a:pPr marL="749300"/>
            <a:r>
              <a:rPr lang="en-US"/>
              <a:t>Fichier properties généré + drop tomcat</a:t>
            </a:r>
          </a:p>
          <a:p>
            <a:pPr marL="749300"/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07636-1BB6-1542-83D0-7E1D9A419868}" type="slidenum">
              <a:rPr lang="en-US"/>
              <a:pPr/>
              <a:t>14</a:t>
            </a:fld>
            <a:endParaRPr lang="en-US"/>
          </a:p>
        </p:txBody>
      </p:sp>
      <p:sp>
        <p:nvSpPr>
          <p:cNvPr id="2969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Scope Violation</a:t>
            </a:r>
          </a:p>
        </p:txBody>
      </p:sp>
      <p:sp>
        <p:nvSpPr>
          <p:cNvPr id="29698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749300"/>
            <a:r>
              <a:rPr lang="en-US"/>
              <a:t>scope 'webapp' not declared for ConfElement#devoxx_unittest_url and source 'DEFAULT'</a:t>
            </a:r>
          </a:p>
          <a:p>
            <a:pPr marL="749300"/>
            <a:r>
              <a:rPr lang="en-US"/>
              <a:t>scope : 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15</a:t>
            </a:fld>
            <a:endParaRPr lang="en-US"/>
          </a:p>
        </p:txBody>
      </p:sp>
      <p:sp>
        <p:nvSpPr>
          <p:cNvPr id="30721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Questions ?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/>
          </a:p>
        </p:txBody>
      </p:sp>
      <p:sp>
        <p:nvSpPr>
          <p:cNvPr id="17409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5900">
                <a:hlinkClick r:id="rId2"/>
              </a:rPr>
              <a:t>DevOps illustré</a:t>
            </a:r>
            <a:r>
              <a:rPr lang="en-US" sz="5900"/>
              <a:t/>
            </a:r>
            <a:br>
              <a:rPr lang="en-US" sz="5900"/>
            </a:br>
            <a:r>
              <a:rPr lang="en-US" sz="5900">
                <a:hlinkClick r:id="rId2"/>
              </a:rPr>
              <a:t>La jungle de la configuration d'une application</a:t>
            </a:r>
            <a:r>
              <a:rPr lang="en-US" sz="5900"/>
              <a:t/>
            </a:r>
            <a:br>
              <a:rPr lang="en-US" sz="5900"/>
            </a:br>
            <a:endParaRPr lang="en-US" sz="5900"/>
          </a:p>
        </p:txBody>
      </p:sp>
      <p:sp>
        <p:nvSpPr>
          <p:cNvPr id="17410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par Dimitri Baeli et Gilles Duguglielmo</a:t>
            </a:r>
          </a:p>
          <a:p>
            <a:r>
              <a:rPr lang="en-US"/>
              <a:t>@dbaeli &amp; @gdigugli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37477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F7BD4-3E97-524C-B66D-EDA4D372E0C5}" type="slidenum">
              <a:rPr lang="en-US"/>
              <a:pPr/>
              <a:t>3</a:t>
            </a:fld>
            <a:endParaRPr lang="en-US"/>
          </a:p>
        </p:txBody>
      </p:sp>
      <p:sp>
        <p:nvSpPr>
          <p:cNvPr id="18433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Abstract</a:t>
            </a:r>
          </a:p>
        </p:txBody>
      </p:sp>
      <p:sp>
        <p:nvSpPr>
          <p:cNvPr id="18434" name="Rectangle 2"/>
          <p:cNvSpPr>
            <a:spLocks noChangeArrowheads="1"/>
          </p:cNvSpPr>
          <p:nvPr>
            <p:ph type="body" idx="1"/>
          </p:nvPr>
        </p:nvSpPr>
        <p:spPr>
          <a:xfrm>
            <a:off x="901700" y="2336800"/>
            <a:ext cx="13944600" cy="2959100"/>
          </a:xfrm>
          <a:ln/>
        </p:spPr>
        <p:txBody>
          <a:bodyPr/>
          <a:lstStyle/>
          <a:p>
            <a:pPr marL="749300"/>
            <a:r>
              <a:rPr lang="en-US"/>
              <a:t>Le paramétrage des applications est une Jungle</a:t>
            </a:r>
          </a:p>
          <a:p>
            <a:pPr marL="749300"/>
            <a:r>
              <a:rPr lang="en-US"/>
              <a:t>Un des points noirs de la relation dev / ops</a:t>
            </a:r>
          </a:p>
        </p:txBody>
      </p:sp>
      <p:sp>
        <p:nvSpPr>
          <p:cNvPr id="18435" name="Comment 3"/>
          <p:cNvSpPr>
            <a:spLocks/>
          </p:cNvSpPr>
          <p:nvPr/>
        </p:nvSpPr>
        <p:spPr bwMode="auto">
          <a:xfrm>
            <a:off x="13550900" y="849313"/>
            <a:ext cx="2667000" cy="23399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" dist="508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26262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Pour tous les nuls : </a:t>
            </a:r>
          </a:p>
          <a:p>
            <a:pPr algn="l"/>
            <a:endParaRPr lang="en-US" sz="1600">
              <a:solidFill>
                <a:srgbClr val="262626"/>
              </a:solidFill>
              <a:latin typeface="Marker Felt" charset="0"/>
              <a:ea typeface="ＭＳ Ｐゴシック" charset="0"/>
              <a:cs typeface="Marker Felt" charset="0"/>
              <a:sym typeface="Marker Felt" charset="0"/>
            </a:endParaRPr>
          </a:p>
          <a:p>
            <a:pPr algn="l"/>
            <a:r>
              <a:rPr lang="en-US" sz="1600">
                <a:solidFill>
                  <a:srgbClr val="26262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Les vrais nuls, </a:t>
            </a:r>
          </a:p>
          <a:p>
            <a:pPr algn="l"/>
            <a:r>
              <a:rPr lang="en-US" sz="1600">
                <a:solidFill>
                  <a:srgbClr val="26262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Les nuls avertis et les faux nuls !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081CC-B33B-2B4D-BAE2-DD860082A3A5}" type="slidenum">
              <a:rPr lang="en-US"/>
              <a:pPr/>
              <a:t>4</a:t>
            </a:fld>
            <a:endParaRPr lang="en-US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700" y="1917700"/>
            <a:ext cx="3784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900" y="2438400"/>
            <a:ext cx="3263900" cy="603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Number 5 : Des imbroglios DevOps </a:t>
            </a:r>
          </a:p>
        </p:txBody>
      </p:sp>
      <p:sp>
        <p:nvSpPr>
          <p:cNvPr id="19460" name="Rectangle 4"/>
          <p:cNvSpPr>
            <a:spLocks noChangeArrowheads="1"/>
          </p:cNvSpPr>
          <p:nvPr>
            <p:ph type="body" idx="1"/>
          </p:nvPr>
        </p:nvSpPr>
        <p:spPr>
          <a:xfrm>
            <a:off x="2044700" y="2603500"/>
            <a:ext cx="13055600" cy="5702300"/>
          </a:xfrm>
          <a:ln/>
        </p:spPr>
        <p:txBody>
          <a:bodyPr anchor="t"/>
          <a:lstStyle/>
          <a:p>
            <a:pPr lvl="1"/>
            <a:r>
              <a:rPr lang="en-US"/>
              <a:t>Ops: </a:t>
            </a:r>
          </a:p>
          <a:p>
            <a:pPr lvl="1"/>
            <a:r>
              <a:rPr lang="en-US"/>
              <a:t>Comment je peux configurer 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url jdbc ? </a:t>
            </a:r>
          </a:p>
          <a:p>
            <a:pPr lvl="1"/>
            <a:endParaRPr lang="en-US"/>
          </a:p>
          <a:p>
            <a:pPr lvl="1"/>
            <a:r>
              <a:rPr lang="en-US"/>
              <a:t>Dev:        </a:t>
            </a:r>
          </a:p>
          <a:p>
            <a:pPr lvl="1"/>
            <a:r>
              <a:rPr lang="en-US"/>
              <a:t>RTFM mais je sais pas s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il est à jour.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557213" y="8020050"/>
            <a:ext cx="84328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lvl="1" algn="l">
              <a:spcBef>
                <a:spcPts val="3500"/>
              </a:spcBef>
            </a:pPr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=&gt; Manuel toujours à jour (donc généré).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7604-D145-7340-901B-F941D19ECF67}" type="slidenum">
              <a:rPr lang="en-US"/>
              <a:pPr/>
              <a:t>5</a:t>
            </a:fld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700" y="1917700"/>
            <a:ext cx="3784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900" y="2438400"/>
            <a:ext cx="3263900" cy="603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ChangeArrowheads="1"/>
          </p:cNvSpPr>
          <p:nvPr>
            <p:ph type="body" idx="1"/>
          </p:nvPr>
        </p:nvSpPr>
        <p:spPr>
          <a:xfrm>
            <a:off x="2044700" y="2603500"/>
            <a:ext cx="13055600" cy="5702300"/>
          </a:xfrm>
          <a:ln/>
        </p:spPr>
        <p:txBody>
          <a:bodyPr anchor="t"/>
          <a:lstStyle/>
          <a:p>
            <a:pPr lvl="1"/>
            <a:r>
              <a:rPr lang="en-US"/>
              <a:t>Ops: </a:t>
            </a:r>
          </a:p>
          <a:p>
            <a:pPr lvl="1"/>
            <a:r>
              <a:rPr lang="en-US"/>
              <a:t>Houston j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ai un problème, ça ne fonctionne pas.</a:t>
            </a:r>
          </a:p>
          <a:p>
            <a:pPr lvl="1"/>
            <a:endParaRPr lang="en-US"/>
          </a:p>
          <a:p>
            <a:pPr lvl="1"/>
            <a:r>
              <a:rPr lang="en-US"/>
              <a:t>Dev: </a:t>
            </a:r>
          </a:p>
          <a:p>
            <a:pPr lvl="1"/>
            <a:r>
              <a:rPr lang="en-US"/>
              <a:t>Ca marche chez nous.</a:t>
            </a:r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1155700" y="241300"/>
            <a:ext cx="139446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7400">
                <a:solidFill>
                  <a:schemeClr val="tx1"/>
                </a:solidFill>
                <a:ea typeface="ＭＳ Ｐゴシック" charset="0"/>
                <a:cs typeface="Gill Sans" charset="0"/>
              </a:rPr>
              <a:t>Number 4 : Des imbroglios DevOps </a:t>
            </a:r>
          </a:p>
        </p:txBody>
      </p:sp>
      <p:sp>
        <p:nvSpPr>
          <p:cNvPr id="20485" name="Rectangle 5"/>
          <p:cNvSpPr>
            <a:spLocks/>
          </p:cNvSpPr>
          <p:nvPr/>
        </p:nvSpPr>
        <p:spPr bwMode="auto">
          <a:xfrm>
            <a:off x="557213" y="8020050"/>
            <a:ext cx="84328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lvl="1" algn="l">
              <a:spcBef>
                <a:spcPts val="3500"/>
              </a:spcBef>
            </a:pPr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=&gt; Attention à l</a:t>
            </a:r>
            <a:r>
              <a:rPr lang="ja-JP" altLang="en-US">
                <a:solidFill>
                  <a:schemeClr val="tx1"/>
                </a:solidFill>
                <a:latin typeface="Arial"/>
                <a:ea typeface="ＭＳ Ｐゴシック" charset="0"/>
                <a:cs typeface="Gill Sans" charset="0"/>
              </a:rPr>
              <a:t>’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environnement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14426-E6A2-AD4C-A6CF-0FFADD695522}" type="slidenum">
              <a:rPr lang="en-US"/>
              <a:pPr/>
              <a:t>6</a:t>
            </a:fld>
            <a:endParaRPr 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900" y="2438400"/>
            <a:ext cx="3263900" cy="603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Rectangle 2"/>
          <p:cNvSpPr>
            <a:spLocks noChangeArrowheads="1"/>
          </p:cNvSpPr>
          <p:nvPr>
            <p:ph type="body" idx="1"/>
          </p:nvPr>
        </p:nvSpPr>
        <p:spPr>
          <a:xfrm>
            <a:off x="2032000" y="2146300"/>
            <a:ext cx="13068300" cy="5270500"/>
          </a:xfrm>
          <a:ln/>
        </p:spPr>
        <p:txBody>
          <a:bodyPr/>
          <a:lstStyle/>
          <a:p>
            <a:pPr lvl="1"/>
            <a:r>
              <a:rPr lang="en-US"/>
              <a:t>Ops : </a:t>
            </a:r>
          </a:p>
          <a:p>
            <a:pPr lvl="1"/>
            <a:r>
              <a:rPr lang="en-US"/>
              <a:t>Quelles valeures peut avoir cette variable ?</a:t>
            </a:r>
          </a:p>
          <a:p>
            <a:pPr lvl="1"/>
            <a:endParaRPr lang="en-US"/>
          </a:p>
          <a:p>
            <a:pPr lvl="1"/>
            <a:r>
              <a:rPr lang="en-US"/>
              <a:t>Dev :  </a:t>
            </a:r>
          </a:p>
          <a:p>
            <a:pPr lvl="1"/>
            <a:r>
              <a:rPr lang="en-US"/>
              <a:t>Attends je regarde le code </a:t>
            </a:r>
          </a:p>
        </p:txBody>
      </p:sp>
      <p:sp>
        <p:nvSpPr>
          <p:cNvPr id="21507" name="Rectangle 3"/>
          <p:cNvSpPr>
            <a:spLocks/>
          </p:cNvSpPr>
          <p:nvPr/>
        </p:nvSpPr>
        <p:spPr bwMode="auto">
          <a:xfrm>
            <a:off x="1155700" y="241300"/>
            <a:ext cx="139446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7400">
                <a:solidFill>
                  <a:schemeClr val="tx1"/>
                </a:solidFill>
                <a:ea typeface="ＭＳ Ｐゴシック" charset="0"/>
                <a:cs typeface="Gill Sans" charset="0"/>
              </a:rPr>
              <a:t>Number 3 : Des imbroglios DevOps 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700" y="1917700"/>
            <a:ext cx="3784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5"/>
          <p:cNvSpPr>
            <a:spLocks/>
          </p:cNvSpPr>
          <p:nvPr/>
        </p:nvSpPr>
        <p:spPr bwMode="auto">
          <a:xfrm>
            <a:off x="557213" y="8020050"/>
            <a:ext cx="84328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lvl="1" algn="l">
              <a:spcBef>
                <a:spcPts val="3500"/>
              </a:spcBef>
            </a:pPr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=&gt; Documentation complète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1748B-0183-664E-A9A7-08DC5A19AD77}" type="slidenum">
              <a:rPr lang="en-US"/>
              <a:pPr/>
              <a:t>7</a:t>
            </a:fld>
            <a:endParaRPr lang="en-US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700" y="1917700"/>
            <a:ext cx="3784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/>
          </p:cNvSpPr>
          <p:nvPr/>
        </p:nvSpPr>
        <p:spPr bwMode="auto">
          <a:xfrm>
            <a:off x="1155700" y="241300"/>
            <a:ext cx="139446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7400">
                <a:solidFill>
                  <a:schemeClr val="tx1"/>
                </a:solidFill>
                <a:ea typeface="ＭＳ Ｐゴシック" charset="0"/>
                <a:cs typeface="Gill Sans" charset="0"/>
              </a:rPr>
              <a:t>Number 2 : Des imbroglios DevOps </a:t>
            </a:r>
          </a:p>
        </p:txBody>
      </p:sp>
      <p:sp>
        <p:nvSpPr>
          <p:cNvPr id="22531" name="Rectangle 3"/>
          <p:cNvSpPr>
            <a:spLocks/>
          </p:cNvSpPr>
          <p:nvPr/>
        </p:nvSpPr>
        <p:spPr bwMode="auto">
          <a:xfrm>
            <a:off x="2576513" y="8032750"/>
            <a:ext cx="84328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lvl="1" algn="l">
              <a:spcBef>
                <a:spcPts val="3500"/>
              </a:spcBef>
            </a:pPr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=&gt; Détection d</a:t>
            </a:r>
            <a:r>
              <a:rPr lang="ja-JP" altLang="en-US">
                <a:solidFill>
                  <a:schemeClr val="tx1"/>
                </a:solidFill>
                <a:latin typeface="Arial"/>
                <a:ea typeface="ＭＳ Ｐゴシック" charset="0"/>
                <a:cs typeface="Gill Sans" charset="0"/>
              </a:rPr>
              <a:t>’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erreur de configuration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900" y="2438400"/>
            <a:ext cx="3263900" cy="603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5"/>
          <p:cNvSpPr>
            <a:spLocks/>
          </p:cNvSpPr>
          <p:nvPr/>
        </p:nvSpPr>
        <p:spPr bwMode="auto">
          <a:xfrm>
            <a:off x="2044700" y="2590800"/>
            <a:ext cx="13055600" cy="57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3500"/>
              </a:spcBef>
            </a:pPr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Ops: </a:t>
            </a:r>
          </a:p>
          <a:p>
            <a:pPr>
              <a:spcBef>
                <a:spcPts val="3500"/>
              </a:spcBef>
            </a:pPr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La nouvelle version n</a:t>
            </a:r>
            <a:r>
              <a:rPr lang="ja-JP" altLang="en-US">
                <a:solidFill>
                  <a:schemeClr val="tx1"/>
                </a:solidFill>
                <a:latin typeface="Arial"/>
                <a:ea typeface="ＭＳ Ｐゴシック" charset="0"/>
                <a:cs typeface="Gill Sans" charset="0"/>
              </a:rPr>
              <a:t>’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accède pas à la base.</a:t>
            </a:r>
          </a:p>
          <a:p>
            <a:pPr algn="l">
              <a:spcBef>
                <a:spcPts val="3500"/>
              </a:spcBef>
              <a:buSzPct val="171000"/>
              <a:buFont typeface="Gill Sans" charset="0"/>
              <a:buChar char="•"/>
            </a:pPr>
            <a:endParaRPr lang="en-US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>
              <a:spcBef>
                <a:spcPts val="3500"/>
              </a:spcBef>
            </a:pPr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Dev: </a:t>
            </a:r>
          </a:p>
          <a:p>
            <a:pPr>
              <a:spcBef>
                <a:spcPts val="3500"/>
              </a:spcBef>
            </a:pPr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Ah oui, le nom du paramètre à changé.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82CC3-AD38-F242-AD34-1576CE02C536}" type="slidenum">
              <a:rPr lang="en-US"/>
              <a:pPr/>
              <a:t>8</a:t>
            </a:fld>
            <a:endParaRPr lang="en-US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700" y="1917700"/>
            <a:ext cx="3784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900" y="2438400"/>
            <a:ext cx="3263900" cy="603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/>
          </p:cNvSpPr>
          <p:nvPr/>
        </p:nvSpPr>
        <p:spPr bwMode="auto">
          <a:xfrm>
            <a:off x="557213" y="8007350"/>
            <a:ext cx="88519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lvl="1" algn="l">
              <a:spcBef>
                <a:spcPts val="3500"/>
              </a:spcBef>
            </a:pPr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=&gt; Capacité de comparer des configurations</a:t>
            </a:r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2070100" y="2603500"/>
            <a:ext cx="13030200" cy="57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3500"/>
              </a:spcBef>
            </a:pPr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Dev: </a:t>
            </a:r>
          </a:p>
          <a:p>
            <a:pPr>
              <a:spcBef>
                <a:spcPts val="3500"/>
              </a:spcBef>
            </a:pPr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Je n</a:t>
            </a:r>
            <a:r>
              <a:rPr lang="ja-JP" altLang="en-US">
                <a:solidFill>
                  <a:schemeClr val="tx1"/>
                </a:solidFill>
                <a:latin typeface="Arial"/>
                <a:ea typeface="ＭＳ Ｐゴシック" charset="0"/>
                <a:cs typeface="Gill Sans" charset="0"/>
              </a:rPr>
              <a:t>’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arrive pas à reproduire votre problème</a:t>
            </a:r>
          </a:p>
          <a:p>
            <a:pPr algn="l">
              <a:spcBef>
                <a:spcPts val="3500"/>
              </a:spcBef>
              <a:buSzPct val="171000"/>
              <a:buFont typeface="Gill Sans" charset="0"/>
              <a:buChar char="•"/>
            </a:pPr>
            <a:endParaRPr lang="en-US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>
              <a:spcBef>
                <a:spcPts val="3500"/>
              </a:spcBef>
            </a:pPr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Ops: </a:t>
            </a:r>
          </a:p>
          <a:p>
            <a:pPr>
              <a:spcBef>
                <a:spcPts val="3500"/>
              </a:spcBef>
            </a:pPr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Ca plante chez nous.</a:t>
            </a:r>
          </a:p>
        </p:txBody>
      </p:sp>
      <p:sp>
        <p:nvSpPr>
          <p:cNvPr id="23557" name="Rectangle 5"/>
          <p:cNvSpPr>
            <a:spLocks/>
          </p:cNvSpPr>
          <p:nvPr/>
        </p:nvSpPr>
        <p:spPr bwMode="auto">
          <a:xfrm>
            <a:off x="1155700" y="241300"/>
            <a:ext cx="139446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7400">
                <a:solidFill>
                  <a:schemeClr val="tx1"/>
                </a:solidFill>
                <a:ea typeface="ＭＳ Ｐゴシック" charset="0"/>
                <a:cs typeface="Gill Sans" charset="0"/>
              </a:rPr>
              <a:t>Number 1 : Des imbroglios DevOps 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B25C7-F792-B940-B9D8-A9954B543CD2}" type="slidenum">
              <a:rPr lang="en-US"/>
              <a:pPr/>
              <a:t>9</a:t>
            </a:fld>
            <a:endParaRPr lang="en-US"/>
          </a:p>
        </p:txBody>
      </p:sp>
      <p:sp>
        <p:nvSpPr>
          <p:cNvPr id="2457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Résumé</a:t>
            </a:r>
          </a:p>
        </p:txBody>
      </p:sp>
      <p:sp>
        <p:nvSpPr>
          <p:cNvPr id="24578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749300"/>
            <a:r>
              <a:rPr lang="en-US"/>
              <a:t>Documentation à jour et complète</a:t>
            </a:r>
          </a:p>
          <a:p>
            <a:pPr marL="749300"/>
            <a:r>
              <a:rPr lang="en-US"/>
              <a:t>Détection/Prévention d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erreurs</a:t>
            </a:r>
          </a:p>
          <a:p>
            <a:pPr marL="749300"/>
            <a:r>
              <a:rPr lang="en-US"/>
              <a:t>Dump de la configuration</a:t>
            </a:r>
          </a:p>
          <a:p>
            <a:pPr marL="749300"/>
            <a:r>
              <a:rPr lang="en-US"/>
              <a:t>Maitrise du code de configuration (Refactoring, nettoyage, ...)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and subtitle">
  <a:themeElements>
    <a:clrScheme name="Title and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Vierge">
  <a:themeElements>
    <a:clrScheme name="Vier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ierg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Vier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re et puces - Gauche">
  <a:themeElements>
    <a:clrScheme name="Titre et puces - Gauch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re et puces - Gauch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re et puces - Gauch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re et puces sur 2 colonnes">
  <a:themeElements>
    <a:clrScheme name="Titre et puces sur 2 colonn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re et puces sur 2 colonn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re et puces sur 2 colon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Code sample">
  <a:themeElements>
    <a:clrScheme name="Code 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 samp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de 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re, puces et photo">
  <a:themeElements>
    <a:clrScheme name="Titre, puces et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re, puces et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re, puces et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itre - Haut copy">
  <a:themeElements>
    <a:clrScheme name="Titre - Haut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re - Haut copy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re - Haut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re et puce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AF087"/>
      </a:accent1>
      <a:accent2>
        <a:srgbClr val="333399"/>
      </a:accent2>
      <a:accent3>
        <a:srgbClr val="FFFFFF"/>
      </a:accent3>
      <a:accent4>
        <a:srgbClr val="000000"/>
      </a:accent4>
      <a:accent5>
        <a:srgbClr val="FCF6C3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re et puc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re et pu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re - Centré">
  <a:themeElements>
    <a:clrScheme name="Titre - Centr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re - Centré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re - Centré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uces">
  <a:themeElements>
    <a:clrScheme name="Puc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uc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u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e">
  <a:themeElements>
    <a:clrScheme name="Photo - Horizonta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Reflet horizontal">
  <a:themeElements>
    <a:clrScheme name="Photo - Reflet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Reflet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Reflet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e">
  <a:themeElements>
    <a:clrScheme name="Photo - Vertica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Reflet vertical">
  <a:themeElements>
    <a:clrScheme name="Photo - Reflet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Reflet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Reflet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re - Haut">
  <a:themeElements>
    <a:clrScheme name="Titre - H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re - Hau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re - H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389</Words>
  <Characters>0</Characters>
  <Application>Microsoft Macintosh PowerPoint</Application>
  <PresentationFormat>Personnalisé</PresentationFormat>
  <Lines>0</Lines>
  <Paragraphs>90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16</vt:i4>
      </vt:variant>
      <vt:variant>
        <vt:lpstr>Titres des diapositives</vt:lpstr>
      </vt:variant>
      <vt:variant>
        <vt:i4>15</vt:i4>
      </vt:variant>
    </vt:vector>
  </HeadingPairs>
  <TitlesOfParts>
    <vt:vector size="35" baseType="lpstr">
      <vt:lpstr>Gill Sans</vt:lpstr>
      <vt:lpstr>ヒラギノ角ゴ ProN W3</vt:lpstr>
      <vt:lpstr>Courier</vt:lpstr>
      <vt:lpstr>Marker Felt</vt:lpstr>
      <vt:lpstr>Title and subtitle</vt:lpstr>
      <vt:lpstr>Titre et puces</vt:lpstr>
      <vt:lpstr>Titre - Centré</vt:lpstr>
      <vt:lpstr>Puces</vt:lpstr>
      <vt:lpstr>Photo - Horizontale</vt:lpstr>
      <vt:lpstr>Photo - Reflet horizontal</vt:lpstr>
      <vt:lpstr>Photo - Verticale</vt:lpstr>
      <vt:lpstr>Photo - Reflet vertical</vt:lpstr>
      <vt:lpstr>Titre - Haut</vt:lpstr>
      <vt:lpstr>Vierge</vt:lpstr>
      <vt:lpstr>Titre et puces - Gauche</vt:lpstr>
      <vt:lpstr>Titre et puces sur 2 colonnes</vt:lpstr>
      <vt:lpstr>Code sample</vt:lpstr>
      <vt:lpstr>Titre, puces et photo</vt:lpstr>
      <vt:lpstr>Titre - Haut copy</vt:lpstr>
      <vt:lpstr>Title &amp; Subtitle</vt:lpstr>
      <vt:lpstr>DevOps illustré La jungle de la configuration d'une application </vt:lpstr>
      <vt:lpstr>DevOps illustré La jungle de la configuration d'une application </vt:lpstr>
      <vt:lpstr>Abstract</vt:lpstr>
      <vt:lpstr>Number 5 : Des imbroglios DevOps </vt:lpstr>
      <vt:lpstr>Présentation PowerPoint</vt:lpstr>
      <vt:lpstr>Présentation PowerPoint</vt:lpstr>
      <vt:lpstr>Présentation PowerPoint</vt:lpstr>
      <vt:lpstr>Présentation PowerPoint</vt:lpstr>
      <vt:lpstr>Résumé</vt:lpstr>
      <vt:lpstr>Configuration Shells</vt:lpstr>
      <vt:lpstr>Solutions ?</vt:lpstr>
      <vt:lpstr>Démo Conf4j</vt:lpstr>
      <vt:lpstr>Démo</vt:lpstr>
      <vt:lpstr>Scope Violation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illustré La jungle de la configuration d'une application </dc:title>
  <dc:subject/>
  <dc:creator/>
  <cp:keywords/>
  <dc:description/>
  <cp:lastModifiedBy>Dimitri</cp:lastModifiedBy>
  <cp:revision>1</cp:revision>
  <dcterms:modified xsi:type="dcterms:W3CDTF">2012-04-19T09:40:16Z</dcterms:modified>
</cp:coreProperties>
</file>