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3" r:id="rId3"/>
    <p:sldId id="257" r:id="rId4"/>
    <p:sldId id="261" r:id="rId5"/>
    <p:sldId id="267" r:id="rId6"/>
    <p:sldId id="273" r:id="rId7"/>
    <p:sldId id="274" r:id="rId8"/>
    <p:sldId id="276" r:id="rId9"/>
    <p:sldId id="288" r:id="rId10"/>
    <p:sldId id="301" r:id="rId11"/>
    <p:sldId id="300" r:id="rId12"/>
    <p:sldId id="305" r:id="rId13"/>
    <p:sldId id="304" r:id="rId14"/>
    <p:sldId id="258" r:id="rId15"/>
    <p:sldId id="283" r:id="rId16"/>
  </p:sldIdLst>
  <p:sldSz cx="16256000" cy="9144000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32" d="100"/>
          <a:sy n="32" d="100"/>
        </p:scale>
        <p:origin x="-840" y="-7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36" y="8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63B76-0A1D-459C-B31E-6378A8D3A519}" type="datetimeFigureOut">
              <a:rPr lang="fr-FR" smtClean="0"/>
              <a:t>19/04/2012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CBF95-A7E5-4677-BF9B-A4B3DC18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493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48079-FDA4-408C-B40C-5A2DC89A204E}" type="datetimeFigureOut">
              <a:rPr lang="fr-FR" smtClean="0"/>
              <a:t>19/04/2012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B7D4F-3B41-457D-A104-81012E6FE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8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CAED9C-02B5-AD42-9D72-207013F21BB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1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7AF751-467D-4D44-B673-546F498464B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37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614150" y="1536700"/>
            <a:ext cx="3486150" cy="42291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306050" cy="42291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0683DA-48B5-014F-AB84-E1D48A45032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877393-B807-E74C-BF13-191E06FF98B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34C7D6-2C1A-BF4D-A30A-4EE79B3128C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2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04200" y="4711700"/>
            <a:ext cx="689610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F3FD25-9DC2-8346-86E2-F23BC39B2E0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0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FCDADD-7022-E14F-8035-65DD6DAFF53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5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840F72-97AF-C74A-8229-4ECC8A575D0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1EA802-60DA-534C-9B33-FB9A9E9CE97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07116D-DCC7-634F-A60F-25CF71BF4E0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6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841974-769F-6D4F-8C61-0FDA5417767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7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536700"/>
            <a:ext cx="13944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711700"/>
            <a:ext cx="13944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5870238" y="88773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A4CBFCD-9593-594E-9439-A19364B34553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oxx.fr/pages/viewpage.action?pageId=612850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5900" dirty="0" err="1">
                <a:hlinkClick r:id="rId2"/>
              </a:rPr>
              <a:t>DevOps</a:t>
            </a:r>
            <a:r>
              <a:rPr lang="en-US" sz="5900" dirty="0">
                <a:hlinkClick r:id="rId2"/>
              </a:rPr>
              <a:t> </a:t>
            </a:r>
            <a:r>
              <a:rPr lang="en-US" sz="5900" dirty="0" err="1">
                <a:hlinkClick r:id="rId2"/>
              </a:rPr>
              <a:t>illustré</a:t>
            </a:r>
            <a:r>
              <a:rPr lang="en-US" sz="5900" dirty="0"/>
              <a:t/>
            </a:r>
            <a:br>
              <a:rPr lang="en-US" sz="5900" dirty="0"/>
            </a:br>
            <a:r>
              <a:rPr lang="en-US" sz="5900" dirty="0">
                <a:hlinkClick r:id="rId2"/>
              </a:rPr>
              <a:t>La jungle de la configuration </a:t>
            </a:r>
            <a:r>
              <a:rPr lang="en-US" sz="5900" dirty="0" err="1">
                <a:hlinkClick r:id="rId2"/>
              </a:rPr>
              <a:t>d'une</a:t>
            </a:r>
            <a:r>
              <a:rPr lang="en-US" sz="5900" dirty="0">
                <a:hlinkClick r:id="rId2"/>
              </a:rPr>
              <a:t> application</a:t>
            </a:r>
            <a:r>
              <a:rPr lang="en-US" sz="5900" dirty="0"/>
              <a:t/>
            </a:r>
            <a:br>
              <a:rPr lang="en-US" sz="5900" dirty="0"/>
            </a:br>
            <a:endParaRPr lang="en-US" sz="59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par Dimitri Baeli et Gilles Duguglielmo</a:t>
            </a:r>
          </a:p>
          <a:p>
            <a:r>
              <a:rPr lang="en-US"/>
              <a:t>@dbaeli &amp; @gdigugli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" y="2046107"/>
            <a:ext cx="5142136" cy="670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OS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2427108"/>
            <a:ext cx="4944362" cy="5823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Shell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399" y="2884307"/>
            <a:ext cx="4746587" cy="4834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Launcher script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799" y="3341507"/>
            <a:ext cx="4548813" cy="3845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JVM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3798708"/>
            <a:ext cx="4351038" cy="285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Configuration file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4332107"/>
            <a:ext cx="4153264" cy="1757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API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8" name="Organigramme : Décision 17"/>
          <p:cNvSpPr/>
          <p:nvPr/>
        </p:nvSpPr>
        <p:spPr>
          <a:xfrm>
            <a:off x="1989426" y="4807008"/>
            <a:ext cx="2966617" cy="9976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ucida Console" pitchFamily="49" charset="0"/>
              </a:rPr>
              <a:t>Start here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66790" y="2008008"/>
            <a:ext cx="9410082" cy="5458172"/>
          </a:xfrm>
          <a:prstGeom prst="wedgeRectCallout">
            <a:avLst>
              <a:gd name="adj1" fmla="val -66079"/>
              <a:gd name="adj2" fmla="val 7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export  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-</a:t>
            </a:r>
            <a:r>
              <a:rPr lang="en-US" sz="2100" dirty="0" err="1">
                <a:solidFill>
                  <a:schemeClr val="tx1"/>
                </a:solidFill>
                <a:latin typeface="Lucida Console" pitchFamily="49" charset="0"/>
              </a:rPr>
              <a:t>D</a:t>
            </a:r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err="1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=http://www.conf4j.org</a:t>
            </a: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Conf4j.setValue(</a:t>
            </a:r>
            <a:r>
              <a:rPr lang="en-US" sz="2100" dirty="0" smtClean="0">
                <a:solidFill>
                  <a:srgbClr val="FFC000"/>
                </a:solidFill>
                <a:latin typeface="Lucida Console" pitchFamily="49" charset="0"/>
              </a:rPr>
              <a:t>webservice_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url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,‘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http://www.conf4j.org’);</a:t>
            </a: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10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// all the ways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allows </a:t>
            </a:r>
          </a:p>
          <a:p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// to 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define the same value at runtime</a:t>
            </a:r>
          </a:p>
          <a:p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final String value = </a:t>
            </a:r>
            <a:r>
              <a:rPr lang="en-US" sz="2100" dirty="0" smtClean="0">
                <a:solidFill>
                  <a:schemeClr val="tx1"/>
                </a:solidFill>
                <a:latin typeface="Lucida Console" pitchFamily="49" charset="0"/>
              </a:rPr>
              <a:t>Conf4j.getValue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(</a:t>
            </a:r>
          </a:p>
          <a:p>
            <a:r>
              <a:rPr lang="en-US" sz="2100" dirty="0" err="1" smtClean="0">
                <a:solidFill>
                  <a:schemeClr val="tx1"/>
                </a:solidFill>
                <a:latin typeface="Lucida Console" pitchFamily="49" charset="0"/>
              </a:rPr>
              <a:t>ConfElements.</a:t>
            </a:r>
            <a:r>
              <a:rPr lang="en-US" sz="2100" dirty="0" err="1" smtClean="0">
                <a:solidFill>
                  <a:srgbClr val="FFC000"/>
                </a:solidFill>
                <a:latin typeface="Lucida Console" pitchFamily="49" charset="0"/>
              </a:rPr>
              <a:t>webservice_url</a:t>
            </a:r>
            <a:r>
              <a:rPr lang="en-US" sz="2100" dirty="0">
                <a:solidFill>
                  <a:schemeClr val="tx1"/>
                </a:solidFill>
                <a:latin typeface="Lucida Console" pitchFamily="49" charset="0"/>
              </a:rPr>
              <a:t>);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4947816" y="2281604"/>
            <a:ext cx="28201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149594" y="3203848"/>
            <a:ext cx="3050414" cy="2945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5392607" y="3798708"/>
            <a:ext cx="2951417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252616" y="4807008"/>
            <a:ext cx="15436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29394" y="2046902"/>
            <a:ext cx="0" cy="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4724" y="5962952"/>
            <a:ext cx="204414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overriding</a:t>
            </a:r>
            <a:endParaRPr lang="en-US" sz="2400" dirty="0">
              <a:latin typeface="Lucida Console" pitchFamily="49" charset="0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229394" y="2046902"/>
            <a:ext cx="0" cy="366386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"/>
          <p:cNvSpPr>
            <a:spLocks noGrp="1" noChangeArrowheads="1"/>
          </p:cNvSpPr>
          <p:nvPr>
            <p:ph type="title"/>
          </p:nvPr>
        </p:nvSpPr>
        <p:spPr>
          <a:xfrm>
            <a:off x="1097165" y="755576"/>
            <a:ext cx="13944600" cy="1019076"/>
          </a:xfrm>
          <a:ln/>
        </p:spPr>
        <p:txBody>
          <a:bodyPr/>
          <a:lstStyle/>
          <a:p>
            <a:r>
              <a:rPr lang="en-US" dirty="0" smtClean="0"/>
              <a:t>Les shells de configuration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gouvernance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10576271" y="2195736"/>
            <a:ext cx="5112569" cy="4320480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Utiliser</a:t>
            </a:r>
            <a:r>
              <a:rPr lang="en-US" sz="4000" dirty="0" smtClean="0"/>
              <a:t> des champs </a:t>
            </a:r>
            <a:r>
              <a:rPr lang="en-US" sz="4000" dirty="0" err="1" smtClean="0"/>
              <a:t>dans</a:t>
            </a:r>
            <a:r>
              <a:rPr lang="en-US" sz="4000" dirty="0" smtClean="0"/>
              <a:t> </a:t>
            </a:r>
            <a:r>
              <a:rPr lang="en-US" sz="4000" dirty="0" err="1" smtClean="0"/>
              <a:t>une</a:t>
            </a:r>
            <a:r>
              <a:rPr lang="en-US" sz="4000" dirty="0" smtClean="0"/>
              <a:t> </a:t>
            </a:r>
            <a:r>
              <a:rPr lang="en-US" sz="4000" dirty="0" err="1" smtClean="0"/>
              <a:t>classe</a:t>
            </a:r>
            <a:r>
              <a:rPr lang="en-US" sz="4000" dirty="0" smtClean="0"/>
              <a:t> unique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Annoter</a:t>
            </a:r>
            <a:r>
              <a:rPr lang="en-US" sz="4000" dirty="0" smtClean="0"/>
              <a:t> les </a:t>
            </a:r>
            <a:r>
              <a:rPr lang="en-US" sz="4000" dirty="0" err="1" smtClean="0"/>
              <a:t>constantes</a:t>
            </a:r>
            <a:endParaRPr lang="en-US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643C-9C83-8844-B980-2CD28B8C96AE}" type="slidenum">
              <a:rPr lang="en-US"/>
              <a:pPr/>
              <a:t>11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24" y="1770617"/>
            <a:ext cx="9145016" cy="692572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091084"/>
          </a:xfrm>
          <a:ln/>
        </p:spPr>
        <p:txBody>
          <a:bodyPr/>
          <a:lstStyle/>
          <a:p>
            <a:r>
              <a:rPr lang="en-US" dirty="0" smtClean="0"/>
              <a:t>Scope d’un </a:t>
            </a:r>
            <a:r>
              <a:rPr lang="en-US" dirty="0" err="1" smtClean="0"/>
              <a:t>paramètre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3" y="2123728"/>
            <a:ext cx="6991019" cy="3744416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3001"/>
              </p:ext>
            </p:extLst>
          </p:nvPr>
        </p:nvGraphicFramePr>
        <p:xfrm>
          <a:off x="783183" y="6228184"/>
          <a:ext cx="766898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8432"/>
                <a:gridCol w="1728192"/>
                <a:gridCol w="2052356"/>
              </a:tblGrid>
              <a:tr h="370840">
                <a:tc>
                  <a:txBody>
                    <a:bodyPr/>
                    <a:lstStyle/>
                    <a:p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webapp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unit_test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devoxx_base_url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devoxx_home_url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devoxx_agenda_url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b="1" dirty="0" err="1" smtClean="0">
                          <a:latin typeface="Lucida Console" pitchFamily="49" charset="0"/>
                        </a:rPr>
                        <a:t>devoxx_unittest_url</a:t>
                      </a:r>
                      <a:endParaRPr lang="fr-FR" sz="2400" b="1" dirty="0"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X</a:t>
                      </a:r>
                      <a:endParaRPr lang="fr-FR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>
          <a:xfrm>
            <a:off x="8992096" y="2123728"/>
            <a:ext cx="7056784" cy="6408712"/>
          </a:xfrm>
          <a:ln/>
        </p:spPr>
        <p:txBody>
          <a:bodyPr/>
          <a:lstStyle/>
          <a:p>
            <a:pPr marL="749300" algn="l"/>
            <a:r>
              <a:rPr lang="en-US" sz="3600" b="1" dirty="0" smtClean="0"/>
              <a:t>scope</a:t>
            </a:r>
            <a:r>
              <a:rPr lang="en-US" sz="3600" dirty="0" smtClean="0"/>
              <a:t> </a:t>
            </a:r>
            <a:r>
              <a:rPr lang="en-US" sz="3600" dirty="0" err="1" smtClean="0"/>
              <a:t>déclare</a:t>
            </a:r>
            <a:r>
              <a:rPr lang="en-US" sz="3600" dirty="0" smtClean="0"/>
              <a:t> </a:t>
            </a:r>
            <a:r>
              <a:rPr lang="en-US" sz="3600" dirty="0" err="1" smtClean="0"/>
              <a:t>l’utilisation</a:t>
            </a:r>
            <a:r>
              <a:rPr lang="en-US" sz="3600" dirty="0" smtClean="0"/>
              <a:t> de </a:t>
            </a:r>
            <a:r>
              <a:rPr lang="en-US" sz="3600" dirty="0" err="1" smtClean="0"/>
              <a:t>chaque</a:t>
            </a:r>
            <a:r>
              <a:rPr lang="en-US" sz="3600" dirty="0" smtClean="0"/>
              <a:t> variable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son </a:t>
            </a:r>
            <a:r>
              <a:rPr lang="en-US" sz="3600" dirty="0" err="1" smtClean="0"/>
              <a:t>exécution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err="1" smtClean="0"/>
              <a:t>Vérfication</a:t>
            </a:r>
            <a:r>
              <a:rPr lang="en-US" sz="3600" dirty="0" smtClean="0"/>
              <a:t> au runtime </a:t>
            </a:r>
          </a:p>
          <a:p>
            <a:pPr marL="749300" algn="l"/>
            <a:endParaRPr lang="en-US" sz="3600" dirty="0" smtClean="0"/>
          </a:p>
          <a:p>
            <a:pPr marL="749300" algn="l"/>
            <a:r>
              <a:rPr lang="en-US" sz="3600" b="1" dirty="0" err="1" smtClean="0"/>
              <a:t>devPurposeOnly</a:t>
            </a:r>
            <a:r>
              <a:rPr lang="en-US" sz="3600" dirty="0"/>
              <a:t> </a:t>
            </a:r>
            <a:r>
              <a:rPr lang="en-US" sz="3600" dirty="0" err="1" smtClean="0"/>
              <a:t>indique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ce</a:t>
            </a:r>
            <a:r>
              <a:rPr lang="en-US" sz="3600" dirty="0" smtClean="0"/>
              <a:t> </a:t>
            </a:r>
            <a:r>
              <a:rPr lang="en-US" sz="3600" dirty="0" err="1" smtClean="0"/>
              <a:t>paramètre</a:t>
            </a:r>
            <a:r>
              <a:rPr lang="en-US" sz="3600" dirty="0" smtClean="0"/>
              <a:t> </a:t>
            </a:r>
            <a:r>
              <a:rPr lang="en-US" sz="3600" dirty="0" err="1" smtClean="0"/>
              <a:t>doit</a:t>
            </a:r>
            <a:r>
              <a:rPr lang="en-US" sz="3600" dirty="0" smtClean="0"/>
              <a:t> </a:t>
            </a:r>
            <a:r>
              <a:rPr lang="en-US" sz="3600" dirty="0" err="1" smtClean="0"/>
              <a:t>être</a:t>
            </a:r>
            <a:r>
              <a:rPr lang="en-US" sz="3600" dirty="0" smtClean="0"/>
              <a:t> </a:t>
            </a:r>
            <a:r>
              <a:rPr lang="en-US" sz="3600" dirty="0" err="1" smtClean="0"/>
              <a:t>changé</a:t>
            </a:r>
            <a:r>
              <a:rPr lang="en-US" sz="3600" dirty="0" smtClean="0"/>
              <a:t> </a:t>
            </a:r>
            <a:r>
              <a:rPr lang="en-US" sz="3600" dirty="0" err="1" smtClean="0"/>
              <a:t>lors</a:t>
            </a:r>
            <a:r>
              <a:rPr lang="en-US" sz="3600" dirty="0" smtClean="0"/>
              <a:t> de la </a:t>
            </a:r>
            <a:r>
              <a:rPr lang="en-US" sz="3600" dirty="0" err="1" smtClean="0"/>
              <a:t>MeP</a:t>
            </a:r>
            <a:r>
              <a:rPr lang="en-US" sz="3600" dirty="0" smtClean="0"/>
              <a:t>.</a:t>
            </a:r>
          </a:p>
          <a:p>
            <a:pPr marL="1320800" indent="-571500" algn="l">
              <a:buFont typeface="Wingdings" pitchFamily="2" charset="2"/>
              <a:buChar char="Ø"/>
            </a:pPr>
            <a:r>
              <a:rPr lang="en-US" sz="3600" dirty="0" smtClean="0"/>
              <a:t>Export d’un </a:t>
            </a:r>
            <a:r>
              <a:rPr lang="en-US" sz="3600" dirty="0" err="1" smtClean="0"/>
              <a:t>tempate</a:t>
            </a:r>
            <a:r>
              <a:rPr lang="en-US" sz="3600" dirty="0" smtClean="0"/>
              <a:t> de configuration pour la </a:t>
            </a:r>
            <a:r>
              <a:rPr lang="en-US" sz="3600" dirty="0" err="1" smtClean="0"/>
              <a:t>MeP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6481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77393-B807-E74C-BF13-191E06FF98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224" y="683568"/>
            <a:ext cx="13944600" cy="1872208"/>
          </a:xfrm>
          <a:ln/>
        </p:spPr>
        <p:txBody>
          <a:bodyPr/>
          <a:lstStyle/>
          <a:p>
            <a:r>
              <a:rPr lang="en-US" sz="6000" dirty="0" smtClean="0"/>
              <a:t>API </a:t>
            </a:r>
            <a:r>
              <a:rPr lang="en-US" sz="6000" dirty="0" err="1" smtClean="0"/>
              <a:t>unifié</a:t>
            </a:r>
            <a:r>
              <a:rPr lang="en-US" sz="6000" dirty="0" smtClean="0"/>
              <a:t> pour </a:t>
            </a:r>
            <a:r>
              <a:rPr lang="en-US" sz="6000" dirty="0" err="1" smtClean="0"/>
              <a:t>accèder</a:t>
            </a:r>
            <a:r>
              <a:rPr lang="en-US" sz="6000" dirty="0" smtClean="0"/>
              <a:t> à </a:t>
            </a:r>
            <a:r>
              <a:rPr lang="en-US" sz="6000" dirty="0" err="1" smtClean="0"/>
              <a:t>tous</a:t>
            </a:r>
            <a:r>
              <a:rPr lang="en-US" sz="6000" dirty="0" smtClean="0"/>
              <a:t> </a:t>
            </a:r>
            <a:r>
              <a:rPr lang="en-US" sz="6000" dirty="0" err="1" smtClean="0"/>
              <a:t>l’environnement</a:t>
            </a:r>
            <a:endParaRPr lang="en-US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15" y="2559300"/>
            <a:ext cx="8011373" cy="633318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8920088" y="2699792"/>
            <a:ext cx="6552729" cy="4320480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Ø"/>
            </a:pPr>
            <a:r>
              <a:rPr lang="en-US" sz="4000" dirty="0" err="1" smtClean="0"/>
              <a:t>Semblable</a:t>
            </a:r>
            <a:r>
              <a:rPr lang="en-US" sz="4000" dirty="0" smtClean="0"/>
              <a:t> à </a:t>
            </a:r>
            <a:r>
              <a:rPr lang="en-US" sz="4000" dirty="0" err="1" smtClean="0"/>
              <a:t>System.getProperty</a:t>
            </a:r>
            <a:r>
              <a:rPr lang="en-US" sz="4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9987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59908-7454-5F48-A576-CE999BD3135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Questions ?</a:t>
            </a:r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539551"/>
            <a:ext cx="14630400" cy="1351161"/>
          </a:xfrm>
          <a:ln/>
        </p:spPr>
        <p:txBody>
          <a:bodyPr anchor="ctr"/>
          <a:lstStyle/>
          <a:p>
            <a:r>
              <a:rPr lang="en-US" sz="5900" dirty="0" smtClean="0"/>
              <a:t>Speakers</a:t>
            </a:r>
            <a:endParaRPr lang="en-US" sz="59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dbaeli</a:t>
            </a:r>
            <a:endParaRPr lang="fr-FR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Chien de berger Agile pour le site </a:t>
            </a:r>
            <a:endParaRPr lang="fr-FR" sz="3200" b="1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3600" dirty="0" smtClean="0"/>
              <a:t>@</a:t>
            </a:r>
            <a:r>
              <a:rPr lang="fr-FR" sz="3600" dirty="0" err="1" smtClean="0"/>
              <a:t>gdigugli</a:t>
            </a:r>
            <a:endParaRPr lang="fr-FR" sz="36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err="1" smtClean="0"/>
              <a:t>dévelopeur</a:t>
            </a:r>
            <a:r>
              <a:rPr lang="fr-FR" sz="3200" b="1" dirty="0" smtClean="0"/>
              <a:t> </a:t>
            </a:r>
            <a:r>
              <a:rPr lang="fr-FR" sz="3200" b="1" dirty="0" smtClean="0"/>
              <a:t>java depuis 1999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architecte pour le site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smtClean="0"/>
              <a:t>ILOG - IBM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librairie </a:t>
            </a:r>
            <a:r>
              <a:rPr lang="fr-FR" sz="2800" b="1" dirty="0"/>
              <a:t>graphique </a:t>
            </a:r>
            <a:r>
              <a:rPr lang="fr-FR" sz="2800" b="1" dirty="0" smtClean="0"/>
              <a:t>2D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moteur </a:t>
            </a:r>
            <a:r>
              <a:rPr lang="fr-FR" sz="2800" b="1" dirty="0"/>
              <a:t>de </a:t>
            </a:r>
            <a:r>
              <a:rPr lang="fr-FR" sz="2800" b="1" dirty="0" smtClean="0"/>
              <a:t>règles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sz="3200" b="1" dirty="0" err="1" smtClean="0"/>
              <a:t>PrimaSolution</a:t>
            </a:r>
            <a:endParaRPr lang="fr-FR" sz="3200" b="1" dirty="0" smtClean="0"/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plate-forme </a:t>
            </a:r>
            <a:r>
              <a:rPr lang="fr-FR" sz="2800" b="1" dirty="0"/>
              <a:t>de services pour </a:t>
            </a:r>
            <a:r>
              <a:rPr lang="fr-FR" sz="2800" b="1" dirty="0" smtClean="0"/>
              <a:t>J2EE</a:t>
            </a:r>
          </a:p>
          <a:p>
            <a:pPr marL="457200" lvl="1" indent="-457200" algn="l">
              <a:buFont typeface="Wingdings" pitchFamily="2" charset="2"/>
              <a:buChar char="ü"/>
            </a:pPr>
            <a:r>
              <a:rPr lang="fr-FR" sz="2800" b="1" dirty="0" smtClean="0"/>
              <a:t>code </a:t>
            </a:r>
            <a:r>
              <a:rPr lang="fr-FR" sz="2800" b="1" dirty="0"/>
              <a:t>génération de modèle métier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528" y="3510562"/>
            <a:ext cx="1093470" cy="3733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32" y="3510562"/>
            <a:ext cx="1093470" cy="3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812800" y="1890712"/>
            <a:ext cx="15164072" cy="6713736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configuration à chaud d’une application est complexe et difficile à maitriser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configuration statique est très commune dans les système d’exploitation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La gouvernance de la configuration des applications est assez mal maitrisée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fr-FR" sz="4400" dirty="0" smtClean="0"/>
              <a:t>XML est un langage très pénible pour configurer une application depuis une console</a:t>
            </a:r>
          </a:p>
          <a:p>
            <a:pPr algn="l"/>
            <a:endParaRPr lang="fr-FR" sz="4400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F7BD4-3E97-524C-B66D-EDA4D372E0C5}" type="slidenum">
              <a:rPr lang="en-US"/>
              <a:pPr/>
              <a:t>3</a:t>
            </a:fld>
            <a:endParaRPr 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2800" y="539551"/>
            <a:ext cx="14630400" cy="13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5900" dirty="0" smtClean="0"/>
              <a:t>La jungle en </a:t>
            </a:r>
            <a:r>
              <a:rPr lang="en-US" sz="5900" dirty="0" err="1" smtClean="0"/>
              <a:t>quelques</a:t>
            </a:r>
            <a:r>
              <a:rPr lang="en-US" sz="5900" dirty="0" smtClean="0"/>
              <a:t> mots</a:t>
            </a:r>
            <a:endParaRPr lang="en-US" sz="5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827584"/>
            <a:ext cx="13944600" cy="1728192"/>
          </a:xfrm>
          <a:ln/>
        </p:spPr>
        <p:txBody>
          <a:bodyPr anchor="ctr"/>
          <a:lstStyle/>
          <a:p>
            <a:r>
              <a:rPr lang="en-US" sz="6600" dirty="0" smtClean="0"/>
              <a:t>Des </a:t>
            </a:r>
            <a:r>
              <a:rPr lang="en-US" sz="6600" dirty="0"/>
              <a:t>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081CC-B33B-2B4D-BAE2-DD860082A3A5}" type="slidenum">
              <a:rPr lang="en-US"/>
              <a:pPr/>
              <a:t>4</a:t>
            </a:fld>
            <a:endParaRPr lang="en-US"/>
          </a:p>
        </p:txBody>
      </p:sp>
      <p:sp>
        <p:nvSpPr>
          <p:cNvPr id="39" name="Rectangle à coins arrondis 38"/>
          <p:cNvSpPr/>
          <p:nvPr/>
        </p:nvSpPr>
        <p:spPr>
          <a:xfrm>
            <a:off x="4375392" y="2843808"/>
            <a:ext cx="5777024" cy="2790412"/>
          </a:xfrm>
          <a:prstGeom prst="wedgeRoundRectCallout">
            <a:avLst>
              <a:gd name="adj1" fmla="val -70378"/>
              <a:gd name="adj2" fmla="val 459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L’url</a:t>
            </a:r>
            <a:r>
              <a:rPr lang="en-US" sz="2800" b="1" dirty="0" smtClean="0"/>
              <a:t> du </a:t>
            </a:r>
            <a:r>
              <a:rPr lang="en-US" sz="2800" b="1" dirty="0" err="1" smtClean="0"/>
              <a:t>webservice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paiement</a:t>
            </a:r>
            <a:r>
              <a:rPr lang="en-US" sz="2800" b="1" dirty="0" smtClean="0"/>
              <a:t> change la </a:t>
            </a:r>
            <a:r>
              <a:rPr lang="en-US" sz="2800" b="1" dirty="0" err="1" smtClean="0"/>
              <a:t>nuit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prochaine</a:t>
            </a:r>
            <a:r>
              <a:rPr lang="en-US" sz="2800" b="1" dirty="0" smtClean="0"/>
              <a:t>. Comment je change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en production ?</a:t>
            </a:r>
            <a:endParaRPr lang="en-US" sz="2800" b="1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375392" y="6091420"/>
            <a:ext cx="4976744" cy="2080980"/>
          </a:xfrm>
          <a:prstGeom prst="wedgeRoundRectCallout">
            <a:avLst>
              <a:gd name="adj1" fmla="val -73299"/>
              <a:gd name="adj2" fmla="val -3129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script de </a:t>
            </a:r>
            <a:r>
              <a:rPr lang="en-US" sz="2800" b="1" dirty="0" err="1" smtClean="0"/>
              <a:t>lancement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pic>
        <p:nvPicPr>
          <p:cNvPr id="3074" name="Picture 2" descr="C:\Users\gdu\Desktop\gilles\lapin\1115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80" y="5151874"/>
            <a:ext cx="1641348" cy="27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gdu\Desktop\gilles\lapin\1115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42" y="4763254"/>
            <a:ext cx="1751076" cy="265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Pensées 52"/>
          <p:cNvSpPr/>
          <p:nvPr/>
        </p:nvSpPr>
        <p:spPr>
          <a:xfrm>
            <a:off x="12981880" y="3500620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151" y="5655508"/>
            <a:ext cx="144018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7604-D145-7340-901B-F941D19ECF67}" type="slidenum">
              <a:rPr lang="en-US"/>
              <a:pPr/>
              <a:t>5</a:t>
            </a:fld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958271" y="3602330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 flipH="1">
            <a:off x="3468710" y="2835394"/>
            <a:ext cx="4984327" cy="2820114"/>
          </a:xfrm>
          <a:prstGeom prst="wedgeRoundRectCallout">
            <a:avLst>
              <a:gd name="adj1" fmla="val -70069"/>
              <a:gd name="adj2" fmla="val 499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mets</a:t>
            </a:r>
            <a:r>
              <a:rPr lang="en-US" sz="2800" b="1" dirty="0" smtClean="0"/>
              <a:t> à jour le </a:t>
            </a:r>
            <a:r>
              <a:rPr lang="en-US" sz="2800" b="1" dirty="0" err="1" smtClean="0"/>
              <a:t>paramètrage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à </a:t>
            </a:r>
            <a:r>
              <a:rPr lang="en-US" sz="2800" b="1" dirty="0" err="1" smtClean="0"/>
              <a:t>l’intérieur</a:t>
            </a:r>
            <a:r>
              <a:rPr lang="en-US" sz="2800" b="1" dirty="0" smtClean="0"/>
              <a:t> du WAR et </a:t>
            </a:r>
            <a:r>
              <a:rPr lang="en-US" sz="2800" b="1" dirty="0" err="1" smtClean="0"/>
              <a:t>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redémarre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l’application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 flipH="1">
            <a:off x="3303464" y="6231302"/>
            <a:ext cx="5149574" cy="1752600"/>
          </a:xfrm>
          <a:prstGeom prst="wedgeRoundRectCallout">
            <a:avLst>
              <a:gd name="adj1" fmla="val -70992"/>
              <a:gd name="adj2" fmla="val -322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On </a:t>
            </a:r>
            <a:r>
              <a:rPr lang="en-US" sz="2800" b="1" dirty="0" err="1" smtClean="0"/>
              <a:t>doit</a:t>
            </a:r>
            <a:r>
              <a:rPr lang="en-US" sz="2800" b="1" dirty="0" smtClean="0"/>
              <a:t> faire un build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avec la nouvelle URL</a:t>
            </a:r>
            <a:endParaRPr lang="en-US" sz="2800" b="1" dirty="0"/>
          </a:p>
        </p:txBody>
      </p:sp>
      <p:sp>
        <p:nvSpPr>
          <p:cNvPr id="26" name="Rectangle à coins arrondis 25"/>
          <p:cNvSpPr/>
          <p:nvPr/>
        </p:nvSpPr>
        <p:spPr>
          <a:xfrm flipH="1">
            <a:off x="11954496" y="2835393"/>
            <a:ext cx="3662332" cy="3857573"/>
          </a:xfrm>
          <a:prstGeom prst="wedgeRoundRectCallout">
            <a:avLst>
              <a:gd name="adj1" fmla="val 77176"/>
              <a:gd name="adj2" fmla="val 398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est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la table CONFIG_SETTINGS, </a:t>
            </a:r>
            <a:r>
              <a:rPr lang="en-US" sz="2800" b="1" dirty="0" err="1"/>
              <a:t>é</a:t>
            </a:r>
            <a:r>
              <a:rPr lang="en-US" sz="2800" b="1" dirty="0" err="1" smtClean="0"/>
              <a:t>dite</a:t>
            </a:r>
            <a:r>
              <a:rPr lang="en-US" sz="2800" b="1" dirty="0" smtClean="0"/>
              <a:t> la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de la </a:t>
            </a:r>
            <a:r>
              <a:rPr lang="en-US" sz="2800" b="1" dirty="0" err="1" smtClean="0"/>
              <a:t>clé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ws_url</a:t>
            </a:r>
            <a:endParaRPr lang="en-US" sz="2800" b="1" dirty="0"/>
          </a:p>
        </p:txBody>
      </p:sp>
      <p:pic>
        <p:nvPicPr>
          <p:cNvPr id="2050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84" y="4753714"/>
            <a:ext cx="1769364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3768465" y="283539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815606" y="282958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3771" y="687625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fr-F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14426-E6A2-AD4C-A6CF-0FFADD695522}" type="slidenum">
              <a:rPr lang="en-US"/>
              <a:pPr/>
              <a:t>6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6489184" y="2699792"/>
            <a:ext cx="4311045" cy="1986508"/>
          </a:xfrm>
          <a:prstGeom prst="wedgeRoundRectCallout">
            <a:avLst>
              <a:gd name="adj1" fmla="val -31561"/>
              <a:gd name="adj2" fmla="val 891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n’ai</a:t>
            </a:r>
            <a:r>
              <a:rPr lang="en-US" sz="2800" b="1" dirty="0" smtClean="0"/>
              <a:t> pas </a:t>
            </a:r>
            <a:r>
              <a:rPr lang="en-US" sz="2800" b="1" dirty="0" err="1" smtClean="0"/>
              <a:t>accès</a:t>
            </a:r>
            <a:r>
              <a:rPr lang="en-US" sz="2800" b="1" dirty="0" smtClean="0"/>
              <a:t> à la base de </a:t>
            </a:r>
            <a:r>
              <a:rPr lang="en-US" sz="2800" b="1" dirty="0" err="1" smtClean="0"/>
              <a:t>donnée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faut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appeler</a:t>
            </a:r>
            <a:r>
              <a:rPr lang="en-US" sz="2800" b="1" dirty="0" smtClean="0"/>
              <a:t> le DBA</a:t>
            </a:r>
            <a:endParaRPr lang="en-US" sz="28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8344024" y="6856476"/>
            <a:ext cx="3821206" cy="1221060"/>
          </a:xfrm>
          <a:prstGeom prst="wedgeRoundRectCallout">
            <a:avLst>
              <a:gd name="adj1" fmla="val -54094"/>
              <a:gd name="adj2" fmla="val -883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Comment </a:t>
            </a:r>
            <a:r>
              <a:rPr lang="en-US" sz="2800" b="1" dirty="0" err="1" smtClean="0"/>
              <a:t>j’édite</a:t>
            </a:r>
            <a:r>
              <a:rPr lang="en-US" sz="2800" b="1" dirty="0" smtClean="0"/>
              <a:t> le </a:t>
            </a:r>
            <a:r>
              <a:rPr lang="en-US" sz="2800" b="1" dirty="0" err="1" smtClean="0"/>
              <a:t>fichier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Lucida Console" pitchFamily="49" charset="0"/>
              </a:rPr>
              <a:t>web.xml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763399" y="2699792"/>
            <a:ext cx="4132353" cy="1935460"/>
          </a:xfrm>
          <a:prstGeom prst="wedgeRoundRectCallout">
            <a:avLst>
              <a:gd name="adj1" fmla="val 57839"/>
              <a:gd name="adj2" fmla="val 949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qu’il</a:t>
            </a:r>
            <a:r>
              <a:rPr lang="en-US" sz="2800" b="1" dirty="0" smtClean="0"/>
              <a:t> y a un </a:t>
            </a:r>
            <a:r>
              <a:rPr lang="en-US" sz="2800" b="1" dirty="0" err="1" smtClean="0"/>
              <a:t>outil</a:t>
            </a:r>
            <a:r>
              <a:rPr lang="en-US" sz="2800" b="1" dirty="0" smtClean="0"/>
              <a:t> pour faire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39168" y="6172200"/>
            <a:ext cx="4852433" cy="1219200"/>
          </a:xfrm>
          <a:prstGeom prst="wedgeRoundRectCallout">
            <a:avLst>
              <a:gd name="adj1" fmla="val 63202"/>
              <a:gd name="adj2" fmla="val -4157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qu’on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peut</a:t>
            </a:r>
            <a:r>
              <a:rPr lang="en-US" sz="2800" b="1" dirty="0" smtClean="0"/>
              <a:t> changer </a:t>
            </a:r>
            <a:r>
              <a:rPr lang="en-US" sz="2800" b="1" dirty="0" err="1" smtClean="0"/>
              <a:t>ca</a:t>
            </a:r>
            <a:r>
              <a:rPr lang="en-US" sz="2800" b="1" dirty="0" smtClean="0"/>
              <a:t> avec un script </a:t>
            </a:r>
            <a:r>
              <a:rPr lang="en-US" sz="2800" b="1" dirty="0" err="1" smtClean="0"/>
              <a:t>sh</a:t>
            </a:r>
            <a:endParaRPr lang="en-US" sz="2800" b="1" dirty="0"/>
          </a:p>
        </p:txBody>
      </p:sp>
      <p:sp>
        <p:nvSpPr>
          <p:cNvPr id="26" name="Éclair 25"/>
          <p:cNvSpPr/>
          <p:nvPr/>
        </p:nvSpPr>
        <p:spPr>
          <a:xfrm flipV="1">
            <a:off x="8644706" y="4724400"/>
            <a:ext cx="3667547" cy="1447800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gdu\Desktop\gilles\lapin\1115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664504" y="3142494"/>
            <a:ext cx="1385316" cy="298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gdu\Desktop\gilles\lapin\1115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748" y="5448300"/>
            <a:ext cx="169621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le </a:t>
            </a:r>
            <a:r>
              <a:rPr lang="en-US" sz="4400" dirty="0" err="1" smtClean="0"/>
              <a:t>changement</a:t>
            </a:r>
            <a:r>
              <a:rPr lang="en-US" sz="4400" dirty="0" smtClean="0"/>
              <a:t> d’un </a:t>
            </a:r>
            <a:r>
              <a:rPr lang="en-US" sz="4400" dirty="0" err="1" smtClean="0"/>
              <a:t>paramètre</a:t>
            </a:r>
            <a:r>
              <a:rPr lang="en-US" sz="4400" dirty="0" smtClean="0"/>
              <a:t> 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4312" y="4330429"/>
            <a:ext cx="144018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1748B-0183-664E-A9A7-08DC5A19AD77}" type="slidenum">
              <a:rPr lang="en-US"/>
              <a:pPr/>
              <a:t>7</a:t>
            </a:fld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4276724" y="2771800"/>
            <a:ext cx="6190556" cy="2448272"/>
          </a:xfrm>
          <a:prstGeom prst="wedgeRoundRectCallout">
            <a:avLst>
              <a:gd name="adj1" fmla="val -71493"/>
              <a:gd name="adj2" fmla="val 480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pouvez</a:t>
            </a:r>
            <a:r>
              <a:rPr lang="en-US" sz="2800" b="1" dirty="0" smtClean="0"/>
              <a:t> me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tous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paramètre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l’application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leur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valeur</a:t>
            </a:r>
            <a:r>
              <a:rPr lang="en-US" sz="2800" b="1" dirty="0" smtClean="0"/>
              <a:t> de production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003364" y="5490524"/>
            <a:ext cx="6031868" cy="2393844"/>
          </a:xfrm>
          <a:prstGeom prst="wedgeRoundRectCallout">
            <a:avLst>
              <a:gd name="adj1" fmla="val -65318"/>
              <a:gd name="adj2" fmla="val -463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Est-ce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pouvez</a:t>
            </a:r>
            <a:r>
              <a:rPr lang="en-US" sz="2800" b="1" dirty="0" smtClean="0"/>
              <a:t> me </a:t>
            </a:r>
            <a:r>
              <a:rPr lang="en-US" sz="2800" b="1" dirty="0" err="1" smtClean="0"/>
              <a:t>donner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toutes</a:t>
            </a:r>
            <a:r>
              <a:rPr lang="en-US" sz="2800" b="1" dirty="0" smtClean="0"/>
              <a:t> les variables de JVM </a:t>
            </a:r>
            <a:r>
              <a:rPr lang="en-US" sz="2800" b="1" dirty="0" err="1" smtClean="0"/>
              <a:t>utilisées</a:t>
            </a:r>
            <a:r>
              <a:rPr lang="en-US" sz="2800" b="1" dirty="0" smtClean="0"/>
              <a:t> par </a:t>
            </a:r>
            <a:r>
              <a:rPr lang="en-US" sz="2800" b="1" dirty="0" err="1" smtClean="0"/>
              <a:t>notre</a:t>
            </a:r>
            <a:r>
              <a:rPr lang="en-US" sz="2800" b="1" dirty="0" smtClean="0"/>
              <a:t> application</a:t>
            </a:r>
          </a:p>
        </p:txBody>
      </p:sp>
      <p:sp>
        <p:nvSpPr>
          <p:cNvPr id="24" name="Pensées 23"/>
          <p:cNvSpPr/>
          <p:nvPr/>
        </p:nvSpPr>
        <p:spPr>
          <a:xfrm>
            <a:off x="12512848" y="3327648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63424" y="4860032"/>
            <a:ext cx="1769364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du\Desktop\gilles\lapin\1115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48924" y="4686282"/>
            <a:ext cx="1979676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gdu\Desktop\gilles\lapin\1115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56" y="3852440"/>
            <a:ext cx="1997964" cy="396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82CC3-AD38-F242-AD34-1576CE02C536}" type="slidenum">
              <a:rPr lang="en-US"/>
              <a:pPr/>
              <a:t>8</a:t>
            </a:fld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>
            <a:off x="5031656" y="2857482"/>
            <a:ext cx="5512292" cy="2074558"/>
          </a:xfrm>
          <a:prstGeom prst="wedgeRoundRectCallout">
            <a:avLst>
              <a:gd name="adj1" fmla="val 74526"/>
              <a:gd name="adj2" fmla="val 4385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demander à </a:t>
            </a:r>
            <a:r>
              <a:rPr lang="en-US" sz="2800" b="1" dirty="0" err="1" smtClean="0"/>
              <a:t>l’équipe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dévelopement</a:t>
            </a:r>
            <a:r>
              <a:rPr lang="en-US" sz="2800" b="1" dirty="0" smtClean="0"/>
              <a:t> et </a:t>
            </a:r>
            <a:r>
              <a:rPr lang="en-US" sz="2800" b="1" dirty="0" err="1" smtClean="0"/>
              <a:t>vous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transmettre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feuille</a:t>
            </a:r>
            <a:r>
              <a:rPr lang="en-US" sz="2800" b="1" dirty="0" smtClean="0"/>
              <a:t> Excel</a:t>
            </a:r>
            <a:endParaRPr lang="en-US" sz="28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815632" y="5458184"/>
            <a:ext cx="5419300" cy="2282168"/>
          </a:xfrm>
          <a:prstGeom prst="wedgeRoundRectCallout">
            <a:avLst>
              <a:gd name="adj1" fmla="val 69125"/>
              <a:gd name="adj2" fmla="val -434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Je </a:t>
            </a:r>
            <a:r>
              <a:rPr lang="en-US" sz="2800" b="1" dirty="0" err="1" smtClean="0"/>
              <a:t>vais</a:t>
            </a:r>
            <a:r>
              <a:rPr lang="en-US" sz="2800" b="1" dirty="0" smtClean="0"/>
              <a:t> faire un </a:t>
            </a:r>
            <a:r>
              <a:rPr lang="en-US" sz="2800" b="1" dirty="0" err="1" smtClean="0"/>
              <a:t>grep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dans</a:t>
            </a:r>
            <a:r>
              <a:rPr lang="en-US" sz="2800" b="1" dirty="0" smtClean="0"/>
              <a:t> le code source et </a:t>
            </a:r>
            <a:r>
              <a:rPr lang="en-US" sz="2800" b="1" dirty="0" err="1" smtClean="0"/>
              <a:t>chercher</a:t>
            </a:r>
            <a:r>
              <a:rPr lang="en-US" sz="2800" b="1" dirty="0" smtClean="0"/>
              <a:t> les </a:t>
            </a:r>
            <a:r>
              <a:rPr lang="en-US" sz="2800" b="1" dirty="0" err="1" smtClean="0"/>
              <a:t>occurences</a:t>
            </a:r>
            <a:r>
              <a:rPr lang="en-US" sz="2800" b="1" dirty="0" smtClean="0"/>
              <a:t> de </a:t>
            </a:r>
            <a:r>
              <a:rPr lang="en-US" sz="2800" b="1" dirty="0" err="1" smtClean="0">
                <a:latin typeface="Lucida Console" pitchFamily="49" charset="0"/>
              </a:rPr>
              <a:t>System.getProperty</a:t>
            </a:r>
            <a:r>
              <a:rPr lang="en-US" sz="2800" b="1" dirty="0" smtClean="0">
                <a:latin typeface="Lucida Console" pitchFamily="49" charset="0"/>
              </a:rPr>
              <a:t>()</a:t>
            </a:r>
            <a:endParaRPr lang="en-US" sz="2800" b="1" dirty="0">
              <a:latin typeface="Lucida Console" pitchFamily="49" charset="0"/>
            </a:endParaRPr>
          </a:p>
        </p:txBody>
      </p:sp>
      <p:sp>
        <p:nvSpPr>
          <p:cNvPr id="26" name="Explosion 1 25"/>
          <p:cNvSpPr/>
          <p:nvPr/>
        </p:nvSpPr>
        <p:spPr>
          <a:xfrm>
            <a:off x="2351338" y="3203848"/>
            <a:ext cx="9144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155700" y="827584"/>
            <a:ext cx="139446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600" dirty="0" smtClean="0"/>
              <a:t>Des imbroglios </a:t>
            </a:r>
            <a:r>
              <a:rPr lang="en-US" sz="6600" dirty="0" err="1" smtClean="0"/>
              <a:t>DevOps</a:t>
            </a:r>
            <a:r>
              <a:rPr lang="en-US" sz="6600" dirty="0" smtClean="0"/>
              <a:t>:</a:t>
            </a:r>
            <a:br>
              <a:rPr lang="en-US" sz="6600" dirty="0" smtClean="0"/>
            </a:br>
            <a:r>
              <a:rPr lang="en-US" sz="4400" dirty="0" smtClean="0"/>
              <a:t>la </a:t>
            </a:r>
            <a:r>
              <a:rPr lang="en-US" sz="4400" dirty="0" err="1" smtClean="0"/>
              <a:t>gouvernance</a:t>
            </a:r>
            <a:r>
              <a:rPr lang="en-US" sz="4400" dirty="0" smtClean="0"/>
              <a:t> de la configuration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215232" y="1115616"/>
            <a:ext cx="13944600" cy="1019076"/>
          </a:xfrm>
          <a:ln/>
        </p:spPr>
        <p:txBody>
          <a:bodyPr/>
          <a:lstStyle/>
          <a:p>
            <a:r>
              <a:rPr lang="en-US" dirty="0" err="1" smtClean="0"/>
              <a:t>Qu-est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faire ?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843808"/>
            <a:ext cx="13944600" cy="4968552"/>
          </a:xfrm>
          <a:ln/>
        </p:spPr>
        <p:txBody>
          <a:bodyPr/>
          <a:lstStyle/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Expliciter</a:t>
            </a:r>
            <a:r>
              <a:rPr lang="en-US" sz="4000" dirty="0" smtClean="0"/>
              <a:t> la configuration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Rendre</a:t>
            </a:r>
            <a:r>
              <a:rPr lang="en-US" sz="4000" dirty="0" smtClean="0"/>
              <a:t> les variables de configuration </a:t>
            </a:r>
            <a:r>
              <a:rPr lang="en-US" sz="4000" dirty="0" err="1" smtClean="0"/>
              <a:t>aussi</a:t>
            </a:r>
            <a:r>
              <a:rPr lang="en-US" sz="4000" dirty="0" smtClean="0"/>
              <a:t> simple à </a:t>
            </a:r>
            <a:r>
              <a:rPr lang="en-US" sz="4000" dirty="0" err="1" smtClean="0"/>
              <a:t>manipuler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des variables de classes</a:t>
            </a:r>
            <a:endParaRPr lang="en-US" sz="4000" dirty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Détecter</a:t>
            </a:r>
            <a:r>
              <a:rPr lang="en-US" sz="4000" dirty="0" smtClean="0"/>
              <a:t> les </a:t>
            </a:r>
            <a:r>
              <a:rPr lang="en-US" sz="4000" dirty="0" err="1" smtClean="0"/>
              <a:t>changements</a:t>
            </a:r>
            <a:r>
              <a:rPr lang="en-US" sz="4000" dirty="0"/>
              <a:t> </a:t>
            </a:r>
            <a:r>
              <a:rPr lang="en-US" sz="4000" dirty="0" err="1" smtClean="0"/>
              <a:t>dans</a:t>
            </a:r>
            <a:r>
              <a:rPr lang="en-US" sz="4000" dirty="0" smtClean="0"/>
              <a:t> le code </a:t>
            </a:r>
            <a:r>
              <a:rPr lang="en-US" sz="4000" dirty="0" err="1" smtClean="0"/>
              <a:t>lors</a:t>
            </a:r>
            <a:r>
              <a:rPr lang="en-US" sz="4000" dirty="0" smtClean="0"/>
              <a:t> de la </a:t>
            </a:r>
            <a:r>
              <a:rPr lang="en-US" sz="4000" dirty="0" err="1" smtClean="0"/>
              <a:t>mise</a:t>
            </a:r>
            <a:r>
              <a:rPr lang="en-US" sz="4000" dirty="0" smtClean="0"/>
              <a:t> en production (</a:t>
            </a:r>
            <a:r>
              <a:rPr lang="en-US" sz="4000" dirty="0" err="1" smtClean="0"/>
              <a:t>MeP</a:t>
            </a:r>
            <a:r>
              <a:rPr lang="en-US" sz="4000" dirty="0" smtClean="0"/>
              <a:t>)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nouvelle version</a:t>
            </a:r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Fournir</a:t>
            </a:r>
            <a:r>
              <a:rPr lang="en-US" sz="4000" dirty="0" smtClean="0"/>
              <a:t> de la documentation à jour pour </a:t>
            </a:r>
            <a:r>
              <a:rPr lang="en-US" sz="4000" dirty="0" err="1" smtClean="0"/>
              <a:t>chaque</a:t>
            </a:r>
            <a:r>
              <a:rPr lang="en-US" sz="4000" dirty="0" smtClean="0"/>
              <a:t> </a:t>
            </a:r>
            <a:r>
              <a:rPr lang="en-US" sz="4000" dirty="0" err="1" smtClean="0"/>
              <a:t>MeP</a:t>
            </a:r>
            <a:endParaRPr lang="en-US" sz="4000" dirty="0" smtClean="0"/>
          </a:p>
          <a:p>
            <a:pPr marL="1320800" indent="-571500" algn="l">
              <a:buFont typeface="Wingdings" pitchFamily="2" charset="2"/>
              <a:buChar char="q"/>
            </a:pPr>
            <a:r>
              <a:rPr lang="en-US" sz="4000" dirty="0" err="1" smtClean="0"/>
              <a:t>Utiliser</a:t>
            </a:r>
            <a:r>
              <a:rPr lang="en-US" sz="4000" dirty="0" smtClean="0"/>
              <a:t> les </a:t>
            </a:r>
            <a:r>
              <a:rPr lang="en-US" sz="4000" dirty="0" err="1" smtClean="0"/>
              <a:t>méchanismes</a:t>
            </a:r>
            <a:r>
              <a:rPr lang="en-US" sz="4000" dirty="0" smtClean="0"/>
              <a:t> standards de </a:t>
            </a:r>
            <a:r>
              <a:rPr lang="en-US" sz="4000" dirty="0" err="1" smtClean="0"/>
              <a:t>l’OS</a:t>
            </a:r>
            <a:r>
              <a:rPr lang="en-US" sz="4000" dirty="0" smtClean="0"/>
              <a:t> pour faire de la configuration</a:t>
            </a:r>
          </a:p>
          <a:p>
            <a:pPr marL="1320800" indent="-571500" algn="l">
              <a:buFont typeface="Wingdings" pitchFamily="2" charset="2"/>
              <a:buChar char="q"/>
            </a:pPr>
            <a:endParaRPr lang="en-US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B25C7-F792-B940-B9D8-A9954B543CD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and subtitle">
  <a:themeElements>
    <a:clrScheme name="Title and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Pages>0</Pages>
  <Words>511</Words>
  <Characters>0</Characters>
  <Application>Microsoft Office PowerPoint</Application>
  <PresentationFormat>Personnalisé</PresentationFormat>
  <Lines>0</Lines>
  <Paragraphs>111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Title and subtitle</vt:lpstr>
      <vt:lpstr>DevOps illustré La jungle de la configuration d'une application </vt:lpstr>
      <vt:lpstr>Speakers</vt:lpstr>
      <vt:lpstr>Présentation PowerPoint</vt:lpstr>
      <vt:lpstr>Des imbroglios DevOps: le changement d’un paramètre </vt:lpstr>
      <vt:lpstr>Présentation PowerPoint</vt:lpstr>
      <vt:lpstr>Présentation PowerPoint</vt:lpstr>
      <vt:lpstr>Présentation PowerPoint</vt:lpstr>
      <vt:lpstr>Présentation PowerPoint</vt:lpstr>
      <vt:lpstr>Qu-est ce qu’on peut faire ?</vt:lpstr>
      <vt:lpstr>Les shells de configuration</vt:lpstr>
      <vt:lpstr>La gouvernance des paramètres</vt:lpstr>
      <vt:lpstr>Scope d’un paramètre</vt:lpstr>
      <vt:lpstr>API unifié pour accèder à tous l’environnement</vt:lpstr>
      <vt:lpstr>Démo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illustré La jungle de la configuration d'une application</dc:title>
  <dc:creator>gdu</dc:creator>
  <cp:lastModifiedBy>gdu</cp:lastModifiedBy>
  <cp:revision>136</cp:revision>
  <cp:lastPrinted>2012-04-19T13:41:52Z</cp:lastPrinted>
  <dcterms:modified xsi:type="dcterms:W3CDTF">2012-04-19T15:33:40Z</dcterms:modified>
</cp:coreProperties>
</file>