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303" r:id="rId3"/>
    <p:sldId id="257" r:id="rId4"/>
    <p:sldId id="261" r:id="rId5"/>
    <p:sldId id="267" r:id="rId6"/>
    <p:sldId id="273" r:id="rId7"/>
    <p:sldId id="274" r:id="rId8"/>
    <p:sldId id="276" r:id="rId9"/>
    <p:sldId id="288" r:id="rId10"/>
    <p:sldId id="301" r:id="rId11"/>
    <p:sldId id="300" r:id="rId12"/>
    <p:sldId id="305" r:id="rId13"/>
    <p:sldId id="304" r:id="rId14"/>
    <p:sldId id="258" r:id="rId15"/>
    <p:sldId id="283" r:id="rId16"/>
  </p:sldIdLst>
  <p:sldSz cx="16256000" cy="9144000"/>
  <p:notesSz cx="6797675" cy="9926638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3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3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3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3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3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3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3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3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53" d="100"/>
          <a:sy n="53" d="100"/>
        </p:scale>
        <p:origin x="-678" y="-96"/>
      </p:cViewPr>
      <p:guideLst>
        <p:guide orient="horz" pos="2880"/>
        <p:guide pos="5120"/>
      </p:guideLst>
    </p:cSldViewPr>
  </p:slideViewPr>
  <p:outlineViewPr>
    <p:cViewPr>
      <p:scale>
        <a:sx n="33" d="100"/>
        <a:sy n="33" d="100"/>
      </p:scale>
      <p:origin x="36" y="86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862" y="-8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163B76-0A1D-459C-B31E-6378A8D3A519}" type="datetimeFigureOut">
              <a:rPr lang="fr-FR" smtClean="0"/>
              <a:t>19/04/2012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CBF95-A7E5-4677-BF9B-A4B3DC18B8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54938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848079-FDA4-408C-B40C-5A2DC89A204E}" type="datetimeFigureOut">
              <a:rPr lang="fr-FR" smtClean="0"/>
              <a:t>19/04/2012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B7D4F-3B41-457D-A104-81012E6FE6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681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19200" y="2840038"/>
            <a:ext cx="13817600" cy="1960562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8CAED9C-02B5-AD42-9D72-207013F21BBD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114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27AF751-467D-4D44-B673-546F498464B8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5376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1614150" y="1536700"/>
            <a:ext cx="3486150" cy="4229100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55700" y="1536700"/>
            <a:ext cx="10306050" cy="42291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C0683DA-48B5-014F-AB84-E1D48A45032F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8491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6877393-B807-E74C-BF13-191E06FF98B8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18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84288" y="5875338"/>
            <a:ext cx="138176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84288" y="3875088"/>
            <a:ext cx="138176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834C7D6-2C1A-BF4D-A30A-4EE79B3128CB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422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55700" y="4711700"/>
            <a:ext cx="6896100" cy="1054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204200" y="4711700"/>
            <a:ext cx="6896100" cy="1054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3F3FD25-9DC2-8346-86E2-F23BC39B2E0D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5804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12800" y="2046288"/>
            <a:ext cx="7181850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12800" y="2900363"/>
            <a:ext cx="7181850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8258175" y="2046288"/>
            <a:ext cx="7185025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8258175" y="2900363"/>
            <a:ext cx="7185025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BFCDADD-7022-E14F-8035-65DD6DAFF535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356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7840F72-97AF-C74A-8229-4ECC8A575D0B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4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21EA802-60DA-534C-9B33-FB9A9E9CE97F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361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2800" y="363538"/>
            <a:ext cx="5348288" cy="154940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356350" y="363538"/>
            <a:ext cx="9086850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12800" y="1912938"/>
            <a:ext cx="534828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507116D-DCC7-634F-A60F-25CF71BF4E05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063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86113" y="6400800"/>
            <a:ext cx="9753600" cy="7556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3186113" y="817563"/>
            <a:ext cx="9753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186113" y="7156450"/>
            <a:ext cx="97536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8841974-769F-6D4F-8C61-0FDA54177671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071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155700" y="1536700"/>
            <a:ext cx="13944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55700" y="4711700"/>
            <a:ext cx="13944600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1027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5870238" y="88773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latin typeface="+mn-lt"/>
                <a:ea typeface="ＭＳ Ｐゴシック" charset="0"/>
                <a:cs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9A4CBFCD-9593-594E-9439-A19364B34553}" type="slidenum">
              <a:rPr lang="en-US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devoxx.fr/pages/viewpage.action?pageId=6128509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7D5E7-F765-1149-9760-4E1B78348062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5900" dirty="0" err="1">
                <a:hlinkClick r:id="rId2"/>
              </a:rPr>
              <a:t>DevOps</a:t>
            </a:r>
            <a:r>
              <a:rPr lang="en-US" sz="5900" dirty="0">
                <a:hlinkClick r:id="rId2"/>
              </a:rPr>
              <a:t> </a:t>
            </a:r>
            <a:r>
              <a:rPr lang="en-US" sz="5900" dirty="0" err="1">
                <a:hlinkClick r:id="rId2"/>
              </a:rPr>
              <a:t>illustré</a:t>
            </a:r>
            <a:r>
              <a:rPr lang="en-US" sz="5900" dirty="0"/>
              <a:t/>
            </a:r>
            <a:br>
              <a:rPr lang="en-US" sz="5900" dirty="0"/>
            </a:br>
            <a:r>
              <a:rPr lang="en-US" sz="5900" dirty="0">
                <a:hlinkClick r:id="rId2"/>
              </a:rPr>
              <a:t>La jungle de la configuration </a:t>
            </a:r>
            <a:r>
              <a:rPr lang="en-US" sz="5900" dirty="0" err="1">
                <a:hlinkClick r:id="rId2"/>
              </a:rPr>
              <a:t>d'une</a:t>
            </a:r>
            <a:r>
              <a:rPr lang="en-US" sz="5900" dirty="0">
                <a:hlinkClick r:id="rId2"/>
              </a:rPr>
              <a:t> application</a:t>
            </a:r>
            <a:r>
              <a:rPr lang="en-US" sz="5900" dirty="0"/>
              <a:t/>
            </a:r>
            <a:br>
              <a:rPr lang="en-US" sz="5900" dirty="0"/>
            </a:br>
            <a:endParaRPr lang="en-US" sz="5900" dirty="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par Dimitri Baeli et Gilles Duguglielmo</a:t>
            </a:r>
          </a:p>
          <a:p>
            <a:r>
              <a:rPr lang="en-US"/>
              <a:t>@dbaeli &amp; @gdigugli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09600" y="2046107"/>
            <a:ext cx="5142136" cy="6702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latin typeface="Lucida Console" pitchFamily="49" charset="0"/>
              </a:rPr>
              <a:t>OS</a:t>
            </a:r>
            <a:endParaRPr lang="en-US" sz="2400" dirty="0">
              <a:latin typeface="Lucida Console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62000" y="2427108"/>
            <a:ext cx="4944362" cy="5823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latin typeface="Lucida Console" pitchFamily="49" charset="0"/>
              </a:rPr>
              <a:t>Shell</a:t>
            </a:r>
            <a:endParaRPr lang="en-US" sz="2400" dirty="0">
              <a:latin typeface="Lucida Console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14399" y="2884307"/>
            <a:ext cx="4746587" cy="48344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latin typeface="Lucida Console" pitchFamily="49" charset="0"/>
              </a:rPr>
              <a:t>Launcher script</a:t>
            </a:r>
            <a:endParaRPr lang="en-US" sz="2400" dirty="0">
              <a:latin typeface="Lucida Console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66799" y="3341507"/>
            <a:ext cx="4548813" cy="38456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latin typeface="Lucida Console" pitchFamily="49" charset="0"/>
              </a:rPr>
              <a:t>JVM</a:t>
            </a:r>
            <a:endParaRPr lang="en-US" sz="2400" dirty="0">
              <a:latin typeface="Lucida Console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19200" y="3798708"/>
            <a:ext cx="4351038" cy="28567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latin typeface="Lucida Console" pitchFamily="49" charset="0"/>
              </a:rPr>
              <a:t>Configuration file</a:t>
            </a:r>
            <a:endParaRPr lang="en-US" sz="2400" dirty="0">
              <a:latin typeface="Lucida Console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371600" y="4332107"/>
            <a:ext cx="4153264" cy="1757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latin typeface="Lucida Console" pitchFamily="49" charset="0"/>
              </a:rPr>
              <a:t>API</a:t>
            </a:r>
            <a:endParaRPr lang="en-US" sz="2400" dirty="0">
              <a:latin typeface="Lucida Console" pitchFamily="49" charset="0"/>
            </a:endParaRPr>
          </a:p>
        </p:txBody>
      </p:sp>
      <p:sp>
        <p:nvSpPr>
          <p:cNvPr id="18" name="Organigramme : Décision 17"/>
          <p:cNvSpPr/>
          <p:nvPr/>
        </p:nvSpPr>
        <p:spPr>
          <a:xfrm>
            <a:off x="1989426" y="4807008"/>
            <a:ext cx="2966617" cy="99766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Lucida Console" pitchFamily="49" charset="0"/>
              </a:rPr>
              <a:t>Start here</a:t>
            </a:r>
            <a:endParaRPr lang="en-US" sz="2400" dirty="0">
              <a:latin typeface="Lucida Console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566790" y="2008008"/>
            <a:ext cx="9410082" cy="5458172"/>
          </a:xfrm>
          <a:prstGeom prst="wedgeRectCallout">
            <a:avLst>
              <a:gd name="adj1" fmla="val -66079"/>
              <a:gd name="adj2" fmla="val 774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100" dirty="0">
                <a:solidFill>
                  <a:schemeClr val="tx1"/>
                </a:solidFill>
                <a:latin typeface="Lucida Console" pitchFamily="49" charset="0"/>
              </a:rPr>
              <a:t>export  </a:t>
            </a:r>
            <a:r>
              <a:rPr lang="en-US" sz="2100" dirty="0" err="1">
                <a:solidFill>
                  <a:srgbClr val="FFC000"/>
                </a:solidFill>
                <a:latin typeface="Lucida Console" pitchFamily="49" charset="0"/>
              </a:rPr>
              <a:t>webservice_url</a:t>
            </a:r>
            <a:r>
              <a:rPr lang="en-US" sz="2100" dirty="0">
                <a:solidFill>
                  <a:schemeClr val="tx1"/>
                </a:solidFill>
                <a:latin typeface="Lucida Console" pitchFamily="49" charset="0"/>
              </a:rPr>
              <a:t>=http://www.conf4j.org</a:t>
            </a:r>
          </a:p>
          <a:p>
            <a:endParaRPr lang="en-US" sz="2100" dirty="0">
              <a:solidFill>
                <a:schemeClr val="tx1"/>
              </a:solidFill>
              <a:latin typeface="Lucida Console" pitchFamily="49" charset="0"/>
            </a:endParaRPr>
          </a:p>
          <a:p>
            <a:endParaRPr lang="en-US" sz="2100" dirty="0">
              <a:solidFill>
                <a:schemeClr val="tx1"/>
              </a:solidFill>
              <a:latin typeface="Lucida Console" pitchFamily="49" charset="0"/>
            </a:endParaRPr>
          </a:p>
          <a:p>
            <a:r>
              <a:rPr lang="en-US" sz="2100" dirty="0">
                <a:solidFill>
                  <a:schemeClr val="tx1"/>
                </a:solidFill>
                <a:latin typeface="Lucida Console" pitchFamily="49" charset="0"/>
              </a:rPr>
              <a:t>-</a:t>
            </a:r>
            <a:r>
              <a:rPr lang="en-US" sz="2100" dirty="0" err="1">
                <a:solidFill>
                  <a:schemeClr val="tx1"/>
                </a:solidFill>
                <a:latin typeface="Lucida Console" pitchFamily="49" charset="0"/>
              </a:rPr>
              <a:t>D</a:t>
            </a:r>
            <a:r>
              <a:rPr lang="en-US" sz="2100" dirty="0" err="1">
                <a:solidFill>
                  <a:srgbClr val="FFC000"/>
                </a:solidFill>
                <a:latin typeface="Lucida Console" pitchFamily="49" charset="0"/>
              </a:rPr>
              <a:t>webservice_url</a:t>
            </a:r>
            <a:r>
              <a:rPr lang="en-US" sz="2100" dirty="0">
                <a:solidFill>
                  <a:schemeClr val="tx1"/>
                </a:solidFill>
                <a:latin typeface="Lucida Console" pitchFamily="49" charset="0"/>
              </a:rPr>
              <a:t>=http://www.conf4j.org</a:t>
            </a:r>
          </a:p>
          <a:p>
            <a:endParaRPr lang="en-US" sz="2100" dirty="0">
              <a:solidFill>
                <a:schemeClr val="tx1"/>
              </a:solidFill>
              <a:latin typeface="Lucida Console" pitchFamily="49" charset="0"/>
            </a:endParaRPr>
          </a:p>
          <a:p>
            <a:r>
              <a:rPr lang="en-US" sz="2100" dirty="0" err="1">
                <a:solidFill>
                  <a:srgbClr val="FFC000"/>
                </a:solidFill>
                <a:latin typeface="Lucida Console" pitchFamily="49" charset="0"/>
              </a:rPr>
              <a:t>webservice_url</a:t>
            </a:r>
            <a:r>
              <a:rPr lang="en-US" sz="2100" dirty="0">
                <a:solidFill>
                  <a:schemeClr val="tx1"/>
                </a:solidFill>
                <a:latin typeface="Lucida Console" pitchFamily="49" charset="0"/>
              </a:rPr>
              <a:t>=http://www.conf4j.org</a:t>
            </a:r>
          </a:p>
          <a:p>
            <a:endParaRPr lang="en-US" sz="2100" dirty="0">
              <a:solidFill>
                <a:schemeClr val="tx1"/>
              </a:solidFill>
              <a:latin typeface="Lucida Console" pitchFamily="49" charset="0"/>
            </a:endParaRPr>
          </a:p>
          <a:p>
            <a:endParaRPr lang="en-US" sz="2100" dirty="0">
              <a:solidFill>
                <a:schemeClr val="tx1"/>
              </a:solidFill>
              <a:latin typeface="Lucida Console" pitchFamily="49" charset="0"/>
            </a:endParaRPr>
          </a:p>
          <a:p>
            <a:r>
              <a:rPr lang="en-US" sz="2100" dirty="0" smtClean="0">
                <a:solidFill>
                  <a:schemeClr val="tx1"/>
                </a:solidFill>
                <a:latin typeface="Lucida Console" pitchFamily="49" charset="0"/>
              </a:rPr>
              <a:t>Conf4j.setValue(</a:t>
            </a:r>
            <a:r>
              <a:rPr lang="en-US" sz="2100" dirty="0" smtClean="0">
                <a:solidFill>
                  <a:srgbClr val="FFC000"/>
                </a:solidFill>
                <a:latin typeface="Lucida Console" pitchFamily="49" charset="0"/>
              </a:rPr>
              <a:t>webservice_</a:t>
            </a:r>
            <a:r>
              <a:rPr lang="en-US" sz="2100" dirty="0" err="1" smtClean="0">
                <a:solidFill>
                  <a:srgbClr val="FFC000"/>
                </a:solidFill>
                <a:latin typeface="Lucida Console" pitchFamily="49" charset="0"/>
              </a:rPr>
              <a:t>url</a:t>
            </a:r>
            <a:r>
              <a:rPr lang="en-US" sz="2100" dirty="0" smtClean="0">
                <a:solidFill>
                  <a:schemeClr val="tx1"/>
                </a:solidFill>
                <a:latin typeface="Lucida Console" pitchFamily="49" charset="0"/>
              </a:rPr>
              <a:t>,‘</a:t>
            </a:r>
            <a:r>
              <a:rPr lang="en-US" sz="2100" dirty="0">
                <a:solidFill>
                  <a:schemeClr val="tx1"/>
                </a:solidFill>
                <a:latin typeface="Lucida Console" pitchFamily="49" charset="0"/>
              </a:rPr>
              <a:t>http://www.conf4j.org’);</a:t>
            </a:r>
          </a:p>
          <a:p>
            <a:pPr>
              <a:buFont typeface="Arial" pitchFamily="34" charset="0"/>
              <a:buChar char="•"/>
            </a:pPr>
            <a:endParaRPr lang="en-US" sz="2100" dirty="0">
              <a:solidFill>
                <a:schemeClr val="tx1"/>
              </a:solidFill>
              <a:latin typeface="Lucida Console" pitchFamily="49" charset="0"/>
            </a:endParaRPr>
          </a:p>
          <a:p>
            <a:pPr>
              <a:buFont typeface="Arial" pitchFamily="34" charset="0"/>
              <a:buChar char="•"/>
            </a:pPr>
            <a:endParaRPr lang="en-US" sz="2100" dirty="0">
              <a:solidFill>
                <a:schemeClr val="tx1"/>
              </a:solidFill>
              <a:latin typeface="Lucida Console" pitchFamily="49" charset="0"/>
            </a:endParaRPr>
          </a:p>
          <a:p>
            <a:r>
              <a:rPr lang="en-US" sz="2100" dirty="0">
                <a:solidFill>
                  <a:schemeClr val="tx1"/>
                </a:solidFill>
                <a:latin typeface="Lucida Console" pitchFamily="49" charset="0"/>
              </a:rPr>
              <a:t>// all the ways </a:t>
            </a:r>
            <a:r>
              <a:rPr lang="en-US" sz="2100" dirty="0" smtClean="0">
                <a:solidFill>
                  <a:schemeClr val="tx1"/>
                </a:solidFill>
                <a:latin typeface="Lucida Console" pitchFamily="49" charset="0"/>
              </a:rPr>
              <a:t>allows </a:t>
            </a:r>
          </a:p>
          <a:p>
            <a:r>
              <a:rPr lang="en-US" sz="2100" dirty="0" smtClean="0">
                <a:solidFill>
                  <a:schemeClr val="tx1"/>
                </a:solidFill>
                <a:latin typeface="Lucida Console" pitchFamily="49" charset="0"/>
              </a:rPr>
              <a:t>// to </a:t>
            </a:r>
            <a:r>
              <a:rPr lang="en-US" sz="2100" dirty="0">
                <a:solidFill>
                  <a:schemeClr val="tx1"/>
                </a:solidFill>
                <a:latin typeface="Lucida Console" pitchFamily="49" charset="0"/>
              </a:rPr>
              <a:t>define the same value at runtime</a:t>
            </a:r>
          </a:p>
          <a:p>
            <a:r>
              <a:rPr lang="en-US" sz="2100" dirty="0">
                <a:solidFill>
                  <a:schemeClr val="tx1"/>
                </a:solidFill>
                <a:latin typeface="Lucida Console" pitchFamily="49" charset="0"/>
              </a:rPr>
              <a:t>final String value = </a:t>
            </a:r>
            <a:r>
              <a:rPr lang="en-US" sz="2100" dirty="0" smtClean="0">
                <a:solidFill>
                  <a:schemeClr val="tx1"/>
                </a:solidFill>
                <a:latin typeface="Lucida Console" pitchFamily="49" charset="0"/>
              </a:rPr>
              <a:t>Conf4j.getValue</a:t>
            </a:r>
            <a:r>
              <a:rPr lang="en-US" sz="2100" dirty="0">
                <a:solidFill>
                  <a:schemeClr val="tx1"/>
                </a:solidFill>
                <a:latin typeface="Lucida Console" pitchFamily="49" charset="0"/>
              </a:rPr>
              <a:t>(</a:t>
            </a:r>
          </a:p>
          <a:p>
            <a:r>
              <a:rPr lang="en-US" sz="2100" dirty="0" err="1" smtClean="0">
                <a:solidFill>
                  <a:schemeClr val="tx1"/>
                </a:solidFill>
                <a:latin typeface="Lucida Console" pitchFamily="49" charset="0"/>
              </a:rPr>
              <a:t>ConfElements.</a:t>
            </a:r>
            <a:r>
              <a:rPr lang="en-US" sz="2100" dirty="0" err="1" smtClean="0">
                <a:solidFill>
                  <a:srgbClr val="FFC000"/>
                </a:solidFill>
                <a:latin typeface="Lucida Console" pitchFamily="49" charset="0"/>
              </a:rPr>
              <a:t>webservice_url</a:t>
            </a:r>
            <a:r>
              <a:rPr lang="en-US" sz="2100" dirty="0">
                <a:solidFill>
                  <a:schemeClr val="tx1"/>
                </a:solidFill>
                <a:latin typeface="Lucida Console" pitchFamily="49" charset="0"/>
              </a:rPr>
              <a:t>);</a:t>
            </a:r>
          </a:p>
        </p:txBody>
      </p:sp>
      <p:cxnSp>
        <p:nvCxnSpPr>
          <p:cNvPr id="21" name="Connecteur droit avec flèche 20"/>
          <p:cNvCxnSpPr/>
          <p:nvPr/>
        </p:nvCxnSpPr>
        <p:spPr>
          <a:xfrm>
            <a:off x="4947816" y="2281604"/>
            <a:ext cx="282014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 flipV="1">
            <a:off x="5149594" y="3203848"/>
            <a:ext cx="3050414" cy="2945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flipV="1">
            <a:off x="5392607" y="3798708"/>
            <a:ext cx="2951417" cy="228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>
            <a:off x="5252616" y="4807008"/>
            <a:ext cx="1543691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>
            <a:off x="229394" y="2046902"/>
            <a:ext cx="0" cy="0"/>
          </a:xfrm>
          <a:prstGeom prst="straightConnector1">
            <a:avLst/>
          </a:prstGeom>
          <a:ln w="762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44724" y="5962952"/>
            <a:ext cx="2044149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Lucida Console" pitchFamily="49" charset="0"/>
              </a:rPr>
              <a:t>overriding</a:t>
            </a:r>
            <a:endParaRPr lang="en-US" sz="2400" dirty="0">
              <a:latin typeface="Lucida Console" pitchFamily="49" charset="0"/>
            </a:endParaRPr>
          </a:p>
        </p:txBody>
      </p:sp>
      <p:cxnSp>
        <p:nvCxnSpPr>
          <p:cNvPr id="60" name="Connecteur droit avec flèche 59"/>
          <p:cNvCxnSpPr/>
          <p:nvPr/>
        </p:nvCxnSpPr>
        <p:spPr>
          <a:xfrm>
            <a:off x="229394" y="2046902"/>
            <a:ext cx="0" cy="3663868"/>
          </a:xfrm>
          <a:prstGeom prst="straightConnector1">
            <a:avLst/>
          </a:prstGeom>
          <a:ln w="762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1"/>
          <p:cNvSpPr>
            <a:spLocks noGrp="1" noChangeArrowheads="1"/>
          </p:cNvSpPr>
          <p:nvPr>
            <p:ph type="title"/>
          </p:nvPr>
        </p:nvSpPr>
        <p:spPr>
          <a:xfrm>
            <a:off x="1097165" y="755576"/>
            <a:ext cx="13944600" cy="1019076"/>
          </a:xfrm>
          <a:ln/>
        </p:spPr>
        <p:txBody>
          <a:bodyPr/>
          <a:lstStyle/>
          <a:p>
            <a:r>
              <a:rPr lang="en-US" dirty="0" smtClean="0"/>
              <a:t>Les shells de configuration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1143224" y="683568"/>
            <a:ext cx="13944600" cy="1091084"/>
          </a:xfrm>
          <a:ln/>
        </p:spPr>
        <p:txBody>
          <a:bodyPr/>
          <a:lstStyle/>
          <a:p>
            <a:r>
              <a:rPr lang="en-US" dirty="0" smtClean="0"/>
              <a:t>La </a:t>
            </a:r>
            <a:r>
              <a:rPr lang="en-US" dirty="0" err="1" smtClean="0"/>
              <a:t>gouvernance</a:t>
            </a:r>
            <a:r>
              <a:rPr lang="en-US" dirty="0" smtClean="0"/>
              <a:t> des </a:t>
            </a:r>
            <a:r>
              <a:rPr lang="en-US" dirty="0" err="1" smtClean="0"/>
              <a:t>paramètres</a:t>
            </a:r>
            <a:endParaRPr lang="en-US" dirty="0"/>
          </a:p>
        </p:txBody>
      </p:sp>
      <p:sp>
        <p:nvSpPr>
          <p:cNvPr id="27650" name="Rectangle 2"/>
          <p:cNvSpPr>
            <a:spLocks noGrp="1" noChangeArrowheads="1"/>
          </p:cNvSpPr>
          <p:nvPr>
            <p:ph idx="1"/>
          </p:nvPr>
        </p:nvSpPr>
        <p:spPr>
          <a:xfrm>
            <a:off x="9712176" y="2281150"/>
            <a:ext cx="5832648" cy="5904656"/>
          </a:xfrm>
          <a:ln/>
        </p:spPr>
        <p:txBody>
          <a:bodyPr/>
          <a:lstStyle/>
          <a:p>
            <a:pPr marL="1320800" indent="-571500" algn="l">
              <a:buFont typeface="Wingdings" pitchFamily="2" charset="2"/>
              <a:buChar char="Ø"/>
            </a:pPr>
            <a:r>
              <a:rPr lang="en-US" sz="3600" dirty="0" err="1" smtClean="0"/>
              <a:t>Utiliser</a:t>
            </a:r>
            <a:r>
              <a:rPr lang="en-US" sz="3600" dirty="0" smtClean="0"/>
              <a:t> des champs </a:t>
            </a:r>
            <a:r>
              <a:rPr lang="en-US" sz="3600" dirty="0" err="1" smtClean="0"/>
              <a:t>dans</a:t>
            </a:r>
            <a:r>
              <a:rPr lang="en-US" sz="3600" dirty="0" smtClean="0"/>
              <a:t> </a:t>
            </a:r>
            <a:r>
              <a:rPr lang="en-US" sz="3600" dirty="0" err="1" smtClean="0"/>
              <a:t>une</a:t>
            </a:r>
            <a:r>
              <a:rPr lang="en-US" sz="3600" dirty="0" smtClean="0"/>
              <a:t> </a:t>
            </a:r>
            <a:r>
              <a:rPr lang="en-US" sz="3600" dirty="0" err="1" smtClean="0"/>
              <a:t>classe</a:t>
            </a:r>
            <a:r>
              <a:rPr lang="en-US" sz="3600" dirty="0" smtClean="0"/>
              <a:t> unique</a:t>
            </a:r>
          </a:p>
          <a:p>
            <a:pPr marL="1320800" indent="-571500" algn="l">
              <a:buFont typeface="Wingdings" pitchFamily="2" charset="2"/>
              <a:buChar char="Ø"/>
            </a:pPr>
            <a:r>
              <a:rPr lang="en-US" sz="3600" dirty="0" err="1" smtClean="0"/>
              <a:t>Annoter</a:t>
            </a:r>
            <a:r>
              <a:rPr lang="en-US" sz="3600" dirty="0" smtClean="0"/>
              <a:t> les </a:t>
            </a:r>
            <a:r>
              <a:rPr lang="en-US" sz="3600" dirty="0" smtClean="0"/>
              <a:t>champs</a:t>
            </a:r>
          </a:p>
          <a:p>
            <a:pPr marL="1320800" indent="-571500" algn="l">
              <a:buFont typeface="Wingdings" pitchFamily="2" charset="2"/>
              <a:buChar char="Ø"/>
            </a:pPr>
            <a:r>
              <a:rPr lang="en-US" sz="3600" dirty="0" smtClean="0"/>
              <a:t>Les champs </a:t>
            </a:r>
            <a:r>
              <a:rPr lang="en-US" sz="3600" dirty="0" err="1" smtClean="0"/>
              <a:t>sont</a:t>
            </a:r>
            <a:r>
              <a:rPr lang="en-US" sz="3600" dirty="0" smtClean="0"/>
              <a:t> </a:t>
            </a:r>
            <a:r>
              <a:rPr lang="en-US" sz="3600" dirty="0" err="1" smtClean="0"/>
              <a:t>initialisés</a:t>
            </a:r>
            <a:r>
              <a:rPr lang="en-US" sz="3600" dirty="0" smtClean="0"/>
              <a:t> par </a:t>
            </a:r>
            <a:r>
              <a:rPr lang="en-US" sz="3600" dirty="0" err="1" smtClean="0"/>
              <a:t>réflexion</a:t>
            </a:r>
            <a:r>
              <a:rPr lang="en-US" sz="3600" dirty="0" smtClean="0"/>
              <a:t> avec </a:t>
            </a:r>
            <a:r>
              <a:rPr lang="en-US" sz="3600" dirty="0" err="1" smtClean="0"/>
              <a:t>leur</a:t>
            </a:r>
            <a:r>
              <a:rPr lang="en-US" sz="3600" dirty="0" smtClean="0"/>
              <a:t> nom au </a:t>
            </a:r>
            <a:r>
              <a:rPr lang="en-US" sz="3600" dirty="0" err="1" smtClean="0"/>
              <a:t>chargement</a:t>
            </a:r>
            <a:r>
              <a:rPr lang="en-US" sz="3600" dirty="0" smtClean="0"/>
              <a:t> de la </a:t>
            </a:r>
            <a:r>
              <a:rPr lang="en-US" sz="3600" dirty="0" err="1" smtClean="0"/>
              <a:t>classe</a:t>
            </a:r>
            <a:endParaRPr lang="en-US" sz="3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D643C-9C83-8844-B980-2CD28B8C96AE}" type="slidenum">
              <a:rPr lang="en-US"/>
              <a:pPr/>
              <a:t>11</a:t>
            </a:fld>
            <a:endParaRPr lang="en-US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92" y="1770617"/>
            <a:ext cx="9145016" cy="692572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77393-B807-E74C-BF13-191E06FF98B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Rectangle 1"/>
          <p:cNvSpPr>
            <a:spLocks noGrp="1" noChangeArrowheads="1"/>
          </p:cNvSpPr>
          <p:nvPr>
            <p:ph type="title"/>
          </p:nvPr>
        </p:nvSpPr>
        <p:spPr>
          <a:xfrm>
            <a:off x="1143224" y="683568"/>
            <a:ext cx="13944600" cy="1091084"/>
          </a:xfrm>
          <a:ln/>
        </p:spPr>
        <p:txBody>
          <a:bodyPr/>
          <a:lstStyle/>
          <a:p>
            <a:r>
              <a:rPr lang="en-US" dirty="0" smtClean="0"/>
              <a:t>Scope d’un </a:t>
            </a:r>
            <a:r>
              <a:rPr lang="en-US" dirty="0" err="1" smtClean="0"/>
              <a:t>paramètre</a:t>
            </a:r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83" y="2123728"/>
            <a:ext cx="6991019" cy="3744416"/>
          </a:xfrm>
          <a:prstGeom prst="rect">
            <a:avLst/>
          </a:prstGeom>
        </p:spPr>
      </p:pic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883001"/>
              </p:ext>
            </p:extLst>
          </p:nvPr>
        </p:nvGraphicFramePr>
        <p:xfrm>
          <a:off x="783183" y="6228184"/>
          <a:ext cx="7668980" cy="2590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88432"/>
                <a:gridCol w="1728192"/>
                <a:gridCol w="2052356"/>
              </a:tblGrid>
              <a:tr h="370840">
                <a:tc>
                  <a:txBody>
                    <a:bodyPr/>
                    <a:lstStyle/>
                    <a:p>
                      <a:endParaRPr lang="fr-FR" sz="2400" b="1" dirty="0">
                        <a:latin typeface="Lucida Console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err="1" smtClean="0"/>
                        <a:t>webapp</a:t>
                      </a:r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err="1" smtClean="0"/>
                        <a:t>unit_test</a:t>
                      </a:r>
                      <a:endParaRPr lang="fr-FR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2400" b="1" dirty="0" err="1" smtClean="0">
                          <a:latin typeface="Lucida Console" pitchFamily="49" charset="0"/>
                        </a:rPr>
                        <a:t>devoxx_base_url</a:t>
                      </a:r>
                      <a:endParaRPr lang="fr-FR" sz="2400" b="1" dirty="0">
                        <a:latin typeface="Lucida Console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 smtClean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 smtClean="0"/>
                        <a:t>X</a:t>
                      </a:r>
                      <a:endParaRPr lang="fr-FR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2400" b="1" dirty="0" err="1" smtClean="0">
                          <a:latin typeface="Lucida Console" pitchFamily="49" charset="0"/>
                        </a:rPr>
                        <a:t>devoxx_home_url</a:t>
                      </a:r>
                      <a:endParaRPr lang="fr-FR" sz="2400" b="1" dirty="0">
                        <a:latin typeface="Lucida Console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 smtClean="0"/>
                        <a:t>X</a:t>
                      </a:r>
                      <a:endParaRPr lang="fr-F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 smtClean="0"/>
                        <a:t>X</a:t>
                      </a:r>
                      <a:endParaRPr lang="fr-FR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2400" b="1" dirty="0" err="1" smtClean="0">
                          <a:latin typeface="Lucida Console" pitchFamily="49" charset="0"/>
                        </a:rPr>
                        <a:t>devoxx_agenda_url</a:t>
                      </a:r>
                      <a:endParaRPr lang="fr-FR" sz="2400" b="1" dirty="0">
                        <a:latin typeface="Lucida Console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 smtClean="0"/>
                        <a:t>X</a:t>
                      </a:r>
                      <a:endParaRPr lang="fr-F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 smtClean="0"/>
                        <a:t>X</a:t>
                      </a:r>
                      <a:endParaRPr lang="fr-FR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2400" b="1" dirty="0" err="1" smtClean="0">
                          <a:latin typeface="Lucida Console" pitchFamily="49" charset="0"/>
                        </a:rPr>
                        <a:t>devoxx_unittest_url</a:t>
                      </a:r>
                      <a:endParaRPr lang="fr-FR" sz="2400" b="1" dirty="0">
                        <a:latin typeface="Lucida Console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 smtClean="0"/>
                        <a:t>X</a:t>
                      </a:r>
                      <a:endParaRPr lang="fr-FR" sz="28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2"/>
          <p:cNvSpPr>
            <a:spLocks noGrp="1" noChangeArrowheads="1"/>
          </p:cNvSpPr>
          <p:nvPr>
            <p:ph idx="1"/>
          </p:nvPr>
        </p:nvSpPr>
        <p:spPr>
          <a:xfrm>
            <a:off x="8992096" y="2123728"/>
            <a:ext cx="7056784" cy="6408712"/>
          </a:xfrm>
          <a:ln/>
        </p:spPr>
        <p:txBody>
          <a:bodyPr/>
          <a:lstStyle/>
          <a:p>
            <a:pPr marL="749300" algn="l"/>
            <a:r>
              <a:rPr lang="en-US" sz="3600" b="1" dirty="0" smtClean="0"/>
              <a:t>scope</a:t>
            </a:r>
            <a:r>
              <a:rPr lang="en-US" sz="3600" dirty="0" smtClean="0"/>
              <a:t> </a:t>
            </a:r>
            <a:r>
              <a:rPr lang="en-US" sz="3600" dirty="0" err="1" smtClean="0"/>
              <a:t>déclare</a:t>
            </a:r>
            <a:r>
              <a:rPr lang="en-US" sz="3600" dirty="0" smtClean="0"/>
              <a:t> </a:t>
            </a:r>
            <a:r>
              <a:rPr lang="en-US" sz="3600" dirty="0" err="1" smtClean="0"/>
              <a:t>l’utilisation</a:t>
            </a:r>
            <a:r>
              <a:rPr lang="en-US" sz="3600" dirty="0" smtClean="0"/>
              <a:t> de </a:t>
            </a:r>
            <a:r>
              <a:rPr lang="en-US" sz="3600" dirty="0" err="1" smtClean="0"/>
              <a:t>chaque</a:t>
            </a:r>
            <a:r>
              <a:rPr lang="en-US" sz="3600" dirty="0" smtClean="0"/>
              <a:t> variable </a:t>
            </a:r>
            <a:r>
              <a:rPr lang="en-US" sz="3600" dirty="0" err="1" smtClean="0"/>
              <a:t>lors</a:t>
            </a:r>
            <a:r>
              <a:rPr lang="en-US" sz="3600" dirty="0" smtClean="0"/>
              <a:t> de son </a:t>
            </a:r>
            <a:r>
              <a:rPr lang="en-US" sz="3600" dirty="0" err="1" smtClean="0"/>
              <a:t>exécution</a:t>
            </a:r>
            <a:r>
              <a:rPr lang="en-US" sz="3600" dirty="0" smtClean="0"/>
              <a:t>.</a:t>
            </a:r>
          </a:p>
          <a:p>
            <a:pPr marL="1320800" indent="-571500" algn="l">
              <a:buFont typeface="Wingdings" pitchFamily="2" charset="2"/>
              <a:buChar char="Ø"/>
            </a:pPr>
            <a:r>
              <a:rPr lang="en-US" sz="3600" dirty="0" err="1" smtClean="0"/>
              <a:t>Vérfication</a:t>
            </a:r>
            <a:r>
              <a:rPr lang="en-US" sz="3600" dirty="0" smtClean="0"/>
              <a:t> au runtime </a:t>
            </a:r>
          </a:p>
          <a:p>
            <a:pPr marL="749300" algn="l"/>
            <a:endParaRPr lang="en-US" sz="3600" dirty="0" smtClean="0"/>
          </a:p>
          <a:p>
            <a:pPr marL="749300" algn="l"/>
            <a:r>
              <a:rPr lang="en-US" sz="3600" b="1" dirty="0" err="1" smtClean="0"/>
              <a:t>devPurposeOnly</a:t>
            </a:r>
            <a:r>
              <a:rPr lang="en-US" sz="3600" dirty="0"/>
              <a:t> </a:t>
            </a:r>
            <a:r>
              <a:rPr lang="en-US" sz="3600" dirty="0" err="1" smtClean="0"/>
              <a:t>indique</a:t>
            </a:r>
            <a:r>
              <a:rPr lang="en-US" sz="3600" dirty="0" smtClean="0"/>
              <a:t> </a:t>
            </a:r>
            <a:r>
              <a:rPr lang="en-US" sz="3600" dirty="0" err="1" smtClean="0"/>
              <a:t>que</a:t>
            </a:r>
            <a:r>
              <a:rPr lang="en-US" sz="3600" dirty="0" smtClean="0"/>
              <a:t> </a:t>
            </a:r>
            <a:r>
              <a:rPr lang="en-US" sz="3600" dirty="0" err="1" smtClean="0"/>
              <a:t>ce</a:t>
            </a:r>
            <a:r>
              <a:rPr lang="en-US" sz="3600" dirty="0" smtClean="0"/>
              <a:t> </a:t>
            </a:r>
            <a:r>
              <a:rPr lang="en-US" sz="3600" dirty="0" err="1" smtClean="0"/>
              <a:t>paramètre</a:t>
            </a:r>
            <a:r>
              <a:rPr lang="en-US" sz="3600" dirty="0" smtClean="0"/>
              <a:t> </a:t>
            </a:r>
            <a:r>
              <a:rPr lang="en-US" sz="3600" dirty="0" err="1" smtClean="0"/>
              <a:t>doit</a:t>
            </a:r>
            <a:r>
              <a:rPr lang="en-US" sz="3600" dirty="0" smtClean="0"/>
              <a:t> </a:t>
            </a:r>
            <a:r>
              <a:rPr lang="en-US" sz="3600" dirty="0" err="1" smtClean="0"/>
              <a:t>être</a:t>
            </a:r>
            <a:r>
              <a:rPr lang="en-US" sz="3600" dirty="0" smtClean="0"/>
              <a:t> </a:t>
            </a:r>
            <a:r>
              <a:rPr lang="en-US" sz="3600" dirty="0" err="1" smtClean="0"/>
              <a:t>changé</a:t>
            </a:r>
            <a:r>
              <a:rPr lang="en-US" sz="3600" dirty="0" smtClean="0"/>
              <a:t> </a:t>
            </a:r>
            <a:r>
              <a:rPr lang="en-US" sz="3600" dirty="0" err="1" smtClean="0"/>
              <a:t>lors</a:t>
            </a:r>
            <a:r>
              <a:rPr lang="en-US" sz="3600" dirty="0" smtClean="0"/>
              <a:t> de la </a:t>
            </a:r>
            <a:r>
              <a:rPr lang="en-US" sz="3600" dirty="0" err="1" smtClean="0"/>
              <a:t>MeP</a:t>
            </a:r>
            <a:r>
              <a:rPr lang="en-US" sz="3600" dirty="0" smtClean="0"/>
              <a:t>.</a:t>
            </a:r>
          </a:p>
          <a:p>
            <a:pPr marL="1320800" indent="-571500" algn="l">
              <a:buFont typeface="Wingdings" pitchFamily="2" charset="2"/>
              <a:buChar char="Ø"/>
            </a:pPr>
            <a:r>
              <a:rPr lang="en-US" sz="3600" dirty="0" smtClean="0"/>
              <a:t>Export d’un </a:t>
            </a:r>
            <a:r>
              <a:rPr lang="en-US" sz="3600" dirty="0" err="1" smtClean="0"/>
              <a:t>tempate</a:t>
            </a:r>
            <a:r>
              <a:rPr lang="en-US" sz="3600" dirty="0" smtClean="0"/>
              <a:t> de configuration pour la </a:t>
            </a:r>
            <a:r>
              <a:rPr lang="en-US" sz="3600" dirty="0" err="1" smtClean="0"/>
              <a:t>MeP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964815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77393-B807-E74C-BF13-191E06FF98B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1143224" y="683568"/>
            <a:ext cx="13944600" cy="1872208"/>
          </a:xfrm>
          <a:ln/>
        </p:spPr>
        <p:txBody>
          <a:bodyPr/>
          <a:lstStyle/>
          <a:p>
            <a:r>
              <a:rPr lang="en-US" sz="6000" dirty="0" smtClean="0"/>
              <a:t>API </a:t>
            </a:r>
            <a:r>
              <a:rPr lang="en-US" sz="6000" dirty="0" err="1" smtClean="0"/>
              <a:t>unifié</a:t>
            </a:r>
            <a:r>
              <a:rPr lang="en-US" sz="6000" dirty="0" smtClean="0"/>
              <a:t> pour </a:t>
            </a:r>
            <a:r>
              <a:rPr lang="en-US" sz="6000" dirty="0" err="1" smtClean="0"/>
              <a:t>accèder</a:t>
            </a:r>
            <a:r>
              <a:rPr lang="en-US" sz="6000" dirty="0" smtClean="0"/>
              <a:t> à </a:t>
            </a:r>
            <a:r>
              <a:rPr lang="en-US" sz="6000" dirty="0" err="1" smtClean="0"/>
              <a:t>tous</a:t>
            </a:r>
            <a:r>
              <a:rPr lang="en-US" sz="6000" dirty="0" smtClean="0"/>
              <a:t> </a:t>
            </a:r>
            <a:r>
              <a:rPr lang="en-US" sz="6000" dirty="0" err="1" smtClean="0"/>
              <a:t>l’environnement</a:t>
            </a:r>
            <a:endParaRPr lang="en-US" sz="60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715" y="2559300"/>
            <a:ext cx="8011373" cy="6333180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>
          <a:xfrm>
            <a:off x="8920088" y="2699792"/>
            <a:ext cx="6552729" cy="4320480"/>
          </a:xfrm>
          <a:ln/>
        </p:spPr>
        <p:txBody>
          <a:bodyPr/>
          <a:lstStyle/>
          <a:p>
            <a:pPr marL="1320800" indent="-571500" algn="l">
              <a:buFont typeface="Wingdings" pitchFamily="2" charset="2"/>
              <a:buChar char="Ø"/>
            </a:pPr>
            <a:r>
              <a:rPr lang="en-US" sz="4000" dirty="0" err="1" smtClean="0"/>
              <a:t>Semblable</a:t>
            </a:r>
            <a:r>
              <a:rPr lang="en-US" sz="4000" dirty="0" smtClean="0"/>
              <a:t> à </a:t>
            </a:r>
            <a:r>
              <a:rPr lang="en-US" sz="4000" dirty="0" err="1" smtClean="0"/>
              <a:t>System.getProperty</a:t>
            </a:r>
            <a:r>
              <a:rPr lang="en-US" sz="4000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299872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/>
              <a:t>Démo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59908-7454-5F48-A576-CE999BD31359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Questions ?</a:t>
            </a:r>
          </a:p>
        </p:txBody>
      </p:sp>
      <p:sp>
        <p:nvSpPr>
          <p:cNvPr id="3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EF83F-DC3D-2B41-8CED-EDA4CF3DA041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812800" y="539551"/>
            <a:ext cx="14630400" cy="1351161"/>
          </a:xfrm>
          <a:ln/>
        </p:spPr>
        <p:txBody>
          <a:bodyPr anchor="ctr"/>
          <a:lstStyle/>
          <a:p>
            <a:r>
              <a:rPr lang="en-US" sz="5900" dirty="0" smtClean="0"/>
              <a:t>Speakers</a:t>
            </a:r>
            <a:endParaRPr lang="en-US" sz="59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fr-FR" sz="3600" dirty="0" smtClean="0"/>
              <a:t>@</a:t>
            </a:r>
            <a:r>
              <a:rPr lang="fr-FR" sz="3600" dirty="0" err="1" smtClean="0"/>
              <a:t>dbaeli</a:t>
            </a:r>
            <a:endParaRPr lang="fr-FR" sz="36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 algn="l">
              <a:buFont typeface="Arial" pitchFamily="34" charset="0"/>
              <a:buChar char="•"/>
            </a:pPr>
            <a:r>
              <a:rPr lang="fr-FR" sz="3200" b="1" dirty="0" smtClean="0"/>
              <a:t>Chien de berger Agile pour le site </a:t>
            </a:r>
            <a:endParaRPr lang="fr-FR" sz="3200" b="1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r>
              <a:rPr lang="fr-FR" sz="3600" dirty="0" smtClean="0"/>
              <a:t>@</a:t>
            </a:r>
            <a:r>
              <a:rPr lang="fr-FR" sz="3600" dirty="0" err="1" smtClean="0"/>
              <a:t>gdigugli</a:t>
            </a:r>
            <a:endParaRPr lang="fr-FR" sz="3600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342900" indent="-342900" algn="l">
              <a:buFont typeface="Arial" pitchFamily="34" charset="0"/>
              <a:buChar char="•"/>
            </a:pPr>
            <a:r>
              <a:rPr lang="fr-FR" sz="3200" b="1" dirty="0" err="1" smtClean="0"/>
              <a:t>dévelopeur</a:t>
            </a:r>
            <a:r>
              <a:rPr lang="fr-FR" sz="3200" b="1" dirty="0" smtClean="0"/>
              <a:t> java depuis 1999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fr-FR" sz="3200" b="1" dirty="0" smtClean="0"/>
              <a:t>architecte pour le site 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fr-FR" sz="3200" b="1" dirty="0" smtClean="0"/>
              <a:t>ILOG - IBM</a:t>
            </a:r>
          </a:p>
          <a:p>
            <a:pPr marL="457200" lvl="1" indent="-457200" algn="l">
              <a:buFont typeface="Wingdings" pitchFamily="2" charset="2"/>
              <a:buChar char="ü"/>
            </a:pPr>
            <a:r>
              <a:rPr lang="fr-FR" sz="2800" b="1" dirty="0" smtClean="0"/>
              <a:t>librairie </a:t>
            </a:r>
            <a:r>
              <a:rPr lang="fr-FR" sz="2800" b="1" dirty="0"/>
              <a:t>graphique </a:t>
            </a:r>
            <a:r>
              <a:rPr lang="fr-FR" sz="2800" b="1" dirty="0" smtClean="0"/>
              <a:t>2D</a:t>
            </a:r>
          </a:p>
          <a:p>
            <a:pPr marL="457200" lvl="1" indent="-457200" algn="l">
              <a:buFont typeface="Wingdings" pitchFamily="2" charset="2"/>
              <a:buChar char="ü"/>
            </a:pPr>
            <a:r>
              <a:rPr lang="fr-FR" sz="2800" b="1" dirty="0" smtClean="0"/>
              <a:t>moteur </a:t>
            </a:r>
            <a:r>
              <a:rPr lang="fr-FR" sz="2800" b="1" dirty="0"/>
              <a:t>de </a:t>
            </a:r>
            <a:r>
              <a:rPr lang="fr-FR" sz="2800" b="1" dirty="0" smtClean="0"/>
              <a:t>règles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fr-FR" sz="3200" b="1" dirty="0" smtClean="0"/>
              <a:t>Prima-Solutions</a:t>
            </a:r>
            <a:endParaRPr lang="fr-FR" sz="3200" b="1" dirty="0" smtClean="0"/>
          </a:p>
          <a:p>
            <a:pPr marL="457200" lvl="1" indent="-457200" algn="l">
              <a:buFont typeface="Wingdings" pitchFamily="2" charset="2"/>
              <a:buChar char="ü"/>
            </a:pPr>
            <a:r>
              <a:rPr lang="fr-FR" sz="2800" b="1" dirty="0" smtClean="0"/>
              <a:t>plate-forme </a:t>
            </a:r>
            <a:r>
              <a:rPr lang="fr-FR" sz="2800" b="1" dirty="0"/>
              <a:t>de services pour </a:t>
            </a:r>
            <a:r>
              <a:rPr lang="fr-FR" sz="2800" b="1" dirty="0" smtClean="0"/>
              <a:t>J2EE</a:t>
            </a:r>
          </a:p>
          <a:p>
            <a:pPr marL="457200" lvl="1" indent="-457200" algn="l">
              <a:buFont typeface="Wingdings" pitchFamily="2" charset="2"/>
              <a:buChar char="ü"/>
            </a:pPr>
            <a:r>
              <a:rPr lang="fr-FR" sz="2800" b="1" dirty="0" smtClean="0"/>
              <a:t>code </a:t>
            </a:r>
            <a:r>
              <a:rPr lang="fr-FR" sz="2800" b="1" dirty="0"/>
              <a:t>génération de modèle métier</a:t>
            </a:r>
            <a:endParaRPr lang="fr-FR" sz="2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7D5E7-F765-1149-9760-4E1B78348062}" type="slidenum">
              <a:rPr lang="en-US"/>
              <a:pPr/>
              <a:t>2</a:t>
            </a:fld>
            <a:endParaRPr lang="en-US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0528" y="3510562"/>
            <a:ext cx="1093470" cy="37338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232" y="3510562"/>
            <a:ext cx="1093470" cy="37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7374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812800" y="1890712"/>
            <a:ext cx="15164072" cy="6713736"/>
          </a:xfrm>
        </p:spPr>
        <p:txBody>
          <a:bodyPr/>
          <a:lstStyle/>
          <a:p>
            <a:pPr marL="457200" indent="-457200" algn="l">
              <a:buFont typeface="Arial" pitchFamily="34" charset="0"/>
              <a:buChar char="•"/>
            </a:pPr>
            <a:r>
              <a:rPr lang="fr-FR" sz="4400" dirty="0" smtClean="0"/>
              <a:t>La configuration à chaud d’une application est complexe et difficile à </a:t>
            </a:r>
            <a:r>
              <a:rPr lang="fr-FR" sz="4400" dirty="0" smtClean="0"/>
              <a:t>maîtriser</a:t>
            </a:r>
            <a:endParaRPr lang="fr-FR" sz="4400" dirty="0" smtClean="0"/>
          </a:p>
          <a:p>
            <a:pPr marL="457200" indent="-457200" algn="l">
              <a:buFont typeface="Arial" pitchFamily="34" charset="0"/>
              <a:buChar char="•"/>
            </a:pPr>
            <a:r>
              <a:rPr lang="fr-FR" sz="4400" dirty="0" smtClean="0"/>
              <a:t>La configuration statique est très commune dans les </a:t>
            </a:r>
            <a:r>
              <a:rPr lang="fr-FR" sz="4400" dirty="0" smtClean="0"/>
              <a:t>systèmes </a:t>
            </a:r>
            <a:r>
              <a:rPr lang="fr-FR" sz="4400" dirty="0" smtClean="0"/>
              <a:t>d’exploitation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fr-FR" sz="4400" dirty="0" smtClean="0"/>
              <a:t>La gouvernance de la configuration des applications est assez mal </a:t>
            </a:r>
            <a:r>
              <a:rPr lang="fr-FR" sz="4400" dirty="0" smtClean="0"/>
              <a:t>maîtrisée</a:t>
            </a:r>
            <a:endParaRPr lang="fr-FR" sz="4400" dirty="0" smtClean="0"/>
          </a:p>
          <a:p>
            <a:pPr marL="457200" indent="-457200" algn="l">
              <a:buFont typeface="Arial" pitchFamily="34" charset="0"/>
              <a:buChar char="•"/>
            </a:pPr>
            <a:r>
              <a:rPr lang="fr-FR" sz="4400" dirty="0" smtClean="0"/>
              <a:t>XML est un langage très pénible pour configurer une application depuis une console</a:t>
            </a:r>
          </a:p>
          <a:p>
            <a:pPr algn="l"/>
            <a:endParaRPr lang="fr-FR" sz="4400" dirty="0"/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F7BD4-3E97-524C-B66D-EDA4D372E0C5}" type="slidenum">
              <a:rPr lang="en-US"/>
              <a:pPr/>
              <a:t>3</a:t>
            </a:fld>
            <a:endParaRPr lang="en-US"/>
          </a:p>
        </p:txBody>
      </p:sp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812800" y="539551"/>
            <a:ext cx="14630400" cy="1351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r>
              <a:rPr lang="en-US" sz="5900" dirty="0" smtClean="0"/>
              <a:t>La jungle en </a:t>
            </a:r>
            <a:r>
              <a:rPr lang="en-US" sz="5900" dirty="0" err="1" smtClean="0"/>
              <a:t>quelques</a:t>
            </a:r>
            <a:r>
              <a:rPr lang="en-US" sz="5900" dirty="0" smtClean="0"/>
              <a:t> mots</a:t>
            </a:r>
            <a:endParaRPr lang="en-US" sz="59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gdu\Desktop\gilles\lapin\11159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000" y="4932040"/>
            <a:ext cx="2188464" cy="372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>
          <a:xfrm>
            <a:off x="1155700" y="827584"/>
            <a:ext cx="13944600" cy="1728192"/>
          </a:xfrm>
          <a:ln/>
        </p:spPr>
        <p:txBody>
          <a:bodyPr anchor="ctr"/>
          <a:lstStyle/>
          <a:p>
            <a:r>
              <a:rPr lang="en-US" sz="6600" dirty="0" smtClean="0"/>
              <a:t>Des </a:t>
            </a:r>
            <a:r>
              <a:rPr lang="en-US" sz="6600" dirty="0"/>
              <a:t>imbroglios </a:t>
            </a:r>
            <a:r>
              <a:rPr lang="en-US" sz="6600" dirty="0" err="1" smtClean="0"/>
              <a:t>DevOps</a:t>
            </a:r>
            <a:r>
              <a:rPr lang="en-US" sz="6600" dirty="0" smtClean="0"/>
              <a:t>:</a:t>
            </a:r>
            <a:br>
              <a:rPr lang="en-US" sz="6600" dirty="0" smtClean="0"/>
            </a:br>
            <a:r>
              <a:rPr lang="en-US" sz="4400" dirty="0" smtClean="0"/>
              <a:t>le </a:t>
            </a:r>
            <a:r>
              <a:rPr lang="en-US" sz="4400" dirty="0" err="1" smtClean="0"/>
              <a:t>changement</a:t>
            </a:r>
            <a:r>
              <a:rPr lang="en-US" sz="4400" dirty="0" smtClean="0"/>
              <a:t> d’un </a:t>
            </a:r>
            <a:r>
              <a:rPr lang="en-US" sz="4400" dirty="0" err="1" smtClean="0"/>
              <a:t>paramètre</a:t>
            </a:r>
            <a:r>
              <a:rPr lang="en-US" sz="4400" dirty="0" smtClean="0"/>
              <a:t> </a:t>
            </a:r>
            <a:endParaRPr lang="en-US" sz="4400" dirty="0"/>
          </a:p>
        </p:txBody>
      </p:sp>
      <p:sp>
        <p:nvSpPr>
          <p:cNvPr id="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081CC-B33B-2B4D-BAE2-DD860082A3A5}" type="slidenum">
              <a:rPr lang="en-US"/>
              <a:pPr/>
              <a:t>4</a:t>
            </a:fld>
            <a:endParaRPr lang="en-US"/>
          </a:p>
        </p:txBody>
      </p:sp>
      <p:sp>
        <p:nvSpPr>
          <p:cNvPr id="39" name="Rectangle à coins arrondis 38"/>
          <p:cNvSpPr/>
          <p:nvPr/>
        </p:nvSpPr>
        <p:spPr>
          <a:xfrm>
            <a:off x="4375392" y="2843808"/>
            <a:ext cx="5777024" cy="2790412"/>
          </a:xfrm>
          <a:prstGeom prst="wedgeRoundRectCallout">
            <a:avLst>
              <a:gd name="adj1" fmla="val -70378"/>
              <a:gd name="adj2" fmla="val 4596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/>
              <a:t>L’url</a:t>
            </a:r>
            <a:r>
              <a:rPr lang="en-US" sz="2800" b="1" dirty="0" smtClean="0"/>
              <a:t> du </a:t>
            </a:r>
            <a:r>
              <a:rPr lang="en-US" sz="2800" b="1" dirty="0" err="1" smtClean="0"/>
              <a:t>webservice</a:t>
            </a:r>
            <a:r>
              <a:rPr lang="en-US" sz="2800" b="1" dirty="0" smtClean="0"/>
              <a:t> de </a:t>
            </a:r>
            <a:r>
              <a:rPr lang="en-US" sz="2800" b="1" dirty="0" err="1" smtClean="0"/>
              <a:t>paiement</a:t>
            </a:r>
            <a:r>
              <a:rPr lang="en-US" sz="2800" b="1" dirty="0" smtClean="0"/>
              <a:t> change la </a:t>
            </a:r>
            <a:r>
              <a:rPr lang="en-US" sz="2800" b="1" dirty="0" err="1" smtClean="0"/>
              <a:t>nuit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prochaine</a:t>
            </a:r>
            <a:r>
              <a:rPr lang="en-US" sz="2800" b="1" dirty="0" smtClean="0"/>
              <a:t>. Comment je change </a:t>
            </a:r>
            <a:r>
              <a:rPr lang="en-US" sz="2800" b="1" dirty="0" err="1"/>
              <a:t>ç</a:t>
            </a:r>
            <a:r>
              <a:rPr lang="en-US" sz="2800" b="1" dirty="0" err="1" smtClean="0"/>
              <a:t>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sur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l’application</a:t>
            </a:r>
            <a:r>
              <a:rPr lang="en-US" sz="2800" b="1" dirty="0" smtClean="0"/>
              <a:t> en production ?</a:t>
            </a:r>
            <a:endParaRPr lang="en-US" sz="2800" b="1" dirty="0"/>
          </a:p>
        </p:txBody>
      </p:sp>
      <p:sp>
        <p:nvSpPr>
          <p:cNvPr id="40" name="Rectangle à coins arrondis 39"/>
          <p:cNvSpPr/>
          <p:nvPr/>
        </p:nvSpPr>
        <p:spPr>
          <a:xfrm>
            <a:off x="4375392" y="6091420"/>
            <a:ext cx="4976744" cy="2080980"/>
          </a:xfrm>
          <a:prstGeom prst="wedgeRoundRectCallout">
            <a:avLst>
              <a:gd name="adj1" fmla="val -73299"/>
              <a:gd name="adj2" fmla="val -3129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/>
              <a:t>Est-ce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qu’on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peut</a:t>
            </a:r>
            <a:r>
              <a:rPr lang="en-US" sz="2800" b="1" dirty="0" smtClean="0"/>
              <a:t> changer </a:t>
            </a:r>
            <a:r>
              <a:rPr lang="en-US" sz="2800" b="1" dirty="0" err="1" smtClean="0"/>
              <a:t>ç</a:t>
            </a:r>
            <a:r>
              <a:rPr lang="en-US" sz="2800" b="1" dirty="0" err="1" smtClean="0"/>
              <a:t>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dans</a:t>
            </a:r>
            <a:r>
              <a:rPr lang="en-US" sz="2800" b="1" dirty="0" smtClean="0"/>
              <a:t> le script de </a:t>
            </a:r>
            <a:r>
              <a:rPr lang="en-US" sz="2800" b="1" dirty="0" err="1" smtClean="0"/>
              <a:t>lancement</a:t>
            </a:r>
            <a:r>
              <a:rPr lang="en-US" sz="2800" b="1" dirty="0" smtClean="0"/>
              <a:t> ?</a:t>
            </a:r>
            <a:endParaRPr lang="en-US" sz="2800" b="1" dirty="0"/>
          </a:p>
        </p:txBody>
      </p:sp>
      <p:pic>
        <p:nvPicPr>
          <p:cNvPr id="3075" name="Picture 3" descr="C:\Users\gdu\Desktop\gilles\lapin\11159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4344" y="4554326"/>
            <a:ext cx="2334768" cy="354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Pensées 52"/>
          <p:cNvSpPr/>
          <p:nvPr/>
        </p:nvSpPr>
        <p:spPr>
          <a:xfrm>
            <a:off x="12981880" y="3500620"/>
            <a:ext cx="1447800" cy="1222248"/>
          </a:xfrm>
          <a:prstGeom prst="cloudCallou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gdu\Desktop\gilles\lapin\11159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6112" y="4078927"/>
            <a:ext cx="1920240" cy="393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C67604-D145-7340-901B-F941D19ECF67}" type="slidenum">
              <a:rPr lang="en-US"/>
              <a:pPr/>
              <a:t>5</a:t>
            </a:fld>
            <a:endParaRPr lang="en-US"/>
          </a:p>
        </p:txBody>
      </p:sp>
      <p:sp>
        <p:nvSpPr>
          <p:cNvPr id="17" name="Explosion 1 16"/>
          <p:cNvSpPr/>
          <p:nvPr/>
        </p:nvSpPr>
        <p:spPr>
          <a:xfrm>
            <a:off x="958271" y="3602330"/>
            <a:ext cx="914400" cy="9144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à coins arrondis 23"/>
          <p:cNvSpPr/>
          <p:nvPr/>
        </p:nvSpPr>
        <p:spPr>
          <a:xfrm flipH="1">
            <a:off x="3468710" y="2835394"/>
            <a:ext cx="4984327" cy="2820114"/>
          </a:xfrm>
          <a:prstGeom prst="wedgeRoundRectCallout">
            <a:avLst>
              <a:gd name="adj1" fmla="val -62875"/>
              <a:gd name="adj2" fmla="val 3982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/>
              <a:t>Tu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mets</a:t>
            </a:r>
            <a:r>
              <a:rPr lang="en-US" sz="2800" b="1" dirty="0" smtClean="0"/>
              <a:t> à jour le </a:t>
            </a:r>
            <a:r>
              <a:rPr lang="en-US" sz="2800" b="1" dirty="0" err="1" smtClean="0"/>
              <a:t>paramètrage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dans</a:t>
            </a:r>
            <a:r>
              <a:rPr lang="en-US" sz="2800" b="1" dirty="0" smtClean="0"/>
              <a:t> le </a:t>
            </a:r>
            <a:r>
              <a:rPr lang="en-US" sz="2800" b="1" dirty="0" err="1" smtClean="0"/>
              <a:t>fichier</a:t>
            </a:r>
            <a:r>
              <a:rPr lang="en-US" sz="2800" b="1" dirty="0" smtClean="0"/>
              <a:t> </a:t>
            </a:r>
            <a:r>
              <a:rPr lang="en-US" sz="2800" b="1" dirty="0" smtClean="0">
                <a:latin typeface="Lucida Console" pitchFamily="49" charset="0"/>
              </a:rPr>
              <a:t>web.xml</a:t>
            </a:r>
            <a:r>
              <a:rPr lang="en-US" sz="2800" b="1" dirty="0" smtClean="0"/>
              <a:t> à </a:t>
            </a:r>
            <a:r>
              <a:rPr lang="en-US" sz="2800" b="1" dirty="0" err="1" smtClean="0"/>
              <a:t>l’intérieur</a:t>
            </a:r>
            <a:r>
              <a:rPr lang="en-US" sz="2800" b="1" dirty="0" smtClean="0"/>
              <a:t> du WAR et </a:t>
            </a:r>
            <a:r>
              <a:rPr lang="en-US" sz="2800" b="1" dirty="0" err="1" smtClean="0"/>
              <a:t>tu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redémarre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l’application</a:t>
            </a:r>
            <a:endParaRPr lang="en-US" sz="2800" b="1" dirty="0"/>
          </a:p>
        </p:txBody>
      </p:sp>
      <p:sp>
        <p:nvSpPr>
          <p:cNvPr id="25" name="Rectangle à coins arrondis 24"/>
          <p:cNvSpPr/>
          <p:nvPr/>
        </p:nvSpPr>
        <p:spPr>
          <a:xfrm flipH="1">
            <a:off x="3303464" y="6231302"/>
            <a:ext cx="5149574" cy="1752600"/>
          </a:xfrm>
          <a:prstGeom prst="wedgeRoundRectCallout">
            <a:avLst>
              <a:gd name="adj1" fmla="val -62636"/>
              <a:gd name="adj2" fmla="val -33318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On </a:t>
            </a:r>
            <a:r>
              <a:rPr lang="en-US" sz="2800" b="1" dirty="0" err="1" smtClean="0"/>
              <a:t>doit</a:t>
            </a:r>
            <a:r>
              <a:rPr lang="en-US" sz="2800" b="1" dirty="0" smtClean="0"/>
              <a:t> faire un build de </a:t>
            </a:r>
            <a:r>
              <a:rPr lang="en-US" sz="2800" b="1" dirty="0" err="1" smtClean="0"/>
              <a:t>l’application</a:t>
            </a:r>
            <a:r>
              <a:rPr lang="en-US" sz="2800" b="1" dirty="0" smtClean="0"/>
              <a:t> avec la nouvelle URL</a:t>
            </a:r>
            <a:endParaRPr lang="en-US" sz="2800" b="1" dirty="0"/>
          </a:p>
        </p:txBody>
      </p:sp>
      <p:sp>
        <p:nvSpPr>
          <p:cNvPr id="26" name="Rectangle à coins arrondis 25"/>
          <p:cNvSpPr/>
          <p:nvPr/>
        </p:nvSpPr>
        <p:spPr>
          <a:xfrm flipH="1">
            <a:off x="11728400" y="2835393"/>
            <a:ext cx="4104456" cy="3857573"/>
          </a:xfrm>
          <a:prstGeom prst="wedgeRoundRectCallout">
            <a:avLst>
              <a:gd name="adj1" fmla="val 67566"/>
              <a:gd name="adj2" fmla="val 3098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La </a:t>
            </a:r>
            <a:r>
              <a:rPr lang="en-US" sz="2800" b="1" dirty="0" err="1" smtClean="0"/>
              <a:t>valeur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est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dans</a:t>
            </a:r>
            <a:r>
              <a:rPr lang="en-US" sz="2800" b="1" dirty="0" smtClean="0"/>
              <a:t> la table </a:t>
            </a:r>
            <a:r>
              <a:rPr lang="en-US" sz="2800" b="1" dirty="0" smtClean="0"/>
              <a:t>CONFIG_SETTINGS, </a:t>
            </a:r>
            <a:r>
              <a:rPr lang="en-US" sz="2800" b="1" dirty="0" err="1"/>
              <a:t>é</a:t>
            </a:r>
            <a:r>
              <a:rPr lang="en-US" sz="2800" b="1" dirty="0" err="1" smtClean="0"/>
              <a:t>dite</a:t>
            </a:r>
            <a:r>
              <a:rPr lang="en-US" sz="2800" b="1" dirty="0" smtClean="0"/>
              <a:t> la </a:t>
            </a:r>
            <a:r>
              <a:rPr lang="en-US" sz="2800" b="1" dirty="0" err="1" smtClean="0"/>
              <a:t>valeur</a:t>
            </a:r>
            <a:r>
              <a:rPr lang="en-US" sz="2800" b="1" dirty="0" smtClean="0"/>
              <a:t> de la </a:t>
            </a:r>
            <a:r>
              <a:rPr lang="en-US" sz="2800" b="1" dirty="0" err="1" smtClean="0"/>
              <a:t>clé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ws_url</a:t>
            </a:r>
            <a:endParaRPr lang="en-US" sz="2800" b="1" dirty="0"/>
          </a:p>
        </p:txBody>
      </p:sp>
      <p:pic>
        <p:nvPicPr>
          <p:cNvPr id="2050" name="Picture 2" descr="C:\Users\gdu\Desktop\gilles\lapin\11159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184" y="4753714"/>
            <a:ext cx="2359152" cy="361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1155700" y="827584"/>
            <a:ext cx="13944600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r>
              <a:rPr lang="en-US" sz="6600" dirty="0" smtClean="0"/>
              <a:t>Des imbroglios </a:t>
            </a:r>
            <a:r>
              <a:rPr lang="en-US" sz="6600" dirty="0" err="1" smtClean="0"/>
              <a:t>DevOps</a:t>
            </a:r>
            <a:r>
              <a:rPr lang="en-US" sz="6600" dirty="0" smtClean="0"/>
              <a:t>:</a:t>
            </a:r>
            <a:br>
              <a:rPr lang="en-US" sz="6600" dirty="0" smtClean="0"/>
            </a:br>
            <a:r>
              <a:rPr lang="en-US" sz="4400" dirty="0" smtClean="0"/>
              <a:t>le </a:t>
            </a:r>
            <a:r>
              <a:rPr lang="en-US" sz="4400" dirty="0" err="1" smtClean="0"/>
              <a:t>changement</a:t>
            </a:r>
            <a:r>
              <a:rPr lang="en-US" sz="4400" dirty="0" smtClean="0"/>
              <a:t> d’un </a:t>
            </a:r>
            <a:r>
              <a:rPr lang="en-US" sz="4400" dirty="0" err="1" smtClean="0"/>
              <a:t>paramètre</a:t>
            </a:r>
            <a:r>
              <a:rPr lang="en-US" sz="4400" dirty="0" smtClean="0"/>
              <a:t> </a:t>
            </a:r>
            <a:endParaRPr lang="en-US" sz="4400" dirty="0"/>
          </a:p>
        </p:txBody>
      </p:sp>
      <p:sp>
        <p:nvSpPr>
          <p:cNvPr id="5" name="Rectangle 4"/>
          <p:cNvSpPr/>
          <p:nvPr/>
        </p:nvSpPr>
        <p:spPr>
          <a:xfrm>
            <a:off x="3768465" y="2835394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fr-FR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1</a:t>
            </a:r>
            <a:endParaRPr lang="fr-FR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4815606" y="2829586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fr-FR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2</a:t>
            </a:r>
            <a:endParaRPr lang="fr-FR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483771" y="6876256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fr-FR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3</a:t>
            </a:r>
            <a:endParaRPr lang="fr-FR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gdu\Desktop\gilles\lapin\11159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752" y="5148064"/>
            <a:ext cx="2261616" cy="3755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14426-E6A2-AD4C-A6CF-0FFADD695522}" type="slidenum">
              <a:rPr lang="en-US"/>
              <a:pPr/>
              <a:t>6</a:t>
            </a:fld>
            <a:endParaRPr lang="en-US"/>
          </a:p>
        </p:txBody>
      </p:sp>
      <p:sp>
        <p:nvSpPr>
          <p:cNvPr id="22" name="Rectangle à coins arrondis 21"/>
          <p:cNvSpPr/>
          <p:nvPr/>
        </p:nvSpPr>
        <p:spPr>
          <a:xfrm>
            <a:off x="6489184" y="2699792"/>
            <a:ext cx="4311045" cy="1986508"/>
          </a:xfrm>
          <a:prstGeom prst="wedgeRoundRectCallout">
            <a:avLst>
              <a:gd name="adj1" fmla="val -31561"/>
              <a:gd name="adj2" fmla="val 8918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Je </a:t>
            </a:r>
            <a:r>
              <a:rPr lang="en-US" sz="2800" b="1" dirty="0" err="1" smtClean="0"/>
              <a:t>n’ai</a:t>
            </a:r>
            <a:r>
              <a:rPr lang="en-US" sz="2800" b="1" dirty="0" smtClean="0"/>
              <a:t> pas </a:t>
            </a:r>
            <a:r>
              <a:rPr lang="en-US" sz="2800" b="1" dirty="0" err="1" smtClean="0"/>
              <a:t>accès</a:t>
            </a:r>
            <a:r>
              <a:rPr lang="en-US" sz="2800" b="1" dirty="0" smtClean="0"/>
              <a:t> à la base de </a:t>
            </a:r>
            <a:r>
              <a:rPr lang="en-US" sz="2800" b="1" dirty="0" err="1" smtClean="0"/>
              <a:t>donnée</a:t>
            </a:r>
            <a:r>
              <a:rPr lang="en-US" sz="2800" b="1" dirty="0" smtClean="0"/>
              <a:t>, </a:t>
            </a:r>
            <a:r>
              <a:rPr lang="en-US" sz="2800" b="1" dirty="0" err="1" smtClean="0"/>
              <a:t>il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faut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appeler</a:t>
            </a:r>
            <a:r>
              <a:rPr lang="en-US" sz="2800" b="1" dirty="0" smtClean="0"/>
              <a:t> le DBA</a:t>
            </a:r>
            <a:endParaRPr lang="en-US" sz="2800" b="1" dirty="0"/>
          </a:p>
        </p:txBody>
      </p:sp>
      <p:sp>
        <p:nvSpPr>
          <p:cNvPr id="23" name="Rectangle à coins arrondis 22"/>
          <p:cNvSpPr/>
          <p:nvPr/>
        </p:nvSpPr>
        <p:spPr>
          <a:xfrm>
            <a:off x="8344024" y="6856476"/>
            <a:ext cx="3821206" cy="1221060"/>
          </a:xfrm>
          <a:prstGeom prst="wedgeRoundRectCallout">
            <a:avLst>
              <a:gd name="adj1" fmla="val -54094"/>
              <a:gd name="adj2" fmla="val -8838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Comment </a:t>
            </a:r>
            <a:r>
              <a:rPr lang="en-US" sz="2800" b="1" dirty="0" err="1" smtClean="0"/>
              <a:t>j’édite</a:t>
            </a:r>
            <a:r>
              <a:rPr lang="en-US" sz="2800" b="1" dirty="0" smtClean="0"/>
              <a:t> le </a:t>
            </a:r>
            <a:r>
              <a:rPr lang="en-US" sz="2800" b="1" dirty="0" err="1" smtClean="0"/>
              <a:t>fichier</a:t>
            </a:r>
            <a:r>
              <a:rPr lang="en-US" sz="2800" b="1" dirty="0" smtClean="0"/>
              <a:t> </a:t>
            </a:r>
            <a:r>
              <a:rPr lang="en-US" sz="2800" b="1" dirty="0" smtClean="0">
                <a:latin typeface="Lucida Console" pitchFamily="49" charset="0"/>
              </a:rPr>
              <a:t>web.xml</a:t>
            </a:r>
            <a:r>
              <a:rPr lang="en-US" sz="2800" b="1" dirty="0" smtClean="0"/>
              <a:t> ?</a:t>
            </a:r>
            <a:endParaRPr lang="en-US" sz="2800" b="1" dirty="0"/>
          </a:p>
        </p:txBody>
      </p:sp>
      <p:sp>
        <p:nvSpPr>
          <p:cNvPr id="24" name="Rectangle à coins arrondis 23"/>
          <p:cNvSpPr/>
          <p:nvPr/>
        </p:nvSpPr>
        <p:spPr>
          <a:xfrm>
            <a:off x="1763399" y="2699792"/>
            <a:ext cx="4132353" cy="1935460"/>
          </a:xfrm>
          <a:prstGeom prst="wedgeRoundRectCallout">
            <a:avLst>
              <a:gd name="adj1" fmla="val 48728"/>
              <a:gd name="adj2" fmla="val 8107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/>
              <a:t>Est-ce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qu’il</a:t>
            </a:r>
            <a:r>
              <a:rPr lang="en-US" sz="2800" b="1" dirty="0" smtClean="0"/>
              <a:t> y a un </a:t>
            </a:r>
            <a:r>
              <a:rPr lang="en-US" sz="2800" b="1" dirty="0" err="1" smtClean="0"/>
              <a:t>outil</a:t>
            </a:r>
            <a:r>
              <a:rPr lang="en-US" sz="2800" b="1" dirty="0" smtClean="0"/>
              <a:t> pour faire </a:t>
            </a:r>
            <a:r>
              <a:rPr lang="en-US" sz="2800" b="1" dirty="0" err="1" smtClean="0"/>
              <a:t>ca</a:t>
            </a:r>
            <a:r>
              <a:rPr lang="en-US" sz="2800" b="1" dirty="0" smtClean="0"/>
              <a:t> ?</a:t>
            </a:r>
            <a:endParaRPr lang="en-US" sz="2800" b="1" dirty="0"/>
          </a:p>
        </p:txBody>
      </p:sp>
      <p:sp>
        <p:nvSpPr>
          <p:cNvPr id="25" name="Rectangle à coins arrondis 24"/>
          <p:cNvSpPr/>
          <p:nvPr/>
        </p:nvSpPr>
        <p:spPr>
          <a:xfrm>
            <a:off x="639168" y="6172200"/>
            <a:ext cx="4852433" cy="1219200"/>
          </a:xfrm>
          <a:prstGeom prst="wedgeRoundRectCallout">
            <a:avLst>
              <a:gd name="adj1" fmla="val 59877"/>
              <a:gd name="adj2" fmla="val -3422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/>
              <a:t>Est-ce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qu’on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peut</a:t>
            </a:r>
            <a:r>
              <a:rPr lang="en-US" sz="2800" b="1" dirty="0" smtClean="0"/>
              <a:t> changer </a:t>
            </a:r>
            <a:r>
              <a:rPr lang="en-US" sz="2800" b="1" dirty="0" err="1"/>
              <a:t>ç</a:t>
            </a:r>
            <a:r>
              <a:rPr lang="en-US" sz="2800" b="1" dirty="0" err="1" smtClean="0"/>
              <a:t>a</a:t>
            </a:r>
            <a:r>
              <a:rPr lang="en-US" sz="2800" b="1" dirty="0" smtClean="0"/>
              <a:t> </a:t>
            </a:r>
            <a:r>
              <a:rPr lang="en-US" sz="2800" b="1" dirty="0" smtClean="0"/>
              <a:t>avec un script </a:t>
            </a:r>
            <a:r>
              <a:rPr lang="en-US" sz="2800" b="1" dirty="0" err="1" smtClean="0"/>
              <a:t>sh</a:t>
            </a:r>
            <a:endParaRPr lang="en-US" sz="2800" b="1" dirty="0"/>
          </a:p>
        </p:txBody>
      </p:sp>
      <p:sp>
        <p:nvSpPr>
          <p:cNvPr id="26" name="Éclair 25"/>
          <p:cNvSpPr/>
          <p:nvPr/>
        </p:nvSpPr>
        <p:spPr>
          <a:xfrm flipV="1">
            <a:off x="8644706" y="4724400"/>
            <a:ext cx="3667547" cy="1447800"/>
          </a:xfrm>
          <a:prstGeom prst="lightningBol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C:\Users\gdu\Desktop\gilles\lapin\11159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216572" y="2644908"/>
            <a:ext cx="1847088" cy="398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1155700" y="827584"/>
            <a:ext cx="13944600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r>
              <a:rPr lang="en-US" sz="6600" dirty="0" smtClean="0"/>
              <a:t>Des imbroglios </a:t>
            </a:r>
            <a:r>
              <a:rPr lang="en-US" sz="6600" dirty="0" err="1" smtClean="0"/>
              <a:t>DevOps</a:t>
            </a:r>
            <a:r>
              <a:rPr lang="en-US" sz="6600" dirty="0" smtClean="0"/>
              <a:t>:</a:t>
            </a:r>
            <a:br>
              <a:rPr lang="en-US" sz="6600" dirty="0" smtClean="0"/>
            </a:br>
            <a:r>
              <a:rPr lang="en-US" sz="4400" dirty="0" smtClean="0"/>
              <a:t>le </a:t>
            </a:r>
            <a:r>
              <a:rPr lang="en-US" sz="4400" dirty="0" err="1" smtClean="0"/>
              <a:t>changement</a:t>
            </a:r>
            <a:r>
              <a:rPr lang="en-US" sz="4400" dirty="0" smtClean="0"/>
              <a:t> d’un </a:t>
            </a:r>
            <a:r>
              <a:rPr lang="en-US" sz="4400" dirty="0" err="1" smtClean="0"/>
              <a:t>paramètre</a:t>
            </a:r>
            <a:r>
              <a:rPr lang="en-US" sz="4400" dirty="0" smtClean="0"/>
              <a:t> </a:t>
            </a:r>
            <a:endParaRPr lang="en-US" sz="4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 descr="C:\Users\gdu\Desktop\gilles\lapin\11159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296352" y="4073463"/>
            <a:ext cx="2359152" cy="361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C:\Users\gdu\Desktop\gilles\lapin\11159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94192" y="3914967"/>
            <a:ext cx="1920240" cy="393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1748B-0183-664E-A9A7-08DC5A19AD77}" type="slidenum">
              <a:rPr lang="en-US"/>
              <a:pPr/>
              <a:t>7</a:t>
            </a:fld>
            <a:endParaRPr lang="en-US"/>
          </a:p>
        </p:txBody>
      </p:sp>
      <p:sp>
        <p:nvSpPr>
          <p:cNvPr id="22" name="Rectangle à coins arrondis 21"/>
          <p:cNvSpPr/>
          <p:nvPr/>
        </p:nvSpPr>
        <p:spPr>
          <a:xfrm>
            <a:off x="4276724" y="2771800"/>
            <a:ext cx="6190556" cy="2448272"/>
          </a:xfrm>
          <a:prstGeom prst="wedgeRoundRectCallout">
            <a:avLst>
              <a:gd name="adj1" fmla="val -71493"/>
              <a:gd name="adj2" fmla="val 4807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/>
              <a:t>Est-ce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que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vous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pouvez</a:t>
            </a:r>
            <a:r>
              <a:rPr lang="en-US" sz="2800" b="1" dirty="0" smtClean="0"/>
              <a:t> me </a:t>
            </a:r>
            <a:r>
              <a:rPr lang="en-US" sz="2800" b="1" dirty="0" err="1" smtClean="0"/>
              <a:t>transmettre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tous</a:t>
            </a:r>
            <a:r>
              <a:rPr lang="en-US" sz="2800" b="1" dirty="0" smtClean="0"/>
              <a:t> les </a:t>
            </a:r>
            <a:r>
              <a:rPr lang="en-US" sz="2800" b="1" dirty="0" err="1" smtClean="0"/>
              <a:t>paramètres</a:t>
            </a:r>
            <a:r>
              <a:rPr lang="en-US" sz="2800" b="1" dirty="0" smtClean="0"/>
              <a:t> </a:t>
            </a:r>
            <a:r>
              <a:rPr lang="en-US" sz="2800" b="1" dirty="0" smtClean="0"/>
              <a:t>de </a:t>
            </a:r>
            <a:r>
              <a:rPr lang="en-US" sz="2800" b="1" dirty="0" err="1" smtClean="0"/>
              <a:t>l’application</a:t>
            </a:r>
            <a:r>
              <a:rPr lang="en-US" sz="2800" b="1" dirty="0" smtClean="0"/>
              <a:t> et </a:t>
            </a:r>
            <a:r>
              <a:rPr lang="en-US" sz="2800" b="1" dirty="0" err="1" smtClean="0"/>
              <a:t>leurs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valeurs</a:t>
            </a:r>
            <a:r>
              <a:rPr lang="en-US" sz="2800" b="1" dirty="0" smtClean="0"/>
              <a:t> </a:t>
            </a:r>
            <a:r>
              <a:rPr lang="en-US" sz="2800" b="1" dirty="0" smtClean="0"/>
              <a:t>de production</a:t>
            </a:r>
          </a:p>
        </p:txBody>
      </p:sp>
      <p:sp>
        <p:nvSpPr>
          <p:cNvPr id="23" name="Rectangle à coins arrondis 22"/>
          <p:cNvSpPr/>
          <p:nvPr/>
        </p:nvSpPr>
        <p:spPr>
          <a:xfrm>
            <a:off x="4003364" y="5490524"/>
            <a:ext cx="6031868" cy="2393844"/>
          </a:xfrm>
          <a:prstGeom prst="wedgeRoundRectCallout">
            <a:avLst>
              <a:gd name="adj1" fmla="val -65318"/>
              <a:gd name="adj2" fmla="val -4631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/>
              <a:t>Est-ce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que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vous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pouvez</a:t>
            </a:r>
            <a:r>
              <a:rPr lang="en-US" sz="2800" b="1" dirty="0" smtClean="0"/>
              <a:t> me </a:t>
            </a:r>
            <a:r>
              <a:rPr lang="en-US" sz="2800" b="1" dirty="0" err="1" smtClean="0"/>
              <a:t>donner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toutes</a:t>
            </a:r>
            <a:r>
              <a:rPr lang="en-US" sz="2800" b="1" dirty="0" smtClean="0"/>
              <a:t> les variables de JVM </a:t>
            </a:r>
            <a:r>
              <a:rPr lang="en-US" sz="2800" b="1" dirty="0" err="1" smtClean="0"/>
              <a:t>utilisées</a:t>
            </a:r>
            <a:r>
              <a:rPr lang="en-US" sz="2800" b="1" dirty="0" smtClean="0"/>
              <a:t> par </a:t>
            </a:r>
            <a:r>
              <a:rPr lang="en-US" sz="2800" b="1" dirty="0" err="1" smtClean="0"/>
              <a:t>notre</a:t>
            </a:r>
            <a:r>
              <a:rPr lang="en-US" sz="2800" b="1" dirty="0" smtClean="0"/>
              <a:t> application</a:t>
            </a:r>
          </a:p>
        </p:txBody>
      </p:sp>
      <p:sp>
        <p:nvSpPr>
          <p:cNvPr id="24" name="Pensées 23"/>
          <p:cNvSpPr/>
          <p:nvPr/>
        </p:nvSpPr>
        <p:spPr>
          <a:xfrm>
            <a:off x="12674776" y="2716524"/>
            <a:ext cx="1447800" cy="1222248"/>
          </a:xfrm>
          <a:prstGeom prst="cloudCallou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1155700" y="827584"/>
            <a:ext cx="13944600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r>
              <a:rPr lang="en-US" sz="6600" dirty="0" smtClean="0"/>
              <a:t>Des imbroglios </a:t>
            </a:r>
            <a:r>
              <a:rPr lang="en-US" sz="6600" dirty="0" err="1" smtClean="0"/>
              <a:t>DevOps</a:t>
            </a:r>
            <a:r>
              <a:rPr lang="en-US" sz="6600" dirty="0" smtClean="0"/>
              <a:t>:</a:t>
            </a:r>
            <a:br>
              <a:rPr lang="en-US" sz="6600" dirty="0" smtClean="0"/>
            </a:br>
            <a:r>
              <a:rPr lang="en-US" sz="4400" dirty="0" smtClean="0"/>
              <a:t>la </a:t>
            </a:r>
            <a:r>
              <a:rPr lang="en-US" sz="4400" dirty="0" err="1" smtClean="0"/>
              <a:t>gouvernance</a:t>
            </a:r>
            <a:r>
              <a:rPr lang="en-US" sz="4400" dirty="0" smtClean="0"/>
              <a:t> de la configuration</a:t>
            </a:r>
            <a:endParaRPr lang="en-US" sz="4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gdu\Desktop\gilles\lapin\11159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548924" y="4009065"/>
            <a:ext cx="2639568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gdu\Desktop\gilles\lapin\11159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250" y="3208203"/>
            <a:ext cx="2418588" cy="4802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82CC3-AD38-F242-AD34-1576CE02C536}" type="slidenum">
              <a:rPr lang="en-US"/>
              <a:pPr/>
              <a:t>8</a:t>
            </a:fld>
            <a:endParaRPr lang="en-US"/>
          </a:p>
        </p:txBody>
      </p:sp>
      <p:sp>
        <p:nvSpPr>
          <p:cNvPr id="24" name="Rectangle à coins arrondis 23"/>
          <p:cNvSpPr/>
          <p:nvPr/>
        </p:nvSpPr>
        <p:spPr>
          <a:xfrm>
            <a:off x="5031656" y="2857482"/>
            <a:ext cx="5512292" cy="2074558"/>
          </a:xfrm>
          <a:prstGeom prst="wedgeRoundRectCallout">
            <a:avLst>
              <a:gd name="adj1" fmla="val 68997"/>
              <a:gd name="adj2" fmla="val 3434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Je </a:t>
            </a:r>
            <a:r>
              <a:rPr lang="en-US" sz="2800" b="1" dirty="0" err="1" smtClean="0"/>
              <a:t>vais</a:t>
            </a:r>
            <a:r>
              <a:rPr lang="en-US" sz="2800" b="1" dirty="0" smtClean="0"/>
              <a:t> demander à </a:t>
            </a:r>
            <a:r>
              <a:rPr lang="en-US" sz="2800" b="1" dirty="0" err="1" smtClean="0"/>
              <a:t>l’équipe</a:t>
            </a:r>
            <a:r>
              <a:rPr lang="en-US" sz="2800" b="1" dirty="0" smtClean="0"/>
              <a:t> de </a:t>
            </a:r>
            <a:r>
              <a:rPr lang="en-US" sz="2800" b="1" dirty="0" err="1" smtClean="0"/>
              <a:t>dévelopement</a:t>
            </a:r>
            <a:r>
              <a:rPr lang="en-US" sz="2800" b="1" dirty="0" smtClean="0"/>
              <a:t> et </a:t>
            </a:r>
            <a:r>
              <a:rPr lang="en-US" sz="2800" b="1" dirty="0" err="1" smtClean="0"/>
              <a:t>vous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transmettre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une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feuille</a:t>
            </a:r>
            <a:r>
              <a:rPr lang="en-US" sz="2800" b="1" dirty="0" smtClean="0"/>
              <a:t> Excel</a:t>
            </a:r>
            <a:endParaRPr lang="en-US" sz="2800" b="1" dirty="0"/>
          </a:p>
        </p:txBody>
      </p:sp>
      <p:sp>
        <p:nvSpPr>
          <p:cNvPr id="25" name="Rectangle à coins arrondis 24"/>
          <p:cNvSpPr/>
          <p:nvPr/>
        </p:nvSpPr>
        <p:spPr>
          <a:xfrm>
            <a:off x="4815632" y="5458184"/>
            <a:ext cx="5419300" cy="2282168"/>
          </a:xfrm>
          <a:prstGeom prst="wedgeRoundRectCallout">
            <a:avLst>
              <a:gd name="adj1" fmla="val 69125"/>
              <a:gd name="adj2" fmla="val -4347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Je </a:t>
            </a:r>
            <a:r>
              <a:rPr lang="en-US" sz="2800" b="1" dirty="0" err="1" smtClean="0"/>
              <a:t>vais</a:t>
            </a:r>
            <a:r>
              <a:rPr lang="en-US" sz="2800" b="1" dirty="0" smtClean="0"/>
              <a:t> faire un </a:t>
            </a:r>
            <a:r>
              <a:rPr lang="en-US" sz="2800" b="1" dirty="0" err="1" smtClean="0"/>
              <a:t>grep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dans</a:t>
            </a:r>
            <a:r>
              <a:rPr lang="en-US" sz="2800" b="1" dirty="0" smtClean="0"/>
              <a:t> le code source et </a:t>
            </a:r>
            <a:r>
              <a:rPr lang="en-US" sz="2800" b="1" dirty="0" err="1" smtClean="0"/>
              <a:t>chercher</a:t>
            </a:r>
            <a:r>
              <a:rPr lang="en-US" sz="2800" b="1" dirty="0" smtClean="0"/>
              <a:t> les </a:t>
            </a:r>
            <a:r>
              <a:rPr lang="en-US" sz="2800" b="1" dirty="0" err="1" smtClean="0"/>
              <a:t>occurences</a:t>
            </a:r>
            <a:r>
              <a:rPr lang="en-US" sz="2800" b="1" dirty="0" smtClean="0"/>
              <a:t> de </a:t>
            </a:r>
            <a:r>
              <a:rPr lang="en-US" sz="2800" b="1" dirty="0" err="1" smtClean="0">
                <a:latin typeface="Lucida Console" pitchFamily="49" charset="0"/>
              </a:rPr>
              <a:t>System.getProperty</a:t>
            </a:r>
            <a:r>
              <a:rPr lang="en-US" sz="2800" b="1" dirty="0" smtClean="0">
                <a:latin typeface="Lucida Console" pitchFamily="49" charset="0"/>
              </a:rPr>
              <a:t>()</a:t>
            </a:r>
            <a:endParaRPr lang="en-US" sz="2800" b="1" dirty="0">
              <a:latin typeface="Lucida Console" pitchFamily="49" charset="0"/>
            </a:endParaRPr>
          </a:p>
        </p:txBody>
      </p:sp>
      <p:sp>
        <p:nvSpPr>
          <p:cNvPr id="26" name="Explosion 1 25"/>
          <p:cNvSpPr/>
          <p:nvPr/>
        </p:nvSpPr>
        <p:spPr>
          <a:xfrm>
            <a:off x="1647280" y="2555776"/>
            <a:ext cx="914400" cy="9144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1155700" y="827584"/>
            <a:ext cx="13944600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r>
              <a:rPr lang="en-US" sz="6600" dirty="0" smtClean="0"/>
              <a:t>Des imbroglios </a:t>
            </a:r>
            <a:r>
              <a:rPr lang="en-US" sz="6600" dirty="0" err="1" smtClean="0"/>
              <a:t>DevOps</a:t>
            </a:r>
            <a:r>
              <a:rPr lang="en-US" sz="6600" dirty="0" smtClean="0"/>
              <a:t>:</a:t>
            </a:r>
            <a:br>
              <a:rPr lang="en-US" sz="6600" dirty="0" smtClean="0"/>
            </a:br>
            <a:r>
              <a:rPr lang="en-US" sz="4400" dirty="0" smtClean="0"/>
              <a:t>la </a:t>
            </a:r>
            <a:r>
              <a:rPr lang="en-US" sz="4400" dirty="0" err="1" smtClean="0"/>
              <a:t>gouvernance</a:t>
            </a:r>
            <a:r>
              <a:rPr lang="en-US" sz="4400" dirty="0" smtClean="0"/>
              <a:t> de la configuration</a:t>
            </a:r>
            <a:endParaRPr lang="en-US" sz="4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1215232" y="1115616"/>
            <a:ext cx="13944600" cy="1019076"/>
          </a:xfrm>
          <a:ln/>
        </p:spPr>
        <p:txBody>
          <a:bodyPr/>
          <a:lstStyle/>
          <a:p>
            <a:r>
              <a:rPr lang="en-US" dirty="0" err="1" smtClean="0"/>
              <a:t>Qu’est</a:t>
            </a:r>
            <a:r>
              <a:rPr lang="en-US" dirty="0" err="1"/>
              <a:t>-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qu’on</a:t>
            </a:r>
            <a:r>
              <a:rPr lang="en-US" dirty="0" smtClean="0"/>
              <a:t> </a:t>
            </a:r>
            <a:r>
              <a:rPr lang="en-US" dirty="0" err="1" smtClean="0"/>
              <a:t>peut</a:t>
            </a:r>
            <a:r>
              <a:rPr lang="en-US" dirty="0" smtClean="0"/>
              <a:t> faire ?</a:t>
            </a:r>
            <a:endParaRPr lang="en-US" dirty="0"/>
          </a:p>
        </p:txBody>
      </p:sp>
      <p:sp>
        <p:nvSpPr>
          <p:cNvPr id="24578" name="Rectangle 2"/>
          <p:cNvSpPr>
            <a:spLocks noGrp="1" noChangeArrowheads="1"/>
          </p:cNvSpPr>
          <p:nvPr>
            <p:ph idx="1"/>
          </p:nvPr>
        </p:nvSpPr>
        <p:spPr>
          <a:xfrm>
            <a:off x="1155700" y="2843808"/>
            <a:ext cx="13944600" cy="4968552"/>
          </a:xfrm>
          <a:ln/>
        </p:spPr>
        <p:txBody>
          <a:bodyPr/>
          <a:lstStyle/>
          <a:p>
            <a:pPr marL="1320800" indent="-571500" algn="l">
              <a:buFont typeface="Wingdings" pitchFamily="2" charset="2"/>
              <a:buChar char="q"/>
            </a:pPr>
            <a:r>
              <a:rPr lang="en-US" sz="4000" dirty="0" err="1" smtClean="0"/>
              <a:t>Expliciter</a:t>
            </a:r>
            <a:r>
              <a:rPr lang="en-US" sz="4000" dirty="0" smtClean="0"/>
              <a:t> la configuration </a:t>
            </a:r>
            <a:r>
              <a:rPr lang="en-US" sz="4000" dirty="0" err="1" smtClean="0"/>
              <a:t>dans</a:t>
            </a:r>
            <a:r>
              <a:rPr lang="en-US" sz="4000" dirty="0" smtClean="0"/>
              <a:t> le code</a:t>
            </a:r>
            <a:endParaRPr lang="en-US" sz="4000" dirty="0"/>
          </a:p>
          <a:p>
            <a:pPr marL="1320800" indent="-571500" algn="l">
              <a:buFont typeface="Wingdings" pitchFamily="2" charset="2"/>
              <a:buChar char="q"/>
            </a:pPr>
            <a:r>
              <a:rPr lang="en-US" sz="4000" dirty="0" err="1" smtClean="0"/>
              <a:t>Rendre</a:t>
            </a:r>
            <a:r>
              <a:rPr lang="en-US" sz="4000" dirty="0" smtClean="0"/>
              <a:t> les variables de configuration </a:t>
            </a:r>
            <a:r>
              <a:rPr lang="en-US" sz="4000" dirty="0" err="1" smtClean="0"/>
              <a:t>aussi</a:t>
            </a:r>
            <a:r>
              <a:rPr lang="en-US" sz="4000" dirty="0" smtClean="0"/>
              <a:t> simple à </a:t>
            </a:r>
            <a:r>
              <a:rPr lang="en-US" sz="4000" dirty="0" err="1" smtClean="0"/>
              <a:t>manipuler</a:t>
            </a:r>
            <a:r>
              <a:rPr lang="en-US" sz="4000" dirty="0" smtClean="0"/>
              <a:t> </a:t>
            </a:r>
            <a:r>
              <a:rPr lang="en-US" sz="4000" dirty="0" err="1" smtClean="0"/>
              <a:t>que</a:t>
            </a:r>
            <a:r>
              <a:rPr lang="en-US" sz="4000" dirty="0" smtClean="0"/>
              <a:t> des variables de classes</a:t>
            </a:r>
            <a:endParaRPr lang="en-US" sz="4000" dirty="0"/>
          </a:p>
          <a:p>
            <a:pPr marL="1320800" indent="-571500" algn="l">
              <a:buFont typeface="Wingdings" pitchFamily="2" charset="2"/>
              <a:buChar char="q"/>
            </a:pPr>
            <a:r>
              <a:rPr lang="en-US" sz="4000" dirty="0" err="1" smtClean="0"/>
              <a:t>Détecter</a:t>
            </a:r>
            <a:r>
              <a:rPr lang="en-US" sz="4000" dirty="0" smtClean="0"/>
              <a:t> les </a:t>
            </a:r>
            <a:r>
              <a:rPr lang="en-US" sz="4000" dirty="0" err="1" smtClean="0"/>
              <a:t>changements</a:t>
            </a:r>
            <a:r>
              <a:rPr lang="en-US" sz="4000" dirty="0"/>
              <a:t> </a:t>
            </a:r>
            <a:r>
              <a:rPr lang="en-US" sz="4000" dirty="0" err="1" smtClean="0"/>
              <a:t>dans</a:t>
            </a:r>
            <a:r>
              <a:rPr lang="en-US" sz="4000" dirty="0" smtClean="0"/>
              <a:t> le code </a:t>
            </a:r>
            <a:r>
              <a:rPr lang="en-US" sz="4000" dirty="0" err="1" smtClean="0"/>
              <a:t>lors</a:t>
            </a:r>
            <a:r>
              <a:rPr lang="en-US" sz="4000" dirty="0" smtClean="0"/>
              <a:t> de la </a:t>
            </a:r>
            <a:r>
              <a:rPr lang="en-US" sz="4000" dirty="0" err="1" smtClean="0"/>
              <a:t>mise</a:t>
            </a:r>
            <a:r>
              <a:rPr lang="en-US" sz="4000" dirty="0" smtClean="0"/>
              <a:t> en production (</a:t>
            </a:r>
            <a:r>
              <a:rPr lang="en-US" sz="4000" dirty="0" err="1" smtClean="0"/>
              <a:t>MeP</a:t>
            </a:r>
            <a:r>
              <a:rPr lang="en-US" sz="4000" dirty="0" smtClean="0"/>
              <a:t>) </a:t>
            </a:r>
            <a:r>
              <a:rPr lang="en-US" sz="4000" dirty="0" err="1" smtClean="0"/>
              <a:t>d’une</a:t>
            </a:r>
            <a:r>
              <a:rPr lang="en-US" sz="4000" dirty="0" smtClean="0"/>
              <a:t> nouvelle version</a:t>
            </a:r>
          </a:p>
          <a:p>
            <a:pPr marL="1320800" indent="-571500" algn="l">
              <a:buFont typeface="Wingdings" pitchFamily="2" charset="2"/>
              <a:buChar char="q"/>
            </a:pPr>
            <a:r>
              <a:rPr lang="en-US" sz="4000" dirty="0" err="1" smtClean="0"/>
              <a:t>Fournir</a:t>
            </a:r>
            <a:r>
              <a:rPr lang="en-US" sz="4000" dirty="0" smtClean="0"/>
              <a:t> de la documentation à jour pour </a:t>
            </a:r>
            <a:r>
              <a:rPr lang="en-US" sz="4000" dirty="0" err="1" smtClean="0"/>
              <a:t>chaque</a:t>
            </a:r>
            <a:r>
              <a:rPr lang="en-US" sz="4000" dirty="0" smtClean="0"/>
              <a:t> </a:t>
            </a:r>
            <a:r>
              <a:rPr lang="en-US" sz="4000" dirty="0" err="1" smtClean="0"/>
              <a:t>MeP</a:t>
            </a:r>
            <a:endParaRPr lang="en-US" sz="4000" dirty="0" smtClean="0"/>
          </a:p>
          <a:p>
            <a:pPr marL="1320800" indent="-571500" algn="l">
              <a:buFont typeface="Wingdings" pitchFamily="2" charset="2"/>
              <a:buChar char="q"/>
            </a:pPr>
            <a:r>
              <a:rPr lang="en-US" sz="4000" dirty="0" err="1" smtClean="0"/>
              <a:t>Utiliser</a:t>
            </a:r>
            <a:r>
              <a:rPr lang="en-US" sz="4000" dirty="0" smtClean="0"/>
              <a:t> les </a:t>
            </a:r>
            <a:r>
              <a:rPr lang="en-US" sz="4000" dirty="0" err="1" smtClean="0"/>
              <a:t>méchanismes</a:t>
            </a:r>
            <a:r>
              <a:rPr lang="en-US" sz="4000" dirty="0" smtClean="0"/>
              <a:t> standards de </a:t>
            </a:r>
            <a:r>
              <a:rPr lang="en-US" sz="4000" dirty="0" err="1" smtClean="0"/>
              <a:t>l’OS</a:t>
            </a:r>
            <a:r>
              <a:rPr lang="en-US" sz="4000" dirty="0" smtClean="0"/>
              <a:t> pour faire de la configuration</a:t>
            </a:r>
          </a:p>
          <a:p>
            <a:pPr marL="1320800" indent="-571500" algn="l">
              <a:buFont typeface="Wingdings" pitchFamily="2" charset="2"/>
              <a:buChar char="q"/>
            </a:pPr>
            <a:endParaRPr lang="en-US" sz="4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B25C7-F792-B940-B9D8-A9954B543CD2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and subtitle">
  <a:themeElements>
    <a:clrScheme name="Title and sub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subtitle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and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Pages>0</Pages>
  <Words>524</Words>
  <Characters>0</Characters>
  <Application>Microsoft Office PowerPoint</Application>
  <PresentationFormat>Personnalisé</PresentationFormat>
  <Lines>0</Lines>
  <Paragraphs>112</Paragraphs>
  <Slides>15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Title and subtitle</vt:lpstr>
      <vt:lpstr>DevOps illustré La jungle de la configuration d'une application </vt:lpstr>
      <vt:lpstr>Speakers</vt:lpstr>
      <vt:lpstr>Présentation PowerPoint</vt:lpstr>
      <vt:lpstr>Des imbroglios DevOps: le changement d’un paramètre </vt:lpstr>
      <vt:lpstr>Présentation PowerPoint</vt:lpstr>
      <vt:lpstr>Présentation PowerPoint</vt:lpstr>
      <vt:lpstr>Présentation PowerPoint</vt:lpstr>
      <vt:lpstr>Présentation PowerPoint</vt:lpstr>
      <vt:lpstr>Qu’est-ce qu’on peut faire ?</vt:lpstr>
      <vt:lpstr>Les shells de configuration</vt:lpstr>
      <vt:lpstr>La gouvernance des paramètres</vt:lpstr>
      <vt:lpstr>Scope d’un paramètre</vt:lpstr>
      <vt:lpstr>API unifié pour accèder à tous l’environnement</vt:lpstr>
      <vt:lpstr>Démo</vt:lpstr>
      <vt:lpstr>Questions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illustré La jungle de la configuration d'une application</dc:title>
  <dc:creator>gdu</dc:creator>
  <cp:lastModifiedBy>gdu</cp:lastModifiedBy>
  <cp:revision>167</cp:revision>
  <cp:lastPrinted>2012-04-19T13:41:52Z</cp:lastPrinted>
  <dcterms:modified xsi:type="dcterms:W3CDTF">2012-04-19T16:06:57Z</dcterms:modified>
</cp:coreProperties>
</file>