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2"/>
  </p:notesMasterIdLst>
  <p:sldIdLst>
    <p:sldId id="350" r:id="rId2"/>
    <p:sldId id="351" r:id="rId3"/>
    <p:sldId id="352" r:id="rId4"/>
    <p:sldId id="353" r:id="rId5"/>
    <p:sldId id="354" r:id="rId6"/>
    <p:sldId id="355" r:id="rId7"/>
    <p:sldId id="359" r:id="rId8"/>
    <p:sldId id="357" r:id="rId9"/>
    <p:sldId id="358" r:id="rId10"/>
    <p:sldId id="408" r:id="rId11"/>
    <p:sldId id="409" r:id="rId12"/>
    <p:sldId id="410" r:id="rId13"/>
    <p:sldId id="360" r:id="rId14"/>
    <p:sldId id="388" r:id="rId15"/>
    <p:sldId id="387" r:id="rId16"/>
    <p:sldId id="385" r:id="rId17"/>
    <p:sldId id="374" r:id="rId18"/>
    <p:sldId id="362" r:id="rId19"/>
    <p:sldId id="363" r:id="rId20"/>
    <p:sldId id="364" r:id="rId21"/>
    <p:sldId id="366" r:id="rId22"/>
    <p:sldId id="367" r:id="rId23"/>
    <p:sldId id="371" r:id="rId24"/>
    <p:sldId id="370" r:id="rId25"/>
    <p:sldId id="394" r:id="rId26"/>
    <p:sldId id="373" r:id="rId27"/>
    <p:sldId id="378" r:id="rId28"/>
    <p:sldId id="369" r:id="rId29"/>
    <p:sldId id="372" r:id="rId30"/>
    <p:sldId id="380" r:id="rId31"/>
    <p:sldId id="405" r:id="rId32"/>
    <p:sldId id="406" r:id="rId33"/>
    <p:sldId id="400" r:id="rId34"/>
    <p:sldId id="401" r:id="rId35"/>
    <p:sldId id="402" r:id="rId36"/>
    <p:sldId id="403" r:id="rId37"/>
    <p:sldId id="404" r:id="rId38"/>
    <p:sldId id="398" r:id="rId39"/>
    <p:sldId id="407" r:id="rId40"/>
    <p:sldId id="38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94660"/>
  </p:normalViewPr>
  <p:slideViewPr>
    <p:cSldViewPr>
      <p:cViewPr varScale="1">
        <p:scale>
          <a:sx n="81" d="100"/>
          <a:sy n="81" d="100"/>
        </p:scale>
        <p:origin x="7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347D-4252-4E68-809B-19E0B4267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2128A-9CB8-4846-84F4-3F59B5B9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128A-9CB8-4846-84F4-3F59B5B93D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2128A-9CB8-4846-84F4-3F59B5B93D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13BB-456D-4731-A80D-E907582C6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1F25-1E05-4E7C-9C93-9DB7C77C0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BE8B5-1E6C-435C-BD1A-14E843B95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9379-9ED7-45EC-91C0-36FAD54E9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1C6B-36E1-4122-8457-BF49834A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C181F-00A4-40F1-A715-8779EB0E3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989FC-6F29-43CA-A1C4-8E51B149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7D92-7885-4A0F-AE72-FAA163B5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C7B6-8696-4AAF-A3E2-17520A077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7E52-7041-4D64-AADB-D8EDB264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D97-E0ED-4D49-841C-80F8ED95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810B073-55B9-4E82-933C-1F83ECF62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st.com/asia/2020/01/02/taiwans-china-sceptic-president-tsai-ing-wen-may-win-again" TargetMode="External"/><Relationship Id="rId2" Type="http://schemas.openxmlformats.org/officeDocument/2006/relationships/hyperlink" Target="https://focustaiwan.tw/politics/20200114002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752600"/>
          </a:xfrm>
        </p:spPr>
        <p:txBody>
          <a:bodyPr/>
          <a:lstStyle/>
          <a:p>
            <a:r>
              <a:rPr lang="en-US" sz="3600" b="1" dirty="0"/>
              <a:t>Trump’s Surge over the Blue Wall: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b="1" dirty="0"/>
              <a:t>Conversion, Mobilization, or Demobilization?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934200" cy="4343400"/>
          </a:xfrm>
        </p:spPr>
        <p:txBody>
          <a:bodyPr/>
          <a:lstStyle/>
          <a:p>
            <a:r>
              <a:rPr lang="en-US" sz="2400" b="1" dirty="0" smtClean="0"/>
              <a:t>Jeremy </a:t>
            </a:r>
            <a:r>
              <a:rPr lang="en-US" sz="2400" b="1" dirty="0" err="1"/>
              <a:t>Darrington</a:t>
            </a:r>
            <a:endParaRPr lang="en-US" sz="2400" dirty="0"/>
          </a:p>
          <a:p>
            <a:r>
              <a:rPr lang="en-US" sz="2400" b="1" dirty="0"/>
              <a:t>Politics Librarian</a:t>
            </a:r>
            <a:endParaRPr lang="en-US" sz="2400" dirty="0"/>
          </a:p>
          <a:p>
            <a:r>
              <a:rPr lang="en-US" sz="2400" b="1" dirty="0"/>
              <a:t>Princeton University Library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dirty="0"/>
              <a:t>Christopher H. Achen</a:t>
            </a:r>
            <a:endParaRPr lang="en-US" sz="2400" dirty="0"/>
          </a:p>
          <a:p>
            <a:r>
              <a:rPr lang="en-US" sz="2400" b="1" dirty="0"/>
              <a:t>Politics </a:t>
            </a:r>
            <a:r>
              <a:rPr lang="en-US" sz="2400" b="1" dirty="0" smtClean="0"/>
              <a:t>Department Emeritus</a:t>
            </a:r>
            <a:endParaRPr lang="en-US" sz="2400" dirty="0"/>
          </a:p>
          <a:p>
            <a:r>
              <a:rPr lang="en-US" sz="2400" b="1" dirty="0"/>
              <a:t>Princeton </a:t>
            </a:r>
            <a:r>
              <a:rPr lang="en-US" sz="2400" b="1" dirty="0" smtClean="0"/>
              <a:t>University</a:t>
            </a:r>
          </a:p>
          <a:p>
            <a:endParaRPr lang="en-US" sz="2400" dirty="0"/>
          </a:p>
          <a:p>
            <a:r>
              <a:rPr lang="en-US" sz="2400" dirty="0" smtClean="0"/>
              <a:t>Prepared for the University of Texas—Dallas Data Analytics Colloquium, October 22-23, 2020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2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 through All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Hypothetical case:</a:t>
            </a:r>
          </a:p>
          <a:p>
            <a:r>
              <a:rPr lang="en-US" dirty="0" smtClean="0"/>
              <a:t>Suppose a jurisdiction has the same turnout at two successive elections, but one of the two political parties gains and the other loses.</a:t>
            </a:r>
          </a:p>
          <a:p>
            <a:r>
              <a:rPr lang="en-US" dirty="0" smtClean="0"/>
              <a:t>Naïve approach:  Isn’t that decisive evidence that the election was about conversion, and that turnout didn’t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Answer: No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example with NO conversion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548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2012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2016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14979" y="22028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 Dems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5908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21793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 GOP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1158" y="2156459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abstain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14979" y="462620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Dems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38979" y="462620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 GOP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1158" y="457200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abstain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4426" y="32357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3200" y="3117286"/>
            <a:ext cx="3267958" cy="15089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0366" y="3235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4751" y="4008119"/>
            <a:ext cx="6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18529" y="3070859"/>
            <a:ext cx="1829873" cy="15773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0200" y="3141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29400" y="3093719"/>
            <a:ext cx="0" cy="14782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6220" y="31587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450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48310" y="3120881"/>
            <a:ext cx="21211" cy="15324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58522" y="3093719"/>
            <a:ext cx="21211" cy="15324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Rules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 dirty="0" smtClean="0"/>
              <a:t>This example looks just like the hypothetical case with which we began—no turnout change.</a:t>
            </a:r>
          </a:p>
          <a:p>
            <a:r>
              <a:rPr lang="en-US" sz="2800" dirty="0" smtClean="0"/>
              <a:t>If we use the naïve approach:  It’s 100% conversion and 0% turnout.</a:t>
            </a:r>
          </a:p>
          <a:p>
            <a:r>
              <a:rPr lang="en-US" sz="2800" dirty="0" smtClean="0"/>
              <a:t>But actually, nobody converted. The correct answer is just the opposite: 0% conversion and 100% turnout.</a:t>
            </a:r>
          </a:p>
          <a:p>
            <a:r>
              <a:rPr lang="en-US" sz="2800" dirty="0" smtClean="0"/>
              <a:t>So we need to know more than the naïve approach to get the right answer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37" y="1387001"/>
            <a:ext cx="8229600" cy="5181518"/>
          </a:xfrm>
        </p:spPr>
        <p:txBody>
          <a:bodyPr/>
          <a:lstStyle/>
          <a:p>
            <a:r>
              <a:rPr lang="en-US" sz="2800" dirty="0" smtClean="0"/>
              <a:t>Why not just tabulate from a survey?</a:t>
            </a:r>
          </a:p>
          <a:p>
            <a:r>
              <a:rPr lang="en-US" sz="2800" dirty="0" smtClean="0"/>
              <a:t>(Weighted) CCES for Wisconsin, raked to 2020 results by the original researchers: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03960"/>
              </p:ext>
            </p:extLst>
          </p:nvPr>
        </p:nvGraphicFramePr>
        <p:xfrm>
          <a:off x="610387" y="3657600"/>
          <a:ext cx="6476999" cy="256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71">
                  <a:extLst>
                    <a:ext uri="{9D8B030D-6E8A-4147-A177-3AD203B41FA5}">
                      <a16:colId xmlns:a16="http://schemas.microsoft.com/office/drawing/2014/main" val="2980425524"/>
                    </a:ext>
                  </a:extLst>
                </a:gridCol>
                <a:gridCol w="1278774">
                  <a:extLst>
                    <a:ext uri="{9D8B030D-6E8A-4147-A177-3AD203B41FA5}">
                      <a16:colId xmlns:a16="http://schemas.microsoft.com/office/drawing/2014/main" val="2085805919"/>
                    </a:ext>
                  </a:extLst>
                </a:gridCol>
                <a:gridCol w="1156855">
                  <a:extLst>
                    <a:ext uri="{9D8B030D-6E8A-4147-A177-3AD203B41FA5}">
                      <a16:colId xmlns:a16="http://schemas.microsoft.com/office/drawing/2014/main" val="1396638049"/>
                    </a:ext>
                  </a:extLst>
                </a:gridCol>
                <a:gridCol w="1494905">
                  <a:extLst>
                    <a:ext uri="{9D8B030D-6E8A-4147-A177-3AD203B41FA5}">
                      <a16:colId xmlns:a16="http://schemas.microsoft.com/office/drawing/2014/main" val="1037873402"/>
                    </a:ext>
                  </a:extLst>
                </a:gridCol>
                <a:gridCol w="1095894">
                  <a:extLst>
                    <a:ext uri="{9D8B030D-6E8A-4147-A177-3AD203B41FA5}">
                      <a16:colId xmlns:a16="http://schemas.microsoft.com/office/drawing/2014/main" val="7416599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Wisconsin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Obama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3915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46.2%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3174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06441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6104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100%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9081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7019" y="4572000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</a:p>
          <a:p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7069139" y="4715217"/>
            <a:ext cx="847880" cy="179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7069139" y="4895166"/>
            <a:ext cx="847880" cy="210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37" y="1387001"/>
            <a:ext cx="8229600" cy="5181518"/>
          </a:xfrm>
        </p:spPr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303" y="3200400"/>
          <a:ext cx="6476999" cy="256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71">
                  <a:extLst>
                    <a:ext uri="{9D8B030D-6E8A-4147-A177-3AD203B41FA5}">
                      <a16:colId xmlns:a16="http://schemas.microsoft.com/office/drawing/2014/main" val="2980425524"/>
                    </a:ext>
                  </a:extLst>
                </a:gridCol>
                <a:gridCol w="1278774">
                  <a:extLst>
                    <a:ext uri="{9D8B030D-6E8A-4147-A177-3AD203B41FA5}">
                      <a16:colId xmlns:a16="http://schemas.microsoft.com/office/drawing/2014/main" val="2085805919"/>
                    </a:ext>
                  </a:extLst>
                </a:gridCol>
                <a:gridCol w="1156855">
                  <a:extLst>
                    <a:ext uri="{9D8B030D-6E8A-4147-A177-3AD203B41FA5}">
                      <a16:colId xmlns:a16="http://schemas.microsoft.com/office/drawing/2014/main" val="1396638049"/>
                    </a:ext>
                  </a:extLst>
                </a:gridCol>
                <a:gridCol w="1494905">
                  <a:extLst>
                    <a:ext uri="{9D8B030D-6E8A-4147-A177-3AD203B41FA5}">
                      <a16:colId xmlns:a16="http://schemas.microsoft.com/office/drawing/2014/main" val="1037873402"/>
                    </a:ext>
                  </a:extLst>
                </a:gridCol>
                <a:gridCol w="1095894">
                  <a:extLst>
                    <a:ext uri="{9D8B030D-6E8A-4147-A177-3AD203B41FA5}">
                      <a16:colId xmlns:a16="http://schemas.microsoft.com/office/drawing/2014/main" val="7416599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Wisconsin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Obama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3915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46.2%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3174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06441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6104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100%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90813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59838" y="62227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 great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659838" y="5808562"/>
            <a:ext cx="547586" cy="51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05273" y="5802953"/>
            <a:ext cx="351888" cy="51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37" y="1387001"/>
            <a:ext cx="8229600" cy="5181518"/>
          </a:xfrm>
        </p:spPr>
        <p:txBody>
          <a:bodyPr/>
          <a:lstStyle/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303" y="3200400"/>
          <a:ext cx="6476999" cy="256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71">
                  <a:extLst>
                    <a:ext uri="{9D8B030D-6E8A-4147-A177-3AD203B41FA5}">
                      <a16:colId xmlns:a16="http://schemas.microsoft.com/office/drawing/2014/main" val="2980425524"/>
                    </a:ext>
                  </a:extLst>
                </a:gridCol>
                <a:gridCol w="1278774">
                  <a:extLst>
                    <a:ext uri="{9D8B030D-6E8A-4147-A177-3AD203B41FA5}">
                      <a16:colId xmlns:a16="http://schemas.microsoft.com/office/drawing/2014/main" val="2085805919"/>
                    </a:ext>
                  </a:extLst>
                </a:gridCol>
                <a:gridCol w="1156855">
                  <a:extLst>
                    <a:ext uri="{9D8B030D-6E8A-4147-A177-3AD203B41FA5}">
                      <a16:colId xmlns:a16="http://schemas.microsoft.com/office/drawing/2014/main" val="1396638049"/>
                    </a:ext>
                  </a:extLst>
                </a:gridCol>
                <a:gridCol w="1494905">
                  <a:extLst>
                    <a:ext uri="{9D8B030D-6E8A-4147-A177-3AD203B41FA5}">
                      <a16:colId xmlns:a16="http://schemas.microsoft.com/office/drawing/2014/main" val="1037873402"/>
                    </a:ext>
                  </a:extLst>
                </a:gridCol>
                <a:gridCol w="1095894">
                  <a:extLst>
                    <a:ext uri="{9D8B030D-6E8A-4147-A177-3AD203B41FA5}">
                      <a16:colId xmlns:a16="http://schemas.microsoft.com/office/drawing/2014/main" val="7416599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Wisconsin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Obama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3915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46.2%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3174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46.9%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06441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Abstain/3rd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6.9%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6104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52.4%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100%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90813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63358" y="59509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horrible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7025683" y="5142755"/>
            <a:ext cx="645737" cy="777711"/>
          </a:xfrm>
          <a:custGeom>
            <a:avLst/>
            <a:gdLst>
              <a:gd name="connsiteX0" fmla="*/ 645737 w 645737"/>
              <a:gd name="connsiteY0" fmla="*/ 777711 h 777711"/>
              <a:gd name="connsiteX1" fmla="*/ 626883 w 645737"/>
              <a:gd name="connsiteY1" fmla="*/ 716437 h 777711"/>
              <a:gd name="connsiteX2" fmla="*/ 612743 w 645737"/>
              <a:gd name="connsiteY2" fmla="*/ 598602 h 777711"/>
              <a:gd name="connsiteX3" fmla="*/ 603316 w 645737"/>
              <a:gd name="connsiteY3" fmla="*/ 513761 h 777711"/>
              <a:gd name="connsiteX4" fmla="*/ 598603 w 645737"/>
              <a:gd name="connsiteY4" fmla="*/ 499620 h 777711"/>
              <a:gd name="connsiteX5" fmla="*/ 589176 w 645737"/>
              <a:gd name="connsiteY5" fmla="*/ 452486 h 777711"/>
              <a:gd name="connsiteX6" fmla="*/ 579749 w 645737"/>
              <a:gd name="connsiteY6" fmla="*/ 438346 h 777711"/>
              <a:gd name="connsiteX7" fmla="*/ 556182 w 645737"/>
              <a:gd name="connsiteY7" fmla="*/ 405352 h 777711"/>
              <a:gd name="connsiteX8" fmla="*/ 551469 w 645737"/>
              <a:gd name="connsiteY8" fmla="*/ 381785 h 777711"/>
              <a:gd name="connsiteX9" fmla="*/ 542042 w 645737"/>
              <a:gd name="connsiteY9" fmla="*/ 367645 h 777711"/>
              <a:gd name="connsiteX10" fmla="*/ 527902 w 645737"/>
              <a:gd name="connsiteY10" fmla="*/ 344078 h 777711"/>
              <a:gd name="connsiteX11" fmla="*/ 518475 w 645737"/>
              <a:gd name="connsiteY11" fmla="*/ 301658 h 777711"/>
              <a:gd name="connsiteX12" fmla="*/ 494908 w 645737"/>
              <a:gd name="connsiteY12" fmla="*/ 273377 h 777711"/>
              <a:gd name="connsiteX13" fmla="*/ 476054 w 645737"/>
              <a:gd name="connsiteY13" fmla="*/ 240383 h 777711"/>
              <a:gd name="connsiteX14" fmla="*/ 457200 w 645737"/>
              <a:gd name="connsiteY14" fmla="*/ 221530 h 777711"/>
              <a:gd name="connsiteX15" fmla="*/ 438347 w 645737"/>
              <a:gd name="connsiteY15" fmla="*/ 193249 h 777711"/>
              <a:gd name="connsiteX16" fmla="*/ 424207 w 645737"/>
              <a:gd name="connsiteY16" fmla="*/ 179109 h 777711"/>
              <a:gd name="connsiteX17" fmla="*/ 395926 w 645737"/>
              <a:gd name="connsiteY17" fmla="*/ 146115 h 777711"/>
              <a:gd name="connsiteX18" fmla="*/ 381786 w 645737"/>
              <a:gd name="connsiteY18" fmla="*/ 141402 h 777711"/>
              <a:gd name="connsiteX19" fmla="*/ 367646 w 645737"/>
              <a:gd name="connsiteY19" fmla="*/ 113122 h 777711"/>
              <a:gd name="connsiteX20" fmla="*/ 353506 w 645737"/>
              <a:gd name="connsiteY20" fmla="*/ 108408 h 777711"/>
              <a:gd name="connsiteX21" fmla="*/ 344079 w 645737"/>
              <a:gd name="connsiteY21" fmla="*/ 94268 h 777711"/>
              <a:gd name="connsiteX22" fmla="*/ 329939 w 645737"/>
              <a:gd name="connsiteY22" fmla="*/ 84841 h 777711"/>
              <a:gd name="connsiteX23" fmla="*/ 306372 w 645737"/>
              <a:gd name="connsiteY23" fmla="*/ 61274 h 777711"/>
              <a:gd name="connsiteX24" fmla="*/ 301658 w 645737"/>
              <a:gd name="connsiteY24" fmla="*/ 47134 h 777711"/>
              <a:gd name="connsiteX25" fmla="*/ 282805 w 645737"/>
              <a:gd name="connsiteY25" fmla="*/ 42420 h 777711"/>
              <a:gd name="connsiteX26" fmla="*/ 268664 w 645737"/>
              <a:gd name="connsiteY26" fmla="*/ 32994 h 777711"/>
              <a:gd name="connsiteX27" fmla="*/ 254524 w 645737"/>
              <a:gd name="connsiteY27" fmla="*/ 18853 h 777711"/>
              <a:gd name="connsiteX28" fmla="*/ 207390 w 645737"/>
              <a:gd name="connsiteY28" fmla="*/ 14140 h 777711"/>
              <a:gd name="connsiteX29" fmla="*/ 193250 w 645737"/>
              <a:gd name="connsiteY29" fmla="*/ 4713 h 777711"/>
              <a:gd name="connsiteX30" fmla="*/ 0 w 645737"/>
              <a:gd name="connsiteY30" fmla="*/ 0 h 7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5737" h="777711">
                <a:moveTo>
                  <a:pt x="645737" y="777711"/>
                </a:moveTo>
                <a:cubicBezTo>
                  <a:pt x="637426" y="756933"/>
                  <a:pt x="629285" y="739661"/>
                  <a:pt x="626883" y="716437"/>
                </a:cubicBezTo>
                <a:cubicBezTo>
                  <a:pt x="614374" y="595513"/>
                  <a:pt x="638529" y="650175"/>
                  <a:pt x="612743" y="598602"/>
                </a:cubicBezTo>
                <a:cubicBezTo>
                  <a:pt x="609601" y="570322"/>
                  <a:pt x="607340" y="541929"/>
                  <a:pt x="603316" y="513761"/>
                </a:cubicBezTo>
                <a:cubicBezTo>
                  <a:pt x="602613" y="508842"/>
                  <a:pt x="599720" y="504461"/>
                  <a:pt x="598603" y="499620"/>
                </a:cubicBezTo>
                <a:cubicBezTo>
                  <a:pt x="595000" y="484008"/>
                  <a:pt x="593888" y="467800"/>
                  <a:pt x="589176" y="452486"/>
                </a:cubicBezTo>
                <a:cubicBezTo>
                  <a:pt x="587510" y="447072"/>
                  <a:pt x="583042" y="442956"/>
                  <a:pt x="579749" y="438346"/>
                </a:cubicBezTo>
                <a:cubicBezTo>
                  <a:pt x="550529" y="397439"/>
                  <a:pt x="578390" y="438665"/>
                  <a:pt x="556182" y="405352"/>
                </a:cubicBezTo>
                <a:cubicBezTo>
                  <a:pt x="554611" y="397496"/>
                  <a:pt x="554282" y="389286"/>
                  <a:pt x="551469" y="381785"/>
                </a:cubicBezTo>
                <a:cubicBezTo>
                  <a:pt x="549480" y="376481"/>
                  <a:pt x="545044" y="372449"/>
                  <a:pt x="542042" y="367645"/>
                </a:cubicBezTo>
                <a:cubicBezTo>
                  <a:pt x="537187" y="359876"/>
                  <a:pt x="532615" y="351934"/>
                  <a:pt x="527902" y="344078"/>
                </a:cubicBezTo>
                <a:cubicBezTo>
                  <a:pt x="527332" y="340660"/>
                  <a:pt x="523631" y="309392"/>
                  <a:pt x="518475" y="301658"/>
                </a:cubicBezTo>
                <a:cubicBezTo>
                  <a:pt x="497623" y="270379"/>
                  <a:pt x="510331" y="304223"/>
                  <a:pt x="494908" y="273377"/>
                </a:cubicBezTo>
                <a:cubicBezTo>
                  <a:pt x="476916" y="237392"/>
                  <a:pt x="510242" y="285968"/>
                  <a:pt x="476054" y="240383"/>
                </a:cubicBezTo>
                <a:cubicBezTo>
                  <a:pt x="463486" y="202676"/>
                  <a:pt x="482339" y="246669"/>
                  <a:pt x="457200" y="221530"/>
                </a:cubicBezTo>
                <a:cubicBezTo>
                  <a:pt x="449189" y="213519"/>
                  <a:pt x="446358" y="201260"/>
                  <a:pt x="438347" y="193249"/>
                </a:cubicBezTo>
                <a:cubicBezTo>
                  <a:pt x="433634" y="188536"/>
                  <a:pt x="428545" y="184170"/>
                  <a:pt x="424207" y="179109"/>
                </a:cubicBezTo>
                <a:cubicBezTo>
                  <a:pt x="415499" y="168950"/>
                  <a:pt x="407617" y="153909"/>
                  <a:pt x="395926" y="146115"/>
                </a:cubicBezTo>
                <a:cubicBezTo>
                  <a:pt x="391792" y="143359"/>
                  <a:pt x="386499" y="142973"/>
                  <a:pt x="381786" y="141402"/>
                </a:cubicBezTo>
                <a:cubicBezTo>
                  <a:pt x="378681" y="132086"/>
                  <a:pt x="375953" y="119768"/>
                  <a:pt x="367646" y="113122"/>
                </a:cubicBezTo>
                <a:cubicBezTo>
                  <a:pt x="363766" y="110018"/>
                  <a:pt x="358219" y="109979"/>
                  <a:pt x="353506" y="108408"/>
                </a:cubicBezTo>
                <a:cubicBezTo>
                  <a:pt x="350364" y="103695"/>
                  <a:pt x="348085" y="98274"/>
                  <a:pt x="344079" y="94268"/>
                </a:cubicBezTo>
                <a:cubicBezTo>
                  <a:pt x="340073" y="90262"/>
                  <a:pt x="333565" y="89193"/>
                  <a:pt x="329939" y="84841"/>
                </a:cubicBezTo>
                <a:cubicBezTo>
                  <a:pt x="307538" y="57960"/>
                  <a:pt x="334780" y="70743"/>
                  <a:pt x="306372" y="61274"/>
                </a:cubicBezTo>
                <a:cubicBezTo>
                  <a:pt x="304801" y="56561"/>
                  <a:pt x="305538" y="50238"/>
                  <a:pt x="301658" y="47134"/>
                </a:cubicBezTo>
                <a:cubicBezTo>
                  <a:pt x="296600" y="43087"/>
                  <a:pt x="288759" y="44972"/>
                  <a:pt x="282805" y="42420"/>
                </a:cubicBezTo>
                <a:cubicBezTo>
                  <a:pt x="277598" y="40189"/>
                  <a:pt x="273016" y="36621"/>
                  <a:pt x="268664" y="32994"/>
                </a:cubicBezTo>
                <a:cubicBezTo>
                  <a:pt x="263543" y="28727"/>
                  <a:pt x="260895" y="20813"/>
                  <a:pt x="254524" y="18853"/>
                </a:cubicBezTo>
                <a:cubicBezTo>
                  <a:pt x="239433" y="14209"/>
                  <a:pt x="223101" y="15711"/>
                  <a:pt x="207390" y="14140"/>
                </a:cubicBezTo>
                <a:cubicBezTo>
                  <a:pt x="202677" y="10998"/>
                  <a:pt x="198902" y="5098"/>
                  <a:pt x="193250" y="4713"/>
                </a:cubicBezTo>
                <a:cubicBezTo>
                  <a:pt x="128963" y="33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75315" y="5877612"/>
            <a:ext cx="2012623" cy="362932"/>
          </a:xfrm>
          <a:custGeom>
            <a:avLst/>
            <a:gdLst>
              <a:gd name="connsiteX0" fmla="*/ 2012623 w 2012623"/>
              <a:gd name="connsiteY0" fmla="*/ 282804 h 362932"/>
              <a:gd name="connsiteX1" fmla="*/ 1819374 w 2012623"/>
              <a:gd name="connsiteY1" fmla="*/ 292231 h 362932"/>
              <a:gd name="connsiteX2" fmla="*/ 1758099 w 2012623"/>
              <a:gd name="connsiteY2" fmla="*/ 301658 h 362932"/>
              <a:gd name="connsiteX3" fmla="*/ 1692112 w 2012623"/>
              <a:gd name="connsiteY3" fmla="*/ 320512 h 362932"/>
              <a:gd name="connsiteX4" fmla="*/ 1583704 w 2012623"/>
              <a:gd name="connsiteY4" fmla="*/ 334652 h 362932"/>
              <a:gd name="connsiteX5" fmla="*/ 1531856 w 2012623"/>
              <a:gd name="connsiteY5" fmla="*/ 344079 h 362932"/>
              <a:gd name="connsiteX6" fmla="*/ 1494149 w 2012623"/>
              <a:gd name="connsiteY6" fmla="*/ 353506 h 362932"/>
              <a:gd name="connsiteX7" fmla="*/ 1437588 w 2012623"/>
              <a:gd name="connsiteY7" fmla="*/ 362932 h 362932"/>
              <a:gd name="connsiteX8" fmla="*/ 1112363 w 2012623"/>
              <a:gd name="connsiteY8" fmla="*/ 353506 h 362932"/>
              <a:gd name="connsiteX9" fmla="*/ 1036949 w 2012623"/>
              <a:gd name="connsiteY9" fmla="*/ 344079 h 362932"/>
              <a:gd name="connsiteX10" fmla="*/ 956821 w 2012623"/>
              <a:gd name="connsiteY10" fmla="*/ 334652 h 362932"/>
              <a:gd name="connsiteX11" fmla="*/ 933254 w 2012623"/>
              <a:gd name="connsiteY11" fmla="*/ 325225 h 362932"/>
              <a:gd name="connsiteX12" fmla="*/ 909687 w 2012623"/>
              <a:gd name="connsiteY12" fmla="*/ 320512 h 362932"/>
              <a:gd name="connsiteX13" fmla="*/ 377073 w 2012623"/>
              <a:gd name="connsiteY13" fmla="*/ 311085 h 362932"/>
              <a:gd name="connsiteX14" fmla="*/ 278091 w 2012623"/>
              <a:gd name="connsiteY14" fmla="*/ 292231 h 362932"/>
              <a:gd name="connsiteX15" fmla="*/ 230957 w 2012623"/>
              <a:gd name="connsiteY15" fmla="*/ 282804 h 362932"/>
              <a:gd name="connsiteX16" fmla="*/ 174396 w 2012623"/>
              <a:gd name="connsiteY16" fmla="*/ 254524 h 362932"/>
              <a:gd name="connsiteX17" fmla="*/ 131976 w 2012623"/>
              <a:gd name="connsiteY17" fmla="*/ 235670 h 362932"/>
              <a:gd name="connsiteX18" fmla="*/ 113122 w 2012623"/>
              <a:gd name="connsiteY18" fmla="*/ 207390 h 362932"/>
              <a:gd name="connsiteX19" fmla="*/ 94269 w 2012623"/>
              <a:gd name="connsiteY19" fmla="*/ 202677 h 362932"/>
              <a:gd name="connsiteX20" fmla="*/ 75415 w 2012623"/>
              <a:gd name="connsiteY20" fmla="*/ 179110 h 362932"/>
              <a:gd name="connsiteX21" fmla="*/ 61275 w 2012623"/>
              <a:gd name="connsiteY21" fmla="*/ 169683 h 362932"/>
              <a:gd name="connsiteX22" fmla="*/ 47134 w 2012623"/>
              <a:gd name="connsiteY22" fmla="*/ 155543 h 362932"/>
              <a:gd name="connsiteX23" fmla="*/ 18854 w 2012623"/>
              <a:gd name="connsiteY23" fmla="*/ 108409 h 362932"/>
              <a:gd name="connsiteX24" fmla="*/ 0 w 2012623"/>
              <a:gd name="connsiteY24" fmla="*/ 80128 h 362932"/>
              <a:gd name="connsiteX25" fmla="*/ 0 w 2012623"/>
              <a:gd name="connsiteY25" fmla="*/ 0 h 36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12623" h="362932">
                <a:moveTo>
                  <a:pt x="2012623" y="282804"/>
                </a:moveTo>
                <a:cubicBezTo>
                  <a:pt x="1985121" y="283904"/>
                  <a:pt x="1860016" y="288027"/>
                  <a:pt x="1819374" y="292231"/>
                </a:cubicBezTo>
                <a:cubicBezTo>
                  <a:pt x="1798818" y="294357"/>
                  <a:pt x="1778272" y="297175"/>
                  <a:pt x="1758099" y="301658"/>
                </a:cubicBezTo>
                <a:cubicBezTo>
                  <a:pt x="1735768" y="306621"/>
                  <a:pt x="1714796" y="317553"/>
                  <a:pt x="1692112" y="320512"/>
                </a:cubicBezTo>
                <a:cubicBezTo>
                  <a:pt x="1655976" y="325225"/>
                  <a:pt x="1619558" y="328133"/>
                  <a:pt x="1583704" y="334652"/>
                </a:cubicBezTo>
                <a:cubicBezTo>
                  <a:pt x="1566421" y="337794"/>
                  <a:pt x="1549045" y="340460"/>
                  <a:pt x="1531856" y="344079"/>
                </a:cubicBezTo>
                <a:cubicBezTo>
                  <a:pt x="1519178" y="346748"/>
                  <a:pt x="1506853" y="350965"/>
                  <a:pt x="1494149" y="353506"/>
                </a:cubicBezTo>
                <a:cubicBezTo>
                  <a:pt x="1475406" y="357254"/>
                  <a:pt x="1456442" y="359790"/>
                  <a:pt x="1437588" y="362932"/>
                </a:cubicBezTo>
                <a:cubicBezTo>
                  <a:pt x="1391042" y="362019"/>
                  <a:pt x="1198710" y="361125"/>
                  <a:pt x="1112363" y="353506"/>
                </a:cubicBezTo>
                <a:cubicBezTo>
                  <a:pt x="1087127" y="351279"/>
                  <a:pt x="1062128" y="346877"/>
                  <a:pt x="1036949" y="344079"/>
                </a:cubicBezTo>
                <a:cubicBezTo>
                  <a:pt x="953267" y="334780"/>
                  <a:pt x="1014509" y="344266"/>
                  <a:pt x="956821" y="334652"/>
                </a:cubicBezTo>
                <a:cubicBezTo>
                  <a:pt x="948965" y="331510"/>
                  <a:pt x="941358" y="327656"/>
                  <a:pt x="933254" y="325225"/>
                </a:cubicBezTo>
                <a:cubicBezTo>
                  <a:pt x="925581" y="322923"/>
                  <a:pt x="917696" y="320716"/>
                  <a:pt x="909687" y="320512"/>
                </a:cubicBezTo>
                <a:lnTo>
                  <a:pt x="377073" y="311085"/>
                </a:lnTo>
                <a:cubicBezTo>
                  <a:pt x="325082" y="302421"/>
                  <a:pt x="358170" y="308248"/>
                  <a:pt x="278091" y="292231"/>
                </a:cubicBezTo>
                <a:lnTo>
                  <a:pt x="230957" y="282804"/>
                </a:lnTo>
                <a:lnTo>
                  <a:pt x="174396" y="254524"/>
                </a:lnTo>
                <a:cubicBezTo>
                  <a:pt x="141671" y="238162"/>
                  <a:pt x="156115" y="243717"/>
                  <a:pt x="131976" y="235670"/>
                </a:cubicBezTo>
                <a:cubicBezTo>
                  <a:pt x="127476" y="222173"/>
                  <a:pt x="127659" y="215697"/>
                  <a:pt x="113122" y="207390"/>
                </a:cubicBezTo>
                <a:cubicBezTo>
                  <a:pt x="107498" y="204176"/>
                  <a:pt x="100553" y="204248"/>
                  <a:pt x="94269" y="202677"/>
                </a:cubicBezTo>
                <a:cubicBezTo>
                  <a:pt x="53745" y="175662"/>
                  <a:pt x="101432" y="211632"/>
                  <a:pt x="75415" y="179110"/>
                </a:cubicBezTo>
                <a:cubicBezTo>
                  <a:pt x="71876" y="174686"/>
                  <a:pt x="65627" y="173309"/>
                  <a:pt x="61275" y="169683"/>
                </a:cubicBezTo>
                <a:cubicBezTo>
                  <a:pt x="56154" y="165416"/>
                  <a:pt x="51226" y="160805"/>
                  <a:pt x="47134" y="155543"/>
                </a:cubicBezTo>
                <a:cubicBezTo>
                  <a:pt x="16739" y="116463"/>
                  <a:pt x="38089" y="140467"/>
                  <a:pt x="18854" y="108409"/>
                </a:cubicBezTo>
                <a:cubicBezTo>
                  <a:pt x="13025" y="98694"/>
                  <a:pt x="0" y="91458"/>
                  <a:pt x="0" y="80128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Surveys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dirty="0"/>
              <a:t>surveys are bad for learning turnout.</a:t>
            </a:r>
          </a:p>
          <a:p>
            <a:r>
              <a:rPr lang="en-US" dirty="0" smtClean="0"/>
              <a:t>First, </a:t>
            </a:r>
            <a:r>
              <a:rPr lang="en-US" dirty="0"/>
              <a:t>overreport.</a:t>
            </a:r>
          </a:p>
          <a:p>
            <a:r>
              <a:rPr lang="en-US" dirty="0"/>
              <a:t>Second, nonresponse bias in modern surveys: Nonvoters overwhelmingly don’t respond.</a:t>
            </a:r>
          </a:p>
          <a:p>
            <a:r>
              <a:rPr lang="en-US" dirty="0"/>
              <a:t>Most studies just ignore all this!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prefer: Combine </a:t>
            </a:r>
            <a:r>
              <a:rPr lang="en-US" dirty="0"/>
              <a:t>the two </a:t>
            </a:r>
            <a:r>
              <a:rPr lang="en-US" dirty="0" smtClean="0"/>
              <a:t>sources—survey + voter roll--in </a:t>
            </a:r>
            <a:r>
              <a:rPr lang="en-US" dirty="0"/>
              <a:t>a way that uses each to minimize the flaws of the other.</a:t>
            </a:r>
          </a:p>
          <a:p>
            <a:r>
              <a:rPr lang="en-US" dirty="0"/>
              <a:t>We show how to do this, using </a:t>
            </a:r>
            <a:r>
              <a:rPr lang="en-US" dirty="0" smtClean="0"/>
              <a:t>fit to the actual </a:t>
            </a:r>
            <a:r>
              <a:rPr lang="en-US" dirty="0"/>
              <a:t>vote returns as a </a:t>
            </a:r>
            <a:r>
              <a:rPr lang="en-US" dirty="0" smtClean="0"/>
              <a:t>constraint.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“Big Data” Are Not Self-Validating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r>
              <a:rPr lang="en-US" sz="2400" dirty="0" smtClean="0"/>
              <a:t>State vote returns have some errors, but </a:t>
            </a:r>
            <a:r>
              <a:rPr lang="en-US" sz="2400" dirty="0"/>
              <a:t>can be fixed with enough time and attention</a:t>
            </a:r>
            <a:r>
              <a:rPr lang="en-US" sz="2400" dirty="0" smtClean="0"/>
              <a:t>.  Lots of work!</a:t>
            </a:r>
          </a:p>
          <a:p>
            <a:r>
              <a:rPr lang="en-US" sz="2400" dirty="0" smtClean="0"/>
              <a:t>Matching to Census data is also laborious due to name differences, boundary changes, and so on.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e deleted a few dozen municipalities in total across these three states with missing data or tiny vote counts (fewer than 25 votes in 2016).</a:t>
            </a:r>
          </a:p>
          <a:p>
            <a:r>
              <a:rPr lang="en-US" sz="2400" dirty="0" smtClean="0"/>
              <a:t>That left us with more than 6000 municipalities.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1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dirty="0" smtClean="0"/>
              <a:t>Use the CCES for each of these states—900 observations in WI, and more in MI &amp; PA.</a:t>
            </a:r>
          </a:p>
          <a:p>
            <a:r>
              <a:rPr lang="en-US" dirty="0" smtClean="0"/>
              <a:t>Create a three-category vote variable: GOP, Dem, and abstain/third party</a:t>
            </a:r>
          </a:p>
          <a:p>
            <a:r>
              <a:rPr lang="en-US" dirty="0" smtClean="0"/>
              <a:t>Surveys have too few GOP and way too few abstain/third party.</a:t>
            </a:r>
          </a:p>
          <a:p>
            <a:r>
              <a:rPr lang="en-US" dirty="0" smtClean="0"/>
              <a:t>Rake to the official totals.</a:t>
            </a:r>
          </a:p>
          <a:p>
            <a:r>
              <a:rPr lang="en-US" dirty="0" smtClean="0"/>
              <a:t>Throw away the 2012 abstain/third party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Blue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Wisconsin, Michigan, and Pennsylvania had each voted Democratic for at least six straight presidential elections.</a:t>
            </a:r>
          </a:p>
          <a:p>
            <a:r>
              <a:rPr lang="en-US" dirty="0" smtClean="0"/>
              <a:t>Hillary Clinton needed all three to become president given her other state victories.</a:t>
            </a:r>
          </a:p>
          <a:p>
            <a:r>
              <a:rPr lang="en-US" dirty="0" smtClean="0"/>
              <a:t>But Donald Trump carried them all in 2016 by a total of fewer than 78,000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20" y="1219200"/>
            <a:ext cx="8229600" cy="5562600"/>
          </a:xfrm>
        </p:spPr>
        <p:txBody>
          <a:bodyPr/>
          <a:lstStyle/>
          <a:p>
            <a:r>
              <a:rPr lang="en-US" sz="2800" dirty="0" smtClean="0"/>
              <a:t>Use the voter files to get transitions from vote/abstain in 2012 to vote/abstain in 2016.</a:t>
            </a:r>
          </a:p>
          <a:p>
            <a:r>
              <a:rPr lang="en-US" sz="2800" dirty="0" smtClean="0"/>
              <a:t>Some people die, move away, or are removed from the rolls for not voting.</a:t>
            </a:r>
          </a:p>
          <a:p>
            <a:r>
              <a:rPr lang="en-US" sz="2800" dirty="0" smtClean="0"/>
              <a:t>Rake to the official totals.</a:t>
            </a:r>
          </a:p>
          <a:p>
            <a:r>
              <a:rPr lang="en-US" sz="2800" dirty="0" smtClean="0"/>
              <a:t>Now combine the data and solve for the unknowns.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53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Table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/>
          <a:lstStyle/>
          <a:p>
            <a:r>
              <a:rPr lang="en-US" sz="2800" dirty="0"/>
              <a:t>Turns out to be a </a:t>
            </a:r>
            <a:r>
              <a:rPr lang="en-US" sz="2800" dirty="0" smtClean="0"/>
              <a:t>matrix equation </a:t>
            </a:r>
            <a:r>
              <a:rPr lang="en-US" sz="2800" dirty="0"/>
              <a:t>problem—13 </a:t>
            </a:r>
            <a:r>
              <a:rPr lang="en-US" sz="2800" dirty="0" smtClean="0"/>
              <a:t>rows, 9 columns, </a:t>
            </a:r>
            <a:r>
              <a:rPr lang="en-US" sz="2800" dirty="0"/>
              <a:t>of rank 9 to find 9 unknowns—”just identified</a:t>
            </a:r>
            <a:r>
              <a:rPr lang="en-US" sz="2800" dirty="0" smtClean="0"/>
              <a:t>.”</a:t>
            </a:r>
          </a:p>
          <a:p>
            <a:r>
              <a:rPr lang="en-US" sz="2800" dirty="0" smtClean="0"/>
              <a:t>Can be solved as a regression equation.</a:t>
            </a:r>
          </a:p>
          <a:p>
            <a:r>
              <a:rPr lang="en-US" sz="2800" dirty="0" smtClean="0"/>
              <a:t>Bootstrap </a:t>
            </a:r>
            <a:r>
              <a:rPr lang="en-US" sz="2800" dirty="0"/>
              <a:t>for standard errors (10K reps each, </a:t>
            </a:r>
            <a:r>
              <a:rPr lang="en-US" sz="2800" dirty="0" smtClean="0"/>
              <a:t>resampling over the survey and treating </a:t>
            </a:r>
            <a:r>
              <a:rPr lang="en-US" sz="2800" dirty="0"/>
              <a:t>vote returns and vote file as fixed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Details in the paper.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3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82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Wisconsin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Conditional Voter Transitions among Registered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(bottom three rows in each column sum to 100%;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bootstrap standard errors in parentheses)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70280"/>
              </p:ext>
            </p:extLst>
          </p:nvPr>
        </p:nvGraphicFramePr>
        <p:xfrm>
          <a:off x="914400" y="2286000"/>
          <a:ext cx="7315200" cy="4125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409">
                  <a:extLst>
                    <a:ext uri="{9D8B030D-6E8A-4147-A177-3AD203B41FA5}">
                      <a16:colId xmlns:a16="http://schemas.microsoft.com/office/drawing/2014/main" val="4226737685"/>
                    </a:ext>
                  </a:extLst>
                </a:gridCol>
                <a:gridCol w="1828409">
                  <a:extLst>
                    <a:ext uri="{9D8B030D-6E8A-4147-A177-3AD203B41FA5}">
                      <a16:colId xmlns:a16="http://schemas.microsoft.com/office/drawing/2014/main" val="288055545"/>
                    </a:ext>
                  </a:extLst>
                </a:gridCol>
                <a:gridCol w="1829191">
                  <a:extLst>
                    <a:ext uri="{9D8B030D-6E8A-4147-A177-3AD203B41FA5}">
                      <a16:colId xmlns:a16="http://schemas.microsoft.com/office/drawing/2014/main" val="32161162"/>
                    </a:ext>
                  </a:extLst>
                </a:gridCol>
                <a:gridCol w="1829191">
                  <a:extLst>
                    <a:ext uri="{9D8B030D-6E8A-4147-A177-3AD203B41FA5}">
                      <a16:colId xmlns:a16="http://schemas.microsoft.com/office/drawing/2014/main" val="1380093320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Wisconsin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Obama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Abstain/3rd </a:t>
                      </a:r>
                      <a:r>
                        <a:rPr lang="en-US" sz="1400" dirty="0">
                          <a:effectLst/>
                        </a:rPr>
                        <a:t>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48129"/>
                  </a:ext>
                </a:extLst>
              </a:tr>
              <a:tr h="1001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Actual 2012 </a:t>
                      </a:r>
                      <a:r>
                        <a:rPr lang="en-US" sz="1400" dirty="0">
                          <a:effectLst/>
                        </a:rPr>
                        <a:t>share of registered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43.8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008700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76.5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10.7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(1.8)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21.7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(4.6)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9881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75.0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14.9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(4.6)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79241"/>
                  </a:ext>
                </a:extLst>
              </a:tr>
              <a:tr h="1001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Abstained/3rd </a:t>
                      </a:r>
                      <a:r>
                        <a:rPr lang="en-US" sz="1400" dirty="0">
                          <a:effectLst/>
                        </a:rPr>
                        <a:t>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19.6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14.3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(1.8)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63.4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(fixed)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96678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43200" y="3810000"/>
            <a:ext cx="54864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Michigan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Conditional Voter Transitions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96459"/>
              </p:ext>
            </p:extLst>
          </p:nvPr>
        </p:nvGraphicFramePr>
        <p:xfrm>
          <a:off x="1005840" y="2286000"/>
          <a:ext cx="7299958" cy="3635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599">
                  <a:extLst>
                    <a:ext uri="{9D8B030D-6E8A-4147-A177-3AD203B41FA5}">
                      <a16:colId xmlns:a16="http://schemas.microsoft.com/office/drawing/2014/main" val="3366902588"/>
                    </a:ext>
                  </a:extLst>
                </a:gridCol>
                <a:gridCol w="1824599">
                  <a:extLst>
                    <a:ext uri="{9D8B030D-6E8A-4147-A177-3AD203B41FA5}">
                      <a16:colId xmlns:a16="http://schemas.microsoft.com/office/drawing/2014/main" val="3253705422"/>
                    </a:ext>
                  </a:extLst>
                </a:gridCol>
                <a:gridCol w="1825380">
                  <a:extLst>
                    <a:ext uri="{9D8B030D-6E8A-4147-A177-3AD203B41FA5}">
                      <a16:colId xmlns:a16="http://schemas.microsoft.com/office/drawing/2014/main" val="990509024"/>
                    </a:ext>
                  </a:extLst>
                </a:gridCol>
                <a:gridCol w="1825380">
                  <a:extLst>
                    <a:ext uri="{9D8B030D-6E8A-4147-A177-3AD203B41FA5}">
                      <a16:colId xmlns:a16="http://schemas.microsoft.com/office/drawing/2014/main" val="4065744173"/>
                    </a:ext>
                  </a:extLst>
                </a:gridCol>
              </a:tblGrid>
              <a:tr h="4680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Michigan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Obama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Abstain/3rd </a:t>
                      </a:r>
                      <a:r>
                        <a:rPr lang="en-US" sz="1400" dirty="0">
                          <a:effectLst/>
                        </a:rPr>
                        <a:t>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833034"/>
                  </a:ext>
                </a:extLst>
              </a:tr>
              <a:tr h="936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Actual 2012 </a:t>
                      </a:r>
                      <a:r>
                        <a:rPr lang="en-US" sz="1400" dirty="0">
                          <a:effectLst/>
                        </a:rPr>
                        <a:t>share of registered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36.0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9400348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Voted </a:t>
                      </a:r>
                      <a:r>
                        <a:rPr lang="en-US" sz="1400" dirty="0">
                          <a:effectLst/>
                        </a:rPr>
                        <a:t>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75.5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17.0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8703085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6.7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78.6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460216"/>
                  </a:ext>
                </a:extLst>
              </a:tr>
              <a:tr h="936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Abstained/3rd </a:t>
                      </a:r>
                      <a:r>
                        <a:rPr lang="en-US" sz="1400" dirty="0">
                          <a:effectLst/>
                        </a:rPr>
                        <a:t>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17.8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(1.6)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11.9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78.5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462553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19400" y="3657600"/>
            <a:ext cx="548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Pennsylvania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Conditional Voter Transitions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36732"/>
              </p:ext>
            </p:extLst>
          </p:nvPr>
        </p:nvGraphicFramePr>
        <p:xfrm>
          <a:off x="1005840" y="2286000"/>
          <a:ext cx="70866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271">
                  <a:extLst>
                    <a:ext uri="{9D8B030D-6E8A-4147-A177-3AD203B41FA5}">
                      <a16:colId xmlns:a16="http://schemas.microsoft.com/office/drawing/2014/main" val="2111661438"/>
                    </a:ext>
                  </a:extLst>
                </a:gridCol>
                <a:gridCol w="1771271">
                  <a:extLst>
                    <a:ext uri="{9D8B030D-6E8A-4147-A177-3AD203B41FA5}">
                      <a16:colId xmlns:a16="http://schemas.microsoft.com/office/drawing/2014/main" val="1036706772"/>
                    </a:ext>
                  </a:extLst>
                </a:gridCol>
                <a:gridCol w="1772029">
                  <a:extLst>
                    <a:ext uri="{9D8B030D-6E8A-4147-A177-3AD203B41FA5}">
                      <a16:colId xmlns:a16="http://schemas.microsoft.com/office/drawing/2014/main" val="3181477199"/>
                    </a:ext>
                  </a:extLst>
                </a:gridCol>
                <a:gridCol w="1772029">
                  <a:extLst>
                    <a:ext uri="{9D8B030D-6E8A-4147-A177-3AD203B41FA5}">
                      <a16:colId xmlns:a16="http://schemas.microsoft.com/office/drawing/2014/main" val="316717093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Pennsylvania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Romney voters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Obama voters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Abstain/Third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1959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Actual 2012 </a:t>
                      </a:r>
                      <a:r>
                        <a:rPr lang="en-US" sz="1400" dirty="0">
                          <a:effectLst/>
                        </a:rPr>
                        <a:t>share of registered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31.5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33.4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00352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Trump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68.4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27.2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32349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Voted Clinton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72.5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17.1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0031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Abstained/Third party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17.7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55.7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(fixed)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57773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743200" y="3581400"/>
            <a:ext cx="53492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two columns in each state are similar.  Voters behaved similarly across them if they had voted major party in 2012.</a:t>
            </a:r>
          </a:p>
          <a:p>
            <a:r>
              <a:rPr lang="en-US" dirty="0" smtClean="0"/>
              <a:t>Third column differs for 2012 abstainers/3</a:t>
            </a:r>
            <a:r>
              <a:rPr lang="en-US" baseline="30000" dirty="0" smtClean="0"/>
              <a:t>rd</a:t>
            </a:r>
            <a:r>
              <a:rPr lang="en-US" dirty="0" smtClean="0"/>
              <a:t> party voters:  Less mobilization in Michigan, particularly toward Democrats; more in Pennsylvania.</a:t>
            </a:r>
          </a:p>
          <a:p>
            <a:r>
              <a:rPr lang="en-US" dirty="0" smtClean="0"/>
              <a:t>These estimates permit estimation of CMD.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r>
              <a:rPr lang="en-US" dirty="0" smtClean="0"/>
              <a:t>CMD in the Blue Wall</a:t>
            </a:r>
            <a:br>
              <a:rPr lang="en-US" dirty="0" smtClean="0"/>
            </a:br>
            <a:r>
              <a:rPr lang="en-US" sz="2800" dirty="0" smtClean="0"/>
              <a:t>(Trump gains as fractions of the registered;</a:t>
            </a:r>
            <a:br>
              <a:rPr lang="en-US" sz="2800" dirty="0" smtClean="0"/>
            </a:br>
            <a:r>
              <a:rPr lang="en-US" sz="2800" dirty="0" smtClean="0"/>
              <a:t>bootstrap standard errors in parentheses)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75667"/>
              </p:ext>
            </p:extLst>
          </p:nvPr>
        </p:nvGraphicFramePr>
        <p:xfrm>
          <a:off x="990599" y="2209797"/>
          <a:ext cx="6934200" cy="3925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179">
                  <a:extLst>
                    <a:ext uri="{9D8B030D-6E8A-4147-A177-3AD203B41FA5}">
                      <a16:colId xmlns:a16="http://schemas.microsoft.com/office/drawing/2014/main" val="2268474080"/>
                    </a:ext>
                  </a:extLst>
                </a:gridCol>
                <a:gridCol w="1733179">
                  <a:extLst>
                    <a:ext uri="{9D8B030D-6E8A-4147-A177-3AD203B41FA5}">
                      <a16:colId xmlns:a16="http://schemas.microsoft.com/office/drawing/2014/main" val="4060800401"/>
                    </a:ext>
                  </a:extLst>
                </a:gridCol>
                <a:gridCol w="1733921">
                  <a:extLst>
                    <a:ext uri="{9D8B030D-6E8A-4147-A177-3AD203B41FA5}">
                      <a16:colId xmlns:a16="http://schemas.microsoft.com/office/drawing/2014/main" val="2485287565"/>
                    </a:ext>
                  </a:extLst>
                </a:gridCol>
                <a:gridCol w="1733921">
                  <a:extLst>
                    <a:ext uri="{9D8B030D-6E8A-4147-A177-3AD203B41FA5}">
                      <a16:colId xmlns:a16="http://schemas.microsoft.com/office/drawing/2014/main" val="3696064606"/>
                    </a:ext>
                  </a:extLst>
                </a:gridCol>
              </a:tblGrid>
              <a:tr h="478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Wisconsin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Michigan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Pennsylvania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2798455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Trump swing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(percentage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764609"/>
                  </a:ext>
                </a:extLst>
              </a:tr>
              <a:tr h="7728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due to conversion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6.3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(1.1)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537944"/>
                  </a:ext>
                </a:extLst>
              </a:tr>
              <a:tr h="757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due to mobilization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837723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due to demobilization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1.2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(1.6)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1.0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1.4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(1.4)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03959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743200" y="3657600"/>
            <a:ext cx="52730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about White Municipalities?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a white low-college municipality as both &lt;5% African-American and &lt;5% Latinx, plus &lt;20% college-educated.</a:t>
            </a:r>
          </a:p>
          <a:p>
            <a:r>
              <a:rPr lang="en-US" dirty="0" smtClean="0"/>
              <a:t>Match to whites with no college degree in survey.</a:t>
            </a:r>
          </a:p>
          <a:p>
            <a:r>
              <a:rPr lang="en-US" dirty="0" smtClean="0"/>
              <a:t>Otherwise, same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in White Municipalities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04175"/>
              </p:ext>
            </p:extLst>
          </p:nvPr>
        </p:nvGraphicFramePr>
        <p:xfrm>
          <a:off x="990601" y="2057400"/>
          <a:ext cx="7162798" cy="4347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316">
                  <a:extLst>
                    <a:ext uri="{9D8B030D-6E8A-4147-A177-3AD203B41FA5}">
                      <a16:colId xmlns:a16="http://schemas.microsoft.com/office/drawing/2014/main" val="3761909829"/>
                    </a:ext>
                  </a:extLst>
                </a:gridCol>
                <a:gridCol w="1790316">
                  <a:extLst>
                    <a:ext uri="{9D8B030D-6E8A-4147-A177-3AD203B41FA5}">
                      <a16:colId xmlns:a16="http://schemas.microsoft.com/office/drawing/2014/main" val="1947046447"/>
                    </a:ext>
                  </a:extLst>
                </a:gridCol>
                <a:gridCol w="1791083">
                  <a:extLst>
                    <a:ext uri="{9D8B030D-6E8A-4147-A177-3AD203B41FA5}">
                      <a16:colId xmlns:a16="http://schemas.microsoft.com/office/drawing/2014/main" val="3565072261"/>
                    </a:ext>
                  </a:extLst>
                </a:gridCol>
                <a:gridCol w="1791083">
                  <a:extLst>
                    <a:ext uri="{9D8B030D-6E8A-4147-A177-3AD203B41FA5}">
                      <a16:colId xmlns:a16="http://schemas.microsoft.com/office/drawing/2014/main" val="2131116751"/>
                    </a:ext>
                  </a:extLst>
                </a:gridCol>
              </a:tblGrid>
              <a:tr h="510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Wisconsin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Michigan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Pennsylvania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866384"/>
                  </a:ext>
                </a:extLst>
              </a:tr>
              <a:tr h="102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Trump swing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(percentage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14.8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001229"/>
                  </a:ext>
                </a:extLst>
              </a:tr>
              <a:tr h="829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due to conversion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(2.4)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(1.4)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4895470"/>
                  </a:ext>
                </a:extLst>
              </a:tr>
              <a:tr h="963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due to mobilization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9.6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2895350"/>
                  </a:ext>
                </a:extLst>
              </a:tr>
              <a:tr h="102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due to demobilization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-.</a:t>
                      </a:r>
                      <a:r>
                        <a:rPr lang="en-US" sz="1800" dirty="0" smtClean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(1.3)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2.2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34430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743200" y="3581400"/>
            <a:ext cx="54864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More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Pattern similar to those of entire states—both conversion and mobilization matter, but mobilization is smaller in WI.</a:t>
            </a:r>
          </a:p>
          <a:p>
            <a:r>
              <a:rPr lang="en-US" dirty="0" smtClean="0"/>
              <a:t>However, effects are all very large here—the size of what one sees in a realignment.</a:t>
            </a:r>
          </a:p>
          <a:p>
            <a:r>
              <a:rPr lang="en-US" dirty="0" smtClean="0"/>
              <a:t>No-college whites have been moving to GOP since Bill Clinton, but this was an earthquake.</a:t>
            </a:r>
          </a:p>
        </p:txBody>
      </p:sp>
    </p:spTree>
    <p:extLst>
      <p:ext uri="{BB962C8B-B14F-4D97-AF65-F5344CB8AC3E}">
        <p14:creationId xmlns:p14="http://schemas.microsoft.com/office/powerpoint/2010/main" val="39127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1600"/>
          </a:xfrm>
        </p:spPr>
        <p:txBody>
          <a:bodyPr/>
          <a:lstStyle/>
          <a:p>
            <a:r>
              <a:rPr lang="en-US" sz="2800" dirty="0" smtClean="0"/>
              <a:t>African-American turnout was down (that is, back to normal levels).  The drop was enough to cost Clinton Wisconsin and Michigan, but not Pennsylvania.</a:t>
            </a:r>
          </a:p>
          <a:p>
            <a:r>
              <a:rPr lang="en-US" sz="2800" dirty="0" smtClean="0"/>
              <a:t>Trump only needed Pennsylvania, given his other state victories.</a:t>
            </a:r>
          </a:p>
          <a:p>
            <a:r>
              <a:rPr lang="en-US" sz="2800" dirty="0" smtClean="0"/>
              <a:t>So in our judgment, the drop in black turnout was not the difference, contrary to many claims.</a:t>
            </a:r>
          </a:p>
          <a:p>
            <a:r>
              <a:rPr lang="en-US" sz="2800" dirty="0" smtClean="0"/>
              <a:t>The big effect was the defection of non-college-educated whites from the Democrats, due to white identity issues.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Conversion, mobilization, and (minimizing) demobilization all matter.</a:t>
            </a:r>
          </a:p>
          <a:p>
            <a:r>
              <a:rPr lang="en-US" sz="2800" dirty="0" smtClean="0"/>
              <a:t>One needs to see all three to understand.</a:t>
            </a:r>
          </a:p>
          <a:p>
            <a:r>
              <a:rPr lang="en-US" sz="2800" dirty="0" smtClean="0"/>
              <a:t>But what about Taiwan’s 2020 election vs. 2016?</a:t>
            </a:r>
          </a:p>
          <a:p>
            <a:r>
              <a:rPr lang="en-US" sz="2800" dirty="0" smtClean="0"/>
              <a:t>How big was the swing?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489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Seemingly obvious interpretation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sz="2800" dirty="0"/>
              <a:t>Local and international commentators agreed:  Hong Kong caused Tsai’s </a:t>
            </a:r>
            <a:r>
              <a:rPr lang="en-US" sz="2800" dirty="0" smtClean="0"/>
              <a:t>“surge” to victory.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https://focustaiwan.tw/politics/202001140027</a:t>
            </a:r>
            <a:r>
              <a:rPr lang="en-US" sz="1800" dirty="0"/>
              <a:t>; </a:t>
            </a:r>
            <a:r>
              <a:rPr lang="en-US" sz="1800" i="1" dirty="0"/>
              <a:t>The Economist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www.economist.com/asia/2020/01/02/taiwans-china-sceptic-president-tsai-ing-wen-may-win-again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800" dirty="0" smtClean="0"/>
              <a:t>Widespread discussion of how the election proved that Taiwan voters are becoming more anti-Beijing.</a:t>
            </a:r>
          </a:p>
          <a:p>
            <a:r>
              <a:rPr lang="en-US" sz="2800" dirty="0" smtClean="0"/>
              <a:t>Many casual (not causal!) correlations were reported: If you were offended by Hong Kong, you were more likely to vote DPP. </a:t>
            </a:r>
          </a:p>
          <a:p>
            <a:r>
              <a:rPr lang="en-US" sz="2800" dirty="0" smtClean="0"/>
              <a:t>But what actually happened in the election?  </a:t>
            </a:r>
          </a:p>
        </p:txBody>
      </p:sp>
    </p:spTree>
    <p:extLst>
      <p:ext uri="{BB962C8B-B14F-4D97-AF65-F5344CB8AC3E}">
        <p14:creationId xmlns:p14="http://schemas.microsoft.com/office/powerpoint/2010/main" val="30966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actual 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DPP:  56.1% in 2016; 57.1% in 2020.</a:t>
            </a:r>
          </a:p>
          <a:p>
            <a:r>
              <a:rPr lang="en-US" dirty="0" smtClean="0"/>
              <a:t>KMT:  31.0% in 2016; 38.6% in 2020.</a:t>
            </a:r>
          </a:p>
          <a:p>
            <a:r>
              <a:rPr lang="en-US" dirty="0" smtClean="0"/>
              <a:t>PFP:  12.8% in 2016;   4.3% in 2020.</a:t>
            </a:r>
          </a:p>
          <a:p>
            <a:endParaRPr lang="en-US" dirty="0" smtClean="0"/>
          </a:p>
          <a:p>
            <a:r>
              <a:rPr lang="en-US" dirty="0" smtClean="0"/>
              <a:t>Pan-Blue: 43.8% in 2016; 42.9% in 2020.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DPP gained a single percentage point.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Pan-Blue lost just under a single percentage point.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 dramatic “surge” in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just 2016 over again—a constant.</a:t>
            </a:r>
          </a:p>
          <a:p>
            <a:r>
              <a:rPr lang="en-US" dirty="0" smtClean="0"/>
              <a:t>Hong Kong situation changes dramatically from 2016 to 2020.</a:t>
            </a:r>
          </a:p>
          <a:p>
            <a:r>
              <a:rPr lang="en-US" dirty="0" smtClean="0"/>
              <a:t>But you can’t explain a constant with a dramatic change.</a:t>
            </a:r>
          </a:p>
          <a:p>
            <a:r>
              <a:rPr lang="en-US" dirty="0" smtClean="0"/>
              <a:t>So the story can’t be as simple as journalists had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anti-China sentiment was the main factor, DPP gains should have come in Green areas, and losses in Blue areas.  </a:t>
            </a:r>
          </a:p>
          <a:p>
            <a:r>
              <a:rPr lang="en-US" dirty="0" smtClean="0"/>
              <a:t>Do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DPP 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Shifts were real (though much smaller than in U.S.).</a:t>
            </a:r>
            <a:endParaRPr lang="en-US" dirty="0"/>
          </a:p>
          <a:p>
            <a:r>
              <a:rPr lang="en-US" dirty="0"/>
              <a:t>Biggest DPP gains (</a:t>
            </a:r>
            <a:r>
              <a:rPr lang="en-US" dirty="0" smtClean="0"/>
              <a:t>percentage points): </a:t>
            </a:r>
            <a:r>
              <a:rPr lang="en-US" dirty="0"/>
              <a:t>Hsinchu County (4.4), Hsinchu City (4.1), Taoyuan City (3.8), Penghu County (3.1).  </a:t>
            </a:r>
            <a:endParaRPr lang="en-US" dirty="0" smtClean="0"/>
          </a:p>
          <a:p>
            <a:r>
              <a:rPr lang="en-US" dirty="0" smtClean="0"/>
              <a:t>None </a:t>
            </a:r>
            <a:r>
              <a:rPr lang="en-US" dirty="0"/>
              <a:t>of these gave DPP more than 51% in </a:t>
            </a:r>
            <a:r>
              <a:rPr lang="en-US" dirty="0" smtClean="0"/>
              <a:t>2016—they were all well below the DPP average.</a:t>
            </a:r>
          </a:p>
          <a:p>
            <a:r>
              <a:rPr lang="en-US" dirty="0" smtClean="0"/>
              <a:t>They </a:t>
            </a:r>
            <a:r>
              <a:rPr lang="en-US" dirty="0"/>
              <a:t>are not hotbeds of independence sentiment.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conversely: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410200"/>
          </a:xfrm>
        </p:spPr>
        <p:txBody>
          <a:bodyPr/>
          <a:lstStyle/>
          <a:p>
            <a:r>
              <a:rPr lang="en-US" sz="2800" dirty="0" smtClean="0"/>
              <a:t>Biggest 2020 vote loss for the DPP was 1.8 p.p. in Yunlin, where they had gotten 63.4% in 2016—a stronghold of independence sentiment.</a:t>
            </a:r>
            <a:endParaRPr lang="en-US" sz="2800" dirty="0"/>
          </a:p>
          <a:p>
            <a:r>
              <a:rPr lang="en-US" sz="2800" dirty="0" smtClean="0"/>
              <a:t>Four of the five counties where the DPP lost more than 1 percentage point in 2020 had given them 63% or more in 2016.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hese ARE the hotbeds of independence sentiment, and they turned away a bit from the DPP.</a:t>
            </a:r>
          </a:p>
          <a:p>
            <a:r>
              <a:rPr lang="en-US" sz="2800" dirty="0" smtClean="0"/>
              <a:t>So not what one expects if independence was the main issue and Hong Kong raised it forcefully.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9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800" dirty="0" smtClean="0"/>
              <a:t>In 2004, Taiwan citizens could vote on two referendums proposed by the Chen (DPP) administration (</a:t>
            </a:r>
            <a:r>
              <a:rPr lang="en-US" sz="2800" dirty="0" err="1" smtClean="0"/>
              <a:t>Kau</a:t>
            </a:r>
            <a:r>
              <a:rPr lang="en-US" sz="2800" dirty="0" smtClean="0"/>
              <a:t>, </a:t>
            </a:r>
            <a:r>
              <a:rPr lang="en-US" sz="2800" i="1" dirty="0" smtClean="0"/>
              <a:t>Direct Democracy Practices in Taiwan</a:t>
            </a:r>
            <a:r>
              <a:rPr lang="en-US" sz="2800" dirty="0" smtClean="0"/>
              <a:t>, 2005).  </a:t>
            </a:r>
          </a:p>
          <a:p>
            <a:r>
              <a:rPr lang="en-US" sz="2800" dirty="0" smtClean="0"/>
              <a:t>These were not explicitly independence referendums, but were interpreted that way.  </a:t>
            </a:r>
          </a:p>
          <a:p>
            <a:r>
              <a:rPr lang="en-US" sz="2800" dirty="0" smtClean="0"/>
              <a:t>So, we use them here just as we used percent college educated among whites in the U.S.—as a key variable influencing the swing.</a:t>
            </a:r>
          </a:p>
        </p:txBody>
      </p:sp>
    </p:spTree>
    <p:extLst>
      <p:ext uri="{BB962C8B-B14F-4D97-AF65-F5344CB8AC3E}">
        <p14:creationId xmlns:p14="http://schemas.microsoft.com/office/powerpoint/2010/main" val="16522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4358 matched li (precincts)</a:t>
            </a:r>
            <a:br>
              <a:rPr lang="en-US" dirty="0" smtClean="0"/>
            </a:br>
            <a:r>
              <a:rPr lang="en-US" sz="2800" dirty="0" smtClean="0"/>
              <a:t>(of 7917 total; others’ ID numbers have changed)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7543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sz="2800" dirty="0" smtClean="0"/>
              <a:t>The standard interpretation is that pro-independence sentiment has intensified due to Hong Kong.</a:t>
            </a:r>
          </a:p>
          <a:p>
            <a:r>
              <a:rPr lang="en-US" sz="2800" dirty="0" smtClean="0"/>
              <a:t>That does not seem consistent with the evidence.</a:t>
            </a:r>
          </a:p>
          <a:p>
            <a:r>
              <a:rPr lang="en-US" sz="2800" dirty="0" smtClean="0"/>
              <a:t>Yet everyone believes it on both sides of the Strait, and it has already led to speculation that Beijing will adopt more stick and less carrot in dealing with Taiwan (</a:t>
            </a:r>
            <a:r>
              <a:rPr lang="en-US" sz="2800" dirty="0" err="1" smtClean="0"/>
              <a:t>Mastro</a:t>
            </a:r>
            <a:r>
              <a:rPr lang="en-US" sz="2800" dirty="0" smtClean="0"/>
              <a:t> in LA Times, Jan. 11, 2020).</a:t>
            </a:r>
          </a:p>
          <a:p>
            <a:r>
              <a:rPr lang="en-US" sz="2800" dirty="0" smtClean="0"/>
              <a:t>And if Beijing agrees, that will ratchet up tensions dangerously.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9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to Trump by Education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867400"/>
          </a:xfrm>
        </p:spPr>
        <p:txBody>
          <a:bodyPr/>
          <a:lstStyle/>
          <a:p>
            <a:r>
              <a:rPr lang="en-US" sz="2800" dirty="0" smtClean="0"/>
              <a:t>So, this stuff matters!</a:t>
            </a:r>
          </a:p>
          <a:p>
            <a:r>
              <a:rPr lang="en-US" sz="2800" dirty="0" smtClean="0"/>
              <a:t>No one procedure works everywhere.</a:t>
            </a:r>
          </a:p>
          <a:p>
            <a:r>
              <a:rPr lang="en-US" sz="2800" dirty="0" smtClean="0"/>
              <a:t>Local data availability matters.  </a:t>
            </a:r>
          </a:p>
          <a:p>
            <a:r>
              <a:rPr lang="en-US" sz="2800" dirty="0" smtClean="0"/>
              <a:t>Note that I did NOT get to CMD estimates in Taiwan—that’s for you Taiwan scholars!</a:t>
            </a:r>
          </a:p>
          <a:p>
            <a:r>
              <a:rPr lang="en-US" sz="2800" dirty="0" smtClean="0"/>
              <a:t>Taiwan Election Commission released the turnout file for 2016, but to my knowledge, not yet for 2020.</a:t>
            </a:r>
          </a:p>
          <a:p>
            <a:r>
              <a:rPr lang="en-US" sz="2800" dirty="0" smtClean="0"/>
              <a:t>The file needs to contain turnout for BOTH 2016 and 2020.</a:t>
            </a:r>
          </a:p>
          <a:p>
            <a:r>
              <a:rPr lang="en-US" sz="2800" dirty="0" smtClean="0"/>
              <a:t>That’s it!</a:t>
            </a:r>
          </a:p>
          <a:p>
            <a:r>
              <a:rPr lang="en-US" sz="2800" dirty="0" smtClean="0"/>
              <a:t>Questions, comments, and criticisms welcome!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the 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Conversion? </a:t>
            </a:r>
            <a:r>
              <a:rPr lang="en-US" dirty="0"/>
              <a:t>“the big driver of his gains was persuasion:  He flipped millions of white working-class Obama supporters to his side” (Cohn </a:t>
            </a:r>
            <a:r>
              <a:rPr lang="en-US" dirty="0" smtClean="0"/>
              <a:t>2017 in NYT).</a:t>
            </a:r>
          </a:p>
          <a:p>
            <a:r>
              <a:rPr lang="en-US" dirty="0" smtClean="0"/>
              <a:t>Mobilization? </a:t>
            </a:r>
            <a:r>
              <a:rPr lang="en-US" dirty="0"/>
              <a:t>“Trump’s pugnacious message evidently stirred people who hadn’t voted in the past.” (</a:t>
            </a:r>
            <a:r>
              <a:rPr lang="en-US" dirty="0" err="1"/>
              <a:t>Leonhardt</a:t>
            </a:r>
            <a:r>
              <a:rPr lang="en-US" dirty="0"/>
              <a:t> </a:t>
            </a:r>
            <a:r>
              <a:rPr lang="en-US" dirty="0" smtClean="0"/>
              <a:t>2016 in NYT).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2800" dirty="0" smtClean="0"/>
              <a:t>Demobilization? “</a:t>
            </a:r>
            <a:r>
              <a:rPr lang="en-US" sz="2800" dirty="0"/>
              <a:t>the missing Obama millions</a:t>
            </a:r>
            <a:r>
              <a:rPr lang="en-US" sz="2800" dirty="0" smtClean="0"/>
              <a:t>” (McElwee </a:t>
            </a:r>
            <a:r>
              <a:rPr lang="en-US" sz="2800" dirty="0"/>
              <a:t>et al. </a:t>
            </a:r>
            <a:r>
              <a:rPr lang="en-US" sz="2800" dirty="0" smtClean="0"/>
              <a:t>2018)—people who had voted for Obama in 2012 and then abstained or voted third-party in 2016</a:t>
            </a:r>
          </a:p>
          <a:p>
            <a:r>
              <a:rPr lang="en-US" sz="2800" dirty="0" smtClean="0"/>
              <a:t>So, what is the relative importance of each of these three CMD factors?</a:t>
            </a:r>
          </a:p>
          <a:p>
            <a:r>
              <a:rPr lang="en-US" sz="2800" dirty="0" smtClean="0"/>
              <a:t>Answer four years after the election:  </a:t>
            </a:r>
            <a:r>
              <a:rPr lang="en-US" sz="2800" dirty="0"/>
              <a:t>e</a:t>
            </a:r>
            <a:r>
              <a:rPr lang="en-US" sz="2800" dirty="0" smtClean="0"/>
              <a:t>lection scholars have no consensus.</a:t>
            </a:r>
          </a:p>
          <a:p>
            <a:r>
              <a:rPr lang="en-US" sz="2800" dirty="0" err="1" smtClean="0"/>
              <a:t>Catalist</a:t>
            </a:r>
            <a:r>
              <a:rPr lang="en-US" sz="2800" dirty="0" smtClean="0"/>
              <a:t>, new paper from Seth Hill et al., and ourselves—different methods and different answers.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66519"/>
          </a:xfrm>
        </p:spPr>
        <p:txBody>
          <a:bodyPr/>
          <a:lstStyle/>
          <a:p>
            <a:r>
              <a:rPr lang="en-US" sz="2400" dirty="0" smtClean="0"/>
              <a:t>How allocate resources for 2020?</a:t>
            </a:r>
          </a:p>
          <a:p>
            <a:r>
              <a:rPr lang="en-US" sz="2400" dirty="0" smtClean="0"/>
              <a:t>Usual approach: look at what failed in 2016.</a:t>
            </a:r>
          </a:p>
          <a:p>
            <a:r>
              <a:rPr lang="en-US" sz="2400" dirty="0"/>
              <a:t>McElwee et al. (2018</a:t>
            </a:r>
            <a:r>
              <a:rPr lang="en-US" sz="2400" dirty="0" smtClean="0"/>
              <a:t>) say that demobilization was the issue in 2016, citing one set of studies.</a:t>
            </a:r>
          </a:p>
          <a:p>
            <a:r>
              <a:rPr lang="en-US" sz="2400" dirty="0" smtClean="0"/>
              <a:t>Hence, “re-energizing </a:t>
            </a:r>
            <a:r>
              <a:rPr lang="en-US" sz="2400" dirty="0"/>
              <a:t>Obama voters who stayed home is a more plausible path for the [Democratic] party going </a:t>
            </a:r>
            <a:r>
              <a:rPr lang="en-US" sz="2400" dirty="0" smtClean="0"/>
              <a:t>forward” </a:t>
            </a:r>
          </a:p>
          <a:p>
            <a:r>
              <a:rPr lang="en-US" sz="2400" dirty="0"/>
              <a:t>Griffin (2020) </a:t>
            </a:r>
            <a:r>
              <a:rPr lang="en-US" sz="2400" dirty="0" smtClean="0"/>
              <a:t>cites others who find that conversion was more important.</a:t>
            </a:r>
          </a:p>
          <a:p>
            <a:r>
              <a:rPr lang="en-US" sz="2400" dirty="0" smtClean="0"/>
              <a:t>He remarks </a:t>
            </a:r>
            <a:r>
              <a:rPr lang="en-US" sz="2400" dirty="0"/>
              <a:t>that </a:t>
            </a:r>
            <a:r>
              <a:rPr lang="en-US" sz="2400" dirty="0" smtClean="0"/>
              <a:t>in most elections, turnout </a:t>
            </a:r>
            <a:r>
              <a:rPr lang="en-US" sz="2400" dirty="0"/>
              <a:t>for all candidates tends to rise and fall together.  </a:t>
            </a:r>
            <a:endParaRPr lang="en-US" sz="2400" dirty="0" smtClean="0"/>
          </a:p>
          <a:p>
            <a:r>
              <a:rPr lang="en-US" sz="2400" dirty="0" smtClean="0"/>
              <a:t>Regarding </a:t>
            </a:r>
            <a:r>
              <a:rPr lang="en-US" sz="2400" dirty="0"/>
              <a:t>attempts to raise turnout disproportionately for one’s own candidate, he says, “Don’t bank on it.” 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98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Incompatibility of the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Measurement:  As usually constructed, the three measures are somewhat informative in themselves.</a:t>
            </a:r>
          </a:p>
          <a:p>
            <a:r>
              <a:rPr lang="en-US" dirty="0" smtClean="0"/>
              <a:t>But they each have different denominators, so that they are not comparable.</a:t>
            </a:r>
          </a:p>
          <a:p>
            <a:r>
              <a:rPr lang="en-US" dirty="0" smtClean="0"/>
              <a:t>No way to use them to say which effect was the most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goal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Lay out a consistent framework with all three measures defined on a common sample.</a:t>
            </a:r>
          </a:p>
          <a:p>
            <a:r>
              <a:rPr lang="en-US" dirty="0" smtClean="0"/>
              <a:t>For data availability and reliability reasons, we use the registered voters as our sample universe.</a:t>
            </a:r>
          </a:p>
          <a:p>
            <a:r>
              <a:rPr lang="en-US" dirty="0" smtClean="0"/>
              <a:t>We show that, properly defined, these three (net) measures sum to the total change in the vote among the registered.</a:t>
            </a:r>
          </a:p>
          <a:p>
            <a:r>
              <a:rPr lang="en-US" dirty="0" smtClean="0"/>
              <a:t>Details in the paper.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2403</Words>
  <Application>Microsoft Office PowerPoint</Application>
  <PresentationFormat>On-screen Show (4:3)</PresentationFormat>
  <Paragraphs>412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Default Design</vt:lpstr>
      <vt:lpstr>Trump’s Surge over the Blue Wall: Conversion, Mobilization, or Demobilization? </vt:lpstr>
      <vt:lpstr>The Blue Wall</vt:lpstr>
      <vt:lpstr>But How?</vt:lpstr>
      <vt:lpstr>Swing to Trump by Education</vt:lpstr>
      <vt:lpstr>What Were the Sources?</vt:lpstr>
      <vt:lpstr>Another Possibility</vt:lpstr>
      <vt:lpstr>And This Matters!</vt:lpstr>
      <vt:lpstr>Incompatibility of the measures</vt:lpstr>
      <vt:lpstr>First goal of the paper</vt:lpstr>
      <vt:lpstr>Why Go through All This?</vt:lpstr>
      <vt:lpstr>Answer: No An example with NO conversion </vt:lpstr>
      <vt:lpstr>Simple Rules Don’t Work</vt:lpstr>
      <vt:lpstr>Estimation Issues</vt:lpstr>
      <vt:lpstr>Estimation Issues</vt:lpstr>
      <vt:lpstr>Estimation Issues</vt:lpstr>
      <vt:lpstr>Raw Surveys Don’t Work</vt:lpstr>
      <vt:lpstr>A Better Approach</vt:lpstr>
      <vt:lpstr>“Big Data” Are Not Self-Validating</vt:lpstr>
      <vt:lpstr>Basic Procedure</vt:lpstr>
      <vt:lpstr>Next steps</vt:lpstr>
      <vt:lpstr>Solving for Table 1</vt:lpstr>
      <vt:lpstr>Wisconsin Conditional Voter Transitions among Registered (bottom three rows in each column sum to 100%; bootstrap standard errors in parentheses)</vt:lpstr>
      <vt:lpstr>Michigan Conditional Voter Transitions</vt:lpstr>
      <vt:lpstr>Pennsylvania Conditional Voter Transitions</vt:lpstr>
      <vt:lpstr>Comparisons</vt:lpstr>
      <vt:lpstr>CMD in the Blue Wall (Trump gains as fractions of the registered; bootstrap standard errors in parentheses)</vt:lpstr>
      <vt:lpstr>What about White Municipalities?</vt:lpstr>
      <vt:lpstr>CMD in White Municipalities</vt:lpstr>
      <vt:lpstr>Only More So</vt:lpstr>
      <vt:lpstr>Implications</vt:lpstr>
      <vt:lpstr>Seemingly obvious interpretation</vt:lpstr>
      <vt:lpstr>Let’s look at actual votes</vt:lpstr>
      <vt:lpstr>So no dramatic “surge” in 2020</vt:lpstr>
      <vt:lpstr>Digging in further</vt:lpstr>
      <vt:lpstr>Where did DPP gain?</vt:lpstr>
      <vt:lpstr>And conversely:</vt:lpstr>
      <vt:lpstr>More evidence</vt:lpstr>
      <vt:lpstr>4358 matched li (precincts) (of 7917 total; others’ ID numbers have changed)</vt:lpstr>
      <vt:lpstr>Implications</vt:lpstr>
      <vt:lpstr>Conclusion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Princeton Affiliate</dc:creator>
  <cp:lastModifiedBy>Chris Achen</cp:lastModifiedBy>
  <cp:revision>437</cp:revision>
  <dcterms:created xsi:type="dcterms:W3CDTF">2006-10-08T00:35:29Z</dcterms:created>
  <dcterms:modified xsi:type="dcterms:W3CDTF">2020-10-23T17:47:46Z</dcterms:modified>
</cp:coreProperties>
</file>