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3" r:id="rId3"/>
    <p:sldId id="259" r:id="rId4"/>
    <p:sldId id="289" r:id="rId5"/>
    <p:sldId id="308" r:id="rId6"/>
    <p:sldId id="280" r:id="rId7"/>
  </p:sldIdLst>
  <p:sldSz cx="9144000" cy="5143500" type="screen16x9"/>
  <p:notesSz cx="6858000" cy="9144000"/>
  <p:embeddedFontLst>
    <p:embeddedFont>
      <p:font typeface="Montserrat" charset="0"/>
      <p:regular r:id="rId9"/>
      <p:bold r:id="rId10"/>
    </p:embeddedFont>
    <p:embeddedFont>
      <p:font typeface="Karla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45F9215-80C4-4776-A8B2-7F490E3850A7}">
  <a:tblStyle styleId="{445F9215-80C4-4776-A8B2-7F490E3850A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088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2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39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80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8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91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533400" y="2952750"/>
            <a:ext cx="5029200" cy="990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BCD4"/>
                </a:solidFill>
              </a:rPr>
              <a:t>ELASTIC </a:t>
            </a:r>
            <a:r>
              <a:rPr lang="en" dirty="0" smtClean="0">
                <a:solidFill>
                  <a:srgbClr val="C00000"/>
                </a:solidFill>
              </a:rPr>
              <a:t>STACK</a:t>
            </a:r>
            <a:endParaRPr lang="en" dirty="0">
              <a:solidFill>
                <a:srgbClr val="C00000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title"/>
          </p:nvPr>
        </p:nvSpPr>
        <p:spPr>
          <a:xfrm>
            <a:off x="609600" y="3714750"/>
            <a:ext cx="1721699" cy="485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rgbClr val="009688"/>
                </a:solidFill>
              </a:rPr>
              <a:t>AGENDA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311" name="Shape 31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400" dirty="0" smtClean="0">
                <a:solidFill>
                  <a:srgbClr val="FFFFFF"/>
                </a:solidFill>
                <a:latin typeface="Montserrat" charset="0"/>
                <a:ea typeface="Karla"/>
                <a:cs typeface="Karla"/>
                <a:sym typeface="Karla"/>
              </a:rPr>
              <a:t>OVERVIEW</a:t>
            </a:r>
            <a:endParaRPr lang="en" sz="2400" dirty="0">
              <a:solidFill>
                <a:srgbClr val="FFFFFF"/>
              </a:solidFill>
              <a:latin typeface="Montserrat" charset="0"/>
              <a:ea typeface="Karla"/>
              <a:cs typeface="Karla"/>
              <a:sym typeface="Karla"/>
            </a:endParaRPr>
          </a:p>
        </p:txBody>
      </p:sp>
      <p:grpSp>
        <p:nvGrpSpPr>
          <p:cNvPr id="315" name="Shape 315"/>
          <p:cNvGrpSpPr/>
          <p:nvPr/>
        </p:nvGrpSpPr>
        <p:grpSpPr>
          <a:xfrm>
            <a:off x="5638800" y="1962150"/>
            <a:ext cx="376898" cy="330345"/>
            <a:chOff x="5323499" y="1591325"/>
            <a:chExt cx="376898" cy="330345"/>
          </a:xfrm>
        </p:grpSpPr>
        <p:sp>
          <p:nvSpPr>
            <p:cNvPr id="316" name="Shape 31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9" name="Shape 319"/>
          <p:cNvSpPr txBox="1"/>
          <p:nvPr/>
        </p:nvSpPr>
        <p:spPr>
          <a:xfrm>
            <a:off x="4014749" y="246559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400" dirty="0" smtClean="0">
                <a:solidFill>
                  <a:srgbClr val="FFFFFF"/>
                </a:solidFill>
                <a:latin typeface="Montserrat" charset="0"/>
                <a:ea typeface="Karla"/>
                <a:cs typeface="Karla"/>
                <a:sym typeface="Karla"/>
              </a:rPr>
              <a:t>DEMO PROJECT</a:t>
            </a:r>
            <a:endParaRPr lang="en" sz="2400" dirty="0">
              <a:solidFill>
                <a:srgbClr val="FFFFFF"/>
              </a:solidFill>
              <a:latin typeface="Montserrat" charset="0"/>
              <a:ea typeface="Karla"/>
              <a:cs typeface="Karla"/>
              <a:sym typeface="Karla"/>
            </a:endParaRPr>
          </a:p>
        </p:txBody>
      </p:sp>
      <p:grpSp>
        <p:nvGrpSpPr>
          <p:cNvPr id="320" name="Shape 320"/>
          <p:cNvGrpSpPr/>
          <p:nvPr/>
        </p:nvGrpSpPr>
        <p:grpSpPr>
          <a:xfrm>
            <a:off x="697729" y="2736177"/>
            <a:ext cx="408207" cy="465260"/>
            <a:chOff x="4630125" y="278900"/>
            <a:chExt cx="400675" cy="456675"/>
          </a:xfrm>
        </p:grpSpPr>
        <p:sp>
          <p:nvSpPr>
            <p:cNvPr id="321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WHAT IS </a:t>
            </a:r>
            <a:r>
              <a:rPr lang="en" dirty="0" smtClean="0">
                <a:solidFill>
                  <a:srgbClr val="00B0F0"/>
                </a:solidFill>
              </a:rPr>
              <a:t>ELASTIC </a:t>
            </a:r>
            <a:r>
              <a:rPr lang="en" dirty="0" smtClean="0">
                <a:solidFill>
                  <a:srgbClr val="C00000"/>
                </a:solidFill>
              </a:rPr>
              <a:t>STACK</a:t>
            </a:r>
            <a:endParaRPr lang="e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20955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Elastic </a:t>
            </a:r>
            <a:r>
              <a:rPr lang="en" dirty="0" smtClean="0">
                <a:solidFill>
                  <a:srgbClr val="E91E63"/>
                </a:solidFill>
              </a:rPr>
              <a:t>Stack</a:t>
            </a:r>
            <a:endParaRPr lang="en" dirty="0"/>
          </a:p>
        </p:txBody>
      </p:sp>
      <p:sp>
        <p:nvSpPr>
          <p:cNvPr id="141" name="Shape 141"/>
          <p:cNvSpPr/>
          <p:nvPr/>
        </p:nvSpPr>
        <p:spPr>
          <a:xfrm>
            <a:off x="228600" y="133350"/>
            <a:ext cx="485675" cy="38100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71437" y="666750"/>
            <a:ext cx="6462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Stack is a group of open source products from Elastic designed to help users </a:t>
            </a:r>
            <a:r>
              <a:rPr lang="en-US" dirty="0" smtClean="0"/>
              <a:t>take data </a:t>
            </a:r>
            <a:r>
              <a:rPr lang="en-US" dirty="0"/>
              <a:t>from any type of source and in any format and search, analyze, and visualize that </a:t>
            </a:r>
            <a:r>
              <a:rPr lang="en-US" dirty="0" smtClean="0"/>
              <a:t>data in </a:t>
            </a:r>
            <a:r>
              <a:rPr lang="en-US" dirty="0"/>
              <a:t>real time. It uses </a:t>
            </a:r>
            <a:r>
              <a:rPr lang="en-US" dirty="0" err="1" smtClean="0"/>
              <a:t>Logstash</a:t>
            </a:r>
            <a:r>
              <a:rPr lang="en-US" dirty="0" smtClean="0"/>
              <a:t>, Beats </a:t>
            </a:r>
            <a:r>
              <a:rPr lang="en-US" dirty="0"/>
              <a:t>for log aggregation, </a:t>
            </a:r>
            <a:r>
              <a:rPr lang="en-US" dirty="0" err="1"/>
              <a:t>Elasticsearch</a:t>
            </a:r>
            <a:r>
              <a:rPr lang="en-US" dirty="0"/>
              <a:t> for searching, and </a:t>
            </a:r>
            <a:r>
              <a:rPr lang="en-US" dirty="0" err="1" smtClean="0"/>
              <a:t>Kibana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visualizing and analyzing data.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33550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 err="1"/>
              <a:t>Kibana</a:t>
            </a:r>
            <a:r>
              <a:rPr lang="en-US" b="1" dirty="0"/>
              <a:t>: </a:t>
            </a:r>
            <a:r>
              <a:rPr lang="en-US" dirty="0"/>
              <a:t>Explore, Visualize, and </a:t>
            </a:r>
            <a:r>
              <a:rPr lang="en-US" dirty="0" smtClean="0"/>
              <a:t>Share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 smtClean="0"/>
              <a:t>ElasticSearch</a:t>
            </a:r>
            <a:r>
              <a:rPr lang="en-US" b="1" dirty="0"/>
              <a:t>: </a:t>
            </a:r>
            <a:r>
              <a:rPr lang="en-US" dirty="0"/>
              <a:t>Store, Search, and </a:t>
            </a:r>
            <a:r>
              <a:rPr lang="en-US" dirty="0" smtClean="0"/>
              <a:t>Analyze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err="1"/>
              <a:t>Logstash</a:t>
            </a:r>
            <a:r>
              <a:rPr lang="en-US" b="1" dirty="0"/>
              <a:t>: </a:t>
            </a:r>
            <a:r>
              <a:rPr lang="en-US" dirty="0"/>
              <a:t>Collect logs and events data, Parse and </a:t>
            </a:r>
            <a:r>
              <a:rPr lang="en-US" dirty="0" smtClean="0"/>
              <a:t>Transform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Beats: </a:t>
            </a:r>
            <a:r>
              <a:rPr lang="en-US" dirty="0"/>
              <a:t>Data shipper.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6" y="3105150"/>
            <a:ext cx="590110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4275" y="3028950"/>
            <a:ext cx="2763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38200" y="20955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Elastic </a:t>
            </a:r>
            <a:r>
              <a:rPr lang="en" dirty="0" smtClean="0">
                <a:solidFill>
                  <a:srgbClr val="E91E63"/>
                </a:solidFill>
              </a:rPr>
              <a:t>Stack</a:t>
            </a:r>
            <a:endParaRPr lang="en" dirty="0"/>
          </a:p>
        </p:txBody>
      </p:sp>
      <p:sp>
        <p:nvSpPr>
          <p:cNvPr id="141" name="Shape 141"/>
          <p:cNvSpPr/>
          <p:nvPr/>
        </p:nvSpPr>
        <p:spPr>
          <a:xfrm>
            <a:off x="228600" y="133350"/>
            <a:ext cx="485675" cy="38100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Flowchart: Multidocument 4"/>
          <p:cNvSpPr/>
          <p:nvPr/>
        </p:nvSpPr>
        <p:spPr>
          <a:xfrm>
            <a:off x="509789" y="1200150"/>
            <a:ext cx="685800" cy="1143000"/>
          </a:xfrm>
          <a:prstGeom prst="flowChartMultidocumen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Its04</a:t>
            </a:r>
            <a:endParaRPr lang="en-US" sz="1200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509789" y="2800350"/>
            <a:ext cx="684791" cy="1219200"/>
          </a:xfrm>
          <a:prstGeom prst="flowChartMultidocument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Its05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 rot="10501050">
            <a:off x="1371600" y="1593514"/>
            <a:ext cx="259978" cy="379485"/>
          </a:xfrm>
          <a:prstGeom prst="foldedCorner">
            <a:avLst>
              <a:gd name="adj" fmla="val 46079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26449"/>
            <a:ext cx="934753" cy="6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35591" y="1177063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ain_api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78847"/>
            <a:ext cx="1427110" cy="71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48" y="1972999"/>
            <a:ext cx="725026" cy="10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7" idx="1"/>
            <a:endCxn id="2051" idx="1"/>
          </p:cNvCxnSpPr>
          <p:nvPr/>
        </p:nvCxnSpPr>
        <p:spPr>
          <a:xfrm>
            <a:off x="1631087" y="1771966"/>
            <a:ext cx="883513" cy="69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 rot="11039093">
            <a:off x="1314678" y="3221879"/>
            <a:ext cx="239930" cy="379419"/>
          </a:xfrm>
          <a:prstGeom prst="foldedCorner">
            <a:avLst>
              <a:gd name="adj" fmla="val 49158"/>
            </a:avLst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22" idx="1"/>
          </p:cNvCxnSpPr>
          <p:nvPr/>
        </p:nvCxnSpPr>
        <p:spPr>
          <a:xfrm flipV="1">
            <a:off x="1554318" y="2546405"/>
            <a:ext cx="960282" cy="873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7" y="2364166"/>
            <a:ext cx="985636" cy="37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3581400" y="2552596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53" idx="1"/>
          </p:cNvCxnSpPr>
          <p:nvPr/>
        </p:nvCxnSpPr>
        <p:spPr>
          <a:xfrm>
            <a:off x="5638800" y="2501911"/>
            <a:ext cx="57844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94579" y="3609177"/>
            <a:ext cx="879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hat_server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nginx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/>
              <a:t>Any questions?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123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Montserrat</vt:lpstr>
      <vt:lpstr>Karla</vt:lpstr>
      <vt:lpstr>Arvirargus template</vt:lpstr>
      <vt:lpstr>ELASTIC STACK</vt:lpstr>
      <vt:lpstr>AGENDA </vt:lpstr>
      <vt:lpstr>1. WHAT IS ELASTIC STACK</vt:lpstr>
      <vt:lpstr>Elastic Stack</vt:lpstr>
      <vt:lpstr>Elastic Stack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JAVASERVER FACES (JSF)</dc:title>
  <cp:lastModifiedBy>Neymar Jr</cp:lastModifiedBy>
  <cp:revision>88</cp:revision>
  <dcterms:modified xsi:type="dcterms:W3CDTF">2019-08-26T13:28:51Z</dcterms:modified>
</cp:coreProperties>
</file>