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6" d="100"/>
          <a:sy n="66" d="100"/>
        </p:scale>
        <p:origin x="4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driet, David" userId="1003000088D84DF8@LIVE.COM" providerId="AD" clId="Web-{FE3CBF8E-AB47-4E4F-AC79-C11691BD5785}"/>
    <pc:docChg chg="modSld">
      <pc:chgData name="Coudriet, David" userId="1003000088D84DF8@LIVE.COM" providerId="AD" clId="Web-{FE3CBF8E-AB47-4E4F-AC79-C11691BD5785}" dt="2018-02-10T21:32:14.366" v="14"/>
      <pc:docMkLst>
        <pc:docMk/>
      </pc:docMkLst>
      <pc:sldChg chg="modSp">
        <pc:chgData name="Coudriet, David" userId="1003000088D84DF8@LIVE.COM" providerId="AD" clId="Web-{FE3CBF8E-AB47-4E4F-AC79-C11691BD5785}" dt="2018-02-10T21:32:14.366" v="13"/>
        <pc:sldMkLst>
          <pc:docMk/>
          <pc:sldMk cId="505791509" sldId="257"/>
        </pc:sldMkLst>
        <pc:spChg chg="mod">
          <ac:chgData name="Coudriet, David" userId="1003000088D84DF8@LIVE.COM" providerId="AD" clId="Web-{FE3CBF8E-AB47-4E4F-AC79-C11691BD5785}" dt="2018-02-10T21:32:14.366" v="13"/>
          <ac:spMkLst>
            <pc:docMk/>
            <pc:sldMk cId="505791509" sldId="257"/>
            <ac:spMk id="3" creationId="{AE2F4FCE-4964-4B04-8C56-2C354D863EC9}"/>
          </ac:spMkLst>
        </pc:spChg>
      </pc:sldChg>
    </pc:docChg>
  </pc:docChgLst>
  <pc:docChgLst>
    <pc:chgData name="Coudriet, David" userId="1003000088D84DF8@LIVE.COM" providerId="AD" clId="Web-{7DD213A2-918F-40FD-A26C-46607C7F91B6}"/>
    <pc:docChg chg="modSld">
      <pc:chgData name="Coudriet, David" userId="1003000088D84DF8@LIVE.COM" providerId="AD" clId="Web-{7DD213A2-918F-40FD-A26C-46607C7F91B6}" dt="2018-02-10T22:06:39.149" v="5"/>
      <pc:docMkLst>
        <pc:docMk/>
      </pc:docMkLst>
      <pc:sldChg chg="modSp">
        <pc:chgData name="Coudriet, David" userId="1003000088D84DF8@LIVE.COM" providerId="AD" clId="Web-{7DD213A2-918F-40FD-A26C-46607C7F91B6}" dt="2018-02-10T22:06:39.149" v="4"/>
        <pc:sldMkLst>
          <pc:docMk/>
          <pc:sldMk cId="505791509" sldId="257"/>
        </pc:sldMkLst>
        <pc:spChg chg="mod">
          <ac:chgData name="Coudriet, David" userId="1003000088D84DF8@LIVE.COM" providerId="AD" clId="Web-{7DD213A2-918F-40FD-A26C-46607C7F91B6}" dt="2018-02-10T22:06:39.149" v="4"/>
          <ac:spMkLst>
            <pc:docMk/>
            <pc:sldMk cId="505791509" sldId="257"/>
            <ac:spMk id="3" creationId="{AE2F4FCE-4964-4B04-8C56-2C354D863E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1748-E175-42D8-882F-6BBA475C7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08B2E-B175-4BCC-9A46-4B624E440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C7D4D-4ACB-40B4-B06E-C67F9388B7AC}"/>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A601FEB0-4ABE-4583-ABFA-E8C754304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18B7E-D9C2-4555-89CD-E97CCDC50C54}"/>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35038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DCF9-2459-4DE0-806B-A3D2BD033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8443C-F31C-401A-B448-2D4C096402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14B70-6A4F-4258-9DD7-142EC7EF2404}"/>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D3D3DFCE-6A73-43A4-9403-3EB33906D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0914-4376-4705-8DB2-DC8CA536F32D}"/>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165230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5C318-FBED-4F76-B428-29E128324A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29ADF-AD0C-4C14-9A22-15009C0457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FA671-B838-4031-8916-96D0D3C32535}"/>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15C1431F-EA56-4712-993D-F6CAE2247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886D0-D34B-426B-A8EA-6E3BBAE05AAF}"/>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281715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43AE-662B-41CE-878F-E61EB58B2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A83C2-C4E7-49CD-B2E9-FF32C2613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419B2-0142-47F5-872B-7021234E8AFF}"/>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A812643F-B2D6-4399-8591-E47F5E99B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0FB1-2840-460C-BC0C-6D9D7449F5B8}"/>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60849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106B-95F5-497B-ADAA-5020CF1C6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3DB262-F729-49DF-86F4-E9744D564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F64669-42AA-4946-B8B8-85B44DBB7EBA}"/>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C33AC181-25D5-4CDC-B6CC-4CA26907D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1AA16-9133-4FC5-B075-D548518F1863}"/>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305970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110A-8833-4662-BD64-B16D45C44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000BB-037B-4D75-B7FB-9715ED5800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A77F9F-807A-49AF-B6D1-B0A4104888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4A30FF-5DE4-4A79-9084-3F00D8A70F17}"/>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6" name="Footer Placeholder 5">
            <a:extLst>
              <a:ext uri="{FF2B5EF4-FFF2-40B4-BE49-F238E27FC236}">
                <a16:creationId xmlns:a16="http://schemas.microsoft.com/office/drawing/2014/main" id="{C6B0B0BF-C271-4DC4-90A1-017356053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289F9-E482-4AF0-AEE1-F68747AAD9B8}"/>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242884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FAA9-B9BB-4FC3-A56F-40B19B60A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C0BFB-02DD-46DB-B042-7899087DC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11E1A6-7A3F-419D-B758-4E84ED0D50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6EFD3-B855-4C40-B64D-83EC5F5B7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459DE7-28D7-4469-9FFE-513B3AE0CB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6F6552-BB49-44AB-A54C-13EEBCCF6D29}"/>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8" name="Footer Placeholder 7">
            <a:extLst>
              <a:ext uri="{FF2B5EF4-FFF2-40B4-BE49-F238E27FC236}">
                <a16:creationId xmlns:a16="http://schemas.microsoft.com/office/drawing/2014/main" id="{4ABD4CCD-430C-4265-B85B-4EDD3BB123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4CB337-DE9D-44F7-A956-C0D85EC07CAC}"/>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411566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4104-0796-4B62-BF24-A12198B27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94469-784A-4E42-B239-37267DC29DA4}"/>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4" name="Footer Placeholder 3">
            <a:extLst>
              <a:ext uri="{FF2B5EF4-FFF2-40B4-BE49-F238E27FC236}">
                <a16:creationId xmlns:a16="http://schemas.microsoft.com/office/drawing/2014/main" id="{91145C52-0B26-4A51-BA47-24BD94320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9D444D-4FA9-44A2-A645-AD52A02D8C93}"/>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225695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14D75-E4C2-4CA0-ADCD-6D59C4382F01}"/>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3" name="Footer Placeholder 2">
            <a:extLst>
              <a:ext uri="{FF2B5EF4-FFF2-40B4-BE49-F238E27FC236}">
                <a16:creationId xmlns:a16="http://schemas.microsoft.com/office/drawing/2014/main" id="{F7517024-2C8C-491A-B3B8-364717E6D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678476-51C9-49D2-B69B-B7573DAF136B}"/>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406202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C817-C4DC-4B46-B8FA-B64FDD86F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E9992B-D49A-41FB-8BA2-DAF2E8C01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B5CFB-A1B5-42E2-AD05-130FAEB5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58766-0E33-4EE6-8F6D-C1FAA83F7E62}"/>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6" name="Footer Placeholder 5">
            <a:extLst>
              <a:ext uri="{FF2B5EF4-FFF2-40B4-BE49-F238E27FC236}">
                <a16:creationId xmlns:a16="http://schemas.microsoft.com/office/drawing/2014/main" id="{2FB4DE7B-E823-4230-BCAF-06D5EAAFC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6EE9C-A1C9-4934-98E5-749ABA8570A4}"/>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124606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DC1F-82F2-47FE-A481-114BED804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91E5D-C1D2-41A2-A50A-8E49F8AA0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6BEA0-E091-4EFD-9EB7-2286983BD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2C9C7B-A4C2-4843-8BE3-3C29B901C9AD}"/>
              </a:ext>
            </a:extLst>
          </p:cNvPr>
          <p:cNvSpPr>
            <a:spLocks noGrp="1"/>
          </p:cNvSpPr>
          <p:nvPr>
            <p:ph type="dt" sz="half" idx="10"/>
          </p:nvPr>
        </p:nvSpPr>
        <p:spPr/>
        <p:txBody>
          <a:bodyPr/>
          <a:lstStyle/>
          <a:p>
            <a:fld id="{3BB97CB5-541D-407C-9FD5-843C6E331E04}" type="datetimeFigureOut">
              <a:rPr lang="en-US" smtClean="0"/>
              <a:t>2/10/2018</a:t>
            </a:fld>
            <a:endParaRPr lang="en-US"/>
          </a:p>
        </p:txBody>
      </p:sp>
      <p:sp>
        <p:nvSpPr>
          <p:cNvPr id="6" name="Footer Placeholder 5">
            <a:extLst>
              <a:ext uri="{FF2B5EF4-FFF2-40B4-BE49-F238E27FC236}">
                <a16:creationId xmlns:a16="http://schemas.microsoft.com/office/drawing/2014/main" id="{1836BB14-E80E-4FFF-A3DF-72FD41C3B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D52C8-567A-4D0A-B9FD-FA63157617DA}"/>
              </a:ext>
            </a:extLst>
          </p:cNvPr>
          <p:cNvSpPr>
            <a:spLocks noGrp="1"/>
          </p:cNvSpPr>
          <p:nvPr>
            <p:ph type="sldNum" sz="quarter" idx="12"/>
          </p:nvPr>
        </p:nvSpPr>
        <p:spPr/>
        <p:txBody>
          <a:bodyPr/>
          <a:lstStyle/>
          <a:p>
            <a:fld id="{C9A5B160-F80D-439A-87E6-361B3DD5E4ED}" type="slidenum">
              <a:rPr lang="en-US" smtClean="0"/>
              <a:t>‹#›</a:t>
            </a:fld>
            <a:endParaRPr lang="en-US"/>
          </a:p>
        </p:txBody>
      </p:sp>
    </p:spTree>
    <p:extLst>
      <p:ext uri="{BB962C8B-B14F-4D97-AF65-F5344CB8AC3E}">
        <p14:creationId xmlns:p14="http://schemas.microsoft.com/office/powerpoint/2010/main" val="310241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E96BC-81B6-4353-ADE9-B42185E14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8CB1B2-792A-4622-AA13-902C06D6E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C8B1D-FCC1-45C1-86A6-AE14DAB55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97CB5-541D-407C-9FD5-843C6E331E04}" type="datetimeFigureOut">
              <a:rPr lang="en-US" smtClean="0"/>
              <a:t>2/10/2018</a:t>
            </a:fld>
            <a:endParaRPr lang="en-US"/>
          </a:p>
        </p:txBody>
      </p:sp>
      <p:sp>
        <p:nvSpPr>
          <p:cNvPr id="5" name="Footer Placeholder 4">
            <a:extLst>
              <a:ext uri="{FF2B5EF4-FFF2-40B4-BE49-F238E27FC236}">
                <a16:creationId xmlns:a16="http://schemas.microsoft.com/office/drawing/2014/main" id="{83833AD2-001C-4C21-90C9-2618440FF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B1087-153A-4475-B236-483186DA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5B160-F80D-439A-87E6-361B3DD5E4ED}" type="slidenum">
              <a:rPr lang="en-US" smtClean="0"/>
              <a:t>‹#›</a:t>
            </a:fld>
            <a:endParaRPr lang="en-US"/>
          </a:p>
        </p:txBody>
      </p:sp>
    </p:spTree>
    <p:extLst>
      <p:ext uri="{BB962C8B-B14F-4D97-AF65-F5344CB8AC3E}">
        <p14:creationId xmlns:p14="http://schemas.microsoft.com/office/powerpoint/2010/main" val="314931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lmrq8edwxv4" TargetMode="External"/><Relationship Id="rId2" Type="http://schemas.openxmlformats.org/officeDocument/2006/relationships/hyperlink" Target="https://youtu.be/Aax2aDeOCS8" TargetMode="External"/><Relationship Id="rId1" Type="http://schemas.openxmlformats.org/officeDocument/2006/relationships/slideLayout" Target="../slideLayouts/slideLayout2.xml"/><Relationship Id="rId4" Type="http://schemas.openxmlformats.org/officeDocument/2006/relationships/hyperlink" Target="https://github.com/dacoudriet-mck/final_projec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7932-68F0-44CB-9002-115E947E79CC}"/>
              </a:ext>
            </a:extLst>
          </p:cNvPr>
          <p:cNvSpPr>
            <a:spLocks noGrp="1"/>
          </p:cNvSpPr>
          <p:nvPr>
            <p:ph type="ctrTitle"/>
          </p:nvPr>
        </p:nvSpPr>
        <p:spPr/>
        <p:txBody>
          <a:bodyPr/>
          <a:lstStyle/>
          <a:p>
            <a:r>
              <a:rPr lang="en-US" dirty="0"/>
              <a:t>Azure Site Recovery (ASR) for VM Migration Use Case</a:t>
            </a:r>
          </a:p>
        </p:txBody>
      </p:sp>
      <p:sp>
        <p:nvSpPr>
          <p:cNvPr id="3" name="Subtitle 2">
            <a:extLst>
              <a:ext uri="{FF2B5EF4-FFF2-40B4-BE49-F238E27FC236}">
                <a16:creationId xmlns:a16="http://schemas.microsoft.com/office/drawing/2014/main" id="{E5A711B9-4BFD-43C4-9513-D6BF043D67BD}"/>
              </a:ext>
            </a:extLst>
          </p:cNvPr>
          <p:cNvSpPr>
            <a:spLocks noGrp="1"/>
          </p:cNvSpPr>
          <p:nvPr>
            <p:ph type="subTitle" idx="1"/>
          </p:nvPr>
        </p:nvSpPr>
        <p:spPr/>
        <p:txBody>
          <a:bodyPr/>
          <a:lstStyle/>
          <a:p>
            <a:r>
              <a:rPr lang="en-US" dirty="0"/>
              <a:t>David Coudriet – Final Project</a:t>
            </a:r>
          </a:p>
        </p:txBody>
      </p:sp>
    </p:spTree>
    <p:extLst>
      <p:ext uri="{BB962C8B-B14F-4D97-AF65-F5344CB8AC3E}">
        <p14:creationId xmlns:p14="http://schemas.microsoft.com/office/powerpoint/2010/main" val="147118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2678-7013-4ED2-830F-B5E0BEE3061C}"/>
              </a:ext>
            </a:extLst>
          </p:cNvPr>
          <p:cNvSpPr>
            <a:spLocks noGrp="1"/>
          </p:cNvSpPr>
          <p:nvPr>
            <p:ph type="title"/>
          </p:nvPr>
        </p:nvSpPr>
        <p:spPr>
          <a:xfrm>
            <a:off x="838200" y="365126"/>
            <a:ext cx="10515600" cy="1046986"/>
          </a:xfrm>
        </p:spPr>
        <p:txBody>
          <a:bodyPr/>
          <a:lstStyle/>
          <a:p>
            <a:r>
              <a:rPr lang="en-US" b="1" dirty="0"/>
              <a:t>Nuances of Azure Site Recovery</a:t>
            </a:r>
          </a:p>
        </p:txBody>
      </p:sp>
      <p:sp>
        <p:nvSpPr>
          <p:cNvPr id="3" name="Content Placeholder 2">
            <a:extLst>
              <a:ext uri="{FF2B5EF4-FFF2-40B4-BE49-F238E27FC236}">
                <a16:creationId xmlns:a16="http://schemas.microsoft.com/office/drawing/2014/main" id="{8F1E0B08-4345-4F58-835B-6FD8D161711B}"/>
              </a:ext>
            </a:extLst>
          </p:cNvPr>
          <p:cNvSpPr>
            <a:spLocks noGrp="1"/>
          </p:cNvSpPr>
          <p:nvPr>
            <p:ph idx="1"/>
          </p:nvPr>
        </p:nvSpPr>
        <p:spPr/>
        <p:txBody>
          <a:bodyPr>
            <a:normAutofit lnSpcReduction="10000"/>
          </a:bodyPr>
          <a:lstStyle/>
          <a:p>
            <a:pPr marL="514350" indent="-514350">
              <a:buAutoNum type="arabicPeriod"/>
            </a:pPr>
            <a:r>
              <a:rPr lang="en-US" dirty="0"/>
              <a:t>Limitations for Disk Sizing  (&lt; 1 TB)</a:t>
            </a:r>
          </a:p>
          <a:p>
            <a:pPr marL="514350" indent="-514350">
              <a:buAutoNum type="arabicPeriod"/>
            </a:pPr>
            <a:r>
              <a:rPr lang="en-US" dirty="0"/>
              <a:t>OS limitations  (oldest version Win 2k8 r2 sp1)</a:t>
            </a:r>
          </a:p>
          <a:p>
            <a:pPr marL="514350" indent="-514350">
              <a:buAutoNum type="arabicPeriod"/>
            </a:pPr>
            <a:r>
              <a:rPr lang="en-US" dirty="0"/>
              <a:t>Conversion from VMDK to VHD at OS level</a:t>
            </a:r>
          </a:p>
          <a:p>
            <a:pPr marL="514350" indent="-514350">
              <a:buAutoNum type="arabicPeriod"/>
            </a:pPr>
            <a:r>
              <a:rPr lang="en-US" dirty="0"/>
              <a:t>VM access/permissions</a:t>
            </a:r>
          </a:p>
          <a:p>
            <a:pPr marL="514350" indent="-514350">
              <a:buAutoNum type="arabicPeriod"/>
            </a:pPr>
            <a:r>
              <a:rPr lang="en-US" sz="2800" dirty="0" err="1"/>
              <a:t>vCenter</a:t>
            </a:r>
            <a:r>
              <a:rPr lang="en-US" sz="2800" dirty="0"/>
              <a:t> Permissions (read only –migration vs full admin access –DR</a:t>
            </a:r>
          </a:p>
          <a:p>
            <a:pPr marL="514350" indent="-514350">
              <a:buAutoNum type="arabicPeriod"/>
            </a:pPr>
            <a:r>
              <a:rPr lang="en-US" sz="2800" dirty="0"/>
              <a:t> Region Specific</a:t>
            </a:r>
          </a:p>
          <a:p>
            <a:pPr marL="514350" indent="-514350">
              <a:buAutoNum type="arabicPeriod"/>
            </a:pPr>
            <a:r>
              <a:rPr lang="en-US" sz="2800" dirty="0"/>
              <a:t>Recovery Services Vault upgrades.</a:t>
            </a:r>
          </a:p>
          <a:p>
            <a:pPr marL="514350" indent="-514350">
              <a:buAutoNum type="arabicPeriod"/>
            </a:pPr>
            <a:r>
              <a:rPr lang="en-US" sz="2800" dirty="0"/>
              <a:t>Azure agent install and when DR already exists to Azure.</a:t>
            </a:r>
          </a:p>
          <a:p>
            <a:pPr marL="514350" indent="-514350">
              <a:buAutoNum type="arabicPeriod"/>
            </a:pPr>
            <a:r>
              <a:rPr lang="en-US" sz="2800" dirty="0" err="1"/>
              <a:t>Vcenter</a:t>
            </a:r>
            <a:r>
              <a:rPr lang="en-US" sz="2800" dirty="0"/>
              <a:t> replication errors and how to resolve.</a:t>
            </a:r>
          </a:p>
          <a:p>
            <a:endParaRPr lang="en-US" dirty="0"/>
          </a:p>
        </p:txBody>
      </p:sp>
    </p:spTree>
    <p:extLst>
      <p:ext uri="{BB962C8B-B14F-4D97-AF65-F5344CB8AC3E}">
        <p14:creationId xmlns:p14="http://schemas.microsoft.com/office/powerpoint/2010/main" val="35910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035F-CA70-4E1A-BACF-4AA99DF6400A}"/>
              </a:ext>
            </a:extLst>
          </p:cNvPr>
          <p:cNvSpPr>
            <a:spLocks noGrp="1"/>
          </p:cNvSpPr>
          <p:nvPr>
            <p:ph type="title"/>
          </p:nvPr>
        </p:nvSpPr>
        <p:spPr/>
        <p:txBody>
          <a:bodyPr/>
          <a:lstStyle/>
          <a:p>
            <a:r>
              <a:rPr lang="en-US" b="1" dirty="0"/>
              <a:t>Manual Migrations/Other Tools</a:t>
            </a:r>
          </a:p>
        </p:txBody>
      </p:sp>
      <p:sp>
        <p:nvSpPr>
          <p:cNvPr id="3" name="Content Placeholder 2">
            <a:extLst>
              <a:ext uri="{FF2B5EF4-FFF2-40B4-BE49-F238E27FC236}">
                <a16:creationId xmlns:a16="http://schemas.microsoft.com/office/drawing/2014/main" id="{6A5D0F01-2463-4A16-AC6D-306B184E730F}"/>
              </a:ext>
            </a:extLst>
          </p:cNvPr>
          <p:cNvSpPr>
            <a:spLocks noGrp="1"/>
          </p:cNvSpPr>
          <p:nvPr>
            <p:ph idx="1"/>
          </p:nvPr>
        </p:nvSpPr>
        <p:spPr>
          <a:xfrm>
            <a:off x="838200" y="1562582"/>
            <a:ext cx="10515600" cy="4988689"/>
          </a:xfrm>
        </p:spPr>
        <p:txBody>
          <a:bodyPr/>
          <a:lstStyle/>
          <a:p>
            <a:pPr marL="514350" indent="-514350">
              <a:buAutoNum type="arabicPeriod"/>
            </a:pPr>
            <a:r>
              <a:rPr lang="en-US" dirty="0" err="1"/>
              <a:t>Zerto</a:t>
            </a:r>
            <a:endParaRPr lang="en-US" dirty="0"/>
          </a:p>
          <a:p>
            <a:pPr marL="514350" indent="-514350">
              <a:buAutoNum type="arabicPeriod"/>
            </a:pPr>
            <a:r>
              <a:rPr lang="en-US" dirty="0"/>
              <a:t>Setup Hyper-V site</a:t>
            </a:r>
          </a:p>
          <a:p>
            <a:pPr marL="514350" indent="-514350">
              <a:buFontTx/>
              <a:buAutoNum type="arabicPeriod"/>
            </a:pPr>
            <a:r>
              <a:rPr lang="en-US" dirty="0"/>
              <a:t>Physical Server migration (similar to </a:t>
            </a:r>
            <a:r>
              <a:rPr lang="en-US" dirty="0" err="1"/>
              <a:t>Vmware</a:t>
            </a:r>
            <a:r>
              <a:rPr lang="en-US" dirty="0"/>
              <a:t> migration)</a:t>
            </a:r>
          </a:p>
          <a:p>
            <a:pPr marL="514350" indent="-514350">
              <a:buAutoNum type="arabicPeriod"/>
            </a:pPr>
            <a:r>
              <a:rPr lang="en-US" dirty="0" err="1"/>
              <a:t>DisktoVHD</a:t>
            </a:r>
            <a:r>
              <a:rPr lang="en-US" dirty="0"/>
              <a:t> (windows only)</a:t>
            </a:r>
          </a:p>
          <a:p>
            <a:pPr marL="514350" indent="-514350">
              <a:buAutoNum type="arabicPeriod"/>
            </a:pPr>
            <a:r>
              <a:rPr lang="en-US" dirty="0"/>
              <a:t>VirtualBox (</a:t>
            </a:r>
            <a:r>
              <a:rPr lang="en-US" dirty="0" err="1"/>
              <a:t>winodws</a:t>
            </a:r>
            <a:r>
              <a:rPr lang="en-US" dirty="0"/>
              <a:t> or Linux)</a:t>
            </a:r>
          </a:p>
          <a:p>
            <a:pPr marL="514350" indent="-514350">
              <a:buAutoNum type="arabicPeriod"/>
            </a:pPr>
            <a:r>
              <a:rPr lang="en-US" dirty="0" err="1"/>
              <a:t>Azcopy</a:t>
            </a:r>
            <a:r>
              <a:rPr lang="en-US" dirty="0"/>
              <a:t>  for </a:t>
            </a:r>
            <a:r>
              <a:rPr lang="en-US" dirty="0" err="1"/>
              <a:t>vhd</a:t>
            </a:r>
            <a:r>
              <a:rPr lang="en-US" dirty="0"/>
              <a:t> file transfers.</a:t>
            </a:r>
          </a:p>
          <a:p>
            <a:pPr marL="1175264" lvl="2" indent="-514350">
              <a:buAutoNum type="arabicPeriod"/>
            </a:pPr>
            <a:r>
              <a:rPr lang="en-US" dirty="0"/>
              <a:t>On </a:t>
            </a:r>
            <a:r>
              <a:rPr lang="en-US" dirty="0" err="1"/>
              <a:t>premis</a:t>
            </a:r>
            <a:r>
              <a:rPr lang="en-US" dirty="0"/>
              <a:t> to Azure storage</a:t>
            </a:r>
          </a:p>
          <a:p>
            <a:pPr marL="1175264" lvl="2" indent="-514350">
              <a:buAutoNum type="arabicPeriod"/>
            </a:pPr>
            <a:r>
              <a:rPr lang="en-US" dirty="0"/>
              <a:t>Azure storage to Azure storage</a:t>
            </a:r>
          </a:p>
          <a:p>
            <a:pPr marL="1175264" lvl="2" indent="-514350">
              <a:buAutoNum type="arabicPeriod"/>
            </a:pPr>
            <a:r>
              <a:rPr lang="en-US" dirty="0"/>
              <a:t>Azure storage to on premise</a:t>
            </a:r>
          </a:p>
          <a:p>
            <a:pPr marL="0" indent="0">
              <a:buNone/>
            </a:pPr>
            <a:endParaRPr lang="en-US" dirty="0"/>
          </a:p>
        </p:txBody>
      </p:sp>
    </p:spTree>
    <p:extLst>
      <p:ext uri="{BB962C8B-B14F-4D97-AF65-F5344CB8AC3E}">
        <p14:creationId xmlns:p14="http://schemas.microsoft.com/office/powerpoint/2010/main" val="373273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035F-CA70-4E1A-BACF-4AA99DF6400A}"/>
              </a:ext>
            </a:extLst>
          </p:cNvPr>
          <p:cNvSpPr>
            <a:spLocks noGrp="1"/>
          </p:cNvSpPr>
          <p:nvPr>
            <p:ph type="title"/>
          </p:nvPr>
        </p:nvSpPr>
        <p:spPr/>
        <p:txBody>
          <a:bodyPr/>
          <a:lstStyle/>
          <a:p>
            <a:r>
              <a:rPr lang="en-US" b="1" dirty="0"/>
              <a:t>Links</a:t>
            </a:r>
          </a:p>
        </p:txBody>
      </p:sp>
      <p:sp>
        <p:nvSpPr>
          <p:cNvPr id="3" name="Content Placeholder 2">
            <a:extLst>
              <a:ext uri="{FF2B5EF4-FFF2-40B4-BE49-F238E27FC236}">
                <a16:creationId xmlns:a16="http://schemas.microsoft.com/office/drawing/2014/main" id="{6A5D0F01-2463-4A16-AC6D-306B184E730F}"/>
              </a:ext>
            </a:extLst>
          </p:cNvPr>
          <p:cNvSpPr>
            <a:spLocks noGrp="1"/>
          </p:cNvSpPr>
          <p:nvPr>
            <p:ph idx="1"/>
          </p:nvPr>
        </p:nvSpPr>
        <p:spPr>
          <a:xfrm>
            <a:off x="838200" y="1562582"/>
            <a:ext cx="10515600" cy="4988689"/>
          </a:xfrm>
        </p:spPr>
        <p:txBody>
          <a:bodyPr/>
          <a:lstStyle/>
          <a:p>
            <a:pPr>
              <a:buNone/>
            </a:pPr>
            <a:r>
              <a:rPr lang="en-US" dirty="0"/>
              <a:t>2 Min YouTube: </a:t>
            </a:r>
            <a:r>
              <a:rPr lang="en-US" dirty="0">
                <a:hlinkClick r:id="rId2"/>
              </a:rPr>
              <a:t>https://youtu.be/Aax2aDeOCS8</a:t>
            </a:r>
            <a:r>
              <a:rPr lang="en-US" dirty="0"/>
              <a:t> </a:t>
            </a:r>
          </a:p>
          <a:p>
            <a:pPr>
              <a:buNone/>
            </a:pPr>
            <a:r>
              <a:rPr lang="en-US" dirty="0"/>
              <a:t>15 Min YouTube: </a:t>
            </a:r>
            <a:r>
              <a:rPr lang="en-US" u="sng" dirty="0">
                <a:hlinkClick r:id="rId3"/>
              </a:rPr>
              <a:t>https://youtu.be/lmrq8edwxv4</a:t>
            </a:r>
            <a:endParaRPr lang="en-US" u="sng" dirty="0"/>
          </a:p>
          <a:p>
            <a:pPr>
              <a:buNone/>
            </a:pPr>
            <a:endParaRPr lang="en-US" u="sng" dirty="0"/>
          </a:p>
          <a:p>
            <a:pPr>
              <a:buNone/>
            </a:pPr>
            <a:endParaRPr lang="en-US" u="sng" dirty="0"/>
          </a:p>
          <a:p>
            <a:pPr>
              <a:buNone/>
            </a:pPr>
            <a:r>
              <a:rPr lang="en-US" dirty="0"/>
              <a:t>Git Repo:  </a:t>
            </a:r>
            <a:r>
              <a:rPr lang="en-US" dirty="0">
                <a:hlinkClick r:id="rId4"/>
              </a:rPr>
              <a:t>https://github.com/dacoudriet-mck/final_project.git</a:t>
            </a:r>
            <a:r>
              <a:rPr lang="en-US" dirty="0"/>
              <a:t> </a:t>
            </a:r>
          </a:p>
          <a:p>
            <a:pPr>
              <a:buNone/>
            </a:pPr>
            <a:endParaRPr lang="en-US" dirty="0"/>
          </a:p>
          <a:p>
            <a:pPr marL="0" indent="0">
              <a:buNone/>
            </a:pPr>
            <a:endParaRPr lang="en-US" dirty="0"/>
          </a:p>
        </p:txBody>
      </p:sp>
    </p:spTree>
    <p:extLst>
      <p:ext uri="{BB962C8B-B14F-4D97-AF65-F5344CB8AC3E}">
        <p14:creationId xmlns:p14="http://schemas.microsoft.com/office/powerpoint/2010/main" val="179365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1518-015A-4B2C-AD15-5EF9C2352416}"/>
              </a:ext>
            </a:extLst>
          </p:cNvPr>
          <p:cNvSpPr>
            <a:spLocks noGrp="1"/>
          </p:cNvSpPr>
          <p:nvPr>
            <p:ph type="title"/>
          </p:nvPr>
        </p:nvSpPr>
        <p:spPr/>
        <p:txBody>
          <a:bodyPr/>
          <a:lstStyle/>
          <a:p>
            <a:r>
              <a:rPr lang="en-US" b="1" dirty="0"/>
              <a:t>Problem Statement: </a:t>
            </a:r>
            <a:endParaRPr lang="en-US" dirty="0"/>
          </a:p>
        </p:txBody>
      </p:sp>
      <p:sp>
        <p:nvSpPr>
          <p:cNvPr id="3" name="Content Placeholder 2">
            <a:extLst>
              <a:ext uri="{FF2B5EF4-FFF2-40B4-BE49-F238E27FC236}">
                <a16:creationId xmlns:a16="http://schemas.microsoft.com/office/drawing/2014/main" id="{AE2F4FCE-4964-4B04-8C56-2C354D863EC9}"/>
              </a:ext>
            </a:extLst>
          </p:cNvPr>
          <p:cNvSpPr>
            <a:spLocks noGrp="1"/>
          </p:cNvSpPr>
          <p:nvPr>
            <p:ph idx="1"/>
          </p:nvPr>
        </p:nvSpPr>
        <p:spPr/>
        <p:txBody>
          <a:bodyPr vert="horz" lIns="91440" tIns="45720" rIns="91440" bIns="45720" rtlCol="0" anchor="t">
            <a:normAutofit/>
          </a:bodyPr>
          <a:lstStyle/>
          <a:p>
            <a:pPr marL="0" indent="0">
              <a:buNone/>
            </a:pPr>
            <a:r>
              <a:rPr lang="en-US" dirty="0"/>
              <a:t>The was a real use case for McKesson within the last year.   The problem was we needed in a short period of time migrate Virtual Machines from our VMWare infrastructure, that was coming to capacity, to Azure.   The other part of the problem was the group tasked didn’t understand the technologies in Azure.   So in this use case it goes through the process of the Azure Site Recovery setup along with processing a failover.</a:t>
            </a:r>
          </a:p>
          <a:p>
            <a:pPr marL="0" indent="0">
              <a:buNone/>
            </a:pPr>
            <a:endParaRPr lang="en-US" dirty="0"/>
          </a:p>
          <a:p>
            <a:endParaRPr lang="en-US" dirty="0"/>
          </a:p>
        </p:txBody>
      </p:sp>
    </p:spTree>
    <p:extLst>
      <p:ext uri="{BB962C8B-B14F-4D97-AF65-F5344CB8AC3E}">
        <p14:creationId xmlns:p14="http://schemas.microsoft.com/office/powerpoint/2010/main" val="50579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0250-64E2-4528-B479-A73EC24A32A2}"/>
              </a:ext>
            </a:extLst>
          </p:cNvPr>
          <p:cNvSpPr>
            <a:spLocks noGrp="1"/>
          </p:cNvSpPr>
          <p:nvPr>
            <p:ph type="title"/>
          </p:nvPr>
        </p:nvSpPr>
        <p:spPr/>
        <p:txBody>
          <a:bodyPr/>
          <a:lstStyle/>
          <a:p>
            <a:r>
              <a:rPr lang="en-US" b="1" dirty="0"/>
              <a:t>Review Installation Guide</a:t>
            </a:r>
          </a:p>
        </p:txBody>
      </p:sp>
      <p:sp>
        <p:nvSpPr>
          <p:cNvPr id="3" name="Content Placeholder 2">
            <a:extLst>
              <a:ext uri="{FF2B5EF4-FFF2-40B4-BE49-F238E27FC236}">
                <a16:creationId xmlns:a16="http://schemas.microsoft.com/office/drawing/2014/main" id="{564CC904-4D6D-4768-BE9D-D8D067E71776}"/>
              </a:ext>
            </a:extLst>
          </p:cNvPr>
          <p:cNvSpPr>
            <a:spLocks noGrp="1"/>
          </p:cNvSpPr>
          <p:nvPr>
            <p:ph idx="1"/>
          </p:nvPr>
        </p:nvSpPr>
        <p:spPr/>
        <p:txBody>
          <a:bodyPr/>
          <a:lstStyle/>
          <a:p>
            <a:pPr marL="457200" indent="-457200">
              <a:buAutoNum type="arabicPeriod"/>
            </a:pPr>
            <a:r>
              <a:rPr lang="en-US" dirty="0"/>
              <a:t>Setup Configuration Server</a:t>
            </a:r>
          </a:p>
          <a:p>
            <a:pPr marL="457200" indent="-457200">
              <a:buAutoNum type="arabicPeriod"/>
            </a:pPr>
            <a:r>
              <a:rPr lang="en-US" dirty="0"/>
              <a:t>Setup </a:t>
            </a:r>
            <a:r>
              <a:rPr lang="en-US" dirty="0" err="1"/>
              <a:t>vNet</a:t>
            </a:r>
            <a:r>
              <a:rPr lang="en-US" dirty="0"/>
              <a:t>/Storage in Azure</a:t>
            </a:r>
          </a:p>
          <a:p>
            <a:pPr marL="457200" indent="-457200">
              <a:buAutoNum type="arabicPeriod"/>
            </a:pPr>
            <a:r>
              <a:rPr lang="en-US" dirty="0"/>
              <a:t>Create Recovery Services Vault</a:t>
            </a:r>
          </a:p>
          <a:p>
            <a:pPr marL="457200" indent="-457200">
              <a:buAutoNum type="arabicPeriod"/>
            </a:pPr>
            <a:r>
              <a:rPr lang="en-US" dirty="0"/>
              <a:t>Configuring Recovery Services Vault</a:t>
            </a:r>
          </a:p>
          <a:p>
            <a:pPr marL="457200" indent="-457200">
              <a:buAutoNum type="arabicPeriod"/>
            </a:pPr>
            <a:r>
              <a:rPr lang="en-US" dirty="0"/>
              <a:t>Additional items to try.</a:t>
            </a:r>
          </a:p>
          <a:p>
            <a:pPr marL="0" indent="0">
              <a:buNone/>
            </a:pPr>
            <a:endParaRPr lang="en-US" dirty="0"/>
          </a:p>
        </p:txBody>
      </p:sp>
    </p:spTree>
    <p:extLst>
      <p:ext uri="{BB962C8B-B14F-4D97-AF65-F5344CB8AC3E}">
        <p14:creationId xmlns:p14="http://schemas.microsoft.com/office/powerpoint/2010/main" val="376927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C77A-BCDA-454A-B54F-7ACBB0DDBB54}"/>
              </a:ext>
            </a:extLst>
          </p:cNvPr>
          <p:cNvSpPr>
            <a:spLocks noGrp="1"/>
          </p:cNvSpPr>
          <p:nvPr>
            <p:ph type="title"/>
          </p:nvPr>
        </p:nvSpPr>
        <p:spPr/>
        <p:txBody>
          <a:bodyPr/>
          <a:lstStyle/>
          <a:p>
            <a:r>
              <a:rPr lang="en-US" b="1" dirty="0"/>
              <a:t>Site Recovery Setup Wizard</a:t>
            </a:r>
          </a:p>
        </p:txBody>
      </p:sp>
      <p:pic>
        <p:nvPicPr>
          <p:cNvPr id="4" name="Content Placeholder 3">
            <a:extLst>
              <a:ext uri="{FF2B5EF4-FFF2-40B4-BE49-F238E27FC236}">
                <a16:creationId xmlns:a16="http://schemas.microsoft.com/office/drawing/2014/main" id="{C7576A7A-19B2-49EF-A42A-8F5ABF500F66}"/>
              </a:ext>
            </a:extLst>
          </p:cNvPr>
          <p:cNvPicPr>
            <a:picLocks noGrp="1" noChangeAspect="1"/>
          </p:cNvPicPr>
          <p:nvPr>
            <p:ph idx="1"/>
          </p:nvPr>
        </p:nvPicPr>
        <p:blipFill>
          <a:blip r:embed="rId2"/>
          <a:stretch>
            <a:fillRect/>
          </a:stretch>
        </p:blipFill>
        <p:spPr>
          <a:xfrm>
            <a:off x="838200" y="1263977"/>
            <a:ext cx="6886575" cy="3203852"/>
          </a:xfrm>
          <a:prstGeom prst="rect">
            <a:avLst/>
          </a:prstGeom>
        </p:spPr>
      </p:pic>
      <p:sp>
        <p:nvSpPr>
          <p:cNvPr id="5" name="Rectangle 4">
            <a:extLst>
              <a:ext uri="{FF2B5EF4-FFF2-40B4-BE49-F238E27FC236}">
                <a16:creationId xmlns:a16="http://schemas.microsoft.com/office/drawing/2014/main" id="{0AFF548C-F30F-4C96-9BB6-EBA8CA1CFBBF}"/>
              </a:ext>
            </a:extLst>
          </p:cNvPr>
          <p:cNvSpPr/>
          <p:nvPr/>
        </p:nvSpPr>
        <p:spPr>
          <a:xfrm>
            <a:off x="838199" y="4721551"/>
            <a:ext cx="8699339" cy="1754326"/>
          </a:xfrm>
          <a:prstGeom prst="rect">
            <a:avLst/>
          </a:prstGeom>
        </p:spPr>
        <p:txBody>
          <a:bodyPr wrap="square">
            <a:spAutoFit/>
          </a:bodyPr>
          <a:lstStyle/>
          <a:p>
            <a:r>
              <a:rPr lang="en-US" dirty="0"/>
              <a:t>Follow the Getting Started -&gt;Site Recovery Setup wizard to build  (steps in document)</a:t>
            </a:r>
          </a:p>
          <a:p>
            <a:pPr marL="342900" indent="-342900">
              <a:buAutoNum type="arabicPeriod"/>
            </a:pPr>
            <a:r>
              <a:rPr lang="en-US" dirty="0"/>
              <a:t>Select Source VMWare</a:t>
            </a:r>
          </a:p>
          <a:p>
            <a:pPr marL="342900" indent="-342900">
              <a:buAutoNum type="arabicPeriod"/>
            </a:pPr>
            <a:r>
              <a:rPr lang="en-US" dirty="0"/>
              <a:t>Configure Gateway VM (on premise)</a:t>
            </a:r>
          </a:p>
          <a:p>
            <a:pPr marL="342900" indent="-342900">
              <a:buAutoNum type="arabicPeriod"/>
            </a:pPr>
            <a:r>
              <a:rPr lang="en-US" dirty="0"/>
              <a:t>Connect </a:t>
            </a:r>
            <a:r>
              <a:rPr lang="en-US" dirty="0" err="1"/>
              <a:t>Vcenter</a:t>
            </a:r>
            <a:r>
              <a:rPr lang="en-US" dirty="0"/>
              <a:t> to ASR</a:t>
            </a:r>
          </a:p>
          <a:p>
            <a:pPr marL="342900" indent="-342900">
              <a:buAutoNum type="arabicPeriod"/>
            </a:pPr>
            <a:r>
              <a:rPr lang="en-US" dirty="0"/>
              <a:t>Establish Recovery Model</a:t>
            </a:r>
          </a:p>
          <a:p>
            <a:pPr marL="342900" indent="-342900">
              <a:buAutoNum type="arabicPeriod"/>
            </a:pPr>
            <a:r>
              <a:rPr lang="en-US" dirty="0"/>
              <a:t>Build Recovery Plan</a:t>
            </a:r>
          </a:p>
        </p:txBody>
      </p:sp>
    </p:spTree>
    <p:extLst>
      <p:ext uri="{BB962C8B-B14F-4D97-AF65-F5344CB8AC3E}">
        <p14:creationId xmlns:p14="http://schemas.microsoft.com/office/powerpoint/2010/main" val="31356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5758-C7FF-4679-B3A9-976C3770C197}"/>
              </a:ext>
            </a:extLst>
          </p:cNvPr>
          <p:cNvSpPr>
            <a:spLocks noGrp="1"/>
          </p:cNvSpPr>
          <p:nvPr>
            <p:ph type="title"/>
          </p:nvPr>
        </p:nvSpPr>
        <p:spPr/>
        <p:txBody>
          <a:bodyPr/>
          <a:lstStyle/>
          <a:p>
            <a:r>
              <a:rPr lang="en-US" b="1" dirty="0"/>
              <a:t>Site Recovery Setup - validation</a:t>
            </a:r>
          </a:p>
        </p:txBody>
      </p:sp>
      <p:sp>
        <p:nvSpPr>
          <p:cNvPr id="3" name="Content Placeholder 2">
            <a:extLst>
              <a:ext uri="{FF2B5EF4-FFF2-40B4-BE49-F238E27FC236}">
                <a16:creationId xmlns:a16="http://schemas.microsoft.com/office/drawing/2014/main" id="{70587557-BF5C-4339-9AAA-EB8F1D15F7E3}"/>
              </a:ext>
            </a:extLst>
          </p:cNvPr>
          <p:cNvSpPr>
            <a:spLocks noGrp="1"/>
          </p:cNvSpPr>
          <p:nvPr>
            <p:ph idx="1"/>
          </p:nvPr>
        </p:nvSpPr>
        <p:spPr/>
        <p:txBody>
          <a:bodyPr/>
          <a:lstStyle/>
          <a:p>
            <a:pPr marL="0" indent="0">
              <a:buNone/>
            </a:pPr>
            <a:r>
              <a:rPr lang="en-US" dirty="0"/>
              <a:t>Gateway/Configuration server – Verify Connection Status Post deploy.</a:t>
            </a:r>
          </a:p>
          <a:p>
            <a:pPr marL="0" indent="0">
              <a:buNone/>
            </a:pPr>
            <a:endParaRPr lang="en-US" dirty="0"/>
          </a:p>
        </p:txBody>
      </p:sp>
      <p:pic>
        <p:nvPicPr>
          <p:cNvPr id="4" name="Picture 3">
            <a:extLst>
              <a:ext uri="{FF2B5EF4-FFF2-40B4-BE49-F238E27FC236}">
                <a16:creationId xmlns:a16="http://schemas.microsoft.com/office/drawing/2014/main" id="{02928F15-F574-4AA5-AA6F-592481021CBD}"/>
              </a:ext>
            </a:extLst>
          </p:cNvPr>
          <p:cNvPicPr>
            <a:picLocks noChangeAspect="1"/>
          </p:cNvPicPr>
          <p:nvPr/>
        </p:nvPicPr>
        <p:blipFill>
          <a:blip r:embed="rId2"/>
          <a:stretch>
            <a:fillRect/>
          </a:stretch>
        </p:blipFill>
        <p:spPr>
          <a:xfrm>
            <a:off x="838200" y="2445830"/>
            <a:ext cx="10896177" cy="2709692"/>
          </a:xfrm>
          <a:prstGeom prst="rect">
            <a:avLst/>
          </a:prstGeom>
        </p:spPr>
      </p:pic>
    </p:spTree>
    <p:extLst>
      <p:ext uri="{BB962C8B-B14F-4D97-AF65-F5344CB8AC3E}">
        <p14:creationId xmlns:p14="http://schemas.microsoft.com/office/powerpoint/2010/main" val="108565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818B-2B71-4D54-9E57-08D7F34B7C45}"/>
              </a:ext>
            </a:extLst>
          </p:cNvPr>
          <p:cNvSpPr>
            <a:spLocks noGrp="1"/>
          </p:cNvSpPr>
          <p:nvPr>
            <p:ph type="title"/>
          </p:nvPr>
        </p:nvSpPr>
        <p:spPr/>
        <p:txBody>
          <a:bodyPr/>
          <a:lstStyle/>
          <a:p>
            <a:r>
              <a:rPr lang="en-US" b="1" dirty="0"/>
              <a:t>Site Recovery Setup - validation</a:t>
            </a:r>
          </a:p>
        </p:txBody>
      </p:sp>
      <p:sp>
        <p:nvSpPr>
          <p:cNvPr id="3" name="Content Placeholder 2">
            <a:extLst>
              <a:ext uri="{FF2B5EF4-FFF2-40B4-BE49-F238E27FC236}">
                <a16:creationId xmlns:a16="http://schemas.microsoft.com/office/drawing/2014/main" id="{0CA114E2-799E-4743-95C4-3697DFF141F5}"/>
              </a:ext>
            </a:extLst>
          </p:cNvPr>
          <p:cNvSpPr>
            <a:spLocks noGrp="1"/>
          </p:cNvSpPr>
          <p:nvPr>
            <p:ph idx="1"/>
          </p:nvPr>
        </p:nvSpPr>
        <p:spPr>
          <a:xfrm>
            <a:off x="532435" y="1438835"/>
            <a:ext cx="11482087" cy="4738128"/>
          </a:xfrm>
        </p:spPr>
        <p:txBody>
          <a:bodyPr/>
          <a:lstStyle/>
          <a:p>
            <a:pPr marL="0" indent="0">
              <a:buNone/>
            </a:pPr>
            <a:r>
              <a:rPr lang="en-US" sz="2400" dirty="0"/>
              <a:t>Verity Process Server/Master Target Server and </a:t>
            </a:r>
            <a:r>
              <a:rPr lang="en-US" sz="2400" dirty="0" err="1"/>
              <a:t>VCenters</a:t>
            </a:r>
            <a:r>
              <a:rPr lang="en-US" sz="2400" dirty="0"/>
              <a:t> are connected post installation.</a:t>
            </a:r>
          </a:p>
          <a:p>
            <a:pPr marL="0" indent="0">
              <a:buNone/>
            </a:pPr>
            <a:endParaRPr lang="en-US" dirty="0"/>
          </a:p>
        </p:txBody>
      </p:sp>
      <p:pic>
        <p:nvPicPr>
          <p:cNvPr id="4" name="Picture 3">
            <a:extLst>
              <a:ext uri="{FF2B5EF4-FFF2-40B4-BE49-F238E27FC236}">
                <a16:creationId xmlns:a16="http://schemas.microsoft.com/office/drawing/2014/main" id="{E65F31E5-6EBF-44CD-B061-7D2E52D8E826}"/>
              </a:ext>
            </a:extLst>
          </p:cNvPr>
          <p:cNvPicPr>
            <a:picLocks noChangeAspect="1"/>
          </p:cNvPicPr>
          <p:nvPr/>
        </p:nvPicPr>
        <p:blipFill>
          <a:blip r:embed="rId2"/>
          <a:stretch>
            <a:fillRect/>
          </a:stretch>
        </p:blipFill>
        <p:spPr>
          <a:xfrm>
            <a:off x="532435" y="1901389"/>
            <a:ext cx="4937648" cy="4064872"/>
          </a:xfrm>
          <a:prstGeom prst="rect">
            <a:avLst/>
          </a:prstGeom>
        </p:spPr>
      </p:pic>
    </p:spTree>
    <p:extLst>
      <p:ext uri="{BB962C8B-B14F-4D97-AF65-F5344CB8AC3E}">
        <p14:creationId xmlns:p14="http://schemas.microsoft.com/office/powerpoint/2010/main" val="9954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0BB9-D478-4CA7-A228-DFF79BA460E8}"/>
              </a:ext>
            </a:extLst>
          </p:cNvPr>
          <p:cNvSpPr>
            <a:spLocks noGrp="1"/>
          </p:cNvSpPr>
          <p:nvPr>
            <p:ph type="title"/>
          </p:nvPr>
        </p:nvSpPr>
        <p:spPr/>
        <p:txBody>
          <a:bodyPr/>
          <a:lstStyle/>
          <a:p>
            <a:r>
              <a:rPr lang="en-US" b="1" dirty="0"/>
              <a:t>VM Prerequisites prior to replication</a:t>
            </a:r>
          </a:p>
        </p:txBody>
      </p:sp>
      <p:sp>
        <p:nvSpPr>
          <p:cNvPr id="3" name="Content Placeholder 2">
            <a:extLst>
              <a:ext uri="{FF2B5EF4-FFF2-40B4-BE49-F238E27FC236}">
                <a16:creationId xmlns:a16="http://schemas.microsoft.com/office/drawing/2014/main" id="{31A354A8-FC8C-4970-B151-22C4878407E7}"/>
              </a:ext>
            </a:extLst>
          </p:cNvPr>
          <p:cNvSpPr>
            <a:spLocks noGrp="1"/>
          </p:cNvSpPr>
          <p:nvPr>
            <p:ph idx="1"/>
          </p:nvPr>
        </p:nvSpPr>
        <p:spPr/>
        <p:txBody>
          <a:bodyPr/>
          <a:lstStyle/>
          <a:p>
            <a:pPr marL="0" indent="0">
              <a:buNone/>
            </a:pPr>
            <a:r>
              <a:rPr lang="en-US" dirty="0"/>
              <a:t>On Premise VM:</a:t>
            </a:r>
          </a:p>
          <a:p>
            <a:pPr marL="457200" lvl="1" indent="0">
              <a:buNone/>
            </a:pPr>
            <a:r>
              <a:rPr lang="en-US" sz="2000" dirty="0"/>
              <a:t>1. VMWare tools must be installed.</a:t>
            </a:r>
          </a:p>
          <a:p>
            <a:pPr marL="457200" lvl="1" indent="0">
              <a:buNone/>
            </a:pPr>
            <a:r>
              <a:rPr lang="en-US" sz="2000" dirty="0"/>
              <a:t>2. VM powered on.</a:t>
            </a:r>
          </a:p>
          <a:p>
            <a:pPr marL="457200" lvl="1" indent="0">
              <a:buNone/>
            </a:pPr>
            <a:r>
              <a:rPr lang="en-US" sz="2000" dirty="0"/>
              <a:t>3. VM needs internet access.</a:t>
            </a:r>
          </a:p>
          <a:p>
            <a:pPr marL="457200" lvl="1" indent="0">
              <a:buNone/>
            </a:pPr>
            <a:r>
              <a:rPr lang="en-US" sz="2000" dirty="0"/>
              <a:t>4. UAC disabled (if windows)</a:t>
            </a:r>
          </a:p>
          <a:p>
            <a:pPr marL="457200" lvl="1" indent="0">
              <a:buNone/>
            </a:pPr>
            <a:r>
              <a:rPr lang="en-US" sz="2000" dirty="0"/>
              <a:t>5. Verify Admin/Root level access to </a:t>
            </a:r>
            <a:r>
              <a:rPr lang="en-US" sz="2000" dirty="0" err="1"/>
              <a:t>vm</a:t>
            </a:r>
            <a:r>
              <a:rPr lang="en-US" sz="2000" dirty="0"/>
              <a:t>.</a:t>
            </a:r>
          </a:p>
          <a:p>
            <a:pPr marL="457200" lvl="1" indent="0">
              <a:buNone/>
            </a:pPr>
            <a:endParaRPr lang="en-US" sz="2000" dirty="0"/>
          </a:p>
          <a:p>
            <a:endParaRPr lang="en-US" dirty="0"/>
          </a:p>
        </p:txBody>
      </p:sp>
    </p:spTree>
    <p:extLst>
      <p:ext uri="{BB962C8B-B14F-4D97-AF65-F5344CB8AC3E}">
        <p14:creationId xmlns:p14="http://schemas.microsoft.com/office/powerpoint/2010/main" val="187231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C2A9-F7BF-454C-BB2B-9EEFB2DF68A2}"/>
              </a:ext>
            </a:extLst>
          </p:cNvPr>
          <p:cNvSpPr>
            <a:spLocks noGrp="1"/>
          </p:cNvSpPr>
          <p:nvPr>
            <p:ph type="title"/>
          </p:nvPr>
        </p:nvSpPr>
        <p:spPr>
          <a:xfrm>
            <a:off x="838200" y="365126"/>
            <a:ext cx="10515600" cy="977538"/>
          </a:xfrm>
        </p:spPr>
        <p:txBody>
          <a:bodyPr/>
          <a:lstStyle/>
          <a:p>
            <a:r>
              <a:rPr lang="en-US" b="1" dirty="0"/>
              <a:t>Process to Enable Replication</a:t>
            </a:r>
          </a:p>
        </p:txBody>
      </p:sp>
      <p:sp>
        <p:nvSpPr>
          <p:cNvPr id="3" name="Content Placeholder 2">
            <a:extLst>
              <a:ext uri="{FF2B5EF4-FFF2-40B4-BE49-F238E27FC236}">
                <a16:creationId xmlns:a16="http://schemas.microsoft.com/office/drawing/2014/main" id="{79942465-E528-419A-8581-449AAABAAB34}"/>
              </a:ext>
            </a:extLst>
          </p:cNvPr>
          <p:cNvSpPr>
            <a:spLocks noGrp="1"/>
          </p:cNvSpPr>
          <p:nvPr>
            <p:ph idx="1"/>
          </p:nvPr>
        </p:nvSpPr>
        <p:spPr>
          <a:xfrm>
            <a:off x="838200" y="1203767"/>
            <a:ext cx="10515600" cy="4973196"/>
          </a:xfrm>
        </p:spPr>
        <p:txBody>
          <a:bodyPr>
            <a:normAutofit fontScale="70000" lnSpcReduction="20000"/>
          </a:bodyPr>
          <a:lstStyle/>
          <a:p>
            <a:pPr marL="0" indent="0">
              <a:buNone/>
            </a:pPr>
            <a:r>
              <a:rPr lang="en-US" sz="3600" dirty="0"/>
              <a:t>In Azure (ASR)</a:t>
            </a:r>
          </a:p>
          <a:p>
            <a:pPr marL="0" indent="0">
              <a:buNone/>
            </a:pPr>
            <a:r>
              <a:rPr lang="en-US" sz="3600" dirty="0"/>
              <a:t>	</a:t>
            </a:r>
            <a:r>
              <a:rPr lang="en-US" dirty="0"/>
              <a:t>1. Enter into Recovery Services Vault</a:t>
            </a:r>
          </a:p>
          <a:p>
            <a:pPr marL="0" indent="0">
              <a:buNone/>
            </a:pPr>
            <a:r>
              <a:rPr lang="en-US" dirty="0"/>
              <a:t>	2. Select Replicated Items -&gt; Select Add Replication</a:t>
            </a:r>
          </a:p>
          <a:p>
            <a:pPr marL="0" indent="0">
              <a:buNone/>
            </a:pPr>
            <a:r>
              <a:rPr lang="en-US" dirty="0"/>
              <a:t>		a. Select Source/Target</a:t>
            </a:r>
          </a:p>
          <a:p>
            <a:pPr marL="0" indent="0">
              <a:buNone/>
            </a:pPr>
            <a:r>
              <a:rPr lang="en-US" dirty="0"/>
              <a:t>		b. Select VM(s)</a:t>
            </a:r>
          </a:p>
          <a:p>
            <a:pPr marL="0" indent="0">
              <a:buNone/>
            </a:pPr>
            <a:r>
              <a:rPr lang="en-US" dirty="0"/>
              <a:t>		c. Select Configuration Properties (user /disk)</a:t>
            </a:r>
          </a:p>
          <a:p>
            <a:pPr marL="0" indent="0">
              <a:buNone/>
            </a:pPr>
            <a:r>
              <a:rPr lang="en-US" dirty="0"/>
              <a:t>		d. Replication Settings (leave default)</a:t>
            </a:r>
          </a:p>
          <a:p>
            <a:pPr marL="0" indent="0">
              <a:buNone/>
            </a:pPr>
            <a:r>
              <a:rPr lang="en-US" dirty="0"/>
              <a:t>		e. Enable Replication</a:t>
            </a:r>
          </a:p>
          <a:p>
            <a:pPr marL="0" indent="0">
              <a:buNone/>
            </a:pPr>
            <a:r>
              <a:rPr lang="en-US" dirty="0"/>
              <a:t>			1. Process steps</a:t>
            </a:r>
          </a:p>
          <a:p>
            <a:pPr marL="0" indent="0">
              <a:buNone/>
            </a:pPr>
            <a:r>
              <a:rPr lang="en-US" dirty="0"/>
              <a:t>			2. Error Reporting.</a:t>
            </a:r>
          </a:p>
          <a:p>
            <a:pPr marL="0" indent="0">
              <a:buNone/>
            </a:pPr>
            <a:r>
              <a:rPr lang="en-US" dirty="0"/>
              <a:t>	3. Configure Recovery Plan </a:t>
            </a:r>
          </a:p>
          <a:p>
            <a:pPr marL="0" indent="0">
              <a:buNone/>
            </a:pPr>
            <a:r>
              <a:rPr lang="en-US" dirty="0"/>
              <a:t>		a. Pre-failover automation</a:t>
            </a:r>
          </a:p>
          <a:p>
            <a:pPr marL="0" indent="0">
              <a:buNone/>
            </a:pPr>
            <a:r>
              <a:rPr lang="en-US" dirty="0"/>
              <a:t>		b. Post-failover automation</a:t>
            </a:r>
          </a:p>
          <a:p>
            <a:pPr marL="0" indent="0">
              <a:buNone/>
            </a:pPr>
            <a:r>
              <a:rPr lang="en-US" dirty="0"/>
              <a:t>		c. Manual steps documented.</a:t>
            </a:r>
          </a:p>
          <a:p>
            <a:pPr marL="0" indent="0">
              <a:buNone/>
            </a:pPr>
            <a:endParaRPr lang="en-US" dirty="0"/>
          </a:p>
        </p:txBody>
      </p:sp>
    </p:spTree>
    <p:extLst>
      <p:ext uri="{BB962C8B-B14F-4D97-AF65-F5344CB8AC3E}">
        <p14:creationId xmlns:p14="http://schemas.microsoft.com/office/powerpoint/2010/main" val="67282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A07D-2A92-49C1-8449-38C171572872}"/>
              </a:ext>
            </a:extLst>
          </p:cNvPr>
          <p:cNvSpPr>
            <a:spLocks noGrp="1"/>
          </p:cNvSpPr>
          <p:nvPr>
            <p:ph type="title"/>
          </p:nvPr>
        </p:nvSpPr>
        <p:spPr>
          <a:xfrm>
            <a:off x="838200" y="365126"/>
            <a:ext cx="10515600" cy="977538"/>
          </a:xfrm>
        </p:spPr>
        <p:txBody>
          <a:bodyPr/>
          <a:lstStyle/>
          <a:p>
            <a:r>
              <a:rPr lang="en-US" b="1" dirty="0"/>
              <a:t>Process to Failover Infrastructure</a:t>
            </a:r>
          </a:p>
        </p:txBody>
      </p:sp>
      <p:sp>
        <p:nvSpPr>
          <p:cNvPr id="3" name="Content Placeholder 2">
            <a:extLst>
              <a:ext uri="{FF2B5EF4-FFF2-40B4-BE49-F238E27FC236}">
                <a16:creationId xmlns:a16="http://schemas.microsoft.com/office/drawing/2014/main" id="{AA6AD857-1CFB-4C72-9206-79340DEDE543}"/>
              </a:ext>
            </a:extLst>
          </p:cNvPr>
          <p:cNvSpPr>
            <a:spLocks noGrp="1"/>
          </p:cNvSpPr>
          <p:nvPr>
            <p:ph idx="1"/>
          </p:nvPr>
        </p:nvSpPr>
        <p:spPr>
          <a:xfrm>
            <a:off x="838200" y="1203767"/>
            <a:ext cx="10515600" cy="4973196"/>
          </a:xfrm>
        </p:spPr>
        <p:txBody>
          <a:bodyPr/>
          <a:lstStyle/>
          <a:p>
            <a:pPr marL="0" indent="0">
              <a:buNone/>
            </a:pPr>
            <a:r>
              <a:rPr lang="en-US" sz="3200" b="1" dirty="0"/>
              <a:t>In Azure</a:t>
            </a:r>
          </a:p>
          <a:p>
            <a:pPr marL="457200" lvl="1" indent="0">
              <a:buNone/>
            </a:pPr>
            <a:r>
              <a:rPr lang="en-US" sz="2800" dirty="0"/>
              <a:t>	1. Single VM</a:t>
            </a:r>
          </a:p>
          <a:p>
            <a:pPr marL="457200" lvl="1" indent="0">
              <a:buNone/>
            </a:pPr>
            <a:r>
              <a:rPr lang="en-US" sz="2800" dirty="0"/>
              <a:t>		a. In Azure -&gt; Recovery Services Vault -&gt; Replicated Items</a:t>
            </a:r>
          </a:p>
          <a:p>
            <a:pPr marL="457200" lvl="1" indent="0">
              <a:buNone/>
            </a:pPr>
            <a:r>
              <a:rPr lang="en-US" sz="2800" dirty="0"/>
              <a:t>		b. Check VM Health  (if error resolve errors)</a:t>
            </a:r>
          </a:p>
          <a:p>
            <a:pPr marL="457200" lvl="1" indent="0">
              <a:buNone/>
            </a:pPr>
            <a:r>
              <a:rPr lang="en-US" sz="2800" dirty="0"/>
              <a:t>		c.  Select Unplanned Failover and follow failover steps.</a:t>
            </a:r>
          </a:p>
          <a:p>
            <a:pPr marL="457200" lvl="1" indent="0">
              <a:buNone/>
            </a:pPr>
            <a:r>
              <a:rPr lang="en-US" sz="2800" dirty="0"/>
              <a:t>	2. Recovery Plan</a:t>
            </a:r>
          </a:p>
          <a:p>
            <a:pPr marL="457200" lvl="1" indent="0">
              <a:buNone/>
            </a:pPr>
            <a:r>
              <a:rPr lang="en-US" sz="2800" dirty="0"/>
              <a:t>		a. In Azure -&gt; Recovery Services Vault  -&gt; Recovery Plan</a:t>
            </a:r>
          </a:p>
          <a:p>
            <a:pPr marL="457200" lvl="1" indent="0">
              <a:buNone/>
            </a:pPr>
            <a:r>
              <a:rPr lang="en-US" sz="2800" dirty="0"/>
              <a:t>		b. Select Unplanned Failover</a:t>
            </a:r>
          </a:p>
          <a:p>
            <a:pPr marL="457200" lvl="1" indent="0">
              <a:buNone/>
            </a:pPr>
            <a:r>
              <a:rPr lang="en-US" sz="2800" dirty="0"/>
              <a:t>	3. Test Failover.</a:t>
            </a:r>
          </a:p>
          <a:p>
            <a:pPr marL="457200" lvl="1" indent="0">
              <a:buNone/>
            </a:pPr>
            <a:r>
              <a:rPr lang="en-US" sz="2800" dirty="0"/>
              <a:t>	4. ASR vs </a:t>
            </a:r>
            <a:r>
              <a:rPr lang="en-US" sz="2800" dirty="0" err="1"/>
              <a:t>Zerto</a:t>
            </a:r>
            <a:r>
              <a:rPr lang="en-US" sz="2800" dirty="0"/>
              <a:t> Terminology</a:t>
            </a:r>
          </a:p>
          <a:p>
            <a:pPr marL="0" indent="0">
              <a:buNone/>
            </a:pPr>
            <a:endParaRPr lang="en-US" dirty="0"/>
          </a:p>
        </p:txBody>
      </p:sp>
    </p:spTree>
    <p:extLst>
      <p:ext uri="{BB962C8B-B14F-4D97-AF65-F5344CB8AC3E}">
        <p14:creationId xmlns:p14="http://schemas.microsoft.com/office/powerpoint/2010/main" val="3084556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333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Azure Site Recovery (ASR) for VM Migration Use Case</vt:lpstr>
      <vt:lpstr>Problem Statement: </vt:lpstr>
      <vt:lpstr>Review Installation Guide</vt:lpstr>
      <vt:lpstr>Site Recovery Setup Wizard</vt:lpstr>
      <vt:lpstr>Site Recovery Setup - validation</vt:lpstr>
      <vt:lpstr>Site Recovery Setup - validation</vt:lpstr>
      <vt:lpstr>VM Prerequisites prior to replication</vt:lpstr>
      <vt:lpstr>Process to Enable Replication</vt:lpstr>
      <vt:lpstr>Process to Failover Infrastructure</vt:lpstr>
      <vt:lpstr>Nuances of Azure Site Recovery</vt:lpstr>
      <vt:lpstr>Manual Migrations/Other Tools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Site Recovery (ASR) for VM Migration Use Case</dc:title>
  <dc:creator>Coudriet, David</dc:creator>
  <cp:lastModifiedBy>Coudriet, David</cp:lastModifiedBy>
  <cp:revision>7</cp:revision>
  <dcterms:created xsi:type="dcterms:W3CDTF">2018-02-10T18:57:40Z</dcterms:created>
  <dcterms:modified xsi:type="dcterms:W3CDTF">2018-02-10T22:42:01Z</dcterms:modified>
</cp:coreProperties>
</file>