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1pPr>
    <a:lvl2pPr marL="1492301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2pPr>
    <a:lvl3pPr marL="2984602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3pPr>
    <a:lvl4pPr marL="4476902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4pPr>
    <a:lvl5pPr marL="5969203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5pPr>
    <a:lvl6pPr marL="7461504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6pPr>
    <a:lvl7pPr marL="8953805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7pPr>
    <a:lvl8pPr marL="10446106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8pPr>
    <a:lvl9pPr marL="11938406" algn="l" defTabSz="2984602" rtl="0" eaLnBrk="1" latinLnBrk="0" hangingPunct="1">
      <a:defRPr sz="58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/>
    <p:restoredTop sz="94719"/>
  </p:normalViewPr>
  <p:slideViewPr>
    <p:cSldViewPr snapToGrid="0" snapToObjects="1">
      <p:cViewPr>
        <p:scale>
          <a:sx n="30" d="100"/>
          <a:sy n="30" d="100"/>
        </p:scale>
        <p:origin x="13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C63F-9167-5543-AB60-A85932F1D66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CF97-78E7-0A4D-8640-B4AB7805A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130" y="31266296"/>
            <a:ext cx="6114030" cy="1408265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2D7A1F42-474E-B44E-AA11-780649D5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34910"/>
            <a:ext cx="39624000" cy="4015619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D57E2-0EDA-8A4D-A084-3DB70D00B0AD}"/>
              </a:ext>
            </a:extLst>
          </p:cNvPr>
          <p:cNvSpPr txBox="1"/>
          <p:nvPr/>
        </p:nvSpPr>
        <p:spPr>
          <a:xfrm>
            <a:off x="2133600" y="1339072"/>
            <a:ext cx="39624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Evaluating the Accuracy and Coverage performance of Collaborative Filtering, </a:t>
            </a:r>
          </a:p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Content-based, and Hybrid Recommender Systems</a:t>
            </a:r>
          </a:p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Brad Shook, Daniel Cowan, Drew Dibble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7FFAAA-B6A2-E247-BE97-AB9B85F0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26841"/>
            <a:ext cx="19210020" cy="9617959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6DBDD-7A4F-F947-9859-8AE92373E218}"/>
              </a:ext>
            </a:extLst>
          </p:cNvPr>
          <p:cNvSpPr txBox="1"/>
          <p:nvPr/>
        </p:nvSpPr>
        <p:spPr>
          <a:xfrm>
            <a:off x="3829048" y="6151622"/>
            <a:ext cx="15819120" cy="889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3200" dirty="0">
              <a:solidFill>
                <a:srgbClr val="0070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Recommender systems harness data to provide personalized recommendations for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recommendations ease the burden on the user of sifting through all of their options while simultaneously increasing the platform’s likelihood of providing accurate recommendations to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are two overarching types of recommender systems: collaborative filtering, content-based, and hybrid methods.</a:t>
            </a:r>
          </a:p>
          <a:p>
            <a:pPr marL="19495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can be performed using a user-based method, an item-based method, through matrix factorization, or even through a neural network.</a:t>
            </a:r>
          </a:p>
          <a:p>
            <a:pPr marL="1949501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Content-based methods utilize item descriptions and a profile of user interests.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Hybrid methods combine components of collaborative filtering and content-based methods to limit the disadvantages of either method individually [1].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developed and evaluated the 10 recommender systems specified in our Thesis.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A5CD5B-FD2C-EC4D-A995-232AAA09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7582" y="20355029"/>
            <a:ext cx="19210018" cy="6843217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63F5A-E477-9C48-8025-A1ED986813C4}"/>
              </a:ext>
            </a:extLst>
          </p:cNvPr>
          <p:cNvSpPr txBox="1"/>
          <p:nvPr/>
        </p:nvSpPr>
        <p:spPr>
          <a:xfrm>
            <a:off x="23679150" y="20794754"/>
            <a:ext cx="15819120" cy="684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[1] Robin Burke. 2002. Hybrid Recommender Systems: Survey and Experiments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[2] Carlos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Seminario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David Wilson. 2012. Case study evaluation of Mahout as a recommender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Xiangnan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He et al. 2017. Neural Collaborative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[4] Desrosiers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Karypis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2011. A comprehensive survey of neighborhood-based recommendation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Herlocker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al. 1999. An algorithmic framework for performing collaborative filtering.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Koren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et al. 2009. Matrix factorization techniques for recommender systems.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1"/>
              </a:solidFill>
              <a:latin typeface="Helvetic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6FC04BC-D497-3442-A352-6BDFEC1C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98" y="16351741"/>
            <a:ext cx="19210020" cy="12080384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952A5E-CEC0-BB43-A738-4B7214263542}"/>
                  </a:ext>
                </a:extLst>
              </p:cNvPr>
              <p:cNvSpPr txBox="1"/>
              <p:nvPr/>
            </p:nvSpPr>
            <p:spPr>
              <a:xfrm>
                <a:off x="3829048" y="16600657"/>
                <a:ext cx="15819120" cy="11038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6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Thesis</a:t>
                </a:r>
              </a:p>
              <a:p>
                <a:endPara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 models to be evaluated: 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(4) Neighborhood-based user- and item-based collaborative filtering (CF) using Euclidean and Pearson distance for neighborhood determination [4,5]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Euclidean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chemeClr val="tx1"/>
                          </a:solidFill>
                        </a:rPr>
                        <m:t>distance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Pearson</m:t>
                      </m:r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distance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𝑢𝑣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𝑣𝑖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𝑣𝑖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8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41802" lvl="2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different values of similarity threshold and similarity significance weighting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 Matrix factorization CF using stochastic gradient descent and alternating least squares [6]</a:t>
                </a:r>
              </a:p>
              <a:p>
                <a:pPr marL="3841852" lvl="2" indent="-8572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Explore different values of regularization, number of factors, and learning rate (for gradient descent)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 Neural collaborative filtering (NCF) [3] 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 Term frequency-inverse document frequency content filtering (TFIDF-CB)</a:t>
                </a:r>
              </a:p>
              <a:p>
                <a:pPr marL="1949501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(2) Hybrid model using a) item-based CF with each of Euclidean and Pearson and b) TFIDF-CB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hypothesize that the hybrid models will outperform all individual recommender algorithms based on [1].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952A5E-CEC0-BB43-A738-4B7214263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48" y="16600657"/>
                <a:ext cx="15819120" cy="11038278"/>
              </a:xfrm>
              <a:prstGeom prst="rect">
                <a:avLst/>
              </a:prstGeom>
              <a:blipFill>
                <a:blip r:embed="rId3"/>
                <a:stretch>
                  <a:fillRect l="-2326" t="-1724" r="-96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7">
            <a:extLst>
              <a:ext uri="{FF2B5EF4-FFF2-40B4-BE49-F238E27FC236}">
                <a16:creationId xmlns:a16="http://schemas.microsoft.com/office/drawing/2014/main" id="{66997A8C-950F-734F-9E46-E3120A7CA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7582" y="5928769"/>
            <a:ext cx="19210020" cy="13616532"/>
          </a:xfrm>
          <a:prstGeom prst="rect">
            <a:avLst/>
          </a:prstGeom>
          <a:noFill/>
          <a:ln w="381000" cmpd="tri">
            <a:solidFill>
              <a:srgbClr val="AC192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A8CD3-D0C3-6446-9102-3021D63B4DA5}"/>
              </a:ext>
            </a:extLst>
          </p:cNvPr>
          <p:cNvSpPr txBox="1"/>
          <p:nvPr/>
        </p:nvSpPr>
        <p:spPr>
          <a:xfrm>
            <a:off x="24243032" y="6177684"/>
            <a:ext cx="15819120" cy="122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96397-6698-C54D-9900-03FF34E0D317}"/>
              </a:ext>
            </a:extLst>
          </p:cNvPr>
          <p:cNvSpPr txBox="1"/>
          <p:nvPr/>
        </p:nvSpPr>
        <p:spPr>
          <a:xfrm>
            <a:off x="24243030" y="15046365"/>
            <a:ext cx="15819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Figure 1 shows the statistics for the ML100k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implemented 10 different recommender systems ranging from user-based collaborative filtering nearest neighbor models to neural networks.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order to evaluate the 10 models, we used mean-squared error (MSE) and the accuracy-coverage metric [2].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models were tuned using a grid-search approach, with the accuracy-coverage metric determining the “best” set of hyperparameters. The hyperparameter sets were only considered if they yielded a coverage of at least 80%. </a:t>
            </a:r>
          </a:p>
        </p:txBody>
      </p:sp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021D1592-71E9-6A44-A405-0D1641694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4492" y="7369215"/>
            <a:ext cx="10236200" cy="767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0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1601</TotalTime>
  <Words>490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John-Michael</dc:creator>
  <cp:lastModifiedBy>Shook, Brad</cp:lastModifiedBy>
  <cp:revision>9</cp:revision>
  <dcterms:created xsi:type="dcterms:W3CDTF">2016-12-14T17:01:24Z</dcterms:created>
  <dcterms:modified xsi:type="dcterms:W3CDTF">2022-04-13T02:57:20Z</dcterms:modified>
</cp:coreProperties>
</file>