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0B10A-78F2-4D32-B08B-E9AED9A99854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BCF5CB8-2DAF-436E-B681-BE6B3CFE9B6A}">
      <dgm:prSet phldrT="[Texte]"/>
      <dgm:spPr>
        <a:solidFill>
          <a:schemeClr val="tx1"/>
        </a:solidFill>
      </dgm:spPr>
      <dgm:t>
        <a:bodyPr/>
        <a:lstStyle/>
        <a:p>
          <a:r>
            <a:rPr lang="fr-FR" dirty="0"/>
            <a:t>Pierre initiale</a:t>
          </a:r>
        </a:p>
      </dgm:t>
    </dgm:pt>
    <dgm:pt modelId="{E45A8EE0-FF23-498B-8F76-B5D9D5519170}" type="parTrans" cxnId="{0B9FD400-6648-404C-8571-7B3274FEC6D8}">
      <dgm:prSet/>
      <dgm:spPr/>
      <dgm:t>
        <a:bodyPr/>
        <a:lstStyle/>
        <a:p>
          <a:endParaRPr lang="fr-FR"/>
        </a:p>
      </dgm:t>
    </dgm:pt>
    <dgm:pt modelId="{2E7CAF3D-EFB2-4458-B195-F5F5EDD9B31A}" type="sibTrans" cxnId="{0B9FD400-6648-404C-8571-7B3274FEC6D8}">
      <dgm:prSet/>
      <dgm:spPr/>
      <dgm:t>
        <a:bodyPr/>
        <a:lstStyle/>
        <a:p>
          <a:endParaRPr lang="fr-FR"/>
        </a:p>
      </dgm:t>
    </dgm:pt>
    <dgm:pt modelId="{2DA41B5D-7D44-4E74-81A4-6D04C155A2EF}">
      <dgm:prSet phldrT="[Texte]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/>
            <a:t>Intersection voisine du haut</a:t>
          </a:r>
        </a:p>
      </dgm:t>
    </dgm:pt>
    <dgm:pt modelId="{4D2943CF-D914-4755-8B12-ED3B77B47500}" type="parTrans" cxnId="{C9A9B1CC-E2E6-42EE-BB37-9F5AA31C1715}">
      <dgm:prSet/>
      <dgm:spPr/>
      <dgm:t>
        <a:bodyPr/>
        <a:lstStyle/>
        <a:p>
          <a:endParaRPr lang="fr-FR"/>
        </a:p>
      </dgm:t>
    </dgm:pt>
    <dgm:pt modelId="{A0046F2B-7C7B-4820-9FA3-3DB509059EBB}" type="sibTrans" cxnId="{C9A9B1CC-E2E6-42EE-BB37-9F5AA31C1715}">
      <dgm:prSet/>
      <dgm:spPr/>
      <dgm:t>
        <a:bodyPr/>
        <a:lstStyle/>
        <a:p>
          <a:endParaRPr lang="fr-FR"/>
        </a:p>
      </dgm:t>
    </dgm:pt>
    <dgm:pt modelId="{8F35F93A-D443-46D0-8F7A-87F7531C3358}">
      <dgm:prSet phldrT="[Texte]"/>
      <dgm:spPr>
        <a:solidFill>
          <a:schemeClr val="tx1"/>
        </a:solidFill>
      </dgm:spPr>
      <dgm:t>
        <a:bodyPr/>
        <a:lstStyle/>
        <a:p>
          <a:r>
            <a:rPr lang="fr-FR" dirty="0"/>
            <a:t>Intersection voisine de droite</a:t>
          </a:r>
        </a:p>
      </dgm:t>
    </dgm:pt>
    <dgm:pt modelId="{4FFF0F7B-4F9F-495D-A2C2-D5F59ED528D0}" type="parTrans" cxnId="{107A0AE4-57D1-4C2A-A36F-6D56F0A98DB6}">
      <dgm:prSet/>
      <dgm:spPr/>
      <dgm:t>
        <a:bodyPr/>
        <a:lstStyle/>
        <a:p>
          <a:endParaRPr lang="fr-FR"/>
        </a:p>
      </dgm:t>
    </dgm:pt>
    <dgm:pt modelId="{202E695A-C785-4CF5-A199-6907CC1F7B21}" type="sibTrans" cxnId="{107A0AE4-57D1-4C2A-A36F-6D56F0A98DB6}">
      <dgm:prSet/>
      <dgm:spPr/>
      <dgm:t>
        <a:bodyPr/>
        <a:lstStyle/>
        <a:p>
          <a:endParaRPr lang="fr-FR"/>
        </a:p>
      </dgm:t>
    </dgm:pt>
    <dgm:pt modelId="{C09FDD3D-3660-4C76-84A5-58DC0E2B4820}">
      <dgm:prSet phldrT="[Texte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Intersection voisine du bas</a:t>
          </a:r>
        </a:p>
      </dgm:t>
    </dgm:pt>
    <dgm:pt modelId="{12415D11-6E75-40FB-8BA5-6E7E192DC204}" type="parTrans" cxnId="{F1295C1E-CE21-4626-94BD-E3EBC4DE2C5E}">
      <dgm:prSet/>
      <dgm:spPr/>
      <dgm:t>
        <a:bodyPr/>
        <a:lstStyle/>
        <a:p>
          <a:endParaRPr lang="fr-FR"/>
        </a:p>
      </dgm:t>
    </dgm:pt>
    <dgm:pt modelId="{39DA2030-70BD-4E7E-8F6B-96BFE19668FF}" type="sibTrans" cxnId="{F1295C1E-CE21-4626-94BD-E3EBC4DE2C5E}">
      <dgm:prSet/>
      <dgm:spPr/>
      <dgm:t>
        <a:bodyPr/>
        <a:lstStyle/>
        <a:p>
          <a:endParaRPr lang="fr-FR"/>
        </a:p>
      </dgm:t>
    </dgm:pt>
    <dgm:pt modelId="{6061F0AA-1912-4818-B017-D8F9CC1570A3}">
      <dgm:prSet phldrT="[Texte]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>
              <a:solidFill>
                <a:schemeClr val="bg2"/>
              </a:solidFill>
            </a:rPr>
            <a:t>Intersection voisine de gauche</a:t>
          </a:r>
        </a:p>
      </dgm:t>
    </dgm:pt>
    <dgm:pt modelId="{25938E65-A2DA-4A09-BFAA-F8B522ABCE4E}" type="parTrans" cxnId="{69F6C84E-686B-43FC-9051-5D3CA50E7877}">
      <dgm:prSet/>
      <dgm:spPr/>
      <dgm:t>
        <a:bodyPr/>
        <a:lstStyle/>
        <a:p>
          <a:endParaRPr lang="fr-FR"/>
        </a:p>
      </dgm:t>
    </dgm:pt>
    <dgm:pt modelId="{860903E4-DA90-41AF-BBF1-700A37BE2687}" type="sibTrans" cxnId="{69F6C84E-686B-43FC-9051-5D3CA50E7877}">
      <dgm:prSet/>
      <dgm:spPr/>
      <dgm:t>
        <a:bodyPr/>
        <a:lstStyle/>
        <a:p>
          <a:endParaRPr lang="fr-FR"/>
        </a:p>
      </dgm:t>
    </dgm:pt>
    <dgm:pt modelId="{0215D7F6-C293-49C2-A484-04514C18768D}" type="pres">
      <dgm:prSet presAssocID="{BC10B10A-78F2-4D32-B08B-E9AED9A998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4FD963-4165-45C9-A11E-32B55D5171AC}" type="pres">
      <dgm:prSet presAssocID="{9BCF5CB8-2DAF-436E-B681-BE6B3CFE9B6A}" presName="centerShape" presStyleLbl="node0" presStyleIdx="0" presStyleCnt="1"/>
      <dgm:spPr/>
    </dgm:pt>
    <dgm:pt modelId="{6C2F505D-B2EA-43F6-A703-399984FBB2DF}" type="pres">
      <dgm:prSet presAssocID="{4D2943CF-D914-4755-8B12-ED3B77B47500}" presName="parTrans" presStyleLbl="sibTrans2D1" presStyleIdx="0" presStyleCnt="4"/>
      <dgm:spPr/>
    </dgm:pt>
    <dgm:pt modelId="{9965490B-626E-4C5C-97C9-E9ADB40B6802}" type="pres">
      <dgm:prSet presAssocID="{4D2943CF-D914-4755-8B12-ED3B77B47500}" presName="connectorText" presStyleLbl="sibTrans2D1" presStyleIdx="0" presStyleCnt="4"/>
      <dgm:spPr/>
    </dgm:pt>
    <dgm:pt modelId="{4DD42E76-7322-4FF7-A6C8-EB6ED4E01322}" type="pres">
      <dgm:prSet presAssocID="{2DA41B5D-7D44-4E74-81A4-6D04C155A2EF}" presName="node" presStyleLbl="node1" presStyleIdx="0" presStyleCnt="4">
        <dgm:presLayoutVars>
          <dgm:bulletEnabled val="1"/>
        </dgm:presLayoutVars>
      </dgm:prSet>
      <dgm:spPr/>
    </dgm:pt>
    <dgm:pt modelId="{7C412F50-E052-47FD-8595-9C1824E3C799}" type="pres">
      <dgm:prSet presAssocID="{4FFF0F7B-4F9F-495D-A2C2-D5F59ED528D0}" presName="parTrans" presStyleLbl="sibTrans2D1" presStyleIdx="1" presStyleCnt="4"/>
      <dgm:spPr/>
    </dgm:pt>
    <dgm:pt modelId="{E47427AF-D686-4064-86BF-FE6BEF957BAB}" type="pres">
      <dgm:prSet presAssocID="{4FFF0F7B-4F9F-495D-A2C2-D5F59ED528D0}" presName="connectorText" presStyleLbl="sibTrans2D1" presStyleIdx="1" presStyleCnt="4"/>
      <dgm:spPr/>
    </dgm:pt>
    <dgm:pt modelId="{8E3D5034-559A-41A8-B9FD-C549D2B8C992}" type="pres">
      <dgm:prSet presAssocID="{8F35F93A-D443-46D0-8F7A-87F7531C3358}" presName="node" presStyleLbl="node1" presStyleIdx="1" presStyleCnt="4">
        <dgm:presLayoutVars>
          <dgm:bulletEnabled val="1"/>
        </dgm:presLayoutVars>
      </dgm:prSet>
      <dgm:spPr/>
    </dgm:pt>
    <dgm:pt modelId="{93699649-8995-4BED-A180-F2A4DE3C02F1}" type="pres">
      <dgm:prSet presAssocID="{12415D11-6E75-40FB-8BA5-6E7E192DC204}" presName="parTrans" presStyleLbl="sibTrans2D1" presStyleIdx="2" presStyleCnt="4"/>
      <dgm:spPr/>
    </dgm:pt>
    <dgm:pt modelId="{44816CDA-FB9B-41CC-A39A-22D8A29CAB6E}" type="pres">
      <dgm:prSet presAssocID="{12415D11-6E75-40FB-8BA5-6E7E192DC204}" presName="connectorText" presStyleLbl="sibTrans2D1" presStyleIdx="2" presStyleCnt="4"/>
      <dgm:spPr/>
    </dgm:pt>
    <dgm:pt modelId="{B6DEA477-C953-4084-B0E6-82D077DD0D98}" type="pres">
      <dgm:prSet presAssocID="{C09FDD3D-3660-4C76-84A5-58DC0E2B4820}" presName="node" presStyleLbl="node1" presStyleIdx="2" presStyleCnt="4">
        <dgm:presLayoutVars>
          <dgm:bulletEnabled val="1"/>
        </dgm:presLayoutVars>
      </dgm:prSet>
      <dgm:spPr/>
    </dgm:pt>
    <dgm:pt modelId="{C1303B62-7FFF-4CD8-8B26-7C7E1FE66F68}" type="pres">
      <dgm:prSet presAssocID="{25938E65-A2DA-4A09-BFAA-F8B522ABCE4E}" presName="parTrans" presStyleLbl="sibTrans2D1" presStyleIdx="3" presStyleCnt="4"/>
      <dgm:spPr/>
    </dgm:pt>
    <dgm:pt modelId="{B53E5816-4933-4350-9D6F-1FA8C671D337}" type="pres">
      <dgm:prSet presAssocID="{25938E65-A2DA-4A09-BFAA-F8B522ABCE4E}" presName="connectorText" presStyleLbl="sibTrans2D1" presStyleIdx="3" presStyleCnt="4"/>
      <dgm:spPr/>
    </dgm:pt>
    <dgm:pt modelId="{7EAD15BD-B374-453E-8C31-A17F3B5F57C2}" type="pres">
      <dgm:prSet presAssocID="{6061F0AA-1912-4818-B017-D8F9CC1570A3}" presName="node" presStyleLbl="node1" presStyleIdx="3" presStyleCnt="4">
        <dgm:presLayoutVars>
          <dgm:bulletEnabled val="1"/>
        </dgm:presLayoutVars>
      </dgm:prSet>
      <dgm:spPr/>
    </dgm:pt>
  </dgm:ptLst>
  <dgm:cxnLst>
    <dgm:cxn modelId="{0B9FD400-6648-404C-8571-7B3274FEC6D8}" srcId="{BC10B10A-78F2-4D32-B08B-E9AED9A99854}" destId="{9BCF5CB8-2DAF-436E-B681-BE6B3CFE9B6A}" srcOrd="0" destOrd="0" parTransId="{E45A8EE0-FF23-498B-8F76-B5D9D5519170}" sibTransId="{2E7CAF3D-EFB2-4458-B195-F5F5EDD9B31A}"/>
    <dgm:cxn modelId="{20A01D0D-3EDD-4D0E-A563-5DA03A1E90A9}" type="presOf" srcId="{4FFF0F7B-4F9F-495D-A2C2-D5F59ED528D0}" destId="{7C412F50-E052-47FD-8595-9C1824E3C799}" srcOrd="0" destOrd="0" presId="urn:microsoft.com/office/officeart/2005/8/layout/radial5"/>
    <dgm:cxn modelId="{F1295C1E-CE21-4626-94BD-E3EBC4DE2C5E}" srcId="{9BCF5CB8-2DAF-436E-B681-BE6B3CFE9B6A}" destId="{C09FDD3D-3660-4C76-84A5-58DC0E2B4820}" srcOrd="2" destOrd="0" parTransId="{12415D11-6E75-40FB-8BA5-6E7E192DC204}" sibTransId="{39DA2030-70BD-4E7E-8F6B-96BFE19668FF}"/>
    <dgm:cxn modelId="{9D68D71F-22FD-4046-8CA9-0AD03EB1190C}" type="presOf" srcId="{C09FDD3D-3660-4C76-84A5-58DC0E2B4820}" destId="{B6DEA477-C953-4084-B0E6-82D077DD0D98}" srcOrd="0" destOrd="0" presId="urn:microsoft.com/office/officeart/2005/8/layout/radial5"/>
    <dgm:cxn modelId="{43E84321-B91E-4515-B903-C035C500100F}" type="presOf" srcId="{4D2943CF-D914-4755-8B12-ED3B77B47500}" destId="{6C2F505D-B2EA-43F6-A703-399984FBB2DF}" srcOrd="0" destOrd="0" presId="urn:microsoft.com/office/officeart/2005/8/layout/radial5"/>
    <dgm:cxn modelId="{15DFC026-5AC8-4937-9C03-C21B5A8DC66F}" type="presOf" srcId="{8F35F93A-D443-46D0-8F7A-87F7531C3358}" destId="{8E3D5034-559A-41A8-B9FD-C549D2B8C992}" srcOrd="0" destOrd="0" presId="urn:microsoft.com/office/officeart/2005/8/layout/radial5"/>
    <dgm:cxn modelId="{52E29B29-DB0C-4BE3-908F-DA5D3FC4E5F3}" type="presOf" srcId="{4FFF0F7B-4F9F-495D-A2C2-D5F59ED528D0}" destId="{E47427AF-D686-4064-86BF-FE6BEF957BAB}" srcOrd="1" destOrd="0" presId="urn:microsoft.com/office/officeart/2005/8/layout/radial5"/>
    <dgm:cxn modelId="{BB76C648-8D31-4CAD-84C7-B295E57D92C9}" type="presOf" srcId="{25938E65-A2DA-4A09-BFAA-F8B522ABCE4E}" destId="{B53E5816-4933-4350-9D6F-1FA8C671D337}" srcOrd="1" destOrd="0" presId="urn:microsoft.com/office/officeart/2005/8/layout/radial5"/>
    <dgm:cxn modelId="{69F6C84E-686B-43FC-9051-5D3CA50E7877}" srcId="{9BCF5CB8-2DAF-436E-B681-BE6B3CFE9B6A}" destId="{6061F0AA-1912-4818-B017-D8F9CC1570A3}" srcOrd="3" destOrd="0" parTransId="{25938E65-A2DA-4A09-BFAA-F8B522ABCE4E}" sibTransId="{860903E4-DA90-41AF-BBF1-700A37BE2687}"/>
    <dgm:cxn modelId="{21BCEF54-7052-45D1-AD26-6227D1D3C174}" type="presOf" srcId="{12415D11-6E75-40FB-8BA5-6E7E192DC204}" destId="{93699649-8995-4BED-A180-F2A4DE3C02F1}" srcOrd="0" destOrd="0" presId="urn:microsoft.com/office/officeart/2005/8/layout/radial5"/>
    <dgm:cxn modelId="{06F4FB54-1129-4D85-AAE2-5A5DE0686FA9}" type="presOf" srcId="{4D2943CF-D914-4755-8B12-ED3B77B47500}" destId="{9965490B-626E-4C5C-97C9-E9ADB40B6802}" srcOrd="1" destOrd="0" presId="urn:microsoft.com/office/officeart/2005/8/layout/radial5"/>
    <dgm:cxn modelId="{78202D7F-7A69-46F4-9A60-D35FC51EDBC9}" type="presOf" srcId="{6061F0AA-1912-4818-B017-D8F9CC1570A3}" destId="{7EAD15BD-B374-453E-8C31-A17F3B5F57C2}" srcOrd="0" destOrd="0" presId="urn:microsoft.com/office/officeart/2005/8/layout/radial5"/>
    <dgm:cxn modelId="{11AC1EC5-4739-4E6D-949F-BB61881CDD39}" type="presOf" srcId="{9BCF5CB8-2DAF-436E-B681-BE6B3CFE9B6A}" destId="{7D4FD963-4165-45C9-A11E-32B55D5171AC}" srcOrd="0" destOrd="0" presId="urn:microsoft.com/office/officeart/2005/8/layout/radial5"/>
    <dgm:cxn modelId="{C9A9B1CC-E2E6-42EE-BB37-9F5AA31C1715}" srcId="{9BCF5CB8-2DAF-436E-B681-BE6B3CFE9B6A}" destId="{2DA41B5D-7D44-4E74-81A4-6D04C155A2EF}" srcOrd="0" destOrd="0" parTransId="{4D2943CF-D914-4755-8B12-ED3B77B47500}" sibTransId="{A0046F2B-7C7B-4820-9FA3-3DB509059EBB}"/>
    <dgm:cxn modelId="{D38B10E1-964E-4DC5-B3C1-4D291C09A5CD}" type="presOf" srcId="{25938E65-A2DA-4A09-BFAA-F8B522ABCE4E}" destId="{C1303B62-7FFF-4CD8-8B26-7C7E1FE66F68}" srcOrd="0" destOrd="0" presId="urn:microsoft.com/office/officeart/2005/8/layout/radial5"/>
    <dgm:cxn modelId="{1F49A8E1-4EE1-4E9F-BB2F-022A982BCCAB}" type="presOf" srcId="{BC10B10A-78F2-4D32-B08B-E9AED9A99854}" destId="{0215D7F6-C293-49C2-A484-04514C18768D}" srcOrd="0" destOrd="0" presId="urn:microsoft.com/office/officeart/2005/8/layout/radial5"/>
    <dgm:cxn modelId="{107A0AE4-57D1-4C2A-A36F-6D56F0A98DB6}" srcId="{9BCF5CB8-2DAF-436E-B681-BE6B3CFE9B6A}" destId="{8F35F93A-D443-46D0-8F7A-87F7531C3358}" srcOrd="1" destOrd="0" parTransId="{4FFF0F7B-4F9F-495D-A2C2-D5F59ED528D0}" sibTransId="{202E695A-C785-4CF5-A199-6907CC1F7B21}"/>
    <dgm:cxn modelId="{EEABE8EF-1AB4-47C2-A740-1B5DBB23C1AF}" type="presOf" srcId="{12415D11-6E75-40FB-8BA5-6E7E192DC204}" destId="{44816CDA-FB9B-41CC-A39A-22D8A29CAB6E}" srcOrd="1" destOrd="0" presId="urn:microsoft.com/office/officeart/2005/8/layout/radial5"/>
    <dgm:cxn modelId="{6CDED3F1-DB91-4B63-B89A-EEDCB8379F74}" type="presOf" srcId="{2DA41B5D-7D44-4E74-81A4-6D04C155A2EF}" destId="{4DD42E76-7322-4FF7-A6C8-EB6ED4E01322}" srcOrd="0" destOrd="0" presId="urn:microsoft.com/office/officeart/2005/8/layout/radial5"/>
    <dgm:cxn modelId="{1B5C33DB-7845-4C8F-8B77-00A86978EC12}" type="presParOf" srcId="{0215D7F6-C293-49C2-A484-04514C18768D}" destId="{7D4FD963-4165-45C9-A11E-32B55D5171AC}" srcOrd="0" destOrd="0" presId="urn:microsoft.com/office/officeart/2005/8/layout/radial5"/>
    <dgm:cxn modelId="{8F125AC8-76F2-4C3A-9014-9EB035455DFB}" type="presParOf" srcId="{0215D7F6-C293-49C2-A484-04514C18768D}" destId="{6C2F505D-B2EA-43F6-A703-399984FBB2DF}" srcOrd="1" destOrd="0" presId="urn:microsoft.com/office/officeart/2005/8/layout/radial5"/>
    <dgm:cxn modelId="{870C069D-FC4D-49FF-BB64-0646C3E9583E}" type="presParOf" srcId="{6C2F505D-B2EA-43F6-A703-399984FBB2DF}" destId="{9965490B-626E-4C5C-97C9-E9ADB40B6802}" srcOrd="0" destOrd="0" presId="urn:microsoft.com/office/officeart/2005/8/layout/radial5"/>
    <dgm:cxn modelId="{61DD4C56-A487-4960-925C-32EC98549291}" type="presParOf" srcId="{0215D7F6-C293-49C2-A484-04514C18768D}" destId="{4DD42E76-7322-4FF7-A6C8-EB6ED4E01322}" srcOrd="2" destOrd="0" presId="urn:microsoft.com/office/officeart/2005/8/layout/radial5"/>
    <dgm:cxn modelId="{0C31EED0-9765-4DAF-9846-D72675344149}" type="presParOf" srcId="{0215D7F6-C293-49C2-A484-04514C18768D}" destId="{7C412F50-E052-47FD-8595-9C1824E3C799}" srcOrd="3" destOrd="0" presId="urn:microsoft.com/office/officeart/2005/8/layout/radial5"/>
    <dgm:cxn modelId="{1C38CF31-245B-4764-86E7-49AD5A1D2D1A}" type="presParOf" srcId="{7C412F50-E052-47FD-8595-9C1824E3C799}" destId="{E47427AF-D686-4064-86BF-FE6BEF957BAB}" srcOrd="0" destOrd="0" presId="urn:microsoft.com/office/officeart/2005/8/layout/radial5"/>
    <dgm:cxn modelId="{9F453A14-23BD-436D-82F0-43A6F02C3242}" type="presParOf" srcId="{0215D7F6-C293-49C2-A484-04514C18768D}" destId="{8E3D5034-559A-41A8-B9FD-C549D2B8C992}" srcOrd="4" destOrd="0" presId="urn:microsoft.com/office/officeart/2005/8/layout/radial5"/>
    <dgm:cxn modelId="{1C7AE9AE-748C-4B16-91B1-C29DB4DDE2CF}" type="presParOf" srcId="{0215D7F6-C293-49C2-A484-04514C18768D}" destId="{93699649-8995-4BED-A180-F2A4DE3C02F1}" srcOrd="5" destOrd="0" presId="urn:microsoft.com/office/officeart/2005/8/layout/radial5"/>
    <dgm:cxn modelId="{FE60968C-FEB1-4DCF-93F8-6E899AA55837}" type="presParOf" srcId="{93699649-8995-4BED-A180-F2A4DE3C02F1}" destId="{44816CDA-FB9B-41CC-A39A-22D8A29CAB6E}" srcOrd="0" destOrd="0" presId="urn:microsoft.com/office/officeart/2005/8/layout/radial5"/>
    <dgm:cxn modelId="{01C69EAA-7E84-48C1-BEAA-E017A2812C6A}" type="presParOf" srcId="{0215D7F6-C293-49C2-A484-04514C18768D}" destId="{B6DEA477-C953-4084-B0E6-82D077DD0D98}" srcOrd="6" destOrd="0" presId="urn:microsoft.com/office/officeart/2005/8/layout/radial5"/>
    <dgm:cxn modelId="{004B21A5-07F1-41D6-9DE6-BF141563B7C1}" type="presParOf" srcId="{0215D7F6-C293-49C2-A484-04514C18768D}" destId="{C1303B62-7FFF-4CD8-8B26-7C7E1FE66F68}" srcOrd="7" destOrd="0" presId="urn:microsoft.com/office/officeart/2005/8/layout/radial5"/>
    <dgm:cxn modelId="{18186A5A-3871-4F9D-86D1-22E1AF6B4012}" type="presParOf" srcId="{C1303B62-7FFF-4CD8-8B26-7C7E1FE66F68}" destId="{B53E5816-4933-4350-9D6F-1FA8C671D337}" srcOrd="0" destOrd="0" presId="urn:microsoft.com/office/officeart/2005/8/layout/radial5"/>
    <dgm:cxn modelId="{112A50E4-F80B-491A-A64C-9FF70C652502}" type="presParOf" srcId="{0215D7F6-C293-49C2-A484-04514C18768D}" destId="{7EAD15BD-B374-453E-8C31-A17F3B5F57C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FD963-4165-45C9-A11E-32B55D5171AC}">
      <dsp:nvSpPr>
        <dsp:cNvPr id="0" name=""/>
        <dsp:cNvSpPr/>
      </dsp:nvSpPr>
      <dsp:spPr>
        <a:xfrm>
          <a:off x="2409863" y="1293503"/>
          <a:ext cx="782952" cy="782952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Pierre initiale</a:t>
          </a:r>
        </a:p>
      </dsp:txBody>
      <dsp:txXfrm>
        <a:off x="2524524" y="1408164"/>
        <a:ext cx="553630" cy="553630"/>
      </dsp:txXfrm>
    </dsp:sp>
    <dsp:sp modelId="{6C2F505D-B2EA-43F6-A703-399984FBB2DF}">
      <dsp:nvSpPr>
        <dsp:cNvPr id="0" name=""/>
        <dsp:cNvSpPr/>
      </dsp:nvSpPr>
      <dsp:spPr>
        <a:xfrm rot="16200000">
          <a:off x="2718282" y="1008391"/>
          <a:ext cx="166114" cy="266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2743199" y="1086549"/>
        <a:ext cx="116280" cy="159721"/>
      </dsp:txXfrm>
    </dsp:sp>
    <dsp:sp modelId="{4DD42E76-7322-4FF7-A6C8-EB6ED4E01322}">
      <dsp:nvSpPr>
        <dsp:cNvPr id="0" name=""/>
        <dsp:cNvSpPr/>
      </dsp:nvSpPr>
      <dsp:spPr>
        <a:xfrm>
          <a:off x="2311994" y="1389"/>
          <a:ext cx="978690" cy="978690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Intersection voisine du haut</a:t>
          </a:r>
        </a:p>
      </dsp:txBody>
      <dsp:txXfrm>
        <a:off x="2455320" y="144715"/>
        <a:ext cx="692038" cy="692038"/>
      </dsp:txXfrm>
    </dsp:sp>
    <dsp:sp modelId="{7C412F50-E052-47FD-8595-9C1824E3C799}">
      <dsp:nvSpPr>
        <dsp:cNvPr id="0" name=""/>
        <dsp:cNvSpPr/>
      </dsp:nvSpPr>
      <dsp:spPr>
        <a:xfrm>
          <a:off x="3261769" y="1551878"/>
          <a:ext cx="166114" cy="266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3261769" y="1605119"/>
        <a:ext cx="116280" cy="159721"/>
      </dsp:txXfrm>
    </dsp:sp>
    <dsp:sp modelId="{8E3D5034-559A-41A8-B9FD-C549D2B8C992}">
      <dsp:nvSpPr>
        <dsp:cNvPr id="0" name=""/>
        <dsp:cNvSpPr/>
      </dsp:nvSpPr>
      <dsp:spPr>
        <a:xfrm>
          <a:off x="3506239" y="1195634"/>
          <a:ext cx="978690" cy="97869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Intersection voisine de droite</a:t>
          </a:r>
        </a:p>
      </dsp:txBody>
      <dsp:txXfrm>
        <a:off x="3649565" y="1338960"/>
        <a:ext cx="692038" cy="692038"/>
      </dsp:txXfrm>
    </dsp:sp>
    <dsp:sp modelId="{93699649-8995-4BED-A180-F2A4DE3C02F1}">
      <dsp:nvSpPr>
        <dsp:cNvPr id="0" name=""/>
        <dsp:cNvSpPr/>
      </dsp:nvSpPr>
      <dsp:spPr>
        <a:xfrm rot="5400000">
          <a:off x="2718282" y="2095364"/>
          <a:ext cx="166114" cy="266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2743199" y="2123688"/>
        <a:ext cx="116280" cy="159721"/>
      </dsp:txXfrm>
    </dsp:sp>
    <dsp:sp modelId="{B6DEA477-C953-4084-B0E6-82D077DD0D98}">
      <dsp:nvSpPr>
        <dsp:cNvPr id="0" name=""/>
        <dsp:cNvSpPr/>
      </dsp:nvSpPr>
      <dsp:spPr>
        <a:xfrm>
          <a:off x="2311994" y="2389879"/>
          <a:ext cx="978690" cy="97869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solidFill>
                <a:schemeClr val="tx1"/>
              </a:solidFill>
            </a:rPr>
            <a:t>Intersection voisine du bas</a:t>
          </a:r>
        </a:p>
      </dsp:txBody>
      <dsp:txXfrm>
        <a:off x="2455320" y="2533205"/>
        <a:ext cx="692038" cy="692038"/>
      </dsp:txXfrm>
    </dsp:sp>
    <dsp:sp modelId="{C1303B62-7FFF-4CD8-8B26-7C7E1FE66F68}">
      <dsp:nvSpPr>
        <dsp:cNvPr id="0" name=""/>
        <dsp:cNvSpPr/>
      </dsp:nvSpPr>
      <dsp:spPr>
        <a:xfrm rot="10800000">
          <a:off x="2174796" y="1551878"/>
          <a:ext cx="166114" cy="266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10800000">
        <a:off x="2224630" y="1605119"/>
        <a:ext cx="116280" cy="159721"/>
      </dsp:txXfrm>
    </dsp:sp>
    <dsp:sp modelId="{7EAD15BD-B374-453E-8C31-A17F3B5F57C2}">
      <dsp:nvSpPr>
        <dsp:cNvPr id="0" name=""/>
        <dsp:cNvSpPr/>
      </dsp:nvSpPr>
      <dsp:spPr>
        <a:xfrm>
          <a:off x="1117749" y="1195634"/>
          <a:ext cx="978690" cy="978690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tx1"/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solidFill>
                <a:schemeClr val="bg2"/>
              </a:solidFill>
            </a:rPr>
            <a:t>Intersection voisine de gauche</a:t>
          </a:r>
        </a:p>
      </dsp:txBody>
      <dsp:txXfrm>
        <a:off x="1261075" y="1338960"/>
        <a:ext cx="692038" cy="692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 75"/>
          <p:cNvPicPr/>
          <p:nvPr/>
        </p:nvPicPr>
        <p:blipFill>
          <a:blip r:embed="rId2"/>
          <a:stretch/>
        </p:blipFill>
        <p:spPr>
          <a:xfrm>
            <a:off x="0" y="2160"/>
            <a:ext cx="10080000" cy="566784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3960000" y="216000"/>
            <a:ext cx="5758200" cy="713520"/>
          </a:xfrm>
          <a:prstGeom prst="rect">
            <a:avLst/>
          </a:prstGeom>
          <a:noFill/>
          <a:ln w="0">
            <a:noFill/>
          </a:ln>
          <a:effectLst>
            <a:outerShdw dist="101823" dir="2700000">
              <a:srgbClr val="80808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PROJET JEU DE GO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884320" y="2411640"/>
            <a:ext cx="4462200" cy="189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AFATCHAWO </a:t>
            </a:r>
            <a:endParaRPr lang="fr-FR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40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DA CRUZ </a:t>
            </a:r>
            <a:endParaRPr lang="fr-FR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40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CHRIQUI</a:t>
            </a:r>
            <a:endParaRPr lang="fr-FR" sz="4000" b="0" strike="noStrike" spc="-1">
              <a:latin typeface="Arial"/>
            </a:endParaRPr>
          </a:p>
        </p:txBody>
      </p:sp>
      <p:pic>
        <p:nvPicPr>
          <p:cNvPr id="155" name="Image 78"/>
          <p:cNvPicPr/>
          <p:nvPr/>
        </p:nvPicPr>
        <p:blipFill>
          <a:blip r:embed="rId3"/>
          <a:stretch/>
        </p:blipFill>
        <p:spPr>
          <a:xfrm>
            <a:off x="288000" y="102600"/>
            <a:ext cx="1879200" cy="975600"/>
          </a:xfrm>
          <a:prstGeom prst="rect">
            <a:avLst/>
          </a:prstGeom>
          <a:ln w="0">
            <a:noFill/>
          </a:ln>
          <a:effectLst>
            <a:outerShdw dist="35638" dir="2700000">
              <a:srgbClr val="808080">
                <a:alpha val="15000"/>
              </a:srgbClr>
            </a:outerShdw>
          </a:effectLst>
        </p:spPr>
      </p:pic>
      <p:pic>
        <p:nvPicPr>
          <p:cNvPr id="156" name="Image 80"/>
          <p:cNvPicPr/>
          <p:nvPr/>
        </p:nvPicPr>
        <p:blipFill>
          <a:blip r:embed="rId4"/>
          <a:stretch/>
        </p:blipFill>
        <p:spPr>
          <a:xfrm>
            <a:off x="5832000" y="2187000"/>
            <a:ext cx="4462200" cy="2923200"/>
          </a:xfrm>
          <a:prstGeom prst="rect">
            <a:avLst/>
          </a:prstGeom>
          <a:ln w="0">
            <a:noFill/>
          </a:ln>
        </p:spPr>
      </p:pic>
      <p:pic>
        <p:nvPicPr>
          <p:cNvPr id="157" name="Image 81"/>
          <p:cNvPicPr/>
          <p:nvPr/>
        </p:nvPicPr>
        <p:blipFill>
          <a:blip r:embed="rId5"/>
          <a:stretch/>
        </p:blipFill>
        <p:spPr>
          <a:xfrm>
            <a:off x="7632000" y="2485440"/>
            <a:ext cx="790200" cy="147276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2496960" y="1250280"/>
            <a:ext cx="6501240" cy="87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6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Université de Cergy – L2 INFORMATIQUE</a:t>
            </a:r>
            <a:endParaRPr lang="fr-FR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6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Projet GLP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59" name="CustomShape 4" hidden="1"/>
          <p:cNvSpPr/>
          <p:nvPr/>
        </p:nvSpPr>
        <p:spPr>
          <a:xfrm>
            <a:off x="144000" y="5116680"/>
            <a:ext cx="1568880" cy="4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28/12/2020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9432000" y="5040000"/>
            <a:ext cx="59328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144360" y="5117040"/>
            <a:ext cx="1568880" cy="4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EE01A53-CF74-41FA-962B-A9E4DBD65FAD}" type="datetime1"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04/05/2021</a:t>
            </a:fld>
            <a:endParaRPr lang="fr-FR" sz="1800" b="0" strike="noStrike" spc="-1">
              <a:latin typeface="Arial"/>
            </a:endParaRPr>
          </a:p>
        </p:txBody>
      </p:sp>
      <p:pic>
        <p:nvPicPr>
          <p:cNvPr id="162" name="Image 4" descr="Une image contenant feu de signalisation, vérificateur&#10;&#10;Description générée automatiquement"/>
          <p:cNvPicPr/>
          <p:nvPr/>
        </p:nvPicPr>
        <p:blipFill>
          <a:blip r:embed="rId6"/>
          <a:stretch/>
        </p:blipFill>
        <p:spPr>
          <a:xfrm>
            <a:off x="698760" y="1737000"/>
            <a:ext cx="2795040" cy="2795040"/>
          </a:xfrm>
          <a:prstGeom prst="rect">
            <a:avLst/>
          </a:prstGeom>
          <a:ln w="0">
            <a:noFill/>
          </a:ln>
        </p:spPr>
      </p:pic>
      <p:sp>
        <p:nvSpPr>
          <p:cNvPr id="163" name="CustomShape 7"/>
          <p:cNvSpPr/>
          <p:nvPr/>
        </p:nvSpPr>
        <p:spPr>
          <a:xfrm>
            <a:off x="3681720" y="5117040"/>
            <a:ext cx="295272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AFATCHAWO – DA CRUZ – CHRIQUI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 3"/>
          <p:cNvPicPr/>
          <p:nvPr/>
        </p:nvPicPr>
        <p:blipFill>
          <a:blip r:embed="rId2"/>
          <a:stretch/>
        </p:blipFill>
        <p:spPr>
          <a:xfrm>
            <a:off x="3600" y="2880"/>
            <a:ext cx="10076760" cy="566892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3917160" y="218880"/>
            <a:ext cx="6108480" cy="655920"/>
          </a:xfrm>
          <a:prstGeom prst="rect">
            <a:avLst/>
          </a:prstGeom>
          <a:noFill/>
          <a:ln w="0">
            <a:noFill/>
          </a:ln>
          <a:effectLst>
            <a:outerShdw dist="35638" dir="2700000">
              <a:srgbClr val="808080">
                <a:alpha val="6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Goban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44360" y="5117040"/>
            <a:ext cx="2843280" cy="4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F015F4F-D3D8-4C33-8CCA-43704E4B957A}" type="datetime1"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04/05/2021</a:t>
            </a:fld>
            <a:endParaRPr lang="fr-FR" sz="18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9432360" y="5040000"/>
            <a:ext cx="59328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68" name="Image 9"/>
          <p:cNvPicPr/>
          <p:nvPr/>
        </p:nvPicPr>
        <p:blipFill>
          <a:blip r:embed="rId3"/>
          <a:stretch/>
        </p:blipFill>
        <p:spPr>
          <a:xfrm>
            <a:off x="768600" y="141120"/>
            <a:ext cx="944640" cy="944640"/>
          </a:xfrm>
          <a:prstGeom prst="rect">
            <a:avLst/>
          </a:prstGeom>
          <a:ln w="0"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3681720" y="5117040"/>
            <a:ext cx="295272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AFATCHAWO – DA CRUZ – CHRIQUI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6064560" y="1479240"/>
            <a:ext cx="2970720" cy="338220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Création du goban en 2 étapes :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Goban visible (quadrillage au niveau des joueurs)</a:t>
            </a:r>
            <a:endParaRPr lang="fr-FR" sz="1800" b="0" strike="noStrike" spc="-1">
              <a:latin typeface="Arial"/>
            </a:endParaRPr>
          </a:p>
          <a:p>
            <a:pPr marL="360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Goban invisible (permet le positionnement des pierres sur les intersections)</a:t>
            </a:r>
            <a:endParaRPr lang="fr-FR" sz="1800" b="0" strike="noStrike" spc="-1">
              <a:latin typeface="Arial"/>
            </a:endParaRPr>
          </a:p>
        </p:txBody>
      </p:sp>
      <p:graphicFrame>
        <p:nvGraphicFramePr>
          <p:cNvPr id="171" name="Table 6"/>
          <p:cNvGraphicFramePr/>
          <p:nvPr/>
        </p:nvGraphicFramePr>
        <p:xfrm>
          <a:off x="1246320" y="1914840"/>
          <a:ext cx="2952720" cy="2756160"/>
        </p:xfrm>
        <a:graphic>
          <a:graphicData uri="http://schemas.openxmlformats.org/drawingml/2006/table">
            <a:tbl>
              <a:tblPr/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8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9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2" name="Table 7"/>
          <p:cNvGraphicFramePr/>
          <p:nvPr/>
        </p:nvGraphicFramePr>
        <p:xfrm>
          <a:off x="867600" y="1633680"/>
          <a:ext cx="2986920" cy="2802960"/>
        </p:xfrm>
        <a:graphic>
          <a:graphicData uri="http://schemas.openxmlformats.org/drawingml/2006/table">
            <a:tbl>
              <a:tblPr/>
              <a:tblGrid>
                <a:gridCol w="74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1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3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CustomShape 8"/>
          <p:cNvSpPr/>
          <p:nvPr/>
        </p:nvSpPr>
        <p:spPr>
          <a:xfrm>
            <a:off x="1470960" y="2048040"/>
            <a:ext cx="281520" cy="283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CustomShape 9"/>
          <p:cNvSpPr/>
          <p:nvPr/>
        </p:nvSpPr>
        <p:spPr>
          <a:xfrm>
            <a:off x="2218320" y="2617200"/>
            <a:ext cx="285480" cy="286200"/>
          </a:xfrm>
          <a:prstGeom prst="flowChartConnector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5" name="CustomShape 10"/>
          <p:cNvSpPr/>
          <p:nvPr/>
        </p:nvSpPr>
        <p:spPr>
          <a:xfrm>
            <a:off x="1468080" y="2601360"/>
            <a:ext cx="285480" cy="286200"/>
          </a:xfrm>
          <a:prstGeom prst="flowChartConnector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graphicFrame>
        <p:nvGraphicFramePr>
          <p:cNvPr id="176" name="Table 11"/>
          <p:cNvGraphicFramePr/>
          <p:nvPr/>
        </p:nvGraphicFramePr>
        <p:xfrm>
          <a:off x="5400360" y="1914840"/>
          <a:ext cx="663840" cy="1984680"/>
        </p:xfrm>
        <a:graphic>
          <a:graphicData uri="http://schemas.openxmlformats.org/drawingml/2006/table">
            <a:tbl>
              <a:tblPr/>
              <a:tblGrid>
                <a:gridCol w="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50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 86"/>
          <p:cNvPicPr/>
          <p:nvPr/>
        </p:nvPicPr>
        <p:blipFill>
          <a:blip r:embed="rId2"/>
          <a:stretch/>
        </p:blipFill>
        <p:spPr>
          <a:xfrm>
            <a:off x="0" y="0"/>
            <a:ext cx="10077120" cy="566712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1440000" y="2952000"/>
            <a:ext cx="1654200" cy="65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1584000" y="1584000"/>
            <a:ext cx="1366200" cy="78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216000" y="4032000"/>
            <a:ext cx="1582200" cy="57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4631400" y="2186280"/>
            <a:ext cx="4654800" cy="290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4176000" y="1584000"/>
            <a:ext cx="5686200" cy="60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6"/>
          <p:cNvSpPr/>
          <p:nvPr/>
        </p:nvSpPr>
        <p:spPr>
          <a:xfrm>
            <a:off x="144360" y="5117040"/>
            <a:ext cx="1568880" cy="4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F448D331-D8FB-4C1A-ACE7-15F61E65A4B4}" type="datetime1"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04/05/2021</a:t>
            </a:fld>
            <a:endParaRPr lang="fr-FR" sz="1800" b="0" strike="noStrike" spc="-1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9432360" y="5040000"/>
            <a:ext cx="59328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3917160" y="218880"/>
            <a:ext cx="6108480" cy="655920"/>
          </a:xfrm>
          <a:prstGeom prst="rect">
            <a:avLst/>
          </a:prstGeom>
          <a:noFill/>
          <a:ln w="0">
            <a:noFill/>
          </a:ln>
          <a:effectLst>
            <a:outerShdw dist="35638" dir="2700000">
              <a:srgbClr val="808080">
                <a:alpha val="6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Processus tour par tour</a:t>
            </a:r>
            <a:endParaRPr lang="fr-FR" sz="4000" b="0" strike="noStrike" spc="-1">
              <a:latin typeface="Arial"/>
            </a:endParaRPr>
          </a:p>
        </p:txBody>
      </p:sp>
      <p:pic>
        <p:nvPicPr>
          <p:cNvPr id="186" name="Image 2"/>
          <p:cNvPicPr/>
          <p:nvPr/>
        </p:nvPicPr>
        <p:blipFill>
          <a:blip r:embed="rId3"/>
          <a:stretch/>
        </p:blipFill>
        <p:spPr>
          <a:xfrm>
            <a:off x="768600" y="141120"/>
            <a:ext cx="944640" cy="944640"/>
          </a:xfrm>
          <a:prstGeom prst="rect">
            <a:avLst/>
          </a:prstGeom>
          <a:ln w="0">
            <a:noFill/>
          </a:ln>
        </p:spPr>
      </p:pic>
      <p:pic>
        <p:nvPicPr>
          <p:cNvPr id="187" name="Image 3"/>
          <p:cNvPicPr/>
          <p:nvPr/>
        </p:nvPicPr>
        <p:blipFill>
          <a:blip r:embed="rId4"/>
          <a:stretch/>
        </p:blipFill>
        <p:spPr>
          <a:xfrm>
            <a:off x="382680" y="1269360"/>
            <a:ext cx="9311400" cy="3591720"/>
          </a:xfrm>
          <a:prstGeom prst="rect">
            <a:avLst/>
          </a:prstGeom>
          <a:ln w="0">
            <a:noFill/>
          </a:ln>
        </p:spPr>
      </p:pic>
      <p:sp>
        <p:nvSpPr>
          <p:cNvPr id="188" name="CustomShape 9"/>
          <p:cNvSpPr/>
          <p:nvPr/>
        </p:nvSpPr>
        <p:spPr>
          <a:xfrm>
            <a:off x="532800" y="1329120"/>
            <a:ext cx="540540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Étapes de vérifications successives effectuées tour par tour :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9" name="CustomShape 10"/>
          <p:cNvSpPr/>
          <p:nvPr/>
        </p:nvSpPr>
        <p:spPr>
          <a:xfrm>
            <a:off x="3681720" y="5117040"/>
            <a:ext cx="295272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AFATCHAWO – DA CRUZ – CHRIQUI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 3"/>
          <p:cNvPicPr/>
          <p:nvPr/>
        </p:nvPicPr>
        <p:blipFill>
          <a:blip r:embed="rId2"/>
          <a:stretch/>
        </p:blipFill>
        <p:spPr>
          <a:xfrm>
            <a:off x="1440" y="360"/>
            <a:ext cx="10076760" cy="566892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3917160" y="218880"/>
            <a:ext cx="6108480" cy="655920"/>
          </a:xfrm>
          <a:prstGeom prst="rect">
            <a:avLst/>
          </a:prstGeom>
          <a:noFill/>
          <a:ln w="0">
            <a:noFill/>
          </a:ln>
          <a:effectLst>
            <a:outerShdw dist="35638" dir="2700000">
              <a:srgbClr val="808080">
                <a:alpha val="6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Parcours d’une chaine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44360" y="5117040"/>
            <a:ext cx="2843280" cy="4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F05E12F6-EACF-4328-A57B-4274B327ECBD}" type="datetime1"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04/05/2021</a:t>
            </a:fld>
            <a:endParaRPr lang="fr-FR" sz="18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432360" y="5040000"/>
            <a:ext cx="59328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94" name="Image 9"/>
          <p:cNvPicPr/>
          <p:nvPr/>
        </p:nvPicPr>
        <p:blipFill>
          <a:blip r:embed="rId3"/>
          <a:stretch/>
        </p:blipFill>
        <p:spPr>
          <a:xfrm>
            <a:off x="768600" y="141120"/>
            <a:ext cx="944640" cy="94464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3681720" y="5117040"/>
            <a:ext cx="295272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AFATCHAWO – DA CRUZ – CHRIQUI</a:t>
            </a:r>
            <a:endParaRPr lang="fr-FR" sz="2000" b="0" strike="noStrike" spc="-1">
              <a:latin typeface="Arial"/>
            </a:endParaRPr>
          </a:p>
        </p:txBody>
      </p:sp>
      <p:graphicFrame>
        <p:nvGraphicFramePr>
          <p:cNvPr id="196" name="Table 5"/>
          <p:cNvGraphicFramePr/>
          <p:nvPr/>
        </p:nvGraphicFramePr>
        <p:xfrm>
          <a:off x="7154640" y="1866240"/>
          <a:ext cx="2481120" cy="2684520"/>
        </p:xfrm>
        <a:graphic>
          <a:graphicData uri="http://schemas.openxmlformats.org/drawingml/2006/table">
            <a:tbl>
              <a:tblPr/>
              <a:tblGrid>
                <a:gridCol w="6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7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7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7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7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8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CustomShape 6"/>
          <p:cNvSpPr/>
          <p:nvPr/>
        </p:nvSpPr>
        <p:spPr>
          <a:xfrm>
            <a:off x="8237880" y="3332520"/>
            <a:ext cx="285480" cy="286200"/>
          </a:xfrm>
          <a:prstGeom prst="flowChartConnector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8252280" y="2198160"/>
            <a:ext cx="285480" cy="286200"/>
          </a:xfrm>
          <a:prstGeom prst="flowChartConnector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8252280" y="2765520"/>
            <a:ext cx="285480" cy="286200"/>
          </a:xfrm>
          <a:prstGeom prst="flowChartConnector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8873280" y="2784960"/>
            <a:ext cx="285480" cy="286200"/>
          </a:xfrm>
          <a:prstGeom prst="flowChartConnector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7632720" y="2784960"/>
            <a:ext cx="285480" cy="286200"/>
          </a:xfrm>
          <a:prstGeom prst="flowChartConnector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2" name="CustomShape 11"/>
          <p:cNvSpPr/>
          <p:nvPr/>
        </p:nvSpPr>
        <p:spPr>
          <a:xfrm>
            <a:off x="8252280" y="1722960"/>
            <a:ext cx="285480" cy="286200"/>
          </a:xfrm>
          <a:prstGeom prst="flowChartConnector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CustomShape 12"/>
          <p:cNvSpPr/>
          <p:nvPr/>
        </p:nvSpPr>
        <p:spPr>
          <a:xfrm>
            <a:off x="7643880" y="3306240"/>
            <a:ext cx="285480" cy="286200"/>
          </a:xfrm>
          <a:prstGeom prst="flowChartConnector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CustomShape 13"/>
          <p:cNvSpPr/>
          <p:nvPr/>
        </p:nvSpPr>
        <p:spPr>
          <a:xfrm>
            <a:off x="8250480" y="4429800"/>
            <a:ext cx="285480" cy="28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5" name="CustomShape 14"/>
          <p:cNvSpPr/>
          <p:nvPr/>
        </p:nvSpPr>
        <p:spPr>
          <a:xfrm>
            <a:off x="8867520" y="3353040"/>
            <a:ext cx="285480" cy="28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6" name="CustomShape 15"/>
          <p:cNvSpPr/>
          <p:nvPr/>
        </p:nvSpPr>
        <p:spPr>
          <a:xfrm>
            <a:off x="8867520" y="2198160"/>
            <a:ext cx="285480" cy="28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7" name="CustomShape 16"/>
          <p:cNvSpPr/>
          <p:nvPr/>
        </p:nvSpPr>
        <p:spPr>
          <a:xfrm>
            <a:off x="7632720" y="2216160"/>
            <a:ext cx="285480" cy="286200"/>
          </a:xfrm>
          <a:prstGeom prst="flowChartConnector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8" name="CustomShape 17"/>
          <p:cNvSpPr/>
          <p:nvPr/>
        </p:nvSpPr>
        <p:spPr>
          <a:xfrm>
            <a:off x="9462960" y="2784960"/>
            <a:ext cx="285480" cy="286200"/>
          </a:xfrm>
          <a:prstGeom prst="flowChartConnector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9" name="Image 25"/>
          <p:cNvPicPr/>
          <p:nvPr/>
        </p:nvPicPr>
        <p:blipFill>
          <a:blip r:embed="rId4"/>
          <a:stretch/>
        </p:blipFill>
        <p:spPr>
          <a:xfrm>
            <a:off x="7620480" y="1710720"/>
            <a:ext cx="310320" cy="310320"/>
          </a:xfrm>
          <a:prstGeom prst="rect">
            <a:avLst/>
          </a:prstGeom>
          <a:ln w="0">
            <a:noFill/>
          </a:ln>
        </p:spPr>
      </p:pic>
      <p:sp>
        <p:nvSpPr>
          <p:cNvPr id="210" name="CustomShape 18"/>
          <p:cNvSpPr/>
          <p:nvPr/>
        </p:nvSpPr>
        <p:spPr>
          <a:xfrm>
            <a:off x="7017120" y="2219040"/>
            <a:ext cx="285480" cy="28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1" name="CustomShape 19"/>
          <p:cNvSpPr/>
          <p:nvPr/>
        </p:nvSpPr>
        <p:spPr>
          <a:xfrm>
            <a:off x="8250480" y="3862440"/>
            <a:ext cx="285480" cy="286200"/>
          </a:xfrm>
          <a:prstGeom prst="flowChartConnector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2" name="CustomShape 20"/>
          <p:cNvSpPr/>
          <p:nvPr/>
        </p:nvSpPr>
        <p:spPr>
          <a:xfrm>
            <a:off x="7640640" y="3862440"/>
            <a:ext cx="285480" cy="286200"/>
          </a:xfrm>
          <a:prstGeom prst="flowChartConnector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175458824"/>
              </p:ext>
            </p:extLst>
          </p:nvPr>
        </p:nvGraphicFramePr>
        <p:xfrm>
          <a:off x="2238840" y="1386720"/>
          <a:ext cx="5602680" cy="336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13" name="CustomShape 21"/>
          <p:cNvSpPr/>
          <p:nvPr/>
        </p:nvSpPr>
        <p:spPr>
          <a:xfrm>
            <a:off x="171360" y="1410480"/>
            <a:ext cx="2970720" cy="338184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Enjeux du parcours récursif pierre par pierre :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Vérification pierre par pierre (libertés, couleur)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Lister les chaines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Définir la dépendance ou non de chaque pierres d’une chaine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Capturer des chaines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 3"/>
          <p:cNvPicPr/>
          <p:nvPr/>
        </p:nvPicPr>
        <p:blipFill>
          <a:blip r:embed="rId2"/>
          <a:stretch/>
        </p:blipFill>
        <p:spPr>
          <a:xfrm>
            <a:off x="0" y="47520"/>
            <a:ext cx="10076760" cy="5668920"/>
          </a:xfrm>
          <a:prstGeom prst="rect">
            <a:avLst/>
          </a:prstGeom>
          <a:ln w="0"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3917160" y="218880"/>
            <a:ext cx="6108480" cy="655920"/>
          </a:xfrm>
          <a:prstGeom prst="rect">
            <a:avLst/>
          </a:prstGeom>
          <a:noFill/>
          <a:ln w="0">
            <a:noFill/>
          </a:ln>
          <a:effectLst>
            <a:outerShdw dist="35638" dir="2700000">
              <a:srgbClr val="808080">
                <a:alpha val="6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Scores des joueurs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44360" y="5117040"/>
            <a:ext cx="2843280" cy="4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B2597DB-4A65-466A-9645-CF66C5DB86CA}" type="datetime1"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04/05/2021</a:t>
            </a:fld>
            <a:endParaRPr lang="fr-FR" sz="18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9432360" y="5040000"/>
            <a:ext cx="59328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218" name="Image 9"/>
          <p:cNvPicPr/>
          <p:nvPr/>
        </p:nvPicPr>
        <p:blipFill>
          <a:blip r:embed="rId3"/>
          <a:stretch/>
        </p:blipFill>
        <p:spPr>
          <a:xfrm>
            <a:off x="768600" y="141120"/>
            <a:ext cx="944640" cy="944640"/>
          </a:xfrm>
          <a:prstGeom prst="rect">
            <a:avLst/>
          </a:prstGeom>
          <a:ln w="0"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3681720" y="5117040"/>
            <a:ext cx="295272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AFATCHAWO – DA CRUZ – CHRIQUI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228240" y="1425240"/>
            <a:ext cx="2970720" cy="36565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Plusieurs compteurs pour comptabiliser les points :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2 types de compteurs </a:t>
            </a:r>
            <a:endParaRPr lang="fr-FR" sz="1800" b="0" strike="noStrike" spc="-1">
              <a:latin typeface="Arial"/>
            </a:endParaRPr>
          </a:p>
          <a:p>
            <a:pPr marL="360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Le 1</a:t>
            </a:r>
            <a:r>
              <a:rPr lang="fr-FR" sz="1800" b="1" i="1" strike="noStrike" spc="-1" baseline="30000">
                <a:solidFill>
                  <a:srgbClr val="000000"/>
                </a:solidFill>
                <a:latin typeface="Century Gothic"/>
                <a:ea typeface="DejaVu Sans"/>
              </a:rPr>
              <a:t>er</a:t>
            </a: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 pour les points concernant la capture</a:t>
            </a:r>
            <a:endParaRPr lang="fr-FR" sz="1800" b="0" strike="noStrike" spc="-1">
              <a:latin typeface="Arial"/>
            </a:endParaRPr>
          </a:p>
          <a:p>
            <a:pPr marL="360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Le 2</a:t>
            </a:r>
            <a:r>
              <a:rPr lang="fr-FR" sz="1800" b="1" i="1" strike="noStrike" spc="-1" baseline="30000">
                <a:solidFill>
                  <a:srgbClr val="000000"/>
                </a:solidFill>
                <a:latin typeface="Century Gothic"/>
                <a:ea typeface="DejaVu Sans"/>
              </a:rPr>
              <a:t>nd</a:t>
            </a: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 pour les points concernant les intersections occupées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pic>
        <p:nvPicPr>
          <p:cNvPr id="221" name="Image 3"/>
          <p:cNvPicPr/>
          <p:nvPr/>
        </p:nvPicPr>
        <p:blipFill>
          <a:blip r:embed="rId4"/>
          <a:stretch/>
        </p:blipFill>
        <p:spPr>
          <a:xfrm>
            <a:off x="3958200" y="2273400"/>
            <a:ext cx="2400120" cy="914040"/>
          </a:xfrm>
          <a:prstGeom prst="rect">
            <a:avLst/>
          </a:prstGeom>
          <a:ln w="0">
            <a:noFill/>
          </a:ln>
        </p:spPr>
      </p:pic>
      <p:pic>
        <p:nvPicPr>
          <p:cNvPr id="222" name="Image 5"/>
          <p:cNvPicPr/>
          <p:nvPr/>
        </p:nvPicPr>
        <p:blipFill>
          <a:blip r:embed="rId5"/>
          <a:stretch/>
        </p:blipFill>
        <p:spPr>
          <a:xfrm>
            <a:off x="7704000" y="2273400"/>
            <a:ext cx="838800" cy="1004760"/>
          </a:xfrm>
          <a:prstGeom prst="rect">
            <a:avLst/>
          </a:prstGeom>
          <a:ln w="0">
            <a:noFill/>
          </a:ln>
        </p:spPr>
      </p:pic>
      <p:pic>
        <p:nvPicPr>
          <p:cNvPr id="223" name="Image 7"/>
          <p:cNvPicPr/>
          <p:nvPr/>
        </p:nvPicPr>
        <p:blipFill>
          <a:blip r:embed="rId6"/>
          <a:stretch/>
        </p:blipFill>
        <p:spPr>
          <a:xfrm>
            <a:off x="4042080" y="3932280"/>
            <a:ext cx="3989160" cy="609840"/>
          </a:xfrm>
          <a:prstGeom prst="rect">
            <a:avLst/>
          </a:prstGeom>
          <a:ln w="0">
            <a:noFill/>
          </a:ln>
        </p:spPr>
      </p:pic>
      <p:sp>
        <p:nvSpPr>
          <p:cNvPr id="224" name="CustomShape 6"/>
          <p:cNvSpPr/>
          <p:nvPr/>
        </p:nvSpPr>
        <p:spPr>
          <a:xfrm>
            <a:off x="3958200" y="1580400"/>
            <a:ext cx="22158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Incrémentation tour par tour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7304400" y="1545480"/>
            <a:ext cx="24771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Incrémentation en fin de partie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 3_0"/>
          <p:cNvPicPr/>
          <p:nvPr/>
        </p:nvPicPr>
        <p:blipFill>
          <a:blip r:embed="rId2"/>
          <a:stretch/>
        </p:blipFill>
        <p:spPr>
          <a:xfrm>
            <a:off x="0" y="1800"/>
            <a:ext cx="10076760" cy="566892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3917160" y="218880"/>
            <a:ext cx="6108480" cy="655920"/>
          </a:xfrm>
          <a:prstGeom prst="rect">
            <a:avLst/>
          </a:prstGeom>
          <a:noFill/>
          <a:ln w="0">
            <a:noFill/>
          </a:ln>
          <a:effectLst>
            <a:outerShdw dist="35638" dir="2700000">
              <a:srgbClr val="808080">
                <a:alpha val="6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Liens entre classes 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44360" y="5117040"/>
            <a:ext cx="2843280" cy="4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63A519B-51D4-414A-AC06-DFAEEE13EA5D}" type="datetime1"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04/05/2021</a:t>
            </a:fld>
            <a:endParaRPr lang="fr-FR" sz="18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9432360" y="5040000"/>
            <a:ext cx="59328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230" name="Image 9_1"/>
          <p:cNvPicPr/>
          <p:nvPr/>
        </p:nvPicPr>
        <p:blipFill>
          <a:blip r:embed="rId3"/>
          <a:stretch/>
        </p:blipFill>
        <p:spPr>
          <a:xfrm>
            <a:off x="768600" y="141120"/>
            <a:ext cx="944640" cy="94464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3681720" y="5117040"/>
            <a:ext cx="295272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AFATCHAWO – DA CRUZ – CHRIQUI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6480000" y="1440000"/>
            <a:ext cx="3420000" cy="39301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Classes de données </a:t>
            </a:r>
            <a:endParaRPr lang="fr-FR" sz="1800" b="0" strike="noStrike" spc="-1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Les pierres sont dirigées par StonesManager</a:t>
            </a:r>
            <a:endParaRPr lang="fr-FR" sz="1800" b="0" strike="noStrike" spc="-1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fr-FR" sz="1800" b="0" strike="noStrike" spc="-1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StonesManager permet d’appliquer les règles sur le goban par rapport au chaînes et libertés des pierres</a:t>
            </a:r>
            <a:endParaRPr lang="fr-FR" sz="1800" b="0" strike="noStrike" spc="-1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fr-FR" sz="1800" b="0" strike="noStrike" spc="-1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Le goban est constitué d’intersections</a:t>
            </a:r>
            <a:endParaRPr lang="fr-FR" sz="1800" b="0" strike="noStrike" spc="-1">
              <a:latin typeface="Arial"/>
            </a:endParaRPr>
          </a:p>
          <a:p>
            <a:pPr marL="360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pic>
        <p:nvPicPr>
          <p:cNvPr id="233" name="Image 232"/>
          <p:cNvPicPr/>
          <p:nvPr/>
        </p:nvPicPr>
        <p:blipFill>
          <a:blip r:embed="rId4"/>
          <a:stretch/>
        </p:blipFill>
        <p:spPr>
          <a:xfrm>
            <a:off x="216360" y="1303920"/>
            <a:ext cx="5947200" cy="360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 3"/>
          <p:cNvPicPr/>
          <p:nvPr/>
        </p:nvPicPr>
        <p:blipFill>
          <a:blip r:embed="rId2"/>
          <a:stretch/>
        </p:blipFill>
        <p:spPr>
          <a:xfrm>
            <a:off x="3865" y="0"/>
            <a:ext cx="10076760" cy="566892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3917160" y="218880"/>
            <a:ext cx="6108480" cy="655920"/>
          </a:xfrm>
          <a:prstGeom prst="rect">
            <a:avLst/>
          </a:prstGeom>
          <a:noFill/>
          <a:ln w="0">
            <a:noFill/>
          </a:ln>
          <a:effectLst>
            <a:outerShdw dist="35638" dir="2700000">
              <a:srgbClr val="808080">
                <a:alpha val="6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Organisation 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44360" y="5117040"/>
            <a:ext cx="2843280" cy="4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23B9CDC3-1E0F-4924-8919-BAAD5B53F3A1}" type="datetime1"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04/05/2021</a:t>
            </a:fld>
            <a:endParaRPr lang="fr-FR" sz="18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9432360" y="5040000"/>
            <a:ext cx="59328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238" name="Image 9"/>
          <p:cNvPicPr/>
          <p:nvPr/>
        </p:nvPicPr>
        <p:blipFill>
          <a:blip r:embed="rId3"/>
          <a:stretch/>
        </p:blipFill>
        <p:spPr>
          <a:xfrm>
            <a:off x="768600" y="141120"/>
            <a:ext cx="944640" cy="944640"/>
          </a:xfrm>
          <a:prstGeom prst="rect">
            <a:avLst/>
          </a:prstGeom>
          <a:ln w="0"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3681720" y="5117040"/>
            <a:ext cx="295272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AFATCHAWO – DA CRUZ – CHRIQUI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227880" y="1425240"/>
            <a:ext cx="9707760" cy="3691865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i="1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Répartition des tâches : </a:t>
            </a:r>
            <a:endParaRPr lang="fr-FR" sz="1800" b="0" strike="noStrike" spc="-1" dirty="0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Mathis : Implémentation des règles</a:t>
            </a:r>
            <a:endParaRPr lang="fr-FR" sz="1800" b="0" strike="noStrike" spc="-1" dirty="0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Nathan : Les interfaces graphiques (Menu , Jeu , Récapitulatif)</a:t>
            </a:r>
            <a:endParaRPr lang="fr-FR" sz="1800" b="0" strike="noStrike" spc="-1" dirty="0">
              <a:latin typeface="Arial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Junior : Classes de données , Bot , Design pattern (pas utilisé)</a:t>
            </a: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fr-FR" b="1" i="1" spc="-1" dirty="0">
              <a:solidFill>
                <a:srgbClr val="000000"/>
              </a:solidFill>
              <a:latin typeface="Century Gothic"/>
              <a:ea typeface="DejaVu Sans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fr-FR" sz="1800" b="1" i="1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Déroulement du projet : </a:t>
            </a: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b="1" i="1" spc="-1" dirty="0">
                <a:solidFill>
                  <a:srgbClr val="000000"/>
                </a:solidFill>
                <a:latin typeface="Century Gothic"/>
                <a:ea typeface="DejaVu Sans"/>
              </a:rPr>
              <a:t> Classes de données ( Goban , Intersection ,Stones)</a:t>
            </a: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800" b="1" i="1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 Interface graphique du jeu</a:t>
            </a: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b="1" i="1" spc="-1" dirty="0">
                <a:solidFill>
                  <a:srgbClr val="000000"/>
                </a:solidFill>
                <a:latin typeface="Century Gothic"/>
                <a:ea typeface="DejaVu Sans"/>
              </a:rPr>
              <a:t>Implémentation des règles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fr-FR" sz="1800" b="1" i="1" strike="noStrike" spc="-1" dirty="0">
              <a:solidFill>
                <a:srgbClr val="000000"/>
              </a:solidFill>
              <a:latin typeface="Century Gothic"/>
              <a:ea typeface="DejaVu Sans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fr-FR" sz="18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 110"/>
          <p:cNvPicPr/>
          <p:nvPr/>
        </p:nvPicPr>
        <p:blipFill>
          <a:blip r:embed="rId2"/>
          <a:stretch/>
        </p:blipFill>
        <p:spPr>
          <a:xfrm>
            <a:off x="-9360" y="-360"/>
            <a:ext cx="10089360" cy="566784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1"/>
          <p:cNvSpPr/>
          <p:nvPr/>
        </p:nvSpPr>
        <p:spPr>
          <a:xfrm>
            <a:off x="3681720" y="5117040"/>
            <a:ext cx="295272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AFATCHAWO – DA CRUZ – CHRIQUI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44360" y="5117040"/>
            <a:ext cx="2843280" cy="4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0AC1907D-1EDD-4EB0-83E7-7CF2EB063E30}" type="datetime1"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04/05/2021</a:t>
            </a:fld>
            <a:endParaRPr lang="fr-FR" sz="18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9432360" y="5040000"/>
            <a:ext cx="59328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144000" y="1440000"/>
            <a:ext cx="4678920" cy="934920"/>
          </a:xfrm>
          <a:prstGeom prst="rect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>
                <a:solidFill>
                  <a:srgbClr val="FFFFFF"/>
                </a:solidFill>
                <a:latin typeface="Arial"/>
                <a:ea typeface="DejaVu Sans"/>
              </a:rPr>
              <a:t>Points traités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5328000" y="1440000"/>
            <a:ext cx="4678920" cy="93492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>
                <a:solidFill>
                  <a:srgbClr val="FFFFFF"/>
                </a:solidFill>
                <a:latin typeface="Arial"/>
                <a:ea typeface="DejaVu Sans"/>
              </a:rPr>
              <a:t>Points non traités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16000" y="2422440"/>
            <a:ext cx="4606920" cy="243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Règles jeu de go, exceptions, mégapion 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Interface graphique intuitif et dynamique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Robot respectant les règles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Rapport, démonstration vidéo, présentation oral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4096440" y="230040"/>
            <a:ext cx="5563080" cy="655920"/>
          </a:xfrm>
          <a:prstGeom prst="rect">
            <a:avLst/>
          </a:prstGeom>
          <a:noFill/>
          <a:ln w="0">
            <a:noFill/>
          </a:ln>
          <a:effectLst>
            <a:outerShdw dist="35638" dir="2700000">
              <a:srgbClr val="808080">
                <a:alpha val="6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5328000" y="2376000"/>
            <a:ext cx="4752000" cy="26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Surcharge de la classe Game Frame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Robot ne possédant aucune stratégie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Calcul du territoire occupé</a:t>
            </a:r>
            <a:endParaRPr lang="fr-FR" sz="1800" b="0" strike="noStrike" spc="-1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Design pattern manquants ( Visitor , Factory )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fr-FR" sz="1800" b="0" strike="noStrike" spc="-1">
              <a:latin typeface="Arial"/>
            </a:endParaRPr>
          </a:p>
        </p:txBody>
      </p:sp>
      <p:pic>
        <p:nvPicPr>
          <p:cNvPr id="250" name="Image 12"/>
          <p:cNvPicPr/>
          <p:nvPr/>
        </p:nvPicPr>
        <p:blipFill>
          <a:blip r:embed="rId3"/>
          <a:stretch/>
        </p:blipFill>
        <p:spPr>
          <a:xfrm>
            <a:off x="768600" y="141120"/>
            <a:ext cx="944640" cy="944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Personnalisé</PresentationFormat>
  <Paragraphs>95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Agency FB</vt:lpstr>
      <vt:lpstr>Arial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mathis da cruz</dc:creator>
  <dc:description/>
  <cp:lastModifiedBy>Junior Afatchawo</cp:lastModifiedBy>
  <cp:revision>66</cp:revision>
  <dcterms:created xsi:type="dcterms:W3CDTF">2020-03-25T12:59:48Z</dcterms:created>
  <dcterms:modified xsi:type="dcterms:W3CDTF">2021-05-04T08:37:24Z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Personnalisé</vt:lpwstr>
  </property>
  <property fmtid="{D5CDD505-2E9C-101B-9397-08002B2CF9AE}" pid="3" name="Slides">
    <vt:i4>7</vt:i4>
  </property>
</Properties>
</file>