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92" r:id="rId3"/>
    <p:sldId id="291" r:id="rId4"/>
    <p:sldId id="283" r:id="rId5"/>
    <p:sldId id="259" r:id="rId6"/>
    <p:sldId id="290" r:id="rId7"/>
    <p:sldId id="265" r:id="rId8"/>
    <p:sldId id="293" r:id="rId9"/>
    <p:sldId id="260" r:id="rId10"/>
    <p:sldId id="264" r:id="rId11"/>
    <p:sldId id="298" r:id="rId12"/>
    <p:sldId id="266" r:id="rId13"/>
    <p:sldId id="268" r:id="rId14"/>
    <p:sldId id="294" r:id="rId15"/>
    <p:sldId id="321" r:id="rId16"/>
    <p:sldId id="301" r:id="rId17"/>
    <p:sldId id="297" r:id="rId18"/>
    <p:sldId id="300" r:id="rId19"/>
    <p:sldId id="299" r:id="rId20"/>
    <p:sldId id="261" r:id="rId21"/>
    <p:sldId id="307" r:id="rId22"/>
    <p:sldId id="306" r:id="rId23"/>
    <p:sldId id="316" r:id="rId24"/>
    <p:sldId id="270" r:id="rId25"/>
    <p:sldId id="305" r:id="rId26"/>
    <p:sldId id="315" r:id="rId27"/>
    <p:sldId id="322" r:id="rId28"/>
    <p:sldId id="318" r:id="rId29"/>
    <p:sldId id="304" r:id="rId30"/>
    <p:sldId id="308" r:id="rId31"/>
  </p:sldIdLst>
  <p:sldSz cx="9972675" cy="7489825"/>
  <p:notesSz cx="6797675" cy="9926638"/>
  <p:defaultTextStyle>
    <a:defPPr>
      <a:defRPr lang="es-UY"/>
    </a:defPPr>
    <a:lvl1pPr marL="0" algn="l" defTabSz="997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897" algn="l" defTabSz="997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7793" algn="l" defTabSz="997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6690" algn="l" defTabSz="997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5587" algn="l" defTabSz="997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4483" algn="l" defTabSz="997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3380" algn="l" defTabSz="997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92276" algn="l" defTabSz="997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91173" algn="l" defTabSz="997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9">
          <p15:clr>
            <a:srgbClr val="A4A3A4"/>
          </p15:clr>
        </p15:guide>
        <p15:guide id="2" pos="31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FF"/>
    <a:srgbClr val="00863D"/>
    <a:srgbClr val="CC0000"/>
    <a:srgbClr val="FFFF66"/>
    <a:srgbClr val="254061"/>
    <a:srgbClr val="D7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00" autoAdjust="0"/>
    <p:restoredTop sz="94434" autoAdjust="0"/>
  </p:normalViewPr>
  <p:slideViewPr>
    <p:cSldViewPr>
      <p:cViewPr varScale="1">
        <p:scale>
          <a:sx n="65" d="100"/>
          <a:sy n="65" d="100"/>
        </p:scale>
        <p:origin x="1614" y="66"/>
      </p:cViewPr>
      <p:guideLst>
        <p:guide orient="horz" pos="2359"/>
        <p:guide pos="3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chaine\Desktop\Presentaci&#243;n%20jun16%20ANCAP\Bce%20junio16%20presentaci&#243;n%20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chaine\Desktop\Presentaci&#243;n%20jun16%20ANCAP\Bce%20junio16%20presentaci&#243;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chaine\Desktop\Presentaci&#243;n%20jun16%20ANCAP\Gr&#225;fico%20EBITDA%20Ancap%20jun16%20-%20v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chaine\Desktop\Presentaci&#243;n%20jun16%20ANCAP\Gr&#225;fico%20EBITDA%20Ancap%20jun16%20-%20v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chaine\Desktop\Presentaci&#243;n%20jun16%20ANCAP\Bce%20junio16%20presentaci&#243;n%202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chaine\Desktop\Presentaci&#243;n%20jun16%20ANCAP\Bce%20junio16%20presentaci&#243;n%202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chaine\Desktop\Presentaci&#243;n%20jun16%20ANCAP\Bce%20junio16%20presentaci&#243;n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chaine\Desktop\Presentaci&#243;n%20jun16%20ANCAP\Bce%20junio16%20presentaci&#243;n%202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dLbls>
            <c:dLbl>
              <c:idx val="0"/>
              <c:numFmt formatCode="[$$-2C0A]\ 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[$$-2C0A]\ 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'ER presentación'!$M$14:$M$18</c:f>
              <c:strCache>
                <c:ptCount val="5"/>
                <c:pt idx="0">
                  <c:v>Ingresos Brutos</c:v>
                </c:pt>
                <c:pt idx="1">
                  <c:v>Márg. Distrib., IMESI, Fideicomiso, Otros</c:v>
                </c:pt>
                <c:pt idx="2">
                  <c:v>Ingresos Netos</c:v>
                </c:pt>
                <c:pt idx="3">
                  <c:v>Costo de Ventas</c:v>
                </c:pt>
                <c:pt idx="4">
                  <c:v>Ganancia Bruta</c:v>
                </c:pt>
              </c:strCache>
            </c:strRef>
          </c:cat>
          <c:val>
            <c:numRef>
              <c:f>'ER presentación'!$N$14:$N$18</c:f>
              <c:numCache>
                <c:formatCode>_(* #,##0_);_(* \(#,##0\);_(* "-"??_);_(@_)</c:formatCode>
                <c:ptCount val="5"/>
                <c:pt idx="0">
                  <c:v>38307.382798489998</c:v>
                </c:pt>
                <c:pt idx="1">
                  <c:v>22978.274641709999</c:v>
                </c:pt>
                <c:pt idx="2">
                  <c:v>22978.274641709999</c:v>
                </c:pt>
                <c:pt idx="3">
                  <c:v>5768.0052040999944</c:v>
                </c:pt>
                <c:pt idx="4">
                  <c:v>5768.0052040999944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'ER presentación'!$M$14:$M$18</c:f>
              <c:strCache>
                <c:ptCount val="5"/>
                <c:pt idx="0">
                  <c:v>Ingresos Brutos</c:v>
                </c:pt>
                <c:pt idx="1">
                  <c:v>Márg. Distrib., IMESI, Fideicomiso, Otros</c:v>
                </c:pt>
                <c:pt idx="2">
                  <c:v>Ingresos Netos</c:v>
                </c:pt>
                <c:pt idx="3">
                  <c:v>Costo de Ventas</c:v>
                </c:pt>
                <c:pt idx="4">
                  <c:v>Ganancia Bruta</c:v>
                </c:pt>
              </c:strCache>
            </c:strRef>
          </c:cat>
          <c:val>
            <c:numRef>
              <c:f>'ER presentación'!$O$14:$O$18</c:f>
              <c:numCache>
                <c:formatCode>_(* #,##0_);_(* \(#,##0\);_(* "-"??_);_(@_)</c:formatCode>
                <c:ptCount val="5"/>
                <c:pt idx="0">
                  <c:v>0</c:v>
                </c:pt>
                <c:pt idx="1">
                  <c:v>15329.108156780001</c:v>
                </c:pt>
                <c:pt idx="2">
                  <c:v>0</c:v>
                </c:pt>
                <c:pt idx="3">
                  <c:v>17210.269437610004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272817552"/>
        <c:axId val="272814808"/>
      </c:barChart>
      <c:catAx>
        <c:axId val="27281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72814808"/>
        <c:crosses val="autoZero"/>
        <c:auto val="1"/>
        <c:lblAlgn val="ctr"/>
        <c:lblOffset val="100"/>
        <c:noMultiLvlLbl val="0"/>
      </c:catAx>
      <c:valAx>
        <c:axId val="272814808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7281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'ER presentación'!$M$18:$M$25</c:f>
              <c:strCache>
                <c:ptCount val="8"/>
                <c:pt idx="0">
                  <c:v>Ganancia Bruta</c:v>
                </c:pt>
                <c:pt idx="1">
                  <c:v>GAV y otros</c:v>
                </c:pt>
                <c:pt idx="2">
                  <c:v>Resultado Operativo</c:v>
                </c:pt>
                <c:pt idx="3">
                  <c:v>Costo Financiero Neto</c:v>
                </c:pt>
                <c:pt idx="4">
                  <c:v>Result. participación en vinculadas</c:v>
                </c:pt>
                <c:pt idx="5">
                  <c:v>Resultado antes de impuestos</c:v>
                </c:pt>
                <c:pt idx="6">
                  <c:v>Impuesto a la renta</c:v>
                </c:pt>
                <c:pt idx="7">
                  <c:v>Resultado del Período</c:v>
                </c:pt>
              </c:strCache>
            </c:strRef>
          </c:cat>
          <c:val>
            <c:numRef>
              <c:f>'ER presentación'!$N$18:$N$25</c:f>
              <c:numCache>
                <c:formatCode>_(* #,##0_);_(* \(#,##0\);_(* "-"??_);_(@_)</c:formatCode>
                <c:ptCount val="8"/>
                <c:pt idx="0">
                  <c:v>5768.0052040999944</c:v>
                </c:pt>
                <c:pt idx="1">
                  <c:v>3107.8068264299945</c:v>
                </c:pt>
                <c:pt idx="2">
                  <c:v>3107.8068264299945</c:v>
                </c:pt>
                <c:pt idx="3">
                  <c:v>2035.7598552399941</c:v>
                </c:pt>
                <c:pt idx="4">
                  <c:v>2013.8879404499942</c:v>
                </c:pt>
                <c:pt idx="5">
                  <c:v>2014</c:v>
                </c:pt>
                <c:pt idx="6">
                  <c:v>2014</c:v>
                </c:pt>
                <c:pt idx="7">
                  <c:v>2409.126427449994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[$$-2C0A]\ 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[$$-2C0A]\ 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3.3740799171478618E-2"/>
                </c:manualLayout>
              </c:layout>
              <c:numFmt formatCode="[$$-2C0A]\ 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numFmt formatCode="[$$-2C0A]\ 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[$$-2C0A]\ 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'ER presentación'!$M$18:$M$25</c:f>
              <c:strCache>
                <c:ptCount val="8"/>
                <c:pt idx="0">
                  <c:v>Ganancia Bruta</c:v>
                </c:pt>
                <c:pt idx="1">
                  <c:v>GAV y otros</c:v>
                </c:pt>
                <c:pt idx="2">
                  <c:v>Resultado Operativo</c:v>
                </c:pt>
                <c:pt idx="3">
                  <c:v>Costo Financiero Neto</c:v>
                </c:pt>
                <c:pt idx="4">
                  <c:v>Result. participación en vinculadas</c:v>
                </c:pt>
                <c:pt idx="5">
                  <c:v>Resultado antes de impuestos</c:v>
                </c:pt>
                <c:pt idx="6">
                  <c:v>Impuesto a la renta</c:v>
                </c:pt>
                <c:pt idx="7">
                  <c:v>Resultado del Período</c:v>
                </c:pt>
              </c:strCache>
            </c:strRef>
          </c:cat>
          <c:val>
            <c:numRef>
              <c:f>'ER presentación'!$O$18:$O$25</c:f>
              <c:numCache>
                <c:formatCode>_(* #,##0_);_(* \(#,##0\);_(* "-"??_);_(@_)</c:formatCode>
                <c:ptCount val="8"/>
                <c:pt idx="0">
                  <c:v>0</c:v>
                </c:pt>
                <c:pt idx="1">
                  <c:v>2660.1983776699999</c:v>
                </c:pt>
                <c:pt idx="2">
                  <c:v>0</c:v>
                </c:pt>
                <c:pt idx="3">
                  <c:v>1072.0469711900005</c:v>
                </c:pt>
                <c:pt idx="4">
                  <c:v>21.871914789999998</c:v>
                </c:pt>
                <c:pt idx="6">
                  <c:v>395.23848700000002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0"/>
        <c:overlap val="100"/>
        <c:axId val="123498400"/>
        <c:axId val="123499968"/>
      </c:barChart>
      <c:catAx>
        <c:axId val="12349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3499968"/>
        <c:crosses val="autoZero"/>
        <c:auto val="1"/>
        <c:lblAlgn val="ctr"/>
        <c:lblOffset val="100"/>
        <c:noMultiLvlLbl val="0"/>
      </c:catAx>
      <c:valAx>
        <c:axId val="123499968"/>
        <c:scaling>
          <c:orientation val="minMax"/>
          <c:max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349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983144373741004E-2"/>
          <c:y val="0.15792888544408457"/>
          <c:w val="0.81091901280429424"/>
          <c:h val="0.691831611791880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Ebitda!$A$7</c:f>
              <c:strCache>
                <c:ptCount val="1"/>
                <c:pt idx="0">
                  <c:v>EBITDA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Lbls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Ebitda!$C$2:$O$2</c15:sqref>
                  </c15:fullRef>
                </c:ext>
              </c:extLst>
              <c:f>Ebitda!$C$2:$N$2</c:f>
              <c:numCache>
                <c:formatCode>General</c:formatCod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 formatCode="mmm\-yy">
                  <c:v>42522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Ebitda!$C$7:$O$7</c15:sqref>
                  </c15:fullRef>
                </c:ext>
              </c:extLst>
              <c:f>Ebitda!$C$7:$N$7</c:f>
              <c:numCache>
                <c:formatCode>#,##0_);\(#,##0\)</c:formatCode>
                <c:ptCount val="12"/>
                <c:pt idx="0">
                  <c:v>3393.7584643905516</c:v>
                </c:pt>
                <c:pt idx="1">
                  <c:v>3850.8992277427201</c:v>
                </c:pt>
                <c:pt idx="2">
                  <c:v>2960.8426982924639</c:v>
                </c:pt>
                <c:pt idx="3">
                  <c:v>549.10280134643835</c:v>
                </c:pt>
                <c:pt idx="4">
                  <c:v>4717.6270681055512</c:v>
                </c:pt>
                <c:pt idx="5">
                  <c:v>3744.5980003657628</c:v>
                </c:pt>
                <c:pt idx="6">
                  <c:v>-1440.7045659603521</c:v>
                </c:pt>
                <c:pt idx="7">
                  <c:v>-1411.2691035566736</c:v>
                </c:pt>
                <c:pt idx="8">
                  <c:v>-931.9160120107797</c:v>
                </c:pt>
                <c:pt idx="9">
                  <c:v>-2325.692013595753</c:v>
                </c:pt>
                <c:pt idx="10">
                  <c:v>-1747.7092023722266</c:v>
                </c:pt>
                <c:pt idx="11">
                  <c:v>3836.1936848</c:v>
                </c:pt>
              </c:numCache>
            </c:numRef>
          </c:val>
          <c:extLst/>
        </c:ser>
        <c:ser>
          <c:idx val="1"/>
          <c:order val="2"/>
          <c:tx>
            <c:strRef>
              <c:f>Ebitda!$A$6</c:f>
              <c:strCache>
                <c:ptCount val="1"/>
                <c:pt idx="0">
                  <c:v>EBITDA sin ajustes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dLbl>
              <c:idx val="10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2"/>
              <c:pt idx="0">
                <c:v>2005</c:v>
              </c:pt>
              <c:pt idx="1">
                <c:v>2006</c:v>
              </c:pt>
              <c:pt idx="2">
                <c:v>2007</c:v>
              </c:pt>
              <c:pt idx="3">
                <c:v>2008</c:v>
              </c:pt>
              <c:pt idx="4">
                <c:v>2009</c:v>
              </c:pt>
              <c:pt idx="5">
                <c:v>2010</c:v>
              </c:pt>
              <c:pt idx="6">
                <c:v>2011</c:v>
              </c:pt>
              <c:pt idx="7">
                <c:v>2012</c:v>
              </c:pt>
              <c:pt idx="8">
                <c:v>2013</c:v>
              </c:pt>
              <c:pt idx="9">
                <c:v>2014</c:v>
              </c:pt>
              <c:pt idx="10">
                <c:v>2015</c:v>
              </c:pt>
              <c:pt idx="11">
                <c:v>jun.-16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Ebitda!$C$6:$N$6</c15:sqref>
                  </c15:fullRef>
                </c:ext>
              </c:extLst>
              <c:f>Ebitda!$C$6:$N$6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 formatCode="_-* #,##0_-;\-* #,##0_-;_-* &quot;-&quot;??_-;_-@_-">
                  <c:v>2581.9404944359298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100"/>
        <c:axId val="203068736"/>
        <c:axId val="203069128"/>
      </c:barChart>
      <c:lineChart>
        <c:grouping val="standard"/>
        <c:varyColors val="0"/>
        <c:ser>
          <c:idx val="2"/>
          <c:order val="1"/>
          <c:tx>
            <c:strRef>
              <c:f>Ebitda!$A$10</c:f>
              <c:strCache>
                <c:ptCount val="1"/>
                <c:pt idx="0">
                  <c:v>Ebitda sobre Ingresos netos (excl. ventas UTE)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982615651782904E-2"/>
                  <c:y val="-0.102445301270790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7765157509424933E-2"/>
                  <c:y val="-0.137433475546226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8366738450345194E-2"/>
                  <c:y val="-0.12418682911369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1411748864700245E-2"/>
                  <c:y val="4.58836843543572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9658429137518507E-2"/>
                  <c:y val="-0.194310249721410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9247157830335688E-2"/>
                  <c:y val="-0.169010347457270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8073462710211156E-2"/>
                  <c:y val="9.47648924277336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2430182070411193E-2"/>
                  <c:y val="9.69918945568365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3677754384975292E-2"/>
                  <c:y val="6.32070148220817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7770476181336513E-2"/>
                  <c:y val="0.141294867920743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2.8515734021338116E-2"/>
                  <c:y val="0.100358239575263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3.4242306525264637E-2"/>
                  <c:y val="-6.95398234126531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Ebitda!$C$2:$O$2</c15:sqref>
                  </c15:fullRef>
                </c:ext>
              </c:extLst>
              <c:f>Ebitda!$C$2:$N$2</c:f>
              <c:numCache>
                <c:formatCode>General</c:formatCod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 formatCode="mmm\-yy">
                  <c:v>42522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Ebitda!$C$10:$O$10</c15:sqref>
                  </c15:fullRef>
                </c:ext>
              </c:extLst>
              <c:f>Ebitda!$C$10:$N$10</c:f>
              <c:numCache>
                <c:formatCode>0.00%</c:formatCode>
                <c:ptCount val="12"/>
                <c:pt idx="0">
                  <c:v>0.12496909248695702</c:v>
                </c:pt>
                <c:pt idx="1">
                  <c:v>0.12947236018994182</c:v>
                </c:pt>
                <c:pt idx="2">
                  <c:v>8.7794133468527741E-2</c:v>
                </c:pt>
                <c:pt idx="3">
                  <c:v>1.3337191701265284E-2</c:v>
                </c:pt>
                <c:pt idx="4">
                  <c:v>0.13806611762109305</c:v>
                </c:pt>
                <c:pt idx="5">
                  <c:v>9.8943184880485716E-2</c:v>
                </c:pt>
                <c:pt idx="6">
                  <c:v>-3.2739728858965644E-2</c:v>
                </c:pt>
                <c:pt idx="7">
                  <c:v>-2.947923391780417E-2</c:v>
                </c:pt>
                <c:pt idx="8">
                  <c:v>-1.9795669980002178E-2</c:v>
                </c:pt>
                <c:pt idx="9">
                  <c:v>-4.5945469319318498E-2</c:v>
                </c:pt>
                <c:pt idx="10">
                  <c:v>-3.9016541255368041E-2</c:v>
                </c:pt>
                <c:pt idx="11">
                  <c:v>0.17462191159297275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67952"/>
        <c:axId val="203066776"/>
      </c:lineChart>
      <c:catAx>
        <c:axId val="20306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3069128"/>
        <c:crosses val="autoZero"/>
        <c:auto val="1"/>
        <c:lblAlgn val="ctr"/>
        <c:lblOffset val="100"/>
        <c:noMultiLvlLbl val="0"/>
      </c:catAx>
      <c:valAx>
        <c:axId val="203069128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3068736"/>
        <c:crosses val="autoZero"/>
        <c:crossBetween val="between"/>
      </c:valAx>
      <c:valAx>
        <c:axId val="203066776"/>
        <c:scaling>
          <c:orientation val="minMax"/>
          <c:max val="0.25"/>
          <c:min val="-0.15000000000000002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3067952"/>
        <c:crosses val="max"/>
        <c:crossBetween val="between"/>
      </c:valAx>
      <c:catAx>
        <c:axId val="203067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066776"/>
        <c:crossesAt val="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606016433241921"/>
          <c:y val="0.92553244222160269"/>
          <c:w val="0.33785921956685949"/>
          <c:h val="3.4165097348225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983121538843767E-2"/>
          <c:y val="0.15387970510082247"/>
          <c:w val="0.81091901280429424"/>
          <c:h val="0.691831611791880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Ebitda!$A$7</c:f>
              <c:strCache>
                <c:ptCount val="1"/>
                <c:pt idx="0">
                  <c:v>EBITDA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Lbls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Ebitda!$P$2:$R$2</c15:sqref>
                  </c15:fullRef>
                </c:ext>
              </c:extLst>
              <c:f>Ebitda!$Q$2:$R$2</c:f>
              <c:strCache>
                <c:ptCount val="2"/>
                <c:pt idx="0">
                  <c:v>junio 2015</c:v>
                </c:pt>
                <c:pt idx="1">
                  <c:v>junio 2016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Ebitda!$P$7:$R$7</c15:sqref>
                  </c15:fullRef>
                </c:ext>
              </c:extLst>
              <c:f>Ebitda!$Q$7:$R$7</c:f>
              <c:numCache>
                <c:formatCode>#,##0_);\(#,##0\)</c:formatCode>
                <c:ptCount val="2"/>
                <c:pt idx="0">
                  <c:v>799.90976643234933</c:v>
                </c:pt>
                <c:pt idx="1">
                  <c:v>3836.1936848</c:v>
                </c:pt>
              </c:numCache>
            </c:numRef>
          </c:val>
          <c:extLst/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72632936"/>
        <c:axId val="272630976"/>
      </c:barChart>
      <c:lineChart>
        <c:grouping val="standard"/>
        <c:varyColors val="0"/>
        <c:ser>
          <c:idx val="2"/>
          <c:order val="1"/>
          <c:tx>
            <c:strRef>
              <c:f>Ebitda!$A$10</c:f>
              <c:strCache>
                <c:ptCount val="1"/>
                <c:pt idx="0">
                  <c:v>Ebitda sobre Ingresos netos (excl. ventas UTE)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</c:dPt>
          <c:dLbls>
            <c:dLbl>
              <c:idx val="0"/>
              <c:layout>
                <c:manualLayout>
                  <c:x val="-6.5689152593767924E-2"/>
                  <c:y val="-5.67567607829155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6464673437069637E-2"/>
                  <c:y val="-8.2839526752619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Ebitda!$C$2:$O$2</c15:sqref>
                  </c15:fullRef>
                </c:ext>
              </c:extLst>
              <c:f>Ebitda!$D$2:$O$2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 formatCode="mmm\-yy">
                  <c:v>42522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Ebitda!$P$10:$R$10</c15:sqref>
                  </c15:fullRef>
                </c:ext>
              </c:extLst>
              <c:f>Ebitda!$Q$10:$R$10</c:f>
              <c:numCache>
                <c:formatCode>0.00%</c:formatCode>
                <c:ptCount val="2"/>
                <c:pt idx="0">
                  <c:v>3.2309709899800691E-2</c:v>
                </c:pt>
                <c:pt idx="1">
                  <c:v>0.17462191159297275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0407048"/>
        <c:axId val="272632544"/>
      </c:lineChart>
      <c:catAx>
        <c:axId val="272632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72630976"/>
        <c:crosses val="autoZero"/>
        <c:auto val="1"/>
        <c:lblAlgn val="ctr"/>
        <c:lblOffset val="100"/>
        <c:noMultiLvlLbl val="0"/>
      </c:catAx>
      <c:valAx>
        <c:axId val="272630976"/>
        <c:scaling>
          <c:orientation val="minMax"/>
          <c:max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72632936"/>
        <c:crosses val="autoZero"/>
        <c:crossBetween val="between"/>
      </c:valAx>
      <c:valAx>
        <c:axId val="272632544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70407048"/>
        <c:crosses val="max"/>
        <c:crossBetween val="between"/>
      </c:valAx>
      <c:catAx>
        <c:axId val="270407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2632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2954489110261514"/>
          <c:y val="0.91434756935222505"/>
          <c:w val="0.47176708122995736"/>
          <c:h val="4.41496225217967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1" u="sng"/>
              <a:t>Ventas a otros mercados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'Ingresos operat'!$B$41</c:f>
              <c:strCache>
                <c:ptCount val="1"/>
                <c:pt idx="0">
                  <c:v>junio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'Ingresos operat'!$A$42:$A$44</c:f>
              <c:strCache>
                <c:ptCount val="3"/>
                <c:pt idx="0">
                  <c:v>Bunkers</c:v>
                </c:pt>
                <c:pt idx="1">
                  <c:v>Exportaciones</c:v>
                </c:pt>
                <c:pt idx="2">
                  <c:v>Ventas UTE</c:v>
                </c:pt>
              </c:strCache>
            </c:strRef>
          </c:cat>
          <c:val>
            <c:numRef>
              <c:f>'Ingresos operat'!$B$42:$B$44</c:f>
              <c:numCache>
                <c:formatCode>#,##0.00</c:formatCode>
                <c:ptCount val="3"/>
                <c:pt idx="0">
                  <c:v>2610.85199371</c:v>
                </c:pt>
                <c:pt idx="1">
                  <c:v>461.48398510999999</c:v>
                </c:pt>
                <c:pt idx="2">
                  <c:v>3276.7130529699998</c:v>
                </c:pt>
              </c:numCache>
            </c:numRef>
          </c:val>
        </c:ser>
        <c:ser>
          <c:idx val="1"/>
          <c:order val="1"/>
          <c:tx>
            <c:strRef>
              <c:f>'Ingresos operat'!$C$41</c:f>
              <c:strCache>
                <c:ptCount val="1"/>
                <c:pt idx="0">
                  <c:v>junio 2016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'Ingresos operat'!$A$42:$A$44</c:f>
              <c:strCache>
                <c:ptCount val="3"/>
                <c:pt idx="0">
                  <c:v>Bunkers</c:v>
                </c:pt>
                <c:pt idx="1">
                  <c:v>Exportaciones</c:v>
                </c:pt>
                <c:pt idx="2">
                  <c:v>Ventas UTE</c:v>
                </c:pt>
              </c:strCache>
            </c:strRef>
          </c:cat>
          <c:val>
            <c:numRef>
              <c:f>'Ingresos operat'!$C$42:$C$44</c:f>
              <c:numCache>
                <c:formatCode>#,##0.00</c:formatCode>
                <c:ptCount val="3"/>
                <c:pt idx="0">
                  <c:v>1943.85091517</c:v>
                </c:pt>
                <c:pt idx="1">
                  <c:v>512.58670838</c:v>
                </c:pt>
                <c:pt idx="2">
                  <c:v>1009.70466212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285403440"/>
        <c:axId val="197318304"/>
      </c:barChart>
      <c:catAx>
        <c:axId val="28540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7318304"/>
        <c:crosses val="autoZero"/>
        <c:auto val="1"/>
        <c:lblAlgn val="ctr"/>
        <c:lblOffset val="100"/>
        <c:noMultiLvlLbl val="0"/>
      </c:catAx>
      <c:valAx>
        <c:axId val="19731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540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'Ingresos operat'!$A$33</c:f>
              <c:strCache>
                <c:ptCount val="1"/>
                <c:pt idx="0">
                  <c:v>Ventas a mercado interno (excluye ventas UTE)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Lbls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'Ingresos operat'!$B$32:$C$32</c:f>
              <c:strCache>
                <c:ptCount val="2"/>
                <c:pt idx="0">
                  <c:v>junio 2015</c:v>
                </c:pt>
                <c:pt idx="1">
                  <c:v>junio 2016</c:v>
                </c:pt>
              </c:strCache>
            </c:strRef>
          </c:cat>
          <c:val>
            <c:numRef>
              <c:f>'Ingresos operat'!$B$33:$C$33</c:f>
              <c:numCache>
                <c:formatCode>_(* #,##0_);_(* \(#,##0\);_(* "-"??_);_(@_)</c:formatCode>
                <c:ptCount val="2"/>
                <c:pt idx="0">
                  <c:v>33430.888807900003</c:v>
                </c:pt>
                <c:pt idx="1">
                  <c:v>34841.240512819997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6301592"/>
        <c:axId val="286301984"/>
      </c:barChart>
      <c:dateAx>
        <c:axId val="286301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6301984"/>
        <c:crosses val="autoZero"/>
        <c:auto val="0"/>
        <c:lblOffset val="100"/>
        <c:baseTimeUnit val="years"/>
      </c:dateAx>
      <c:valAx>
        <c:axId val="286301984"/>
        <c:scaling>
          <c:orientation val="minMax"/>
          <c:max val="38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6301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'Dtos marg y contrib'!$B$60</c:f>
              <c:strCache>
                <c:ptCount val="1"/>
                <c:pt idx="0">
                  <c:v>Márgenes de distribución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'Dtos marg y contrib'!$C$59:$D$59</c:f>
              <c:strCache>
                <c:ptCount val="2"/>
                <c:pt idx="0">
                  <c:v>junio 2015</c:v>
                </c:pt>
                <c:pt idx="1">
                  <c:v>junio 2016</c:v>
                </c:pt>
              </c:strCache>
            </c:strRef>
          </c:cat>
          <c:val>
            <c:numRef>
              <c:f>'Dtos marg y contrib'!$C$60:$D$60</c:f>
              <c:numCache>
                <c:formatCode>_(* #,##0_);_(* \(#,##0\);_(* "-"??_);_(@_)</c:formatCode>
                <c:ptCount val="2"/>
                <c:pt idx="0">
                  <c:v>1879.6520579999999</c:v>
                </c:pt>
                <c:pt idx="1">
                  <c:v>2370.606303</c:v>
                </c:pt>
              </c:numCache>
            </c:numRef>
          </c:val>
        </c:ser>
        <c:ser>
          <c:idx val="1"/>
          <c:order val="1"/>
          <c:tx>
            <c:strRef>
              <c:f>'Dtos marg y contrib'!$B$61</c:f>
              <c:strCache>
                <c:ptCount val="1"/>
                <c:pt idx="0">
                  <c:v>Bonificaciones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'Dtos marg y contrib'!$C$59:$D$59</c:f>
              <c:strCache>
                <c:ptCount val="2"/>
                <c:pt idx="0">
                  <c:v>junio 2015</c:v>
                </c:pt>
                <c:pt idx="1">
                  <c:v>junio 2016</c:v>
                </c:pt>
              </c:strCache>
            </c:strRef>
          </c:cat>
          <c:val>
            <c:numRef>
              <c:f>'Dtos marg y contrib'!$C$61:$D$61</c:f>
              <c:numCache>
                <c:formatCode>_(* #,##0_);_(* \(#,##0\);_(* "-"??_);_(@_)</c:formatCode>
                <c:ptCount val="2"/>
                <c:pt idx="0">
                  <c:v>3605.4232907300002</c:v>
                </c:pt>
                <c:pt idx="1">
                  <c:v>3915.2291247800003</c:v>
                </c:pt>
              </c:numCache>
            </c:numRef>
          </c:val>
        </c:ser>
        <c:ser>
          <c:idx val="2"/>
          <c:order val="2"/>
          <c:tx>
            <c:strRef>
              <c:f>'Dtos marg y contrib'!$B$62</c:f>
              <c:strCache>
                <c:ptCount val="1"/>
                <c:pt idx="0">
                  <c:v>IMESI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'Dtos marg y contrib'!$C$59:$D$59</c:f>
              <c:strCache>
                <c:ptCount val="2"/>
                <c:pt idx="0">
                  <c:v>junio 2015</c:v>
                </c:pt>
                <c:pt idx="1">
                  <c:v>junio 2016</c:v>
                </c:pt>
              </c:strCache>
            </c:strRef>
          </c:cat>
          <c:val>
            <c:numRef>
              <c:f>'Dtos marg y contrib'!$C$62:$D$62</c:f>
              <c:numCache>
                <c:formatCode>_(* #,##0_);_(* \(#,##0\);_(* "-"??_);_(@_)</c:formatCode>
                <c:ptCount val="2"/>
                <c:pt idx="0">
                  <c:v>7252.080919</c:v>
                </c:pt>
                <c:pt idx="1">
                  <c:v>7618.8023670000002</c:v>
                </c:pt>
              </c:numCache>
            </c:numRef>
          </c:val>
        </c:ser>
        <c:ser>
          <c:idx val="3"/>
          <c:order val="3"/>
          <c:tx>
            <c:strRef>
              <c:f>'Dtos marg y contrib'!$B$63</c:f>
              <c:strCache>
                <c:ptCount val="1"/>
                <c:pt idx="0">
                  <c:v>Fideicomisos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'Dtos marg y contrib'!$C$59:$D$59</c:f>
              <c:strCache>
                <c:ptCount val="2"/>
                <c:pt idx="0">
                  <c:v>junio 2015</c:v>
                </c:pt>
                <c:pt idx="1">
                  <c:v>junio 2016</c:v>
                </c:pt>
              </c:strCache>
            </c:strRef>
          </c:cat>
          <c:val>
            <c:numRef>
              <c:f>'Dtos marg y contrib'!$C$63:$D$63</c:f>
              <c:numCache>
                <c:formatCode>_(* #,##0_);_(* \(#,##0\);_(* "-"??_);_(@_)</c:formatCode>
                <c:ptCount val="2"/>
                <c:pt idx="0">
                  <c:v>1450.214054</c:v>
                </c:pt>
                <c:pt idx="1">
                  <c:v>1424.470362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286302768"/>
        <c:axId val="286303160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'Dtos marg y contrib'!#REF!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'Dtos marg y contrib'!$C$59:$D$59</c15:sqref>
                        </c15:formulaRef>
                      </c:ext>
                    </c:extLst>
                    <c:strCache>
                      <c:ptCount val="2"/>
                      <c:pt idx="0">
                        <c:v>junio 2015</c:v>
                      </c:pt>
                      <c:pt idx="1">
                        <c:v>junio 2016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'Dtos marg y contrib'!#REF!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28630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6303160"/>
        <c:crosses val="autoZero"/>
        <c:auto val="1"/>
        <c:lblAlgn val="ctr"/>
        <c:lblOffset val="100"/>
        <c:noMultiLvlLbl val="0"/>
      </c:catAx>
      <c:valAx>
        <c:axId val="28630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630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61679883919135"/>
          <c:y val="0.26670677962547257"/>
          <c:w val="0.31938320116080865"/>
          <c:h val="0.506253204240104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'Costo de ventas'!$F$27</c:f>
              <c:strCache>
                <c:ptCount val="1"/>
                <c:pt idx="0">
                  <c:v>junio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5.1461393817680812E-17"/>
                  <c:y val="7.5308122603883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'Costo de ventas'!$E$28:$E$30</c:f>
              <c:strCache>
                <c:ptCount val="3"/>
                <c:pt idx="0">
                  <c:v>Crudo y derivados</c:v>
                </c:pt>
                <c:pt idx="1">
                  <c:v>Biocombustibles</c:v>
                </c:pt>
                <c:pt idx="2">
                  <c:v>Otros costos</c:v>
                </c:pt>
              </c:strCache>
            </c:strRef>
          </c:cat>
          <c:val>
            <c:numRef>
              <c:f>'Costo de ventas'!$F$28:$F$30</c:f>
              <c:numCache>
                <c:formatCode>#,##0</c:formatCode>
                <c:ptCount val="3"/>
                <c:pt idx="0">
                  <c:v>18792.874715999998</c:v>
                </c:pt>
                <c:pt idx="1">
                  <c:v>1673.8765969999999</c:v>
                </c:pt>
                <c:pt idx="2" formatCode="0">
                  <c:v>2965.3264130000002</c:v>
                </c:pt>
              </c:numCache>
            </c:numRef>
          </c:val>
        </c:ser>
        <c:ser>
          <c:idx val="1"/>
          <c:order val="1"/>
          <c:tx>
            <c:strRef>
              <c:f>'Costo de ventas'!$G$27</c:f>
              <c:strCache>
                <c:ptCount val="1"/>
                <c:pt idx="0">
                  <c:v>junio 2016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[$$-2C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'Costo de ventas'!$E$28:$E$30</c:f>
              <c:strCache>
                <c:ptCount val="3"/>
                <c:pt idx="0">
                  <c:v>Crudo y derivados</c:v>
                </c:pt>
                <c:pt idx="1">
                  <c:v>Biocombustibles</c:v>
                </c:pt>
                <c:pt idx="2">
                  <c:v>Otros costos</c:v>
                </c:pt>
              </c:strCache>
            </c:strRef>
          </c:cat>
          <c:val>
            <c:numRef>
              <c:f>'Costo de ventas'!$G$28:$G$30</c:f>
              <c:numCache>
                <c:formatCode>0</c:formatCode>
                <c:ptCount val="3"/>
                <c:pt idx="0">
                  <c:v>12228.444635</c:v>
                </c:pt>
                <c:pt idx="1">
                  <c:v>2211.1787199999999</c:v>
                </c:pt>
                <c:pt idx="2">
                  <c:v>2770.6460830000001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286303944"/>
        <c:axId val="286304336"/>
      </c:barChart>
      <c:catAx>
        <c:axId val="28630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6304336"/>
        <c:crosses val="autoZero"/>
        <c:auto val="1"/>
        <c:lblAlgn val="ctr"/>
        <c:lblOffset val="100"/>
        <c:noMultiLvlLbl val="0"/>
      </c:catAx>
      <c:valAx>
        <c:axId val="28630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6303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0.29632</cdr:x>
      <cdr:y>0.31249</cdr:y>
    </cdr:from>
    <cdr:to>
      <cdr:x>0.41632</cdr:x>
      <cdr:y>0.37729</cdr:y>
    </cdr:to>
    <cdr:sp macro="" textlink="">
      <cdr:nvSpPr>
        <cdr:cNvPr id="2" name="CuadroTexto 2"/>
        <cdr:cNvSpPr txBox="1"/>
      </cdr:nvSpPr>
      <cdr:spPr>
        <a:xfrm xmlns:a="http://schemas.openxmlformats.org/drawingml/2006/main">
          <a:off x="2667182" y="1780968"/>
          <a:ext cx="108012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UY"/>
          </a:defPPr>
          <a:lvl1pPr marL="0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98897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97793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496690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995587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494483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93380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92276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991173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800" b="1" dirty="0" smtClean="0"/>
            <a:t>USD 501</a:t>
          </a:r>
          <a:endParaRPr lang="es-ES" sz="1800" b="1" dirty="0"/>
        </a:p>
      </cdr:txBody>
    </cdr:sp>
  </cdr:relSizeAnchor>
  <cdr:relSizeAnchor xmlns:cdr="http://schemas.openxmlformats.org/drawingml/2006/chartDrawing">
    <cdr:from>
      <cdr:x>0.46688</cdr:x>
      <cdr:y>0.80932</cdr:y>
    </cdr:from>
    <cdr:to>
      <cdr:x>0.58688</cdr:x>
      <cdr:y>0.87413</cdr:y>
    </cdr:to>
    <cdr:sp macro="" textlink="">
      <cdr:nvSpPr>
        <cdr:cNvPr id="3" name="CuadroTexto 2"/>
        <cdr:cNvSpPr txBox="1"/>
      </cdr:nvSpPr>
      <cdr:spPr>
        <a:xfrm xmlns:a="http://schemas.openxmlformats.org/drawingml/2006/main">
          <a:off x="4202412" y="4612598"/>
          <a:ext cx="108012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ES" sz="1800" b="1" dirty="0" smtClean="0"/>
            <a:t>USD 750</a:t>
          </a:r>
          <a:endParaRPr lang="es-ES" sz="1800" b="1" dirty="0"/>
        </a:p>
      </cdr:txBody>
    </cdr:sp>
  </cdr:relSizeAnchor>
  <cdr:relSizeAnchor xmlns:cdr="http://schemas.openxmlformats.org/drawingml/2006/chartDrawing">
    <cdr:from>
      <cdr:x>0.65088</cdr:x>
      <cdr:y>0.69561</cdr:y>
    </cdr:from>
    <cdr:to>
      <cdr:x>0.7674</cdr:x>
      <cdr:y>0.76042</cdr:y>
    </cdr:to>
    <cdr:sp macro="" textlink="">
      <cdr:nvSpPr>
        <cdr:cNvPr id="4" name="CuadroTexto 1"/>
        <cdr:cNvSpPr txBox="1"/>
      </cdr:nvSpPr>
      <cdr:spPr>
        <a:xfrm xmlns:a="http://schemas.openxmlformats.org/drawingml/2006/main">
          <a:off x="5858596" y="3964526"/>
          <a:ext cx="1048745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ES" sz="1800" b="1" dirty="0" smtClean="0"/>
            <a:t>USD 562</a:t>
          </a:r>
          <a:endParaRPr lang="es-ES" sz="1800" b="1" dirty="0"/>
        </a:p>
      </cdr:txBody>
    </cdr:sp>
  </cdr:relSizeAnchor>
  <cdr:relSizeAnchor xmlns:cdr="http://schemas.openxmlformats.org/drawingml/2006/chartDrawing">
    <cdr:from>
      <cdr:x>0.84114</cdr:x>
      <cdr:y>0.81536</cdr:y>
    </cdr:from>
    <cdr:to>
      <cdr:x>0.95765</cdr:x>
      <cdr:y>0.88016</cdr:y>
    </cdr:to>
    <cdr:sp macro="" textlink="">
      <cdr:nvSpPr>
        <cdr:cNvPr id="5" name="CuadroTexto 1"/>
        <cdr:cNvSpPr txBox="1"/>
      </cdr:nvSpPr>
      <cdr:spPr>
        <a:xfrm xmlns:a="http://schemas.openxmlformats.org/drawingml/2006/main">
          <a:off x="7571101" y="4647000"/>
          <a:ext cx="1048707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s-ES" sz="1800" b="1" dirty="0" smtClean="0"/>
            <a:t>USD 188</a:t>
          </a:r>
          <a:endParaRPr lang="es-ES" sz="18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0.82997</cdr:x>
      <cdr:y>0.49961</cdr:y>
    </cdr:from>
    <cdr:to>
      <cdr:x>0.99255</cdr:x>
      <cdr:y>0.60404</cdr:y>
    </cdr:to>
    <cdr:sp macro="" textlink="">
      <cdr:nvSpPr>
        <cdr:cNvPr id="3" name="CuadroTexto 3"/>
        <cdr:cNvSpPr txBox="1"/>
      </cdr:nvSpPr>
      <cdr:spPr>
        <a:xfrm xmlns:a="http://schemas.openxmlformats.org/drawingml/2006/main">
          <a:off x="3859626" y="1472442"/>
          <a:ext cx="75608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400" b="1" dirty="0" smtClean="0"/>
            <a:t>-69%</a:t>
          </a:r>
          <a:endParaRPr lang="es-ES" sz="1400" b="1" dirty="0"/>
        </a:p>
      </cdr:txBody>
    </cdr:sp>
  </cdr:relSizeAnchor>
  <cdr:relSizeAnchor xmlns:cdr="http://schemas.openxmlformats.org/drawingml/2006/chartDrawing">
    <cdr:from>
      <cdr:x>0.53886</cdr:x>
      <cdr:y>0.57219</cdr:y>
    </cdr:from>
    <cdr:to>
      <cdr:x>0.70145</cdr:x>
      <cdr:y>0.67662</cdr:y>
    </cdr:to>
    <cdr:sp macro="" textlink="">
      <cdr:nvSpPr>
        <cdr:cNvPr id="4" name="CuadroTexto 3"/>
        <cdr:cNvSpPr txBox="1"/>
      </cdr:nvSpPr>
      <cdr:spPr>
        <a:xfrm xmlns:a="http://schemas.openxmlformats.org/drawingml/2006/main">
          <a:off x="2505903" y="1686354"/>
          <a:ext cx="75608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400" b="1" dirty="0" smtClean="0"/>
            <a:t>+11%</a:t>
          </a:r>
          <a:endParaRPr lang="es-ES" sz="1400" b="1" dirty="0"/>
        </a:p>
      </cdr:txBody>
    </cdr:sp>
  </cdr:relSizeAnchor>
  <cdr:relSizeAnchor xmlns:cdr="http://schemas.openxmlformats.org/drawingml/2006/chartDrawing">
    <cdr:from>
      <cdr:x>0.23509</cdr:x>
      <cdr:y>0.3185</cdr:y>
    </cdr:from>
    <cdr:to>
      <cdr:x>0.39768</cdr:x>
      <cdr:y>0.42293</cdr:y>
    </cdr:to>
    <cdr:sp macro="" textlink="">
      <cdr:nvSpPr>
        <cdr:cNvPr id="5" name="CuadroTexto 3"/>
        <cdr:cNvSpPr txBox="1"/>
      </cdr:nvSpPr>
      <cdr:spPr>
        <a:xfrm xmlns:a="http://schemas.openxmlformats.org/drawingml/2006/main">
          <a:off x="1093245" y="938691"/>
          <a:ext cx="75608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400" b="1" dirty="0" smtClean="0"/>
            <a:t>-26%</a:t>
          </a:r>
          <a:endParaRPr lang="es-ES" sz="14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0.68794</cdr:x>
      <cdr:y>0.1262</cdr:y>
    </cdr:from>
    <cdr:to>
      <cdr:x>0.84864</cdr:x>
      <cdr:y>0.23905</cdr:y>
    </cdr:to>
    <cdr:sp macro="" textlink="">
      <cdr:nvSpPr>
        <cdr:cNvPr id="2" name="CuadroTexto 3"/>
        <cdr:cNvSpPr txBox="1"/>
      </cdr:nvSpPr>
      <cdr:spPr>
        <a:xfrm xmlns:a="http://schemas.openxmlformats.org/drawingml/2006/main">
          <a:off x="3236800" y="344177"/>
          <a:ext cx="756099" cy="30777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400" b="1" dirty="0" smtClean="0"/>
            <a:t> +4%</a:t>
          </a:r>
          <a:endParaRPr lang="es-ES" sz="14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0.54762</cdr:x>
      <cdr:y>0.66262</cdr:y>
    </cdr:from>
    <cdr:to>
      <cdr:x>0.67262</cdr:x>
      <cdr:y>0.74124</cdr:y>
    </cdr:to>
    <cdr:sp macro="" textlink="">
      <cdr:nvSpPr>
        <cdr:cNvPr id="3" name="CuadroTexto 3"/>
        <cdr:cNvSpPr txBox="1"/>
      </cdr:nvSpPr>
      <cdr:spPr>
        <a:xfrm xmlns:a="http://schemas.openxmlformats.org/drawingml/2006/main">
          <a:off x="3312368" y="3112641"/>
          <a:ext cx="75608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UY"/>
          </a:defPPr>
          <a:lvl1pPr marL="0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98897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97793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496690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995587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494483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93380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92276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991173" algn="l" defTabSz="997793" rtl="0" eaLnBrk="1" latinLnBrk="0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800" b="1" dirty="0" smtClean="0"/>
            <a:t>+32%</a:t>
          </a:r>
          <a:endParaRPr lang="es-ES" sz="1800" b="1" dirty="0"/>
        </a:p>
      </cdr:txBody>
    </cdr:sp>
  </cdr:relSizeAnchor>
  <cdr:relSizeAnchor xmlns:cdr="http://schemas.openxmlformats.org/drawingml/2006/chartDrawing">
    <cdr:from>
      <cdr:x>0.84524</cdr:x>
      <cdr:y>0.64296</cdr:y>
    </cdr:from>
    <cdr:to>
      <cdr:x>0.97024</cdr:x>
      <cdr:y>0.72159</cdr:y>
    </cdr:to>
    <cdr:sp macro="" textlink="">
      <cdr:nvSpPr>
        <cdr:cNvPr id="4" name="CuadroTexto 3"/>
        <cdr:cNvSpPr txBox="1"/>
      </cdr:nvSpPr>
      <cdr:spPr>
        <a:xfrm xmlns:a="http://schemas.openxmlformats.org/drawingml/2006/main">
          <a:off x="5112568" y="3020309"/>
          <a:ext cx="75608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800" b="1" dirty="0" smtClean="0"/>
            <a:t>-7%</a:t>
          </a:r>
          <a:endParaRPr lang="es-ES" sz="18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4B91B-BB29-4E57-851F-4EB62E11715E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7AAE2-1D88-4145-9279-357FDFA5B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776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ED78C-5815-40C5-8727-80A4C5523AAF}" type="datetimeFigureOut">
              <a:rPr lang="es-ES" smtClean="0"/>
              <a:t>16/09/2016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1241425"/>
            <a:ext cx="4457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1801-8D5D-4FCE-B878-6BE3E57FE3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2490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40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09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88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402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7951" y="2326701"/>
            <a:ext cx="8476774" cy="160545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95901" y="4244234"/>
            <a:ext cx="6980873" cy="19140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8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7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3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2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1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ED78-1E60-48B2-A7A5-226C20BA1DEB}" type="datetime1">
              <a:rPr lang="es-UY" smtClean="0"/>
              <a:t>16/09/2016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212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1899-C884-441D-AFB9-512864C2DCCD}" type="datetime1">
              <a:rPr lang="es-UY" smtClean="0"/>
              <a:t>16/09/2016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4656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886379" y="327681"/>
            <a:ext cx="2446421" cy="69801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43649" y="327681"/>
            <a:ext cx="7176518" cy="69801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D0A-2E5F-4EAB-9263-45955A2C38E1}" type="datetime1">
              <a:rPr lang="es-UY" smtClean="0"/>
              <a:t>16/09/2016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0757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B631-A138-4A9C-A39D-6CFF390C3410}" type="datetime1">
              <a:rPr lang="es-UY" smtClean="0"/>
              <a:t>16/09/2016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893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7772" y="4812907"/>
            <a:ext cx="8476774" cy="1487562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7772" y="3174508"/>
            <a:ext cx="8476774" cy="16383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88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77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66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55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44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3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22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11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15A3-6062-41D9-821E-EAFD85C3B184}" type="datetime1">
              <a:rPr lang="es-UY" smtClean="0"/>
              <a:t>16/09/2016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5542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43650" y="1908866"/>
            <a:ext cx="4811470" cy="539891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21330" y="1908866"/>
            <a:ext cx="4811469" cy="539891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4973-84D5-4D2C-83B9-E7AFB9A07771}" type="datetime1">
              <a:rPr lang="es-UY" smtClean="0"/>
              <a:t>16/09/2016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7125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634" y="299940"/>
            <a:ext cx="8975408" cy="124830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8634" y="1676542"/>
            <a:ext cx="4406330" cy="69870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8897" indent="0">
              <a:buNone/>
              <a:defRPr sz="2200" b="1"/>
            </a:lvl2pPr>
            <a:lvl3pPr marL="997793" indent="0">
              <a:buNone/>
              <a:defRPr sz="2000" b="1"/>
            </a:lvl3pPr>
            <a:lvl4pPr marL="1496690" indent="0">
              <a:buNone/>
              <a:defRPr sz="1700" b="1"/>
            </a:lvl4pPr>
            <a:lvl5pPr marL="1995587" indent="0">
              <a:buNone/>
              <a:defRPr sz="1700" b="1"/>
            </a:lvl5pPr>
            <a:lvl6pPr marL="2494483" indent="0">
              <a:buNone/>
              <a:defRPr sz="1700" b="1"/>
            </a:lvl6pPr>
            <a:lvl7pPr marL="2993380" indent="0">
              <a:buNone/>
              <a:defRPr sz="1700" b="1"/>
            </a:lvl7pPr>
            <a:lvl8pPr marL="3492276" indent="0">
              <a:buNone/>
              <a:defRPr sz="1700" b="1"/>
            </a:lvl8pPr>
            <a:lvl9pPr marL="3991173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8634" y="2375245"/>
            <a:ext cx="4406330" cy="43153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65981" y="1676542"/>
            <a:ext cx="4408061" cy="69870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8897" indent="0">
              <a:buNone/>
              <a:defRPr sz="2200" b="1"/>
            </a:lvl2pPr>
            <a:lvl3pPr marL="997793" indent="0">
              <a:buNone/>
              <a:defRPr sz="2000" b="1"/>
            </a:lvl3pPr>
            <a:lvl4pPr marL="1496690" indent="0">
              <a:buNone/>
              <a:defRPr sz="1700" b="1"/>
            </a:lvl4pPr>
            <a:lvl5pPr marL="1995587" indent="0">
              <a:buNone/>
              <a:defRPr sz="1700" b="1"/>
            </a:lvl5pPr>
            <a:lvl6pPr marL="2494483" indent="0">
              <a:buNone/>
              <a:defRPr sz="1700" b="1"/>
            </a:lvl6pPr>
            <a:lvl7pPr marL="2993380" indent="0">
              <a:buNone/>
              <a:defRPr sz="1700" b="1"/>
            </a:lvl7pPr>
            <a:lvl8pPr marL="3492276" indent="0">
              <a:buNone/>
              <a:defRPr sz="1700" b="1"/>
            </a:lvl8pPr>
            <a:lvl9pPr marL="3991173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65981" y="2375245"/>
            <a:ext cx="4408061" cy="43153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9120-D925-4A62-958A-F95EC31A3277}" type="datetime1">
              <a:rPr lang="es-UY" smtClean="0"/>
              <a:t>16/09/2016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2305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6372-D6F5-43B9-A791-D83C52F5E617}" type="datetime1">
              <a:rPr lang="es-UY" smtClean="0"/>
              <a:t>16/09/2016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5488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1C91-34E5-48CF-BFC1-ECD661DB9EAC}" type="datetime1">
              <a:rPr lang="es-UY" smtClean="0"/>
              <a:t>16/09/2016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7669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634" y="298206"/>
            <a:ext cx="3280941" cy="12691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99039" y="298207"/>
            <a:ext cx="5575002" cy="6392358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8634" y="1567316"/>
            <a:ext cx="3280941" cy="5123249"/>
          </a:xfrm>
        </p:spPr>
        <p:txBody>
          <a:bodyPr/>
          <a:lstStyle>
            <a:lvl1pPr marL="0" indent="0">
              <a:buNone/>
              <a:defRPr sz="1500"/>
            </a:lvl1pPr>
            <a:lvl2pPr marL="498897" indent="0">
              <a:buNone/>
              <a:defRPr sz="1300"/>
            </a:lvl2pPr>
            <a:lvl3pPr marL="997793" indent="0">
              <a:buNone/>
              <a:defRPr sz="1100"/>
            </a:lvl3pPr>
            <a:lvl4pPr marL="1496690" indent="0">
              <a:buNone/>
              <a:defRPr sz="1000"/>
            </a:lvl4pPr>
            <a:lvl5pPr marL="1995587" indent="0">
              <a:buNone/>
              <a:defRPr sz="1000"/>
            </a:lvl5pPr>
            <a:lvl6pPr marL="2494483" indent="0">
              <a:buNone/>
              <a:defRPr sz="1000"/>
            </a:lvl6pPr>
            <a:lvl7pPr marL="2993380" indent="0">
              <a:buNone/>
              <a:defRPr sz="1000"/>
            </a:lvl7pPr>
            <a:lvl8pPr marL="3492276" indent="0">
              <a:buNone/>
              <a:defRPr sz="1000"/>
            </a:lvl8pPr>
            <a:lvl9pPr marL="399117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1D14-3E4E-47C5-A54E-2FECB4FB1B29}" type="datetime1">
              <a:rPr lang="es-UY" smtClean="0"/>
              <a:t>16/09/2016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817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4714" y="5242878"/>
            <a:ext cx="5983605" cy="6189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54714" y="669230"/>
            <a:ext cx="5983605" cy="4493895"/>
          </a:xfrm>
        </p:spPr>
        <p:txBody>
          <a:bodyPr/>
          <a:lstStyle>
            <a:lvl1pPr marL="0" indent="0">
              <a:buNone/>
              <a:defRPr sz="3500"/>
            </a:lvl1pPr>
            <a:lvl2pPr marL="498897" indent="0">
              <a:buNone/>
              <a:defRPr sz="3100"/>
            </a:lvl2pPr>
            <a:lvl3pPr marL="997793" indent="0">
              <a:buNone/>
              <a:defRPr sz="2600"/>
            </a:lvl3pPr>
            <a:lvl4pPr marL="1496690" indent="0">
              <a:buNone/>
              <a:defRPr sz="2200"/>
            </a:lvl4pPr>
            <a:lvl5pPr marL="1995587" indent="0">
              <a:buNone/>
              <a:defRPr sz="2200"/>
            </a:lvl5pPr>
            <a:lvl6pPr marL="2494483" indent="0">
              <a:buNone/>
              <a:defRPr sz="2200"/>
            </a:lvl6pPr>
            <a:lvl7pPr marL="2993380" indent="0">
              <a:buNone/>
              <a:defRPr sz="2200"/>
            </a:lvl7pPr>
            <a:lvl8pPr marL="3492276" indent="0">
              <a:buNone/>
              <a:defRPr sz="2200"/>
            </a:lvl8pPr>
            <a:lvl9pPr marL="3991173" indent="0">
              <a:buNone/>
              <a:defRPr sz="22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54714" y="5861829"/>
            <a:ext cx="5983605" cy="879014"/>
          </a:xfrm>
        </p:spPr>
        <p:txBody>
          <a:bodyPr/>
          <a:lstStyle>
            <a:lvl1pPr marL="0" indent="0">
              <a:buNone/>
              <a:defRPr sz="1500"/>
            </a:lvl1pPr>
            <a:lvl2pPr marL="498897" indent="0">
              <a:buNone/>
              <a:defRPr sz="1300"/>
            </a:lvl2pPr>
            <a:lvl3pPr marL="997793" indent="0">
              <a:buNone/>
              <a:defRPr sz="1100"/>
            </a:lvl3pPr>
            <a:lvl4pPr marL="1496690" indent="0">
              <a:buNone/>
              <a:defRPr sz="1000"/>
            </a:lvl4pPr>
            <a:lvl5pPr marL="1995587" indent="0">
              <a:buNone/>
              <a:defRPr sz="1000"/>
            </a:lvl5pPr>
            <a:lvl6pPr marL="2494483" indent="0">
              <a:buNone/>
              <a:defRPr sz="1000"/>
            </a:lvl6pPr>
            <a:lvl7pPr marL="2993380" indent="0">
              <a:buNone/>
              <a:defRPr sz="1000"/>
            </a:lvl7pPr>
            <a:lvl8pPr marL="3492276" indent="0">
              <a:buNone/>
              <a:defRPr sz="1000"/>
            </a:lvl8pPr>
            <a:lvl9pPr marL="399117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7EAB-8AFA-4137-A1BE-167EB5C34499}" type="datetime1">
              <a:rPr lang="es-UY" smtClean="0"/>
              <a:t>16/09/2016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5132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8634" y="299940"/>
            <a:ext cx="8975408" cy="1248304"/>
          </a:xfrm>
          <a:prstGeom prst="rect">
            <a:avLst/>
          </a:prstGeom>
        </p:spPr>
        <p:txBody>
          <a:bodyPr vert="horz" lIns="99779" tIns="49890" rIns="99779" bIns="4989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8634" y="1747627"/>
            <a:ext cx="8975408" cy="4942938"/>
          </a:xfrm>
          <a:prstGeom prst="rect">
            <a:avLst/>
          </a:prstGeom>
        </p:spPr>
        <p:txBody>
          <a:bodyPr vert="horz" lIns="99779" tIns="49890" rIns="99779" bIns="4989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8634" y="6941959"/>
            <a:ext cx="2326958" cy="398764"/>
          </a:xfrm>
          <a:prstGeom prst="rect">
            <a:avLst/>
          </a:prstGeom>
        </p:spPr>
        <p:txBody>
          <a:bodyPr vert="horz" lIns="99779" tIns="49890" rIns="99779" bIns="49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4210-47D4-4504-A9C6-FE2586CB64AF}" type="datetime1">
              <a:rPr lang="es-UY" smtClean="0"/>
              <a:t>16/09/2016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07331" y="6941959"/>
            <a:ext cx="3158014" cy="398764"/>
          </a:xfrm>
          <a:prstGeom prst="rect">
            <a:avLst/>
          </a:prstGeom>
        </p:spPr>
        <p:txBody>
          <a:bodyPr vert="horz" lIns="99779" tIns="49890" rIns="99779" bIns="49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47084" y="6941959"/>
            <a:ext cx="2326958" cy="398764"/>
          </a:xfrm>
          <a:prstGeom prst="rect">
            <a:avLst/>
          </a:prstGeom>
        </p:spPr>
        <p:txBody>
          <a:bodyPr vert="horz" lIns="99779" tIns="49890" rIns="99779" bIns="49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0682-75DF-48F7-8D29-854A1F8D96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8148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97793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172" indent="-374172" algn="l" defTabSz="997793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0707" indent="-311810" algn="l" defTabSz="99779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242" indent="-249448" algn="l" defTabSz="99779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138" indent="-249448" algn="l" defTabSz="99779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035" indent="-249448" algn="l" defTabSz="99779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932" indent="-249448" algn="l" defTabSz="99779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2828" indent="-249448" algn="l" defTabSz="99779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725" indent="-249448" algn="l" defTabSz="99779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0621" indent="-249448" algn="l" defTabSz="99779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977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8897" algn="l" defTabSz="9977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7793" algn="l" defTabSz="9977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6690" algn="l" defTabSz="9977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5587" algn="l" defTabSz="9977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483" algn="l" defTabSz="9977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380" algn="l" defTabSz="9977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276" algn="l" defTabSz="9977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1173" algn="l" defTabSz="99779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jpeg"/><Relationship Id="rId7" Type="http://schemas.openxmlformats.org/officeDocument/2006/relationships/slide" Target="slide1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1</a:t>
            </a:fld>
            <a:endParaRPr lang="es-UY" dirty="0"/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>
          <a:xfrm>
            <a:off x="2034009" y="1872704"/>
            <a:ext cx="5943600" cy="25202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Y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PRESENTACIÓN DE </a:t>
            </a:r>
          </a:p>
          <a:p>
            <a:r>
              <a:rPr lang="es-UY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ESTADOS FINANCIEROS INDIVIDUALES</a:t>
            </a:r>
            <a:endParaRPr lang="es-UY" sz="40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es-UY" sz="3600" b="1" dirty="0" smtClean="0">
              <a:solidFill>
                <a:schemeClr val="accent1">
                  <a:lumMod val="50000"/>
                </a:schemeClr>
              </a:solidFill>
              <a:latin typeface="Tahoma" pitchFamily="34" charset="0"/>
            </a:endParaRPr>
          </a:p>
          <a:p>
            <a:r>
              <a:rPr lang="es-UY" sz="36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Junio 2016</a:t>
            </a:r>
            <a:endParaRPr lang="es-UY" sz="36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es-UY" sz="2000" b="1" dirty="0" smtClean="0">
              <a:solidFill>
                <a:schemeClr val="accent1">
                  <a:lumMod val="50000"/>
                </a:schemeClr>
              </a:solidFill>
              <a:latin typeface="Tahoma" pitchFamily="34" charset="0"/>
            </a:endParaRPr>
          </a:p>
          <a:p>
            <a:endParaRPr lang="es-UY" sz="2000" b="1" dirty="0" smtClean="0">
              <a:solidFill>
                <a:schemeClr val="accent1">
                  <a:lumMod val="50000"/>
                </a:schemeClr>
              </a:solidFill>
              <a:latin typeface="Tahoma" pitchFamily="34" charset="0"/>
            </a:endParaRPr>
          </a:p>
          <a:p>
            <a:endParaRPr lang="es-UY" sz="2000" b="1" dirty="0" smtClean="0">
              <a:solidFill>
                <a:schemeClr val="accent1">
                  <a:lumMod val="50000"/>
                </a:schemeClr>
              </a:solidFill>
              <a:latin typeface="Tahoma" pitchFamily="34" charset="0"/>
            </a:endParaRPr>
          </a:p>
          <a:p>
            <a:pPr algn="l"/>
            <a:endParaRPr lang="es-UY" sz="2800" b="1" dirty="0" smtClean="0">
              <a:solidFill>
                <a:schemeClr val="accent1">
                  <a:lumMod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30553" y="612117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Setiembre 2016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9793" y="72504"/>
            <a:ext cx="977828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PRINCIPALES VARIACIONES </a:t>
            </a:r>
          </a:p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Junio 2015 – Junio 2016 </a:t>
            </a:r>
            <a:r>
              <a:rPr lang="es-ES" sz="1400" b="1" dirty="0" smtClean="0">
                <a:solidFill>
                  <a:srgbClr val="1F497D"/>
                </a:solidFill>
              </a:rPr>
              <a:t>(2/2)</a:t>
            </a:r>
            <a:endParaRPr lang="es-ES" sz="1400" b="1" dirty="0">
              <a:solidFill>
                <a:srgbClr val="1F497D"/>
              </a:solidFill>
            </a:endParaRPr>
          </a:p>
        </p:txBody>
      </p:sp>
      <p:sp>
        <p:nvSpPr>
          <p:cNvPr id="16" name="Llamada rectangular 15"/>
          <p:cNvSpPr/>
          <p:nvPr/>
        </p:nvSpPr>
        <p:spPr>
          <a:xfrm>
            <a:off x="5632298" y="4535426"/>
            <a:ext cx="4248000" cy="1148346"/>
          </a:xfrm>
          <a:prstGeom prst="wedgeRectCallout">
            <a:avLst>
              <a:gd name="adj1" fmla="val -58797"/>
              <a:gd name="adj2" fmla="val -2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>
            <a:spAutoFit/>
          </a:bodyPr>
          <a:lstStyle/>
          <a:p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ES" sz="1700" b="1" dirty="0" smtClean="0">
                <a:solidFill>
                  <a:schemeClr val="accent1">
                    <a:lumMod val="50000"/>
                  </a:schemeClr>
                </a:solidFill>
              </a:rPr>
              <a:t>resultado de participación en vinculadas disminuyó 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principalmente por el resultado negativo de </a:t>
            </a:r>
            <a:r>
              <a:rPr lang="es-ES" sz="1700" dirty="0" err="1" smtClean="0">
                <a:solidFill>
                  <a:schemeClr val="accent1">
                    <a:lumMod val="50000"/>
                  </a:schemeClr>
                </a:solidFill>
              </a:rPr>
              <a:t>Carboclor</a:t>
            </a:r>
            <a:r>
              <a:rPr lang="es-ES" sz="17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y ALUR. </a:t>
            </a:r>
            <a:endParaRPr lang="es-ES" sz="17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10</a:t>
            </a:fld>
            <a:endParaRPr lang="es-UY"/>
          </a:p>
        </p:txBody>
      </p:sp>
      <p:sp>
        <p:nvSpPr>
          <p:cNvPr id="7" name="Llamada rectangular 6"/>
          <p:cNvSpPr/>
          <p:nvPr/>
        </p:nvSpPr>
        <p:spPr>
          <a:xfrm>
            <a:off x="5620073" y="2225845"/>
            <a:ext cx="4248000" cy="2194786"/>
          </a:xfrm>
          <a:prstGeom prst="wedgeRectCallout">
            <a:avLst>
              <a:gd name="adj1" fmla="val -58798"/>
              <a:gd name="adj2" fmla="val 4298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>
            <a:spAutoFit/>
          </a:bodyPr>
          <a:lstStyle/>
          <a:p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lang="es-ES" sz="1700" b="1" dirty="0" smtClean="0">
                <a:solidFill>
                  <a:schemeClr val="accent1">
                    <a:lumMod val="50000"/>
                  </a:schemeClr>
                </a:solidFill>
              </a:rPr>
              <a:t>Costos Financieros se redujeron:  </a:t>
            </a:r>
          </a:p>
          <a:p>
            <a:pPr marL="285750" indent="-285750">
              <a:buFontTx/>
              <a:buChar char="-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menor devaluación (USD 98 MM).</a:t>
            </a:r>
          </a:p>
          <a:p>
            <a:pPr marL="285750" indent="-285750">
              <a:buFontTx/>
              <a:buChar char="-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capitalización del préstamo en UI con el MEF</a:t>
            </a:r>
          </a:p>
          <a:p>
            <a:pPr marL="285750" indent="-285750">
              <a:buFontTx/>
              <a:buChar char="-"/>
            </a:pPr>
            <a:r>
              <a:rPr lang="es-ES" sz="17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ancelación de préstamos en dólares sobre el fin del semestre (USD 11MM)  </a:t>
            </a:r>
            <a:r>
              <a:rPr lang="es-ES" sz="1700" b="1" dirty="0" smtClean="0">
                <a:solidFill>
                  <a:schemeClr val="accent1">
                    <a:lumMod val="50000"/>
                  </a:schemeClr>
                </a:solidFill>
              </a:rPr>
              <a:t>          	                                        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ver hoja 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17)</a:t>
            </a:r>
            <a:endParaRPr lang="es-E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749694"/>
              </p:ext>
            </p:extLst>
          </p:nvPr>
        </p:nvGraphicFramePr>
        <p:xfrm>
          <a:off x="233809" y="1199929"/>
          <a:ext cx="4968551" cy="5353295"/>
        </p:xfrm>
        <a:graphic>
          <a:graphicData uri="http://schemas.openxmlformats.org/drawingml/2006/table">
            <a:tbl>
              <a:tblPr/>
              <a:tblGrid>
                <a:gridCol w="2938060"/>
                <a:gridCol w="1061393"/>
                <a:gridCol w="969098"/>
              </a:tblGrid>
              <a:tr h="24224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Período 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finalizado en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4354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(millones de pesos uruguayos)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4354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Resumen del Estado de Resultados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2"/>
                    </a:solidFill>
                  </a:tcPr>
                </a:tc>
              </a:tr>
              <a:tr h="53293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Gastos de administración y ventas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-2.330,24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-2.604,36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24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variación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11,8%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24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gastos/Ingresos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95,71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-55,84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242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4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 operativo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-65,32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3.107,81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24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variación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s-E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4.858,0</a:t>
                      </a:r>
                      <a:r>
                        <a:rPr lang="es-E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242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24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 financiero neto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-4.357,35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-1.072,05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24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variación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-75,4%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4054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 de participación en vinculadas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64,99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-21,87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24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variación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-133,7%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547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 por impuesto a la renta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(49)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395,24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24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4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 del </a:t>
                      </a:r>
                      <a:r>
                        <a:rPr lang="es-E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período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-4.406,90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2.409,13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Llamada rectangular 9"/>
          <p:cNvSpPr/>
          <p:nvPr/>
        </p:nvSpPr>
        <p:spPr>
          <a:xfrm>
            <a:off x="5632298" y="5753741"/>
            <a:ext cx="4248000" cy="1102179"/>
          </a:xfrm>
          <a:prstGeom prst="wedgeRectCallout">
            <a:avLst>
              <a:gd name="adj1" fmla="val -57755"/>
              <a:gd name="adj2" fmla="val -3282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>
            <a:spAutoFit/>
          </a:bodyPr>
          <a:lstStyle/>
          <a:p>
            <a:r>
              <a:rPr lang="es-ES" sz="1600" dirty="0" smtClean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ES" sz="1600" b="1" dirty="0" smtClean="0">
                <a:solidFill>
                  <a:schemeClr val="accent1">
                    <a:lumMod val="50000"/>
                  </a:schemeClr>
                </a:solidFill>
              </a:rPr>
              <a:t>resultado por Impuesto a la renta se incrementó </a:t>
            </a:r>
            <a:r>
              <a:rPr lang="es-ES" sz="1600" dirty="0" smtClean="0">
                <a:solidFill>
                  <a:schemeClr val="accent1">
                    <a:lumMod val="50000"/>
                  </a:schemeClr>
                </a:solidFill>
              </a:rPr>
              <a:t>por la contabilización del Impuesto Diferido. </a:t>
            </a:r>
            <a:endParaRPr lang="es-E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Imagen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735" y="1404615"/>
            <a:ext cx="171450" cy="152400"/>
          </a:xfrm>
          <a:prstGeom prst="rect">
            <a:avLst/>
          </a:prstGeom>
        </p:spPr>
      </p:pic>
      <p:pic>
        <p:nvPicPr>
          <p:cNvPr id="13" name="Imagen 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253" y="4079853"/>
            <a:ext cx="171450" cy="152400"/>
          </a:xfrm>
          <a:prstGeom prst="rect">
            <a:avLst/>
          </a:prstGeom>
        </p:spPr>
      </p:pic>
      <p:sp>
        <p:nvSpPr>
          <p:cNvPr id="17" name="Llamada rectangular 16"/>
          <p:cNvSpPr/>
          <p:nvPr/>
        </p:nvSpPr>
        <p:spPr>
          <a:xfrm>
            <a:off x="5620073" y="1228163"/>
            <a:ext cx="4248000" cy="886736"/>
          </a:xfrm>
          <a:prstGeom prst="wedgeRectCallout">
            <a:avLst>
              <a:gd name="adj1" fmla="val -61620"/>
              <a:gd name="adj2" fmla="val 6042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>
            <a:spAutoFit/>
          </a:bodyPr>
          <a:lstStyle/>
          <a:p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lang="es-ES" sz="1700" b="1" dirty="0" smtClean="0">
                <a:solidFill>
                  <a:schemeClr val="accent1">
                    <a:lumMod val="50000"/>
                  </a:schemeClr>
                </a:solidFill>
              </a:rPr>
              <a:t>Gastos de administración y ventas aumentaron. 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(ver 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hoja 14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Imagen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49" y="1800696"/>
            <a:ext cx="1714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3332" y="183601"/>
            <a:ext cx="977828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 COMPARATIVO FACTURACIÓN </a:t>
            </a:r>
          </a:p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Junio 2015 – Junio 2016</a:t>
            </a:r>
          </a:p>
          <a:p>
            <a:pPr algn="ctr"/>
            <a:endParaRPr lang="es-ES" sz="2400" b="1" dirty="0">
              <a:solidFill>
                <a:srgbClr val="1F497D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962472" y="1088865"/>
            <a:ext cx="4752528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UY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La facturación al mercado </a:t>
            </a:r>
            <a:r>
              <a:rPr lang="es-UY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interno fue 4% mayor en pesos corrientes respecto mismo período del año anterior.</a:t>
            </a:r>
            <a:endParaRPr lang="es-UY" sz="1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just" eaLnBrk="1" hangingPunct="1"/>
            <a:r>
              <a:rPr lang="es-UY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El volumen vendido de gasolinas fue </a:t>
            </a:r>
            <a:r>
              <a:rPr lang="es-UY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5% </a:t>
            </a:r>
            <a:r>
              <a:rPr lang="es-UY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mayor </a:t>
            </a:r>
            <a:r>
              <a:rPr lang="es-UY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y el </a:t>
            </a:r>
            <a:r>
              <a:rPr lang="es-UY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gas </a:t>
            </a:r>
            <a:r>
              <a:rPr lang="es-UY" sz="1800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oil</a:t>
            </a:r>
            <a:r>
              <a:rPr lang="es-UY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fue 6% menor</a:t>
            </a:r>
            <a:r>
              <a:rPr lang="es-UY" sz="1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. </a:t>
            </a:r>
            <a:endParaRPr lang="es-UY" sz="18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just" eaLnBrk="1" hangingPunct="1"/>
            <a:r>
              <a:rPr lang="es-UY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Los precios de gasolinas en 2016 fueron en promedio 4,7% mayores que 2015, mientras que de Gas </a:t>
            </a:r>
            <a:r>
              <a:rPr lang="es-UY" sz="1800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oil</a:t>
            </a:r>
            <a:r>
              <a:rPr lang="es-UY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fueron 2,7% mayores.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6846" y="4638006"/>
            <a:ext cx="4807483" cy="19236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es-UY"/>
            </a:defPPr>
            <a:lvl1pPr algn="just">
              <a:defRPr sz="1400">
                <a:solidFill>
                  <a:srgbClr val="1F497D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s-UY" sz="1700" dirty="0">
                <a:solidFill>
                  <a:schemeClr val="accent1">
                    <a:lumMod val="50000"/>
                  </a:schemeClr>
                </a:solidFill>
              </a:rPr>
              <a:t>Respecto al </a:t>
            </a:r>
            <a:r>
              <a:rPr lang="es-UY" sz="1700" dirty="0" smtClean="0">
                <a:solidFill>
                  <a:schemeClr val="accent1">
                    <a:lumMod val="50000"/>
                  </a:schemeClr>
                </a:solidFill>
              </a:rPr>
              <a:t>mismo período del año anterior, las ventas a UTE fueron significativamente menores. Además las ventas al mercado Bunkers disminuyeron. </a:t>
            </a:r>
          </a:p>
          <a:p>
            <a:endParaRPr lang="es-UY" sz="17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UY" sz="1700" dirty="0" smtClean="0">
                <a:solidFill>
                  <a:schemeClr val="accent1">
                    <a:lumMod val="50000"/>
                  </a:schemeClr>
                </a:solidFill>
              </a:rPr>
              <a:t>Esto contribuyó a que en total, el Ingreso Bruto disminuyera un 3,7%.</a:t>
            </a:r>
            <a:endParaRPr lang="es-E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6846" y="3755639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millones de pesos uruguayos corrientes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882538" y="6605487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millones de pesos uruguayos corrientes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Marcador de número de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11</a:t>
            </a:fld>
            <a:endParaRPr lang="es-UY"/>
          </a:p>
        </p:txBody>
      </p:sp>
      <p:pic>
        <p:nvPicPr>
          <p:cNvPr id="10" name="Imagen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275" y="6719116"/>
            <a:ext cx="171450" cy="1524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596827" y="6660304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(ver hoja 9)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340920"/>
              </p:ext>
            </p:extLst>
          </p:nvPr>
        </p:nvGraphicFramePr>
        <p:xfrm>
          <a:off x="5013565" y="3767260"/>
          <a:ext cx="4650342" cy="294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30621"/>
              </p:ext>
            </p:extLst>
          </p:nvPr>
        </p:nvGraphicFramePr>
        <p:xfrm>
          <a:off x="165361" y="1040024"/>
          <a:ext cx="4705082" cy="2727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910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334875"/>
              </p:ext>
            </p:extLst>
          </p:nvPr>
        </p:nvGraphicFramePr>
        <p:xfrm>
          <a:off x="0" y="1823274"/>
          <a:ext cx="6373488" cy="4482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89793" y="288528"/>
            <a:ext cx="977828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 COMPOSICIÓN DESCUENTOS COMERCIALES</a:t>
            </a:r>
          </a:p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Junio 2015 – Junio 2016</a:t>
            </a:r>
            <a:endParaRPr lang="es-ES" sz="2400" b="1" dirty="0">
              <a:solidFill>
                <a:srgbClr val="1F497D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5817" y="6562213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millones de pesos uruguayos corrientes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Marcador de número de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12</a:t>
            </a:fld>
            <a:endParaRPr lang="es-UY"/>
          </a:p>
        </p:txBody>
      </p:sp>
      <p:pic>
        <p:nvPicPr>
          <p:cNvPr id="10" name="Imagen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275" y="6719116"/>
            <a:ext cx="171450" cy="1524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596827" y="6660304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(ver hoja 9)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01519" y="1740877"/>
            <a:ext cx="2840757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UY" sz="18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Los </a:t>
            </a:r>
            <a:r>
              <a:rPr lang="es-UY" sz="1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Descuentos Comerciales </a:t>
            </a:r>
            <a:r>
              <a:rPr lang="es-UY" sz="18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aumentaron 8% en este período en pesos corrientes.</a:t>
            </a:r>
          </a:p>
          <a:p>
            <a:pPr eaLnBrk="1" hangingPunct="1"/>
            <a:endParaRPr lang="es-UY" sz="1800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s-UY" sz="18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Los </a:t>
            </a:r>
            <a:r>
              <a:rPr lang="es-UY" sz="1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M</a:t>
            </a:r>
            <a:r>
              <a:rPr lang="es-UY" sz="1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árgenes de </a:t>
            </a:r>
            <a:r>
              <a:rPr lang="es-UY" sz="1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D</a:t>
            </a:r>
            <a:r>
              <a:rPr lang="es-UY" sz="1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istribución </a:t>
            </a:r>
            <a:r>
              <a:rPr lang="es-UY" sz="18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se vieron incrementados principalmente por el efecto de la devaluación del tipo de cambi</a:t>
            </a:r>
            <a:r>
              <a:rPr lang="es-UY" sz="1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o.</a:t>
            </a:r>
          </a:p>
          <a:p>
            <a:pPr eaLnBrk="1" hangingPunct="1"/>
            <a:endParaRPr lang="es-UY" sz="18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s-UY" sz="18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El </a:t>
            </a:r>
            <a:r>
              <a:rPr lang="es-UY" sz="1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IMESI</a:t>
            </a:r>
            <a:r>
              <a:rPr lang="es-UY" sz="18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aumentó acompañando la evolución de ventas de gasolina.</a:t>
            </a:r>
          </a:p>
          <a:p>
            <a:pPr eaLnBrk="1" hangingPunct="1"/>
            <a:endParaRPr lang="es-UY" sz="18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hangingPunct="1"/>
            <a:endParaRPr lang="es-UY" sz="18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CuadroTexto 3"/>
          <p:cNvSpPr txBox="1"/>
          <p:nvPr/>
        </p:nvSpPr>
        <p:spPr>
          <a:xfrm>
            <a:off x="3330153" y="206630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+</a:t>
            </a:r>
            <a:r>
              <a:rPr lang="es-ES" sz="1800" b="1" dirty="0" smtClean="0"/>
              <a:t>8%</a:t>
            </a:r>
            <a:endParaRPr lang="es-ES" sz="1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027253" y="2971587"/>
            <a:ext cx="73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-2%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390292" y="3551360"/>
            <a:ext cx="73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+5%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164434" y="4121086"/>
            <a:ext cx="73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+9%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027254" y="4942078"/>
            <a:ext cx="73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+26%</a:t>
            </a:r>
            <a:endParaRPr lang="es-E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056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9793" y="176591"/>
            <a:ext cx="977828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COMPARATIVO COSTO DE VENTAS </a:t>
            </a:r>
          </a:p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Junio 2015 – Junio 2016</a:t>
            </a:r>
            <a:endParaRPr lang="es-ES" sz="2400" b="1" dirty="0">
              <a:solidFill>
                <a:srgbClr val="1F497D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793" y="658061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illones de pesos uruguayos corrientes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13</a:t>
            </a:fld>
            <a:endParaRPr lang="es-UY"/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275" y="6719116"/>
            <a:ext cx="171450" cy="1524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596827" y="6660304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(ver hoja 9)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337451"/>
              </p:ext>
            </p:extLst>
          </p:nvPr>
        </p:nvGraphicFramePr>
        <p:xfrm>
          <a:off x="253878" y="1659732"/>
          <a:ext cx="6048672" cy="469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ángulo 12"/>
          <p:cNvSpPr/>
          <p:nvPr/>
        </p:nvSpPr>
        <p:spPr>
          <a:xfrm>
            <a:off x="6459367" y="2771050"/>
            <a:ext cx="32372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Biocombustibles: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Mezcla constante con respecto a diciembre de 2015.</a:t>
            </a:r>
          </a:p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Aumento del volumen junio 2016 versus junio 2015. </a:t>
            </a:r>
          </a:p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Disminución del costo promedio ponderado.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466635" y="5149416"/>
            <a:ext cx="3007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Otros costos: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Menor volumen y amortizaciones.</a:t>
            </a:r>
            <a:endParaRPr lang="es-ES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53989" y="2592784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-35%</a:t>
            </a:r>
            <a:endParaRPr lang="es-ES" sz="1800" b="1" dirty="0"/>
          </a:p>
        </p:txBody>
      </p:sp>
      <p:sp>
        <p:nvSpPr>
          <p:cNvPr id="17" name="Rectángulo 16"/>
          <p:cNvSpPr/>
          <p:nvPr/>
        </p:nvSpPr>
        <p:spPr>
          <a:xfrm>
            <a:off x="6466635" y="1318147"/>
            <a:ext cx="3162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Crudo y derivados: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Los costos disminuyeron porque bajó el precio del crudo en el 2016.</a:t>
            </a:r>
            <a:endParaRPr lang="es-ES" sz="1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2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9793" y="144512"/>
            <a:ext cx="977828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DETALLE DE GASTOS ADMINISTRACIÓN Y VENTAS </a:t>
            </a:r>
          </a:p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Junio 2015 - Junio 2016</a:t>
            </a:r>
            <a:endParaRPr lang="es-ES" sz="2400" b="1" dirty="0">
              <a:solidFill>
                <a:srgbClr val="1F497D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6970" y="6521804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illones de pesos uruguayos corrientes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14</a:t>
            </a:fld>
            <a:endParaRPr lang="es-UY"/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275" y="6719116"/>
            <a:ext cx="171450" cy="1524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596827" y="6660304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(ver hoja 10)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498505" y="1706324"/>
            <a:ext cx="34741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Las principales variaciones a destacar son: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El aumento de las </a:t>
            </a:r>
            <a:r>
              <a:rPr lang="es-ES" sz="1700" b="1" dirty="0" smtClean="0">
                <a:solidFill>
                  <a:schemeClr val="accent1">
                    <a:lumMod val="50000"/>
                  </a:schemeClr>
                </a:solidFill>
              </a:rPr>
              <a:t>Retribuciones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 corresponde a un aumento de Salarios Públicos de 9,44% y un ajuste de la provisión licencia.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ES" sz="17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umento de </a:t>
            </a:r>
            <a:r>
              <a:rPr lang="es-ES" sz="1700" b="1" dirty="0" smtClean="0">
                <a:solidFill>
                  <a:schemeClr val="accent1">
                    <a:lumMod val="50000"/>
                  </a:schemeClr>
                </a:solidFill>
              </a:rPr>
              <a:t>Impuestos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 por 175 millones corresponde a un ajuste contable de la Provisión del Impuesto al Patrimonio.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700" b="1" dirty="0" smtClean="0">
                <a:solidFill>
                  <a:schemeClr val="accent1">
                    <a:lumMod val="50000"/>
                  </a:schemeClr>
                </a:solidFill>
              </a:rPr>
              <a:t>Otros Gastos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 disminuyeron en forma nominal: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Viáticos: - 13%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Consultorías: - 23%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Publicidad: - 66%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Vigilancia: - 25%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Servicios Contratados: - 54%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endParaRPr lang="es-E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7858"/>
              </p:ext>
            </p:extLst>
          </p:nvPr>
        </p:nvGraphicFramePr>
        <p:xfrm>
          <a:off x="107677" y="1728688"/>
          <a:ext cx="6318820" cy="3213501"/>
        </p:xfrm>
        <a:graphic>
          <a:graphicData uri="http://schemas.openxmlformats.org/drawingml/2006/table">
            <a:tbl>
              <a:tblPr/>
              <a:tblGrid>
                <a:gridCol w="3726532"/>
                <a:gridCol w="936104"/>
                <a:gridCol w="1008112"/>
                <a:gridCol w="648072"/>
              </a:tblGrid>
              <a:tr h="279104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Período finalizado en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104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(millones de pesos uruguayos)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104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Resumen del Estado de Resultados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17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17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Gastos de administración y ventas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-2.330,24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-2.604,36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+11,8%</a:t>
                      </a:r>
                      <a:endParaRPr lang="es-E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9744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Retrib.y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otros Beneficios al Personal y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C.Soc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-938,40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-1058,46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17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Amortizaciones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-111,43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-102,56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17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Gastos directos de Venta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-563,23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-686,97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2548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Incobrables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Impuestos, tasas y contribuciones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150,62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-25,23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117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Gastos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-878,63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-731,15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83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9793" y="144512"/>
            <a:ext cx="977828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DETALLE DE GASTOS ADMINISTRACIÓN Y VENTAS </a:t>
            </a:r>
          </a:p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Junio 2015 - Junio 2016</a:t>
            </a:r>
            <a:endParaRPr lang="es-ES" sz="2400" b="1" dirty="0">
              <a:solidFill>
                <a:srgbClr val="1F497D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6970" y="6521804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illones de pesos uruguayos corrientes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15</a:t>
            </a:fld>
            <a:endParaRPr lang="es-UY"/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275" y="6719116"/>
            <a:ext cx="171450" cy="1524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596827" y="6660304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(ver hoja 10)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5593924" y="3300137"/>
            <a:ext cx="3922421" cy="3054752"/>
          </a:xfrm>
          <a:prstGeom prst="ellipse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/>
          <p:cNvSpPr/>
          <p:nvPr/>
        </p:nvSpPr>
        <p:spPr>
          <a:xfrm>
            <a:off x="4423755" y="463546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70" y="1872704"/>
            <a:ext cx="5195193" cy="2762762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5593924" y="1563643"/>
            <a:ext cx="4180464" cy="468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Las principales variaciones a destacar son: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El aumento de las </a:t>
            </a:r>
            <a:r>
              <a:rPr lang="es-ES" sz="1700" b="1" dirty="0" smtClean="0">
                <a:solidFill>
                  <a:schemeClr val="accent1">
                    <a:lumMod val="50000"/>
                  </a:schemeClr>
                </a:solidFill>
              </a:rPr>
              <a:t>Retribuciones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 corresponde a un aumento de Salarios Públicos de 9,44% y un ajuste de la provisión licencia.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ES" sz="17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umento de </a:t>
            </a:r>
            <a:r>
              <a:rPr lang="es-ES" sz="1700" b="1" dirty="0" smtClean="0">
                <a:solidFill>
                  <a:schemeClr val="accent1">
                    <a:lumMod val="50000"/>
                  </a:schemeClr>
                </a:solidFill>
              </a:rPr>
              <a:t>Impuestos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 por 175 millones corresponde a un ajuste contable de la Provisión del Impuesto al Patrimonio.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700" b="1" dirty="0" smtClean="0">
                <a:solidFill>
                  <a:schemeClr val="accent1">
                    <a:lumMod val="50000"/>
                  </a:schemeClr>
                </a:solidFill>
              </a:rPr>
              <a:t>Otros Gastos</a:t>
            </a: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 disminuyeron en forma nominal: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Viáticos: - 13%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Consultorías: - 23%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Publicidad: - 66%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Vigilancia: - 25%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r>
              <a:rPr lang="es-ES" sz="1700" dirty="0" smtClean="0">
                <a:solidFill>
                  <a:schemeClr val="accent1">
                    <a:lumMod val="50000"/>
                  </a:schemeClr>
                </a:solidFill>
              </a:rPr>
              <a:t>Servicios Contratados: - 54%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endParaRPr lang="es-E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9793" y="144512"/>
            <a:ext cx="977828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1F497D"/>
                </a:solidFill>
              </a:rPr>
              <a:t>ESTADO DE SITUACIÓN PATRIMONIAL </a:t>
            </a:r>
            <a:endParaRPr lang="es-ES" sz="2400" b="1" dirty="0" smtClean="0">
              <a:solidFill>
                <a:srgbClr val="1F497D"/>
              </a:solidFill>
            </a:endParaRPr>
          </a:p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Diciembre 2015 - Junio 2016</a:t>
            </a:r>
            <a:endParaRPr lang="es-ES" sz="2400" b="1" dirty="0">
              <a:solidFill>
                <a:srgbClr val="1F497D"/>
              </a:solidFill>
            </a:endParaRPr>
          </a:p>
        </p:txBody>
      </p:sp>
      <p:sp>
        <p:nvSpPr>
          <p:cNvPr id="4" name="Llamada rectangular 3"/>
          <p:cNvSpPr/>
          <p:nvPr/>
        </p:nvSpPr>
        <p:spPr>
          <a:xfrm>
            <a:off x="5634409" y="1470280"/>
            <a:ext cx="4248000" cy="1194512"/>
          </a:xfrm>
          <a:prstGeom prst="wedgeRectCallout">
            <a:avLst>
              <a:gd name="adj1" fmla="val -49596"/>
              <a:gd name="adj2" fmla="val 3191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Activo por impuesto diferido disminuyó 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por el efecto de la capitalización del MEF.</a:t>
            </a:r>
            <a:endParaRPr lang="es-E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Llamada rectangular 4"/>
          <p:cNvSpPr/>
          <p:nvPr/>
        </p:nvSpPr>
        <p:spPr>
          <a:xfrm>
            <a:off x="5620073" y="2867193"/>
            <a:ext cx="4248000" cy="917513"/>
          </a:xfrm>
          <a:prstGeom prst="wedgeRectCallout">
            <a:avLst>
              <a:gd name="adj1" fmla="val -48760"/>
              <a:gd name="adj2" fmla="val 3162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>
            <a:spAutoFit/>
          </a:bodyPr>
          <a:lstStyle/>
          <a:p>
            <a:r>
              <a:rPr lang="es-ES" sz="1800" dirty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pasivo no corriente disminuyó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 por la capitalización de la deuda del MEF.</a:t>
            </a:r>
            <a:endParaRPr lang="es-ES" sz="1800" b="1" dirty="0">
              <a:solidFill>
                <a:srgbClr val="FF0000"/>
              </a:solidFill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5634409" y="5544063"/>
            <a:ext cx="4248000" cy="1194512"/>
          </a:xfrm>
          <a:prstGeom prst="wedgeRectCallout">
            <a:avLst>
              <a:gd name="adj1" fmla="val -49198"/>
              <a:gd name="adj2" fmla="val 313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>
            <a:spAutoFit/>
          </a:bodyPr>
          <a:lstStyle/>
          <a:p>
            <a:r>
              <a:rPr lang="es-ES" sz="1800" dirty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ES" sz="1800" b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atrimonio aumentó </a:t>
            </a:r>
            <a:r>
              <a:rPr lang="es-ES" sz="1800" dirty="0">
                <a:solidFill>
                  <a:schemeClr val="accent1">
                    <a:lumMod val="50000"/>
                  </a:schemeClr>
                </a:solidFill>
              </a:rPr>
              <a:t>por 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la capitalización y por la ganancia </a:t>
            </a:r>
            <a:r>
              <a:rPr lang="es-ES" sz="1800" dirty="0">
                <a:solidFill>
                  <a:schemeClr val="accent1">
                    <a:lumMod val="50000"/>
                  </a:schemeClr>
                </a:solidFill>
              </a:rPr>
              <a:t>del 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periodo finalizado en 2016.</a:t>
            </a:r>
            <a:endParaRPr lang="es-ES" sz="1800" b="1" dirty="0">
              <a:solidFill>
                <a:srgbClr val="FF0000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16</a:t>
            </a:fld>
            <a:endParaRPr lang="es-UY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61694"/>
              </p:ext>
            </p:extLst>
          </p:nvPr>
        </p:nvGraphicFramePr>
        <p:xfrm>
          <a:off x="89793" y="936600"/>
          <a:ext cx="5312619" cy="5865136"/>
        </p:xfrm>
        <a:graphic>
          <a:graphicData uri="http://schemas.openxmlformats.org/drawingml/2006/table">
            <a:tbl>
              <a:tblPr/>
              <a:tblGrid>
                <a:gridCol w="3558611"/>
                <a:gridCol w="877004"/>
                <a:gridCol w="877004"/>
              </a:tblGrid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Período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finalizado en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dic-15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(millones de pesos uruguayos)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Resumen del balance (principales saldos)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Propiedades, planta y equipo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22.411,85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22.599,62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1077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Inversiones en subsidiarias, asociadas y negocios conjuntos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9.476,22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9.413,96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Activo por impuesto diferido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5.662,72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2.884,45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Activo No Corriente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37.920,50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35.223,08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Inventarios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10.749,93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9.269,29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Créditos comerciales y otras cuentas a cobrar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3.273,30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4.088,66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Efectivo y equivalentes al efectivo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2.853,47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3.506,39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64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Activo Corriente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17.284,86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17.048,44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64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ACTIVO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55.205,35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52.271,52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Deudas financieras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20.938,17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3.374,73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Deudas comerciales y otras deudas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8,07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8,07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Pasivo No Corriente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21.045,37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3.486,67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Deudas financieras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16.197,55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13.603,60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442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Deudas comerciales y otras deudas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12.618,02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11.489,18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64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Pasivo Corriente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28.972,54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25.381,03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64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PASIVO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50.017,91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28.867,70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64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PATRIMONIO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5.187,44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23.403,83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Llamada rectangular 9"/>
          <p:cNvSpPr/>
          <p:nvPr/>
        </p:nvSpPr>
        <p:spPr>
          <a:xfrm>
            <a:off x="5634409" y="3945140"/>
            <a:ext cx="4248000" cy="1471511"/>
          </a:xfrm>
          <a:prstGeom prst="wedgeRectCallout">
            <a:avLst>
              <a:gd name="adj1" fmla="val -49801"/>
              <a:gd name="adj2" fmla="val 200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>
            <a:spAutoFit/>
          </a:bodyPr>
          <a:lstStyle/>
          <a:p>
            <a:r>
              <a:rPr lang="es-ES" sz="1800" dirty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pasivo corriente disminuyó 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por capitalización de la deuda del MEF y por la cancelación en el primer semestre del préstamo con el BROU.</a:t>
            </a:r>
            <a:endParaRPr lang="es-E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17</a:t>
            </a:fld>
            <a:endParaRPr lang="es-UY"/>
          </a:p>
        </p:txBody>
      </p:sp>
      <p:sp>
        <p:nvSpPr>
          <p:cNvPr id="8" name="CuadroTexto 7"/>
          <p:cNvSpPr txBox="1"/>
          <p:nvPr/>
        </p:nvSpPr>
        <p:spPr>
          <a:xfrm>
            <a:off x="104601" y="2803958"/>
            <a:ext cx="97782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</a:rPr>
              <a:t>COMPOSICIÓN DE DEUDAS FINANCIERAS</a:t>
            </a:r>
            <a:endParaRPr lang="es-ES" sz="1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9793" y="402927"/>
            <a:ext cx="977828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EVOLUCIÓN DE LA DEUDA FINANCIERA </a:t>
            </a:r>
          </a:p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ANCAP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18</a:t>
            </a:fld>
            <a:endParaRPr lang="es-UY"/>
          </a:p>
        </p:txBody>
      </p:sp>
      <p:sp>
        <p:nvSpPr>
          <p:cNvPr id="13" name="CuadroTexto 12"/>
          <p:cNvSpPr txBox="1"/>
          <p:nvPr/>
        </p:nvSpPr>
        <p:spPr>
          <a:xfrm>
            <a:off x="161801" y="6636265"/>
            <a:ext cx="5859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illones de dólares convertidos a las cotizaciones de cierre de cada período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942584" y="1040663"/>
            <a:ext cx="378293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Las deudas financieras de ANCAP se redujeron en este período con respecto al anterior, por: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La capitalización de la deuda con el Ministerio de Economía.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La cancelación de préstamos de corto plazo.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Pago de cuotas de préstamos largo plazo.</a:t>
            </a:r>
          </a:p>
          <a:p>
            <a:endParaRPr lang="es-E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Problemas de liquidez     Capitalización            Caída de costos           </a:t>
            </a:r>
          </a:p>
          <a:p>
            <a:pPr algn="ctr"/>
            <a:r>
              <a:rPr lang="es-ES" sz="1800" dirty="0" err="1" smtClean="0">
                <a:solidFill>
                  <a:schemeClr val="tx2">
                    <a:lumMod val="75000"/>
                  </a:schemeClr>
                </a:solidFill>
              </a:rPr>
              <a:t>Reperfilamiento</a:t>
            </a: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 (mejor perfil de liquidez)</a:t>
            </a:r>
          </a:p>
          <a:p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s-ES" sz="1800" u="sng" dirty="0" smtClean="0">
                <a:solidFill>
                  <a:schemeClr val="tx2">
                    <a:lumMod val="75000"/>
                  </a:schemeClr>
                </a:solidFill>
              </a:rPr>
              <a:t>Acciones: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Riesgo de tipo de cambio </a:t>
            </a:r>
          </a:p>
          <a:p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En la actualidad el 100% de las deudas financieras de ANCAP son en dólares. </a:t>
            </a:r>
            <a:endParaRPr lang="es-E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Riesgo de tasa de interés</a:t>
            </a:r>
          </a:p>
          <a:p>
            <a:pPr marL="784647" lvl="1" indent="-285750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61801" y="6409208"/>
            <a:ext cx="5859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Información proporcionada por Servicios Financieros</a:t>
            </a:r>
          </a:p>
        </p:txBody>
      </p:sp>
      <p:sp>
        <p:nvSpPr>
          <p:cNvPr id="2" name="Flecha derecha 1"/>
          <p:cNvSpPr/>
          <p:nvPr/>
        </p:nvSpPr>
        <p:spPr>
          <a:xfrm>
            <a:off x="8148330" y="3888928"/>
            <a:ext cx="162233" cy="20150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Flecha derecha 17"/>
          <p:cNvSpPr/>
          <p:nvPr/>
        </p:nvSpPr>
        <p:spPr>
          <a:xfrm>
            <a:off x="9699882" y="3888928"/>
            <a:ext cx="162233" cy="20150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lecha derecha 19"/>
          <p:cNvSpPr/>
          <p:nvPr/>
        </p:nvSpPr>
        <p:spPr>
          <a:xfrm>
            <a:off x="6858545" y="4140248"/>
            <a:ext cx="162233" cy="20150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Flecha derecha 20"/>
          <p:cNvSpPr/>
          <p:nvPr/>
        </p:nvSpPr>
        <p:spPr>
          <a:xfrm>
            <a:off x="6120248" y="4479508"/>
            <a:ext cx="162233" cy="20150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09804"/>
              </p:ext>
            </p:extLst>
          </p:nvPr>
        </p:nvGraphicFramePr>
        <p:xfrm>
          <a:off x="159638" y="1460981"/>
          <a:ext cx="5466001" cy="4072319"/>
        </p:xfrm>
        <a:graphic>
          <a:graphicData uri="http://schemas.openxmlformats.org/drawingml/2006/table">
            <a:tbl>
              <a:tblPr/>
              <a:tblGrid>
                <a:gridCol w="2441665"/>
                <a:gridCol w="576064"/>
                <a:gridCol w="1224136"/>
                <a:gridCol w="1224136"/>
              </a:tblGrid>
              <a:tr h="258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SALDOS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dic-15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</a:tr>
              <a:tr h="269831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Composición por tipo: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1249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Deudas bancarias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606,7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550,2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518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 MEF en UI (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en USD)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623,5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millones de dólares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1.230,1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550,2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8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8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Composición por moneda: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983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983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88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8871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Clasificación: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421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Corto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plazo    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490,5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440,0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481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40,0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924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Largo plazo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116,2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110,2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583,5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millones de dólares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1.230,1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550,2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4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19</a:t>
            </a:fld>
            <a:endParaRPr lang="es-UY"/>
          </a:p>
        </p:txBody>
      </p:sp>
      <p:sp>
        <p:nvSpPr>
          <p:cNvPr id="8" name="CuadroTexto 7"/>
          <p:cNvSpPr txBox="1"/>
          <p:nvPr/>
        </p:nvSpPr>
        <p:spPr>
          <a:xfrm>
            <a:off x="23027" y="2803958"/>
            <a:ext cx="97782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1F497D"/>
                </a:solidFill>
              </a:rPr>
              <a:t>ACCIONES DE GESTIÓN</a:t>
            </a:r>
            <a:endParaRPr lang="es-ES" sz="1800" b="1" dirty="0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2</a:t>
            </a:fld>
            <a:endParaRPr lang="es-UY" dirty="0"/>
          </a:p>
        </p:txBody>
      </p:sp>
      <p:sp>
        <p:nvSpPr>
          <p:cNvPr id="2" name="Rectangle 1"/>
          <p:cNvSpPr/>
          <p:nvPr/>
        </p:nvSpPr>
        <p:spPr>
          <a:xfrm>
            <a:off x="261292" y="29497"/>
            <a:ext cx="9306818" cy="6683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Setiembre 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2016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s-ES" sz="1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CLAVES </a:t>
            </a: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GESTIÓN 2016 </a:t>
            </a:r>
            <a:r>
              <a:rPr lang="es-ES" sz="1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ANCAP 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EXCEPCIONALES.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el primer semestre 2016, el </a:t>
            </a:r>
            <a:r>
              <a:rPr lang="es-ES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 operativo fue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102 millones </a:t>
            </a:r>
            <a:r>
              <a:rPr lang="es-ES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dólares y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resultado del ejercicio fue </a:t>
            </a:r>
            <a:r>
              <a:rPr lang="es-ES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ganancia de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78 millones de </a:t>
            </a:r>
            <a:r>
              <a:rPr lang="es-ES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dólares.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explica principalmente por el contexto favorable de variables macroeconómicas.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RECOMPOSICIÓN DE LAS FINANZAS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mantiene como prioridad consolidar la situación financiera, cancelando y </a:t>
            </a:r>
            <a:r>
              <a:rPr lang="es-ES" sz="14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reperfilando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pasivos. Se accede a tasas de interés menores porque mejora la percepción de riesgos de ANCAP.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" sz="1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DISPONIBILIDAD 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FONDOS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El superávit operativo genera los fondos necesarios para poder afrontar inversiones y gastos no discrecionales. Son aquellos necesarios para garantizar la integridad de los activos productivos, la seguridad y el cumplimiento de normativa medioambiental.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UY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PESO CUENTA. </a:t>
            </a:r>
            <a:r>
              <a:rPr lang="es-UY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ANCAP continúa con una política de control de costos y desarrollo de iniciativas que mejoren la eficiencia. El objetivo final de este esfuerzo de recomponer ANCAP es el de brindar productos competitivos </a:t>
            </a:r>
            <a:r>
              <a:rPr lang="es-UY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permitan sostener el desarrollo de la </a:t>
            </a:r>
            <a:r>
              <a:rPr lang="es-UY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economía uruguaya.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COMPROMISOS DE GESTIÓN.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ANCAP cumple las metas o se acerca a </a:t>
            </a:r>
            <a:r>
              <a:rPr lang="es-ES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ellas;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ciertos objetivos requieren cambios estructurales que se están </a:t>
            </a:r>
            <a:r>
              <a:rPr lang="es-ES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llevando adelante.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REDUCCIÓN DE GASTOS.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gastos gestionables de administración y ventas se redujeron un 16,7% en términos corrientes (sin considerar el efecto de la inflación</a:t>
            </a:r>
            <a:r>
              <a:rPr lang="es-ES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s-ES" sz="1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COSTOS DE </a:t>
            </a:r>
            <a:r>
              <a:rPr lang="es-ES" sz="1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DISTRIBUCIÓN.</a:t>
            </a:r>
            <a:r>
              <a:rPr lang="es-ES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costos de distribución aumentaron por encima de la inflación. Se </a:t>
            </a:r>
            <a:r>
              <a:rPr lang="es-ES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modificarán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contratos de </a:t>
            </a:r>
            <a:r>
              <a:rPr lang="es-ES" sz="1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distribución a partir de diciembre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se está replanteando el modelo de negocio para dinamizar la red y lograr eficiencias. </a:t>
            </a:r>
            <a:endParaRPr lang="es-ES" sz="14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" sz="14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EVOLUCIÓN 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PORTAFOLIO.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están reorganizando las unidades de negocios con una mirada estratégica. Se puso en funcionamiento la nueva planta de Cal y se reanudaron las exportaciones a la brasileña CGTEE. Se están explorando activamente opciones para reestructurar los negocios en Argentina.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ACCIONES DE GESTIÓN.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establecieron mecanismos para el control adecuado de las subsidiarias y su alineación con los objetivos del grupo; se realizaron cambios organizacionales relacionados con las gerencias que reportarán al Gerente General (que se incorporará en octubre).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SEGURIDAD Y CONDICIONES DE TRABAJO.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impulsa una gestión integral y un cambio de cultura para elevar los estándares. Las inversiones 2017 se enfocan en mejorar aspectos de confiabilidad, integridad, salud ocupacional, seguridad industrial y medio ambiente. </a:t>
            </a:r>
          </a:p>
        </p:txBody>
      </p:sp>
    </p:spTree>
    <p:extLst>
      <p:ext uri="{BB962C8B-B14F-4D97-AF65-F5344CB8AC3E}">
        <p14:creationId xmlns:p14="http://schemas.microsoft.com/office/powerpoint/2010/main" val="35684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20</a:t>
            </a:fld>
            <a:endParaRPr lang="es-UY"/>
          </a:p>
        </p:txBody>
      </p:sp>
      <p:sp>
        <p:nvSpPr>
          <p:cNvPr id="9" name="Marcador de número de diapositiva 5"/>
          <p:cNvSpPr txBox="1">
            <a:spLocks/>
          </p:cNvSpPr>
          <p:nvPr/>
        </p:nvSpPr>
        <p:spPr>
          <a:xfrm>
            <a:off x="7299484" y="7094359"/>
            <a:ext cx="2326958" cy="398764"/>
          </a:xfrm>
          <a:prstGeom prst="rect">
            <a:avLst/>
          </a:prstGeom>
        </p:spPr>
        <p:txBody>
          <a:bodyPr vert="horz" lIns="99779" tIns="49890" rIns="99779" bIns="49890" rtlCol="0" anchor="ctr"/>
          <a:lstStyle>
            <a:defPPr>
              <a:defRPr lang="es-UY"/>
            </a:defPPr>
            <a:lvl1pPr marL="0" algn="r" defTabSz="997793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889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779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669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558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448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338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2276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117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410682-75DF-48F7-8D29-854A1F8D964E}" type="slidenum">
              <a:rPr lang="es-UY" smtClean="0"/>
              <a:pPr/>
              <a:t>20</a:t>
            </a:fld>
            <a:endParaRPr lang="es-UY"/>
          </a:p>
        </p:txBody>
      </p:sp>
      <p:sp>
        <p:nvSpPr>
          <p:cNvPr id="3" name="Rectángulo 2"/>
          <p:cNvSpPr/>
          <p:nvPr/>
        </p:nvSpPr>
        <p:spPr>
          <a:xfrm>
            <a:off x="9357655" y="7232711"/>
            <a:ext cx="337336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 bwMode="auto">
          <a:xfrm>
            <a:off x="514190" y="1287124"/>
            <a:ext cx="8767265" cy="619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8" rIns="91415" bIns="4570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>
                <a:solidFill>
                  <a:schemeClr val="accent1">
                    <a:lumMod val="50000"/>
                  </a:schemeClr>
                </a:solidFill>
              </a:rPr>
              <a:t>En </a:t>
            </a:r>
            <a:r>
              <a:rPr lang="es-UY" sz="2000" b="1" dirty="0" smtClean="0">
                <a:solidFill>
                  <a:schemeClr val="accent1">
                    <a:lumMod val="50000"/>
                  </a:schemeClr>
                </a:solidFill>
              </a:rPr>
              <a:t>abril presentamos: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endParaRPr lang="es-UY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14305" lvl="1" indent="-34290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s-UY" sz="2000" b="1" dirty="0" smtClean="0">
                <a:solidFill>
                  <a:schemeClr val="accent1">
                    <a:lumMod val="50000"/>
                  </a:schemeClr>
                </a:solidFill>
              </a:rPr>
              <a:t>LINEAS </a:t>
            </a:r>
            <a:r>
              <a:rPr lang="es-UY" sz="2000" b="1" dirty="0">
                <a:solidFill>
                  <a:schemeClr val="accent1">
                    <a:lumMod val="50000"/>
                  </a:schemeClr>
                </a:solidFill>
              </a:rPr>
              <a:t>DE TRABAJO 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>
                <a:solidFill>
                  <a:schemeClr val="accent1">
                    <a:lumMod val="50000"/>
                  </a:schemeClr>
                </a:solidFill>
              </a:rPr>
              <a:t>	Costos Gestionables; 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>
                <a:solidFill>
                  <a:schemeClr val="accent1">
                    <a:lumMod val="50000"/>
                  </a:schemeClr>
                </a:solidFill>
              </a:rPr>
              <a:t>	Inversiones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>
                <a:solidFill>
                  <a:schemeClr val="accent1">
                    <a:lumMod val="50000"/>
                  </a:schemeClr>
                </a:solidFill>
              </a:rPr>
              <a:t>	Costos No Gestionables;</a:t>
            </a:r>
          </a:p>
          <a:p>
            <a:pPr marL="514305" lvl="1" indent="-34290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s-UY" sz="2000" b="1" dirty="0">
                <a:solidFill>
                  <a:schemeClr val="accent1">
                    <a:lumMod val="50000"/>
                  </a:schemeClr>
                </a:solidFill>
              </a:rPr>
              <a:t>ACCIONES ESTRATEGICAS DE GESTIÓN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>
                <a:solidFill>
                  <a:schemeClr val="accent1">
                    <a:lumMod val="50000"/>
                  </a:schemeClr>
                </a:solidFill>
              </a:rPr>
              <a:t>	Mejora de Gobierno Corporativo	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>
                <a:solidFill>
                  <a:schemeClr val="accent1">
                    <a:lumMod val="50000"/>
                  </a:schemeClr>
                </a:solidFill>
              </a:rPr>
              <a:t>	Mejora de  Sistemas de Información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>
                <a:solidFill>
                  <a:schemeClr val="accent1">
                    <a:lumMod val="50000"/>
                  </a:schemeClr>
                </a:solidFill>
              </a:rPr>
              <a:t>	Gestión Integral de Riesgo</a:t>
            </a:r>
          </a:p>
        </p:txBody>
      </p:sp>
      <p:sp>
        <p:nvSpPr>
          <p:cNvPr id="12" name="CuadroTexto 4"/>
          <p:cNvSpPr txBox="1"/>
          <p:nvPr/>
        </p:nvSpPr>
        <p:spPr>
          <a:xfrm>
            <a:off x="20455" y="517726"/>
            <a:ext cx="9778280" cy="462132"/>
          </a:xfrm>
          <a:prstGeom prst="rect">
            <a:avLst/>
          </a:prstGeom>
        </p:spPr>
        <p:txBody>
          <a:bodyPr wrap="square" lIns="91415" tIns="45708" rIns="91415" bIns="45708" rtlCol="0">
            <a:spAutoFit/>
          </a:bodyPr>
          <a:lstStyle/>
          <a:p>
            <a:pPr algn="ctr" defTabSz="997527"/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</a:rPr>
              <a:t>ACCIONES DE GESTIÓN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21</a:t>
            </a:fld>
            <a:endParaRPr lang="es-UY"/>
          </a:p>
        </p:txBody>
      </p:sp>
      <p:sp>
        <p:nvSpPr>
          <p:cNvPr id="9" name="Marcador de número de diapositiva 5"/>
          <p:cNvSpPr txBox="1">
            <a:spLocks/>
          </p:cNvSpPr>
          <p:nvPr/>
        </p:nvSpPr>
        <p:spPr>
          <a:xfrm>
            <a:off x="7299484" y="7094359"/>
            <a:ext cx="2326958" cy="398764"/>
          </a:xfrm>
          <a:prstGeom prst="rect">
            <a:avLst/>
          </a:prstGeom>
        </p:spPr>
        <p:txBody>
          <a:bodyPr vert="horz" lIns="99779" tIns="49890" rIns="99779" bIns="49890" rtlCol="0" anchor="ctr"/>
          <a:lstStyle>
            <a:defPPr>
              <a:defRPr lang="es-UY"/>
            </a:defPPr>
            <a:lvl1pPr marL="0" algn="r" defTabSz="997793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889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779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669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558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448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338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2276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117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410682-75DF-48F7-8D29-854A1F8D964E}" type="slidenum">
              <a:rPr lang="es-UY" smtClean="0"/>
              <a:pPr/>
              <a:t>21</a:t>
            </a:fld>
            <a:endParaRPr lang="es-UY"/>
          </a:p>
        </p:txBody>
      </p:sp>
      <p:sp>
        <p:nvSpPr>
          <p:cNvPr id="3" name="Rectángulo 2"/>
          <p:cNvSpPr/>
          <p:nvPr/>
        </p:nvSpPr>
        <p:spPr>
          <a:xfrm>
            <a:off x="9357655" y="7232711"/>
            <a:ext cx="337336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793" y="474468"/>
            <a:ext cx="9778280" cy="462132"/>
          </a:xfrm>
          <a:prstGeom prst="rect">
            <a:avLst/>
          </a:prstGeom>
        </p:spPr>
        <p:txBody>
          <a:bodyPr wrap="square" lIns="91415" tIns="45708" rIns="91415" bIns="45708" rtlCol="0">
            <a:spAutoFit/>
          </a:bodyPr>
          <a:lstStyle/>
          <a:p>
            <a:pPr algn="ctr" defTabSz="997527"/>
            <a:r>
              <a:rPr lang="es-ES" sz="2400" b="1" dirty="0">
                <a:solidFill>
                  <a:schemeClr val="tx2">
                    <a:lumMod val="75000"/>
                  </a:schemeClr>
                </a:solidFill>
              </a:rPr>
              <a:t>AVANCES EN LA GESTIÓN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521841" y="1256969"/>
            <a:ext cx="8767265" cy="619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8" rIns="91415" bIns="4570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28482" lvl="1" indent="-457077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Integración completa del Directorio JUNIO 2016</a:t>
            </a:r>
          </a:p>
          <a:p>
            <a:pPr marL="628482" lvl="1" indent="-457077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000" b="1" dirty="0" smtClean="0">
                <a:solidFill>
                  <a:schemeClr val="tx2">
                    <a:lumMod val="75000"/>
                  </a:schemeClr>
                </a:solidFill>
              </a:rPr>
              <a:t>70 </a:t>
            </a: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iniciativas lideradas  personalmente por Directores en áreas de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	Mejora de ingresos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	Optimización de costos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	Políticas de gestión	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	Acciones de Portafolio</a:t>
            </a:r>
          </a:p>
          <a:p>
            <a:pPr marL="545577" lvl="1" indent="-374172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Contratación del Gerente General en curso </a:t>
            </a:r>
          </a:p>
          <a:p>
            <a:pPr marL="545577" lvl="1" indent="-374172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Reorganización de la estructura gerencial</a:t>
            </a:r>
          </a:p>
          <a:p>
            <a:pPr marL="545577" lvl="1" indent="-374172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Lineamientos a </a:t>
            </a:r>
            <a:r>
              <a:rPr lang="es-UY" sz="2000" b="1" dirty="0" smtClean="0">
                <a:solidFill>
                  <a:schemeClr val="tx2">
                    <a:lumMod val="75000"/>
                  </a:schemeClr>
                </a:solidFill>
              </a:rPr>
              <a:t>empresas vinculadas </a:t>
            </a: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para elaboración y seguimiento del presupuesto 2017 </a:t>
            </a:r>
          </a:p>
          <a:p>
            <a:pPr marL="545577" lvl="1" indent="-374172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000" b="1" dirty="0" smtClean="0">
                <a:solidFill>
                  <a:schemeClr val="tx2">
                    <a:lumMod val="75000"/>
                  </a:schemeClr>
                </a:solidFill>
              </a:rPr>
              <a:t>Se centralizan las decisiones del Grupo en </a:t>
            </a: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el Directorio de </a:t>
            </a:r>
            <a:r>
              <a:rPr lang="es-UY" sz="2000" b="1" dirty="0" smtClean="0">
                <a:solidFill>
                  <a:schemeClr val="tx2">
                    <a:lumMod val="75000"/>
                  </a:schemeClr>
                </a:solidFill>
              </a:rPr>
              <a:t>ANCAP</a:t>
            </a:r>
          </a:p>
          <a:p>
            <a:pPr marL="545577" lvl="1" indent="-374172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000" b="1" dirty="0">
                <a:solidFill>
                  <a:schemeClr val="tx2">
                    <a:lumMod val="75000"/>
                  </a:schemeClr>
                </a:solidFill>
              </a:rPr>
              <a:t>Identificación y Mitigación sistemática de riesgos de Seguridad</a:t>
            </a: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endParaRPr lang="es-UY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22</a:t>
            </a:fld>
            <a:endParaRPr lang="es-UY"/>
          </a:p>
        </p:txBody>
      </p:sp>
      <p:sp>
        <p:nvSpPr>
          <p:cNvPr id="9" name="Marcador de número de diapositiva 5"/>
          <p:cNvSpPr txBox="1">
            <a:spLocks/>
          </p:cNvSpPr>
          <p:nvPr/>
        </p:nvSpPr>
        <p:spPr>
          <a:xfrm>
            <a:off x="7299484" y="7094359"/>
            <a:ext cx="2326958" cy="398764"/>
          </a:xfrm>
          <a:prstGeom prst="rect">
            <a:avLst/>
          </a:prstGeom>
        </p:spPr>
        <p:txBody>
          <a:bodyPr vert="horz" lIns="99779" tIns="49890" rIns="99779" bIns="49890" rtlCol="0" anchor="ctr"/>
          <a:lstStyle>
            <a:defPPr>
              <a:defRPr lang="es-UY"/>
            </a:defPPr>
            <a:lvl1pPr marL="0" algn="r" defTabSz="997793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889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779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669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558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448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338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2276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117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410682-75DF-48F7-8D29-854A1F8D964E}" type="slidenum">
              <a:rPr lang="es-UY" smtClean="0"/>
              <a:pPr/>
              <a:t>22</a:t>
            </a:fld>
            <a:endParaRPr lang="es-UY"/>
          </a:p>
        </p:txBody>
      </p:sp>
      <p:sp>
        <p:nvSpPr>
          <p:cNvPr id="3" name="Rectángulo 2"/>
          <p:cNvSpPr/>
          <p:nvPr/>
        </p:nvSpPr>
        <p:spPr>
          <a:xfrm>
            <a:off x="9357655" y="7232711"/>
            <a:ext cx="337336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793" y="618951"/>
            <a:ext cx="9778280" cy="461665"/>
          </a:xfrm>
          <a:prstGeom prst="rect">
            <a:avLst/>
          </a:prstGeom>
        </p:spPr>
        <p:txBody>
          <a:bodyPr wrap="square" lIns="91415" tIns="45708" rIns="91415" bIns="45708" rtlCol="0">
            <a:spAutoFit/>
          </a:bodyPr>
          <a:lstStyle/>
          <a:p>
            <a:pPr algn="ctr" defTabSz="997527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</a:rPr>
              <a:t>AVANCES CON IMPACTO DIRECTO EN RESULTADOS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60249" y="1525639"/>
            <a:ext cx="9342143" cy="40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8" rIns="91415" bIns="4570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45577" lvl="1" indent="-374172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AutoNum type="alphaLcParenR"/>
            </a:pPr>
            <a:endParaRPr lang="es-UY" sz="2000" b="1" dirty="0">
              <a:solidFill>
                <a:srgbClr val="1F497D">
                  <a:lumMod val="75000"/>
                </a:srgbClr>
              </a:solidFill>
            </a:endParaRPr>
          </a:p>
          <a:p>
            <a:pPr marL="538163" lvl="1" indent="-34290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400" b="1" dirty="0" smtClean="0">
                <a:solidFill>
                  <a:srgbClr val="1F497D">
                    <a:lumMod val="75000"/>
                  </a:srgbClr>
                </a:solidFill>
              </a:rPr>
              <a:t>Gestión </a:t>
            </a:r>
            <a:r>
              <a:rPr lang="es-UY" sz="2400" b="1" dirty="0">
                <a:solidFill>
                  <a:srgbClr val="1F497D">
                    <a:lumMod val="75000"/>
                  </a:srgbClr>
                </a:solidFill>
              </a:rPr>
              <a:t>de la Deuda </a:t>
            </a:r>
            <a:endParaRPr lang="es-UY" sz="2400" b="1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538163" lvl="1" indent="-34290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400" b="1" dirty="0" smtClean="0">
                <a:solidFill>
                  <a:srgbClr val="1F497D">
                    <a:lumMod val="75000"/>
                  </a:srgbClr>
                </a:solidFill>
              </a:rPr>
              <a:t>Cobertura </a:t>
            </a:r>
            <a:r>
              <a:rPr lang="es-UY" sz="2400" b="1" dirty="0">
                <a:solidFill>
                  <a:srgbClr val="1F497D">
                    <a:lumMod val="75000"/>
                  </a:srgbClr>
                </a:solidFill>
              </a:rPr>
              <a:t>de </a:t>
            </a:r>
            <a:r>
              <a:rPr lang="es-UY" sz="2400" b="1" dirty="0" smtClean="0">
                <a:solidFill>
                  <a:srgbClr val="1F497D">
                    <a:lumMod val="75000"/>
                  </a:srgbClr>
                </a:solidFill>
              </a:rPr>
              <a:t>Crudo  </a:t>
            </a:r>
            <a:r>
              <a:rPr lang="es-UY" sz="1200" b="1" dirty="0" smtClean="0">
                <a:solidFill>
                  <a:srgbClr val="1F497D">
                    <a:lumMod val="75000"/>
                  </a:srgbClr>
                </a:solidFill>
              </a:rPr>
              <a:t>(Ver hoja 23)</a:t>
            </a:r>
            <a:endParaRPr lang="es-UY" sz="2000" b="1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538163" lvl="1" indent="-34290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400" b="1" dirty="0" smtClean="0">
                <a:solidFill>
                  <a:srgbClr val="1F497D">
                    <a:lumMod val="75000"/>
                  </a:srgbClr>
                </a:solidFill>
              </a:rPr>
              <a:t>Reducción de Horas Extras, Reducción de viajes y viáticos, Reducción en Publicidad, Reducción en donaciones</a:t>
            </a:r>
            <a:r>
              <a:rPr lang="es-UY" sz="1400" b="1" dirty="0" smtClean="0">
                <a:solidFill>
                  <a:srgbClr val="1F497D">
                    <a:lumMod val="75000"/>
                  </a:srgbClr>
                </a:solidFill>
              </a:rPr>
              <a:t>    </a:t>
            </a:r>
            <a:r>
              <a:rPr lang="es-UY" sz="1200" b="1" dirty="0" smtClean="0">
                <a:solidFill>
                  <a:srgbClr val="1F497D">
                    <a:lumMod val="75000"/>
                  </a:srgbClr>
                </a:solidFill>
              </a:rPr>
              <a:t>(Ver </a:t>
            </a:r>
            <a:r>
              <a:rPr lang="es-UY" sz="1200" b="1" dirty="0">
                <a:solidFill>
                  <a:srgbClr val="1F497D">
                    <a:lumMod val="75000"/>
                  </a:srgbClr>
                </a:solidFill>
              </a:rPr>
              <a:t>hoja </a:t>
            </a:r>
            <a:r>
              <a:rPr lang="es-UY" sz="1200" b="1" dirty="0" smtClean="0">
                <a:solidFill>
                  <a:srgbClr val="1F497D">
                    <a:lumMod val="75000"/>
                  </a:srgbClr>
                </a:solidFill>
              </a:rPr>
              <a:t>24)</a:t>
            </a:r>
            <a:endParaRPr lang="es-UY" sz="1400" b="1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538163" lvl="1" indent="-34290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400" b="1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s-UY" sz="2400" b="1" dirty="0" smtClean="0">
                <a:solidFill>
                  <a:srgbClr val="1F497D">
                    <a:lumMod val="75000"/>
                  </a:srgbClr>
                </a:solidFill>
              </a:rPr>
              <a:t>Inversiones </a:t>
            </a:r>
            <a:r>
              <a:rPr lang="es-UY" sz="2400" b="1" dirty="0">
                <a:solidFill>
                  <a:srgbClr val="1F497D">
                    <a:lumMod val="75000"/>
                  </a:srgbClr>
                </a:solidFill>
              </a:rPr>
              <a:t>propuestas para 2017 </a:t>
            </a:r>
            <a:endParaRPr lang="es-UY" sz="2400" b="1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538163" lvl="1" indent="-34290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r>
              <a:rPr lang="es-UY" sz="2000" b="1" dirty="0" smtClean="0">
                <a:solidFill>
                  <a:srgbClr val="1F497D">
                    <a:lumMod val="75000"/>
                  </a:srgbClr>
                </a:solidFill>
              </a:rPr>
              <a:t>       USD 67 MM (USD 50 MM para confiabilidad, integridad, seguridad y medio     ambiente)</a:t>
            </a:r>
            <a:endParaRPr lang="es-UY" sz="2400" b="1" dirty="0">
              <a:solidFill>
                <a:srgbClr val="1F497D">
                  <a:lumMod val="75000"/>
                </a:srgbClr>
              </a:solidFill>
            </a:endParaRPr>
          </a:p>
          <a:p>
            <a:pPr marL="538163" lvl="1" indent="-34290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endParaRPr lang="es-UY" sz="1500" b="1" dirty="0">
              <a:solidFill>
                <a:srgbClr val="1F497D">
                  <a:lumMod val="75000"/>
                </a:srgbClr>
              </a:solidFill>
            </a:endParaRPr>
          </a:p>
          <a:p>
            <a:pPr marL="607939" lvl="2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endParaRPr lang="es-UY" sz="1500" b="1" dirty="0">
              <a:solidFill>
                <a:srgbClr val="1F497D">
                  <a:lumMod val="75000"/>
                </a:srgbClr>
              </a:solidFill>
            </a:endParaRPr>
          </a:p>
          <a:p>
            <a:pPr marL="607939" lvl="2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endParaRPr lang="es-UY" sz="1500" b="1" dirty="0">
              <a:solidFill>
                <a:srgbClr val="1F497D">
                  <a:lumMod val="75000"/>
                </a:srgbClr>
              </a:solidFill>
            </a:endParaRPr>
          </a:p>
          <a:p>
            <a:pPr marL="545577" lvl="1" indent="-374172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AutoNum type="alphaLcParenR" startAt="3"/>
            </a:pPr>
            <a:endParaRPr lang="es-UY" sz="2000" b="1" dirty="0">
              <a:solidFill>
                <a:srgbClr val="1F497D">
                  <a:lumMod val="75000"/>
                </a:srgbClr>
              </a:solidFill>
            </a:endParaRP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endParaRPr lang="es-UY" sz="2000" b="1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23</a:t>
            </a:fld>
            <a:endParaRPr lang="es-UY"/>
          </a:p>
        </p:txBody>
      </p:sp>
      <p:sp>
        <p:nvSpPr>
          <p:cNvPr id="8" name="CuadroTexto 7"/>
          <p:cNvSpPr txBox="1"/>
          <p:nvPr/>
        </p:nvSpPr>
        <p:spPr>
          <a:xfrm>
            <a:off x="17785" y="1584672"/>
            <a:ext cx="9778280" cy="461665"/>
          </a:xfrm>
          <a:prstGeom prst="rect">
            <a:avLst/>
          </a:prstGeom>
        </p:spPr>
        <p:txBody>
          <a:bodyPr wrap="square" lIns="91415" tIns="45708" rIns="91415" bIns="45708" rtlCol="0">
            <a:spAutoFit/>
          </a:bodyPr>
          <a:lstStyle/>
          <a:p>
            <a:pPr marL="342900" indent="-342900" algn="ctr" defTabSz="997527">
              <a:buFont typeface="Wingdings" panose="05000000000000000000" pitchFamily="2" charset="2"/>
              <a:buChar char="§"/>
            </a:pPr>
            <a:r>
              <a:rPr lang="es-ES" sz="2400" b="1" dirty="0" smtClean="0">
                <a:solidFill>
                  <a:srgbClr val="1F497D"/>
                </a:solidFill>
              </a:rPr>
              <a:t>COBERTURA DE CRUDO</a:t>
            </a:r>
            <a:endParaRPr lang="es-ES" sz="2400" b="1" dirty="0">
              <a:solidFill>
                <a:srgbClr val="1F497D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97905" y="2313024"/>
            <a:ext cx="7402016" cy="1785080"/>
          </a:xfrm>
          <a:prstGeom prst="rect">
            <a:avLst/>
          </a:prstGeom>
        </p:spPr>
        <p:txBody>
          <a:bodyPr wrap="square" lIns="91415" tIns="45708" rIns="91415" bIns="45708" rtlCol="0">
            <a:spAutoFit/>
          </a:bodyPr>
          <a:lstStyle/>
          <a:p>
            <a:pPr marL="342900" indent="-342900" defTabSz="997527">
              <a:buFont typeface="Wingdings" panose="05000000000000000000" pitchFamily="2" charset="2"/>
              <a:buChar char="§"/>
            </a:pPr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Opción </a:t>
            </a:r>
            <a:r>
              <a:rPr lang="es-ES" sz="2200" b="1" dirty="0" err="1" smtClean="0">
                <a:solidFill>
                  <a:schemeClr val="accent1">
                    <a:lumMod val="50000"/>
                  </a:schemeClr>
                </a:solidFill>
              </a:rPr>
              <a:t>Call</a:t>
            </a:r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 Asiática.</a:t>
            </a:r>
          </a:p>
          <a:p>
            <a:pPr marL="342900" indent="-342900" defTabSz="997527">
              <a:buFont typeface="Wingdings" panose="05000000000000000000" pitchFamily="2" charset="2"/>
              <a:buChar char="§"/>
            </a:pPr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Precio tope USD 55 por barril.</a:t>
            </a:r>
          </a:p>
          <a:p>
            <a:pPr marL="342900" indent="-342900" defTabSz="997527">
              <a:buFont typeface="Wingdings" panose="05000000000000000000" pitchFamily="2" charset="2"/>
              <a:buChar char="§"/>
            </a:pPr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Total 6MM de barriles. Aprox. 50% compra del período.</a:t>
            </a:r>
          </a:p>
          <a:p>
            <a:pPr marL="342900" indent="-342900" defTabSz="997527">
              <a:buFont typeface="Wingdings" panose="05000000000000000000" pitchFamily="2" charset="2"/>
              <a:buChar char="§"/>
            </a:pPr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Vigencia: Julio 2016 – Junio 2017</a:t>
            </a:r>
          </a:p>
          <a:p>
            <a:pPr marL="342900" indent="-342900" defTabSz="997527">
              <a:buFont typeface="Wingdings" panose="05000000000000000000" pitchFamily="2" charset="2"/>
              <a:buChar char="§"/>
            </a:pPr>
            <a:r>
              <a:rPr lang="es-ES" sz="2200" b="1" dirty="0" smtClean="0">
                <a:solidFill>
                  <a:schemeClr val="accent1">
                    <a:lumMod val="50000"/>
                  </a:schemeClr>
                </a:solidFill>
              </a:rPr>
              <a:t>Costo prima: USD 16MM a cargo del MEF</a:t>
            </a:r>
            <a:endParaRPr lang="es-ES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n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275" y="6646403"/>
            <a:ext cx="171450" cy="1524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96827" y="6584103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(ver hoja 22)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147084" y="6941959"/>
            <a:ext cx="2326958" cy="398764"/>
          </a:xfrm>
        </p:spPr>
        <p:txBody>
          <a:bodyPr/>
          <a:lstStyle/>
          <a:p>
            <a:fld id="{9A410682-75DF-48F7-8D29-854A1F8D964E}" type="slidenum">
              <a:rPr lang="es-UY" smtClean="0"/>
              <a:t>24</a:t>
            </a:fld>
            <a:endParaRPr lang="es-UY"/>
          </a:p>
        </p:txBody>
      </p:sp>
      <p:sp>
        <p:nvSpPr>
          <p:cNvPr id="31" name="Marcador de número de diapositiva 4"/>
          <p:cNvSpPr txBox="1">
            <a:spLocks/>
          </p:cNvSpPr>
          <p:nvPr/>
        </p:nvSpPr>
        <p:spPr>
          <a:xfrm>
            <a:off x="7147084" y="6941959"/>
            <a:ext cx="2326958" cy="398764"/>
          </a:xfrm>
          <a:prstGeom prst="rect">
            <a:avLst/>
          </a:prstGeom>
        </p:spPr>
        <p:txBody>
          <a:bodyPr vert="horz" lIns="99779" tIns="49890" rIns="99779" bIns="49890" rtlCol="0" anchor="ctr"/>
          <a:lstStyle>
            <a:defPPr>
              <a:defRPr lang="es-UY"/>
            </a:defPPr>
            <a:lvl1pPr marL="0" algn="r" defTabSz="997793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889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779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669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558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448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338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2276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117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410682-75DF-48F7-8D29-854A1F8D964E}" type="slidenum">
              <a:rPr lang="es-UY" smtClean="0"/>
              <a:pPr/>
              <a:t>24</a:t>
            </a:fld>
            <a:endParaRPr lang="es-UY"/>
          </a:p>
        </p:txBody>
      </p:sp>
      <p:sp>
        <p:nvSpPr>
          <p:cNvPr id="20" name="CuadroTexto 19"/>
          <p:cNvSpPr txBox="1"/>
          <p:nvPr/>
        </p:nvSpPr>
        <p:spPr>
          <a:xfrm>
            <a:off x="130355" y="65068"/>
            <a:ext cx="977828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COMPROMISOS DE GESTIÓN 2015</a:t>
            </a:r>
            <a:r>
              <a:rPr lang="es-ES" sz="1400" b="1" dirty="0" smtClean="0">
                <a:solidFill>
                  <a:srgbClr val="1F497D"/>
                </a:solidFill>
              </a:rPr>
              <a:t>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30355" y="65068"/>
            <a:ext cx="977828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COMPROMISOS DE GESTIÓN 2016</a:t>
            </a:r>
            <a:r>
              <a:rPr lang="es-ES" sz="1400" b="1" dirty="0" smtClean="0">
                <a:solidFill>
                  <a:srgbClr val="1F497D"/>
                </a:solidFill>
              </a:rPr>
              <a:t>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1696" y="470796"/>
            <a:ext cx="977828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1F497D"/>
                </a:solidFill>
              </a:rPr>
              <a:t>Resultados de los compromisos asumidos:</a:t>
            </a:r>
            <a:r>
              <a:rPr lang="es-ES" sz="1200" b="1" dirty="0" smtClean="0">
                <a:solidFill>
                  <a:srgbClr val="1F497D"/>
                </a:solidFill>
              </a:rPr>
              <a:t> 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1696" y="470796"/>
            <a:ext cx="977828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1F497D"/>
                </a:solidFill>
              </a:rPr>
              <a:t>Resultados de los compromisos asumidos:</a:t>
            </a:r>
            <a:r>
              <a:rPr lang="es-ES" sz="1200" b="1" dirty="0" smtClean="0">
                <a:solidFill>
                  <a:srgbClr val="1F497D"/>
                </a:solidFill>
              </a:rPr>
              <a:t> 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1696" y="470796"/>
            <a:ext cx="977828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1F497D"/>
                </a:solidFill>
              </a:rPr>
              <a:t>Resultados de los compromisos asumidos:</a:t>
            </a:r>
            <a:r>
              <a:rPr lang="es-ES" sz="1200" b="1" dirty="0" smtClean="0">
                <a:solidFill>
                  <a:srgbClr val="1F497D"/>
                </a:solidFill>
              </a:rPr>
              <a:t> 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1696" y="470796"/>
            <a:ext cx="977828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1F497D"/>
                </a:solidFill>
              </a:rPr>
              <a:t>Resultados de los compromisos asumidos:</a:t>
            </a:r>
            <a:r>
              <a:rPr lang="es-ES" sz="1200" b="1" dirty="0" smtClean="0">
                <a:solidFill>
                  <a:srgbClr val="1F497D"/>
                </a:solidFill>
              </a:rPr>
              <a:t> </a:t>
            </a:r>
          </a:p>
        </p:txBody>
      </p:sp>
      <p:graphicFrame>
        <p:nvGraphicFramePr>
          <p:cNvPr id="25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53159"/>
              </p:ext>
            </p:extLst>
          </p:nvPr>
        </p:nvGraphicFramePr>
        <p:xfrm>
          <a:off x="88718" y="886285"/>
          <a:ext cx="9800493" cy="571647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074252"/>
                <a:gridCol w="1754063"/>
                <a:gridCol w="1754063"/>
                <a:gridCol w="2131665"/>
                <a:gridCol w="1086450"/>
              </a:tblGrid>
              <a:tr h="541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600" dirty="0">
                          <a:effectLst/>
                        </a:rPr>
                        <a:t>Indicador</a:t>
                      </a:r>
                      <a:endParaRPr lang="es-UY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600" b="1" dirty="0">
                          <a:solidFill>
                            <a:schemeClr val="bg1"/>
                          </a:solidFill>
                          <a:effectLst/>
                        </a:rPr>
                        <a:t>Meta </a:t>
                      </a:r>
                      <a:r>
                        <a:rPr lang="es-UY" sz="1600" b="1" dirty="0" smtClean="0">
                          <a:solidFill>
                            <a:schemeClr val="bg1"/>
                          </a:solidFill>
                          <a:effectLst/>
                        </a:rPr>
                        <a:t>2016</a:t>
                      </a:r>
                      <a:endParaRPr lang="es-UY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6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Meta Junio 2016</a:t>
                      </a:r>
                      <a:endParaRPr lang="es-UY" sz="12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6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Valor Junio 2016</a:t>
                      </a:r>
                      <a:endParaRPr lang="es-UY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60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Meta alcanzada</a:t>
                      </a:r>
                      <a:endParaRPr lang="es-UY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03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1)    </a:t>
                      </a:r>
                      <a:r>
                        <a:rPr lang="es-UY" sz="1200" b="1" dirty="0" smtClean="0">
                          <a:effectLst/>
                        </a:rPr>
                        <a:t>EBITDA ANCAP</a:t>
                      </a:r>
                      <a:endParaRPr lang="es-UY" sz="1200" b="1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s-UY" sz="12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96,6 MM USD</a:t>
                      </a:r>
                      <a:endParaRPr lang="es-UY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&gt;= 48,3 MM USD</a:t>
                      </a:r>
                      <a:endParaRPr lang="es-UY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125 MM</a:t>
                      </a:r>
                      <a:r>
                        <a:rPr lang="es-UY" sz="1200" b="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USD</a:t>
                      </a:r>
                      <a:endParaRPr lang="es-UY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5474">
                <a:tc>
                  <a:txBody>
                    <a:bodyPr/>
                    <a:lstStyle/>
                    <a:p>
                      <a:pPr marL="266700" indent="-2667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2)    </a:t>
                      </a:r>
                      <a:r>
                        <a:rPr lang="es-UY" sz="1200" b="1" dirty="0" smtClean="0">
                          <a:effectLst/>
                        </a:rPr>
                        <a:t>Costos gestionables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 sz="1200" b="1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200" dirty="0" err="1" smtClean="0"/>
                        <a:t>Reducción</a:t>
                      </a:r>
                      <a:r>
                        <a:rPr lang="en-US" sz="1200" dirty="0" smtClean="0"/>
                        <a:t> s/2014: 8%</a:t>
                      </a:r>
                      <a:endParaRPr lang="en-US" sz="1200" dirty="0"/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779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Reducción</a:t>
                      </a:r>
                      <a:r>
                        <a:rPr lang="en-US" sz="1200" dirty="0" smtClean="0"/>
                        <a:t> s/2014: 8%</a:t>
                      </a: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Reducción s/2014: 22%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3)    </a:t>
                      </a:r>
                      <a:r>
                        <a:rPr lang="es-UY" sz="1200" b="1" dirty="0" smtClean="0">
                          <a:effectLst/>
                        </a:rPr>
                        <a:t>Margen </a:t>
                      </a:r>
                      <a:r>
                        <a:rPr lang="es-UY" sz="1200" b="1" dirty="0">
                          <a:effectLst/>
                        </a:rPr>
                        <a:t>de </a:t>
                      </a:r>
                      <a:r>
                        <a:rPr lang="es-UY" sz="1200" b="1" dirty="0" smtClean="0">
                          <a:effectLst/>
                        </a:rPr>
                        <a:t>Refinación</a:t>
                      </a:r>
                      <a:endParaRPr lang="es-UY" sz="1200" b="1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5,6</a:t>
                      </a:r>
                      <a:r>
                        <a:rPr lang="es-UY" sz="1200" b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USD/</a:t>
                      </a:r>
                      <a:r>
                        <a:rPr lang="es-UY" sz="1200" b="1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Bbl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779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5,6 USD/</a:t>
                      </a:r>
                      <a:r>
                        <a:rPr lang="es-UY" sz="12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Bbl</a:t>
                      </a:r>
                      <a:endParaRPr lang="es-UY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6,5 USD/</a:t>
                      </a:r>
                      <a:r>
                        <a:rPr lang="es-UY" sz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Bbl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783">
                <a:tc>
                  <a:txBody>
                    <a:bodyPr/>
                    <a:lstStyle/>
                    <a:p>
                      <a:pPr marL="266700" indent="-2667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4)    </a:t>
                      </a:r>
                      <a:r>
                        <a:rPr lang="es-UY" sz="1200" b="1" dirty="0" smtClean="0">
                          <a:effectLst/>
                        </a:rPr>
                        <a:t>Cumplimiento </a:t>
                      </a:r>
                      <a:r>
                        <a:rPr lang="es-UY" sz="1200" b="1" dirty="0">
                          <a:effectLst/>
                        </a:rPr>
                        <a:t>meta horas extras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Reducción</a:t>
                      </a:r>
                      <a:r>
                        <a:rPr lang="es-UY" sz="1200" b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s/2014:  20%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779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Reducción</a:t>
                      </a:r>
                      <a:r>
                        <a:rPr lang="es-UY" sz="1200" b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s/2014:  20%</a:t>
                      </a:r>
                      <a:endParaRPr lang="es-UY" sz="1200" b="1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Reducción</a:t>
                      </a:r>
                      <a:r>
                        <a:rPr lang="es-UY" sz="12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s/2014: 13%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266700" indent="-2667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5)    </a:t>
                      </a:r>
                      <a:r>
                        <a:rPr lang="es-UY" sz="1200" b="1" dirty="0" smtClean="0">
                          <a:effectLst/>
                        </a:rPr>
                        <a:t>Cumplimiento </a:t>
                      </a:r>
                      <a:r>
                        <a:rPr lang="es-UY" sz="1200" b="1" dirty="0">
                          <a:effectLst/>
                        </a:rPr>
                        <a:t>meta gastos Publicidad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Reducción s/2014:  70%</a:t>
                      </a:r>
                      <a:endParaRPr kumimoji="0" lang="es-U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Reducción s/2014:  70%</a:t>
                      </a:r>
                      <a:endParaRPr kumimoji="0" lang="es-UY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Reducción s/2014: 87%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266700" indent="-2667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6)    </a:t>
                      </a:r>
                      <a:r>
                        <a:rPr lang="es-UY" sz="1200" b="1" dirty="0" smtClean="0">
                          <a:effectLst/>
                        </a:rPr>
                        <a:t>Nivel </a:t>
                      </a:r>
                      <a:r>
                        <a:rPr lang="es-UY" sz="1200" b="1" dirty="0">
                          <a:effectLst/>
                        </a:rPr>
                        <a:t>de Seguridad en Inventario Combustibles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&gt;=97%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779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&gt;=97%</a:t>
                      </a:r>
                      <a:endParaRPr lang="es-UY" sz="1200" b="1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99,5%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266700" indent="-2667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7)    </a:t>
                      </a:r>
                      <a:r>
                        <a:rPr lang="es-UY" sz="1200" b="1" dirty="0" smtClean="0">
                          <a:effectLst/>
                        </a:rPr>
                        <a:t>Margen operativo Lubricantes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15%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779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15%</a:t>
                      </a:r>
                      <a:endParaRPr lang="es-UY" sz="1200" b="1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27%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8373">
                <a:tc>
                  <a:txBody>
                    <a:bodyPr/>
                    <a:lstStyle/>
                    <a:p>
                      <a:pPr marL="266700" indent="-2667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8)    </a:t>
                      </a:r>
                      <a:r>
                        <a:rPr lang="es-UY" sz="1200" b="1" dirty="0" smtClean="0">
                          <a:effectLst/>
                        </a:rPr>
                        <a:t>Compra de</a:t>
                      </a:r>
                      <a:r>
                        <a:rPr lang="es-UY" sz="1200" b="1" baseline="0" dirty="0" smtClean="0">
                          <a:effectLst/>
                        </a:rPr>
                        <a:t> Biocombustibles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&lt;=180</a:t>
                      </a:r>
                      <a:r>
                        <a:rPr lang="es-UY" sz="1200" b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MM USD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&lt;= 90 MM USD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64 MM USD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9)    </a:t>
                      </a:r>
                      <a:r>
                        <a:rPr lang="es-UY" sz="1200" b="1" dirty="0" smtClean="0">
                          <a:effectLst/>
                        </a:rPr>
                        <a:t>GAV ALUR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Reducción s/2015: 10%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9779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Reducción s/2015: 10%</a:t>
                      </a:r>
                      <a:endParaRPr lang="es-UY" sz="1200" b="1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Reducción s/2015: 8,7%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10)  </a:t>
                      </a:r>
                      <a:r>
                        <a:rPr lang="es-UY" sz="1200" b="1" dirty="0" smtClean="0">
                          <a:effectLst/>
                        </a:rPr>
                        <a:t>Disponibilidad mecánica Refinería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s-UY" sz="1200" b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93</a:t>
                      </a: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9779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s-UY" sz="1200" b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93</a:t>
                      </a: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s-UY" sz="1200" b="1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94,3%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72">
                <a:tc>
                  <a:txBody>
                    <a:bodyPr/>
                    <a:lstStyle/>
                    <a:p>
                      <a:pPr marL="269875" indent="-2698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11)  </a:t>
                      </a:r>
                      <a:r>
                        <a:rPr lang="es-UY" sz="1200" b="1" dirty="0" smtClean="0">
                          <a:effectLst/>
                        </a:rPr>
                        <a:t>EBITDA </a:t>
                      </a:r>
                      <a:r>
                        <a:rPr lang="es-UY" sz="1200" b="1" dirty="0" err="1" smtClean="0">
                          <a:effectLst/>
                        </a:rPr>
                        <a:t>Pórtland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(16,2</a:t>
                      </a:r>
                      <a:r>
                        <a:rPr lang="es-UY" sz="1200" b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MM USD)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779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UY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&gt;= (8,1 MM USD)</a:t>
                      </a:r>
                      <a:endParaRPr kumimoji="0" lang="es-UY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(10,8 MM USD)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714">
                <a:tc>
                  <a:txBody>
                    <a:bodyPr/>
                    <a:lstStyle/>
                    <a:p>
                      <a:pPr marL="269875" indent="-2698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12) EBITDA Cementos del Plata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&gt;=</a:t>
                      </a:r>
                      <a:r>
                        <a:rPr lang="es-UY" sz="12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(3,8 MM USD)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&gt;= (1,9</a:t>
                      </a:r>
                      <a:r>
                        <a:rPr lang="es-UY" sz="12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MM USD)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(0,7 MM USD)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714">
                <a:tc>
                  <a:txBody>
                    <a:bodyPr/>
                    <a:lstStyle/>
                    <a:p>
                      <a:pPr marL="269875" indent="-2698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13) Margen Operativo </a:t>
                      </a:r>
                      <a:r>
                        <a:rPr lang="es-UY" sz="12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Carboclor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&gt;= 2,7%</a:t>
                      </a:r>
                      <a:endParaRPr lang="es-UY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779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2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&gt;= 2,7%</a:t>
                      </a: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UY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0,1%</a:t>
                      </a: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UY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39" marR="63839" marT="0" marB="0" anchor="ctr">
                    <a:lnT w="952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Elipse 25"/>
          <p:cNvSpPr/>
          <p:nvPr/>
        </p:nvSpPr>
        <p:spPr>
          <a:xfrm>
            <a:off x="9178771" y="1872704"/>
            <a:ext cx="305269" cy="309282"/>
          </a:xfrm>
          <a:prstGeom prst="ellipse">
            <a:avLst/>
          </a:prstGeom>
          <a:solidFill>
            <a:srgbClr val="00863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9178771" y="2283502"/>
            <a:ext cx="305269" cy="309282"/>
          </a:xfrm>
          <a:prstGeom prst="ellipse">
            <a:avLst/>
          </a:prstGeom>
          <a:solidFill>
            <a:srgbClr val="00863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9178771" y="3075590"/>
            <a:ext cx="305269" cy="309282"/>
          </a:xfrm>
          <a:prstGeom prst="ellipse">
            <a:avLst/>
          </a:prstGeom>
          <a:solidFill>
            <a:srgbClr val="00863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9178771" y="3456880"/>
            <a:ext cx="305269" cy="309282"/>
          </a:xfrm>
          <a:prstGeom prst="ellipse">
            <a:avLst/>
          </a:prstGeom>
          <a:solidFill>
            <a:srgbClr val="00863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9178771" y="3867678"/>
            <a:ext cx="305269" cy="309282"/>
          </a:xfrm>
          <a:prstGeom prst="ellipse">
            <a:avLst/>
          </a:prstGeom>
          <a:solidFill>
            <a:srgbClr val="00863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9178771" y="4248968"/>
            <a:ext cx="305269" cy="309282"/>
          </a:xfrm>
          <a:prstGeom prst="ellipse">
            <a:avLst/>
          </a:prstGeom>
          <a:solidFill>
            <a:srgbClr val="00863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9178771" y="5019806"/>
            <a:ext cx="305269" cy="309282"/>
          </a:xfrm>
          <a:prstGeom prst="ellipse">
            <a:avLst/>
          </a:prstGeom>
          <a:solidFill>
            <a:srgbClr val="00863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9178771" y="2715550"/>
            <a:ext cx="305269" cy="309282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43"/>
          <p:cNvSpPr/>
          <p:nvPr/>
        </p:nvSpPr>
        <p:spPr>
          <a:xfrm>
            <a:off x="9178771" y="1491414"/>
            <a:ext cx="305269" cy="309282"/>
          </a:xfrm>
          <a:prstGeom prst="ellipse">
            <a:avLst/>
          </a:prstGeom>
          <a:solidFill>
            <a:srgbClr val="00863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52"/>
          <p:cNvSpPr/>
          <p:nvPr/>
        </p:nvSpPr>
        <p:spPr>
          <a:xfrm>
            <a:off x="9178771" y="5379846"/>
            <a:ext cx="305269" cy="309282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50"/>
          <p:cNvSpPr/>
          <p:nvPr/>
        </p:nvSpPr>
        <p:spPr>
          <a:xfrm>
            <a:off x="9178771" y="5811894"/>
            <a:ext cx="305269" cy="309282"/>
          </a:xfrm>
          <a:prstGeom prst="ellipse">
            <a:avLst/>
          </a:prstGeom>
          <a:solidFill>
            <a:srgbClr val="00863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52"/>
          <p:cNvSpPr/>
          <p:nvPr/>
        </p:nvSpPr>
        <p:spPr>
          <a:xfrm>
            <a:off x="9178771" y="6243942"/>
            <a:ext cx="305269" cy="309282"/>
          </a:xfrm>
          <a:prstGeom prst="ellipse">
            <a:avLst/>
          </a:prstGeom>
          <a:solidFill>
            <a:srgbClr val="EE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52"/>
          <p:cNvSpPr/>
          <p:nvPr/>
        </p:nvSpPr>
        <p:spPr>
          <a:xfrm>
            <a:off x="9178771" y="4659766"/>
            <a:ext cx="305269" cy="309282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2" name="Imagen 4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275" y="6646403"/>
            <a:ext cx="171450" cy="152400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5596827" y="6584103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(ver hoja 22)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25</a:t>
            </a:fld>
            <a:endParaRPr lang="es-UY"/>
          </a:p>
        </p:txBody>
      </p:sp>
      <p:sp>
        <p:nvSpPr>
          <p:cNvPr id="9" name="Marcador de número de diapositiva 5"/>
          <p:cNvSpPr txBox="1">
            <a:spLocks/>
          </p:cNvSpPr>
          <p:nvPr/>
        </p:nvSpPr>
        <p:spPr>
          <a:xfrm>
            <a:off x="7299484" y="7094359"/>
            <a:ext cx="2326958" cy="398764"/>
          </a:xfrm>
          <a:prstGeom prst="rect">
            <a:avLst/>
          </a:prstGeom>
        </p:spPr>
        <p:txBody>
          <a:bodyPr vert="horz" lIns="99779" tIns="49890" rIns="99779" bIns="49890" rtlCol="0" anchor="ctr"/>
          <a:lstStyle>
            <a:defPPr>
              <a:defRPr lang="es-UY"/>
            </a:defPPr>
            <a:lvl1pPr marL="0" algn="r" defTabSz="997793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889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779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669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558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448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338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2276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117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410682-75DF-48F7-8D29-854A1F8D964E}" type="slidenum">
              <a:rPr lang="es-UY" smtClean="0"/>
              <a:pPr/>
              <a:t>25</a:t>
            </a:fld>
            <a:endParaRPr lang="es-UY"/>
          </a:p>
        </p:txBody>
      </p:sp>
      <p:sp>
        <p:nvSpPr>
          <p:cNvPr id="3" name="Rectángulo 2"/>
          <p:cNvSpPr/>
          <p:nvPr/>
        </p:nvSpPr>
        <p:spPr>
          <a:xfrm>
            <a:off x="9357655" y="7232711"/>
            <a:ext cx="337336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4395" y="529362"/>
            <a:ext cx="9778280" cy="461665"/>
          </a:xfrm>
          <a:prstGeom prst="rect">
            <a:avLst/>
          </a:prstGeom>
        </p:spPr>
        <p:txBody>
          <a:bodyPr wrap="square" lIns="91415" tIns="45708" rIns="91415" bIns="45708" rtlCol="0">
            <a:spAutoFit/>
          </a:bodyPr>
          <a:lstStyle/>
          <a:p>
            <a:pPr algn="ctr" defTabSz="997527"/>
            <a:r>
              <a:rPr lang="es-ES" sz="2400" b="1" dirty="0" smtClean="0">
                <a:solidFill>
                  <a:srgbClr val="1F497D"/>
                </a:solidFill>
              </a:rPr>
              <a:t>ACTUALIZACIÓN DEL PORTAFOLIO DE NEGOCIOS</a:t>
            </a:r>
            <a:endParaRPr lang="es-ES" sz="2400" b="1" dirty="0">
              <a:solidFill>
                <a:srgbClr val="1F497D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437990" y="1298059"/>
            <a:ext cx="8767265" cy="619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8" rIns="91415" bIns="4570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05" lvl="1" indent="-34290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000" b="1" dirty="0" smtClean="0">
                <a:solidFill>
                  <a:srgbClr val="1F497D">
                    <a:lumMod val="75000"/>
                  </a:srgbClr>
                </a:solidFill>
              </a:rPr>
              <a:t>NEGOCIOS </a:t>
            </a:r>
            <a:r>
              <a:rPr lang="es-UY" sz="2000" b="1" dirty="0">
                <a:solidFill>
                  <a:srgbClr val="1F497D">
                    <a:lumMod val="75000"/>
                  </a:srgbClr>
                </a:solidFill>
              </a:rPr>
              <a:t>ENERGÉTICOS</a:t>
            </a:r>
          </a:p>
          <a:p>
            <a:pPr marL="873125" lvl="1" indent="-34290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1800" dirty="0" smtClean="0">
                <a:solidFill>
                  <a:srgbClr val="1F497D">
                    <a:lumMod val="75000"/>
                  </a:srgbClr>
                </a:solidFill>
              </a:rPr>
              <a:t>Renegociación Distribución de Combustibles a Estaciones de Servicios</a:t>
            </a:r>
          </a:p>
          <a:p>
            <a:pPr marL="53022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endParaRPr lang="es-UY" sz="1800" b="1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530225" lvl="1" indent="-34290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2000" b="1" dirty="0" smtClean="0">
                <a:solidFill>
                  <a:srgbClr val="1F497D">
                    <a:lumMod val="75000"/>
                  </a:srgbClr>
                </a:solidFill>
              </a:rPr>
              <a:t>NEGOCIOS DIVERSIFICADOS</a:t>
            </a:r>
            <a:endParaRPr lang="es-UY" sz="2000" b="1" dirty="0">
              <a:solidFill>
                <a:srgbClr val="1F497D">
                  <a:lumMod val="75000"/>
                </a:srgbClr>
              </a:solidFill>
            </a:endParaRPr>
          </a:p>
          <a:p>
            <a:pPr marL="857205" lvl="2" indent="-28575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1800" dirty="0" smtClean="0">
                <a:solidFill>
                  <a:srgbClr val="1F497D">
                    <a:lumMod val="75000"/>
                  </a:srgbClr>
                </a:solidFill>
              </a:rPr>
              <a:t>NEGOCIO </a:t>
            </a:r>
            <a:r>
              <a:rPr lang="es-UY" sz="1800" dirty="0">
                <a:solidFill>
                  <a:srgbClr val="1F497D">
                    <a:lumMod val="75000"/>
                  </a:srgbClr>
                </a:solidFill>
              </a:rPr>
              <a:t>DE CAL</a:t>
            </a:r>
          </a:p>
          <a:p>
            <a:pPr marL="857205" lvl="2" indent="-28575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1800" dirty="0">
                <a:solidFill>
                  <a:srgbClr val="1F497D">
                    <a:lumMod val="75000"/>
                  </a:srgbClr>
                </a:solidFill>
              </a:rPr>
              <a:t>PORTLAND</a:t>
            </a:r>
          </a:p>
          <a:p>
            <a:pPr marL="857205" lvl="2" indent="-28575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1800" dirty="0">
                <a:solidFill>
                  <a:srgbClr val="1F497D">
                    <a:lumMod val="75000"/>
                  </a:srgbClr>
                </a:solidFill>
              </a:rPr>
              <a:t>ALUR  </a:t>
            </a:r>
          </a:p>
          <a:p>
            <a:pPr marL="857205" lvl="2" indent="-28575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1800" dirty="0">
                <a:solidFill>
                  <a:srgbClr val="1F497D">
                    <a:lumMod val="75000"/>
                  </a:srgbClr>
                </a:solidFill>
              </a:rPr>
              <a:t>Negocios en Argentina</a:t>
            </a:r>
          </a:p>
          <a:p>
            <a:pPr marL="857205" lvl="2" indent="-28575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s-UY" sz="1800" dirty="0">
                <a:solidFill>
                  <a:srgbClr val="1F497D">
                    <a:lumMod val="75000"/>
                  </a:srgbClr>
                </a:solidFill>
              </a:rPr>
              <a:t>Exploración OFFSHORE </a:t>
            </a:r>
          </a:p>
          <a:p>
            <a:pPr marL="607939" lvl="2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endParaRPr lang="es-UY" sz="1800" b="1" dirty="0">
              <a:solidFill>
                <a:srgbClr val="1F497D">
                  <a:lumMod val="75000"/>
                </a:srgbClr>
              </a:solidFill>
            </a:endParaRPr>
          </a:p>
          <a:p>
            <a:pPr marL="607939" lvl="2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endParaRPr lang="es-UY" sz="1800" b="1" dirty="0">
              <a:solidFill>
                <a:srgbClr val="1F497D">
                  <a:lumMod val="75000"/>
                </a:srgbClr>
              </a:solidFill>
            </a:endParaRPr>
          </a:p>
          <a:p>
            <a:pPr marL="545577" lvl="1" indent="-374172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AutoNum type="alphaLcParenR" startAt="3"/>
            </a:pPr>
            <a:endParaRPr lang="es-UY" sz="1800" b="1" dirty="0">
              <a:solidFill>
                <a:srgbClr val="1F497D">
                  <a:lumMod val="75000"/>
                </a:srgbClr>
              </a:solidFill>
            </a:endParaRPr>
          </a:p>
          <a:p>
            <a:pPr marL="171405" lvl="1" indent="0" defTabSz="997527">
              <a:spcBef>
                <a:spcPts val="600"/>
              </a:spcBef>
              <a:spcAft>
                <a:spcPts val="600"/>
              </a:spcAft>
              <a:buClr>
                <a:srgbClr val="1F497D"/>
              </a:buClr>
              <a:buNone/>
            </a:pPr>
            <a:endParaRPr lang="es-UY" sz="2000" b="1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26</a:t>
            </a:fld>
            <a:endParaRPr lang="es-UY"/>
          </a:p>
        </p:txBody>
      </p:sp>
      <p:sp>
        <p:nvSpPr>
          <p:cNvPr id="8" name="CuadroTexto 7"/>
          <p:cNvSpPr txBox="1"/>
          <p:nvPr/>
        </p:nvSpPr>
        <p:spPr>
          <a:xfrm>
            <a:off x="19678" y="458212"/>
            <a:ext cx="9778280" cy="461665"/>
          </a:xfrm>
          <a:prstGeom prst="rect">
            <a:avLst/>
          </a:prstGeom>
        </p:spPr>
        <p:txBody>
          <a:bodyPr wrap="square" lIns="91415" tIns="45708" rIns="91415" bIns="45708" rtlCol="0">
            <a:spAutoFit/>
          </a:bodyPr>
          <a:lstStyle/>
          <a:p>
            <a:pPr marL="342900" indent="-342900" algn="ctr" defTabSz="997527">
              <a:buFont typeface="Wingdings" panose="05000000000000000000" pitchFamily="2" charset="2"/>
              <a:buChar char="§"/>
            </a:pPr>
            <a:r>
              <a:rPr lang="es-ES" sz="2400" b="1" dirty="0" smtClean="0">
                <a:solidFill>
                  <a:srgbClr val="1F497D"/>
                </a:solidFill>
              </a:rPr>
              <a:t>NEGOCIO DE CAL</a:t>
            </a:r>
            <a:endParaRPr lang="es-ES" sz="2400" b="1" dirty="0">
              <a:solidFill>
                <a:srgbClr val="1F497D"/>
              </a:solidFill>
            </a:endParaRPr>
          </a:p>
        </p:txBody>
      </p:sp>
      <p:sp>
        <p:nvSpPr>
          <p:cNvPr id="6" name="3 CuadroTexto"/>
          <p:cNvSpPr txBox="1"/>
          <p:nvPr/>
        </p:nvSpPr>
        <p:spPr>
          <a:xfrm>
            <a:off x="739018" y="1080616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UY" dirty="0" smtClean="0">
                <a:solidFill>
                  <a:schemeClr val="accent1">
                    <a:lumMod val="50000"/>
                  </a:schemeClr>
                </a:solidFill>
              </a:rPr>
              <a:t>En junio 2016 se terminó la nueva planta de producción de cal, de última tecnología con horno horizontal </a:t>
            </a:r>
            <a:r>
              <a:rPr lang="es-UY" dirty="0" err="1" smtClean="0">
                <a:solidFill>
                  <a:schemeClr val="accent1">
                    <a:lumMod val="50000"/>
                  </a:schemeClr>
                </a:solidFill>
              </a:rPr>
              <a:t>FLSmith</a:t>
            </a:r>
            <a:r>
              <a:rPr lang="es-UY" dirty="0" smtClean="0">
                <a:solidFill>
                  <a:schemeClr val="accent1">
                    <a:lumMod val="50000"/>
                  </a:schemeClr>
                </a:solidFill>
              </a:rPr>
              <a:t>, con una capacidad de producción de 500 toneladas por día, con cal de excelente calidad.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UY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UY" dirty="0" smtClean="0">
                <a:solidFill>
                  <a:schemeClr val="accent1">
                    <a:lumMod val="50000"/>
                  </a:schemeClr>
                </a:solidFill>
              </a:rPr>
              <a:t>El 15 de julio se firmó </a:t>
            </a:r>
            <a:r>
              <a:rPr lang="es-UY" dirty="0">
                <a:solidFill>
                  <a:schemeClr val="accent1">
                    <a:lumMod val="50000"/>
                  </a:schemeClr>
                </a:solidFill>
              </a:rPr>
              <a:t>nuevo contrato de Cal con CGTEE,  habiéndose acordado nuevos precios del producto y del flete</a:t>
            </a:r>
            <a:r>
              <a:rPr lang="es-UY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UY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UY" dirty="0" smtClean="0">
                <a:solidFill>
                  <a:schemeClr val="accent1">
                    <a:lumMod val="50000"/>
                  </a:schemeClr>
                </a:solidFill>
              </a:rPr>
              <a:t>Esto ha permitido retomar las exportaciones en el segundo semestre.  Al momento se han exportado 5500 toneladas de cal, a pesar de algunos  paros productivos por parte de CGTEE.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UY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6" descr="C:\Users\lsaldanha\AppData\Local\Microsoft\Windows\Temporary Internet Files\Content.Outlook\E83UGKU6\CDP_Panorama_TAR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1" y="4428304"/>
            <a:ext cx="9144000" cy="219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596827" y="6584103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(ver hoja 25)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Imagen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275" y="6646403"/>
            <a:ext cx="1714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27</a:t>
            </a:fld>
            <a:endParaRPr lang="es-UY"/>
          </a:p>
        </p:txBody>
      </p:sp>
      <p:sp>
        <p:nvSpPr>
          <p:cNvPr id="8" name="CuadroTexto 7"/>
          <p:cNvSpPr txBox="1"/>
          <p:nvPr/>
        </p:nvSpPr>
        <p:spPr>
          <a:xfrm>
            <a:off x="19678" y="458212"/>
            <a:ext cx="9778280" cy="461665"/>
          </a:xfrm>
          <a:prstGeom prst="rect">
            <a:avLst/>
          </a:prstGeom>
        </p:spPr>
        <p:txBody>
          <a:bodyPr wrap="square" lIns="91415" tIns="45708" rIns="91415" bIns="45708" rtlCol="0">
            <a:spAutoFit/>
          </a:bodyPr>
          <a:lstStyle/>
          <a:p>
            <a:pPr marL="342900" indent="-342900" algn="ctr" defTabSz="997527">
              <a:buFont typeface="Wingdings" panose="05000000000000000000" pitchFamily="2" charset="2"/>
              <a:buChar char="§"/>
            </a:pPr>
            <a:r>
              <a:rPr lang="es-ES" sz="2400" b="1" dirty="0" smtClean="0">
                <a:solidFill>
                  <a:srgbClr val="1F497D"/>
                </a:solidFill>
              </a:rPr>
              <a:t>ALUR</a:t>
            </a:r>
            <a:endParaRPr lang="es-ES" sz="2400" b="1" dirty="0">
              <a:solidFill>
                <a:srgbClr val="1F497D"/>
              </a:solidFill>
            </a:endParaRPr>
          </a:p>
        </p:txBody>
      </p:sp>
      <p:sp>
        <p:nvSpPr>
          <p:cNvPr id="6" name="3 CuadroTexto"/>
          <p:cNvSpPr txBox="1"/>
          <p:nvPr/>
        </p:nvSpPr>
        <p:spPr>
          <a:xfrm>
            <a:off x="665857" y="1183396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Exportación de glicerina para plantas de biogás en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Holanda.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Apertura a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mercados asiáticos para la exportación de harinas proteicas de soja y de canola para el consumo de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ganado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(A junio 2016 se exportaron 4,5 MMUSD).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Tercera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Exportación de biodiesel a partir aceite de fritura a Holanda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 (A junio 2016 se exportaron 120 toneladas).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Apertura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al mercado chileno: el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alcohol producido en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Paysandú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en base a cereales está siendo exportado a Chile y comercializado en el mercado interno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UY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596827" y="6584103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(ver hoja 25)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agen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275" y="6646403"/>
            <a:ext cx="1714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28</a:t>
            </a:fld>
            <a:endParaRPr lang="es-UY"/>
          </a:p>
        </p:txBody>
      </p:sp>
      <p:sp>
        <p:nvSpPr>
          <p:cNvPr id="8" name="CuadroTexto 7"/>
          <p:cNvSpPr txBox="1"/>
          <p:nvPr/>
        </p:nvSpPr>
        <p:spPr>
          <a:xfrm>
            <a:off x="19678" y="458212"/>
            <a:ext cx="9778280" cy="461665"/>
          </a:xfrm>
          <a:prstGeom prst="rect">
            <a:avLst/>
          </a:prstGeom>
        </p:spPr>
        <p:txBody>
          <a:bodyPr wrap="square" lIns="91415" tIns="45708" rIns="91415" bIns="45708" rtlCol="0">
            <a:spAutoFit/>
          </a:bodyPr>
          <a:lstStyle/>
          <a:p>
            <a:pPr marL="342900" indent="-342900" algn="ctr" defTabSz="997527">
              <a:buFont typeface="Wingdings" panose="05000000000000000000" pitchFamily="2" charset="2"/>
              <a:buChar char="§"/>
            </a:pPr>
            <a:r>
              <a:rPr lang="es-ES" sz="2400" b="1" dirty="0" smtClean="0">
                <a:solidFill>
                  <a:srgbClr val="1F497D"/>
                </a:solidFill>
              </a:rPr>
              <a:t>NEGOCIOS EN ARGENTINA</a:t>
            </a:r>
            <a:endParaRPr lang="es-ES" sz="2400" b="1" dirty="0">
              <a:solidFill>
                <a:srgbClr val="1F497D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66" y="1083712"/>
            <a:ext cx="6273304" cy="56944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96827" y="6584103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(ver hoja 25)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275" y="6646403"/>
            <a:ext cx="1714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29</a:t>
            </a:fld>
            <a:endParaRPr lang="es-UY"/>
          </a:p>
        </p:txBody>
      </p:sp>
      <p:sp>
        <p:nvSpPr>
          <p:cNvPr id="9" name="Marcador de número de diapositiva 5"/>
          <p:cNvSpPr txBox="1">
            <a:spLocks/>
          </p:cNvSpPr>
          <p:nvPr/>
        </p:nvSpPr>
        <p:spPr>
          <a:xfrm>
            <a:off x="7299484" y="7094359"/>
            <a:ext cx="2326958" cy="398764"/>
          </a:xfrm>
          <a:prstGeom prst="rect">
            <a:avLst/>
          </a:prstGeom>
        </p:spPr>
        <p:txBody>
          <a:bodyPr vert="horz" lIns="99779" tIns="49890" rIns="99779" bIns="49890" rtlCol="0" anchor="ctr"/>
          <a:lstStyle>
            <a:defPPr>
              <a:defRPr lang="es-UY"/>
            </a:defPPr>
            <a:lvl1pPr marL="0" algn="r" defTabSz="997793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889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779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669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558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448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338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2276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117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410682-75DF-48F7-8D29-854A1F8D964E}" type="slidenum">
              <a:rPr lang="es-UY" smtClean="0"/>
              <a:pPr/>
              <a:t>29</a:t>
            </a:fld>
            <a:endParaRPr lang="es-UY"/>
          </a:p>
        </p:txBody>
      </p:sp>
      <p:sp>
        <p:nvSpPr>
          <p:cNvPr id="3" name="Rectángulo 2"/>
          <p:cNvSpPr/>
          <p:nvPr/>
        </p:nvSpPr>
        <p:spPr>
          <a:xfrm>
            <a:off x="9357655" y="7232711"/>
            <a:ext cx="337336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Marcador de número de diapositiva 5"/>
          <p:cNvSpPr txBox="1">
            <a:spLocks/>
          </p:cNvSpPr>
          <p:nvPr/>
        </p:nvSpPr>
        <p:spPr>
          <a:xfrm>
            <a:off x="7147084" y="6941959"/>
            <a:ext cx="2326958" cy="398764"/>
          </a:xfrm>
          <a:prstGeom prst="rect">
            <a:avLst/>
          </a:prstGeom>
        </p:spPr>
        <p:txBody>
          <a:bodyPr vert="horz" lIns="99779" tIns="49890" rIns="99779" bIns="49890" rtlCol="0" anchor="ctr"/>
          <a:lstStyle>
            <a:defPPr>
              <a:defRPr lang="es-UY"/>
            </a:defPPr>
            <a:lvl1pPr marL="0" algn="r" defTabSz="997793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889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779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669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558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448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338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2276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117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410682-75DF-48F7-8D29-854A1F8D964E}" type="slidenum">
              <a:rPr lang="es-UY" smtClean="0"/>
              <a:pPr/>
              <a:t>29</a:t>
            </a:fld>
            <a:endParaRPr lang="es-UY"/>
          </a:p>
        </p:txBody>
      </p:sp>
      <p:sp>
        <p:nvSpPr>
          <p:cNvPr id="10" name="Rectángulo 9"/>
          <p:cNvSpPr/>
          <p:nvPr/>
        </p:nvSpPr>
        <p:spPr>
          <a:xfrm>
            <a:off x="9357655" y="7232711"/>
            <a:ext cx="337336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04601" y="144512"/>
            <a:ext cx="9778280" cy="461641"/>
          </a:xfrm>
          <a:prstGeom prst="rect">
            <a:avLst/>
          </a:prstGeom>
        </p:spPr>
        <p:txBody>
          <a:bodyPr wrap="square" lIns="91415" tIns="45708" rIns="91415" bIns="45708" rtlCol="0">
            <a:spAutoFit/>
          </a:bodyPr>
          <a:lstStyle/>
          <a:p>
            <a:pPr marL="342900" indent="-342900" algn="ctr" defTabSz="997527">
              <a:buFont typeface="Wingdings" panose="05000000000000000000" pitchFamily="2" charset="2"/>
              <a:buChar char="§"/>
            </a:pPr>
            <a:r>
              <a:rPr lang="es-ES" sz="2400" b="1" dirty="0" smtClean="0">
                <a:solidFill>
                  <a:srgbClr val="1F497D"/>
                </a:solidFill>
              </a:rPr>
              <a:t>EXPLORACIÓN OFFSHORE URUGUAY</a:t>
            </a:r>
            <a:endParaRPr lang="es-ES" sz="2400" b="1" dirty="0">
              <a:solidFill>
                <a:srgbClr val="1F497D"/>
              </a:solidFill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17785" y="552392"/>
            <a:ext cx="4896543" cy="1248304"/>
          </a:xfrm>
          <a:prstGeom prst="rect">
            <a:avLst/>
          </a:prstGeom>
        </p:spPr>
        <p:txBody>
          <a:bodyPr vert="horz" lIns="99779" tIns="49890" rIns="99779" bIns="49890" rtlCol="0" anchor="ctr">
            <a:noAutofit/>
          </a:bodyPr>
          <a:lstStyle>
            <a:lvl1pPr algn="ctr" defTabSz="997793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Y" sz="2000" dirty="0" smtClean="0">
                <a:solidFill>
                  <a:schemeClr val="accent1">
                    <a:lumMod val="50000"/>
                  </a:schemeClr>
                </a:solidFill>
              </a:rPr>
              <a:t>Se realizó el pozo récord mundial de profundidad de agua, después de 40 años sin perforaciones offshore.</a:t>
            </a:r>
            <a:endParaRPr lang="es-UY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Picture 4" descr="http://gcaptain.com/wp-content/uploads/2014/03/Maersk-Vik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45" y="3600896"/>
            <a:ext cx="4712113" cy="305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1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77" y="1948159"/>
            <a:ext cx="2030888" cy="1562618"/>
          </a:xfrm>
          <a:prstGeom prst="rect">
            <a:avLst/>
          </a:prstGeom>
        </p:spPr>
      </p:pic>
      <p:pic>
        <p:nvPicPr>
          <p:cNvPr id="28" name="1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9" y="1715403"/>
            <a:ext cx="2908332" cy="202950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2" y="3823417"/>
            <a:ext cx="4528321" cy="305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3241" y="606153"/>
            <a:ext cx="4104456" cy="294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5566560" y="6646403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(ver hoja 25)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Imagen 1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9275" y="6697240"/>
            <a:ext cx="1714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3</a:t>
            </a:fld>
            <a:endParaRPr lang="es-UY" dirty="0"/>
          </a:p>
        </p:txBody>
      </p:sp>
      <p:sp>
        <p:nvSpPr>
          <p:cNvPr id="5" name="CuadroTexto 4"/>
          <p:cNvSpPr txBox="1"/>
          <p:nvPr/>
        </p:nvSpPr>
        <p:spPr>
          <a:xfrm>
            <a:off x="354616" y="576560"/>
            <a:ext cx="91682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1F497D"/>
                </a:solidFill>
              </a:rPr>
              <a:t>    CONTENIDO:</a:t>
            </a:r>
            <a:endParaRPr lang="es-ES" sz="2800" b="1" dirty="0">
              <a:solidFill>
                <a:srgbClr val="1F497D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34566" y="1117192"/>
            <a:ext cx="8551242" cy="5316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</a:rPr>
              <a:t>ANÁLISIS DE RESULTADOS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900" b="1" dirty="0" smtClean="0">
                <a:solidFill>
                  <a:schemeClr val="accent1">
                    <a:lumMod val="50000"/>
                  </a:schemeClr>
                </a:solidFill>
              </a:rPr>
              <a:t>Principales Resultados: </a:t>
            </a:r>
            <a:r>
              <a:rPr lang="es-ES" sz="1900" b="1" dirty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s-ES" sz="1900" b="1" dirty="0" smtClean="0">
                <a:solidFill>
                  <a:schemeClr val="accent1">
                    <a:lumMod val="50000"/>
                  </a:schemeClr>
                </a:solidFill>
              </a:rPr>
              <a:t>unio 2016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900" b="1" dirty="0" smtClean="0">
                <a:solidFill>
                  <a:schemeClr val="accent1">
                    <a:lumMod val="50000"/>
                  </a:schemeClr>
                </a:solidFill>
              </a:rPr>
              <a:t>Evolución del EBITDA: diciembre 2005 a junio 2016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900" b="1" dirty="0" smtClean="0">
                <a:solidFill>
                  <a:schemeClr val="accent1">
                    <a:lumMod val="50000"/>
                  </a:schemeClr>
                </a:solidFill>
              </a:rPr>
              <a:t>Principales variaciones: </a:t>
            </a:r>
            <a:r>
              <a:rPr lang="es-ES" sz="1900" b="1" dirty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s-ES" sz="1900" b="1" dirty="0" smtClean="0">
                <a:solidFill>
                  <a:schemeClr val="accent1">
                    <a:lumMod val="50000"/>
                  </a:schemeClr>
                </a:solidFill>
              </a:rPr>
              <a:t>unio 2015 - junio 2016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900" b="1" dirty="0" smtClean="0">
                <a:solidFill>
                  <a:schemeClr val="accent1">
                    <a:lumMod val="50000"/>
                  </a:schemeClr>
                </a:solidFill>
              </a:rPr>
              <a:t>Estado de Situación Patrimonial: diciembre 2015 - junio 2016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900" b="1" dirty="0" smtClean="0">
                <a:solidFill>
                  <a:schemeClr val="accent1">
                    <a:lumMod val="50000"/>
                  </a:schemeClr>
                </a:solidFill>
              </a:rPr>
              <a:t>Composición de Deudas financieras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E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</a:rPr>
              <a:t>ACCIONES DE GESTIÓN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900" b="1" dirty="0">
                <a:solidFill>
                  <a:schemeClr val="accent1">
                    <a:lumMod val="50000"/>
                  </a:schemeClr>
                </a:solidFill>
              </a:rPr>
              <a:t>Avances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900" b="1" dirty="0">
                <a:solidFill>
                  <a:schemeClr val="accent1">
                    <a:lumMod val="50000"/>
                  </a:schemeClr>
                </a:solidFill>
              </a:rPr>
              <a:t>Actualización del portafolio del negocio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" sz="32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30</a:t>
            </a:fld>
            <a:endParaRPr lang="es-UY"/>
          </a:p>
        </p:txBody>
      </p:sp>
      <p:sp>
        <p:nvSpPr>
          <p:cNvPr id="9" name="Marcador de número de diapositiva 5"/>
          <p:cNvSpPr txBox="1">
            <a:spLocks/>
          </p:cNvSpPr>
          <p:nvPr/>
        </p:nvSpPr>
        <p:spPr>
          <a:xfrm>
            <a:off x="7299484" y="7094359"/>
            <a:ext cx="2326958" cy="398764"/>
          </a:xfrm>
          <a:prstGeom prst="rect">
            <a:avLst/>
          </a:prstGeom>
        </p:spPr>
        <p:txBody>
          <a:bodyPr vert="horz" lIns="99779" tIns="49890" rIns="99779" bIns="49890" rtlCol="0" anchor="ctr"/>
          <a:lstStyle>
            <a:defPPr>
              <a:defRPr lang="es-UY"/>
            </a:defPPr>
            <a:lvl1pPr marL="0" algn="r" defTabSz="997793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889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779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669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5587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448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3380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2276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1173" algn="l" defTabSz="99779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410682-75DF-48F7-8D29-854A1F8D964E}" type="slidenum">
              <a:rPr lang="es-UY" smtClean="0"/>
              <a:pPr/>
              <a:t>30</a:t>
            </a:fld>
            <a:endParaRPr lang="es-UY"/>
          </a:p>
        </p:txBody>
      </p:sp>
      <p:sp>
        <p:nvSpPr>
          <p:cNvPr id="3" name="Rectángulo 2"/>
          <p:cNvSpPr/>
          <p:nvPr/>
        </p:nvSpPr>
        <p:spPr>
          <a:xfrm>
            <a:off x="9357655" y="7232711"/>
            <a:ext cx="337336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4601" y="3072905"/>
            <a:ext cx="977828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MUCHAS GRACIAS</a:t>
            </a:r>
            <a:endParaRPr lang="es-ES" sz="24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4</a:t>
            </a:fld>
            <a:endParaRPr lang="es-UY" dirty="0"/>
          </a:p>
        </p:txBody>
      </p:sp>
      <p:sp>
        <p:nvSpPr>
          <p:cNvPr id="5" name="CuadroTexto 4"/>
          <p:cNvSpPr txBox="1"/>
          <p:nvPr/>
        </p:nvSpPr>
        <p:spPr>
          <a:xfrm>
            <a:off x="104601" y="2803958"/>
            <a:ext cx="97782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1F497D"/>
                </a:solidFill>
              </a:rPr>
              <a:t>ANÁLISIS DE RESULTADOS</a:t>
            </a:r>
            <a:endParaRPr lang="es-ES" sz="1800" b="1" dirty="0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986370"/>
              </p:ext>
            </p:extLst>
          </p:nvPr>
        </p:nvGraphicFramePr>
        <p:xfrm>
          <a:off x="567901" y="716490"/>
          <a:ext cx="9001000" cy="5699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5</a:t>
            </a:fld>
            <a:endParaRPr lang="es-UY" dirty="0"/>
          </a:p>
        </p:txBody>
      </p:sp>
      <p:sp>
        <p:nvSpPr>
          <p:cNvPr id="10" name="CuadroTexto 9"/>
          <p:cNvSpPr txBox="1"/>
          <p:nvPr/>
        </p:nvSpPr>
        <p:spPr>
          <a:xfrm>
            <a:off x="89793" y="288528"/>
            <a:ext cx="977828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PRINCIPALES RESULTADOS A JUNIO 2016 </a:t>
            </a:r>
            <a:r>
              <a:rPr lang="es-ES" sz="1400" b="1" dirty="0" smtClean="0">
                <a:solidFill>
                  <a:srgbClr val="1F497D"/>
                </a:solidFill>
              </a:rPr>
              <a:t>(1/2)</a:t>
            </a:r>
            <a:endParaRPr lang="es-ES" sz="2400" b="1" dirty="0">
              <a:solidFill>
                <a:srgbClr val="1F497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9792" y="6449516"/>
            <a:ext cx="4198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cifras expresadas en millones</a:t>
            </a:r>
          </a:p>
          <a:p>
            <a:r>
              <a:rPr lang="es-E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pesos fueron convertidos a TC de cierre= 30,617</a:t>
            </a:r>
            <a:endParaRPr lang="es-E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17339" y="5329088"/>
            <a:ext cx="13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USD 1.251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0192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áfico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356498"/>
              </p:ext>
            </p:extLst>
          </p:nvPr>
        </p:nvGraphicFramePr>
        <p:xfrm>
          <a:off x="154700" y="761832"/>
          <a:ext cx="9648465" cy="5731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89793" y="288528"/>
            <a:ext cx="977828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PRINCIPALES RESULT</a:t>
            </a:r>
            <a:r>
              <a:rPr lang="es-ES" sz="2400" b="1" dirty="0" smtClean="0">
                <a:solidFill>
                  <a:srgbClr val="1F497D"/>
                </a:solidFill>
                <a:latin typeface="+mn-lt"/>
                <a:ea typeface="+mn-ea"/>
                <a:cs typeface="+mn-cs"/>
              </a:rPr>
              <a:t>ADOS A JUNIO 2016 </a:t>
            </a:r>
            <a:r>
              <a:rPr lang="es-ES" sz="1400" b="1" dirty="0" smtClean="0">
                <a:solidFill>
                  <a:srgbClr val="1F497D"/>
                </a:solidFill>
                <a:latin typeface="+mn-lt"/>
                <a:ea typeface="+mn-ea"/>
                <a:cs typeface="+mn-cs"/>
              </a:rPr>
              <a:t>(2/2)</a:t>
            </a:r>
            <a:endParaRPr lang="es-ES" sz="1400" b="1" dirty="0">
              <a:solidFill>
                <a:srgbClr val="1F497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89792" y="6449516"/>
            <a:ext cx="4198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cifras expresadas en millones</a:t>
            </a:r>
          </a:p>
          <a:p>
            <a:r>
              <a:rPr lang="es-E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pesos fueron convertidos a TC de cierre= 30,617</a:t>
            </a:r>
            <a:endParaRPr lang="es-E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418385" y="359985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-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701099" y="52570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USD 78</a:t>
            </a:r>
            <a:endParaRPr lang="es-ES" sz="18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66115" y="52175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USD 188</a:t>
            </a:r>
            <a:endParaRPr lang="es-ES" sz="18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035381" y="281769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USD 86	</a:t>
            </a:r>
            <a:endParaRPr lang="es-ES" sz="18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090762" y="525453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USD 102</a:t>
            </a:r>
            <a:endParaRPr lang="es-ES" sz="18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58501" y="36529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USD 35</a:t>
            </a:r>
            <a:endParaRPr lang="es-ES" sz="18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458647" y="52570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USD 66</a:t>
            </a:r>
            <a:endParaRPr lang="es-ES" sz="18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354085" y="39977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USD - 1</a:t>
            </a:r>
            <a:endParaRPr lang="es-ES" sz="18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578625" y="402223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USD 12</a:t>
            </a:r>
            <a:endParaRPr lang="es-ES" sz="18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122241" y="1224632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Result</a:t>
            </a:r>
            <a:r>
              <a:rPr lang="es-ES" b="1" dirty="0" smtClean="0"/>
              <a:t>. Operativo = USD 102 MM - Ganancia</a:t>
            </a:r>
          </a:p>
          <a:p>
            <a:endParaRPr lang="es-ES" b="1" dirty="0" smtClean="0"/>
          </a:p>
          <a:p>
            <a:endParaRPr lang="es-ES" b="1" dirty="0"/>
          </a:p>
          <a:p>
            <a:r>
              <a:rPr lang="es-ES" b="1" dirty="0" err="1" smtClean="0"/>
              <a:t>Result</a:t>
            </a:r>
            <a:r>
              <a:rPr lang="es-ES" b="1" dirty="0" smtClean="0"/>
              <a:t>. del período = USD 78 MM - Ganancia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727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09617"/>
            <a:ext cx="977828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EVOLUCIÓN DEL EBITDA </a:t>
            </a:r>
          </a:p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Ejercicio 2005 a Ejercicio 2015 - Junio 2016</a:t>
            </a:r>
            <a:endParaRPr lang="es-ES" sz="1400" b="1" dirty="0">
              <a:solidFill>
                <a:srgbClr val="1F497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9793" y="6638073"/>
            <a:ext cx="51732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cifras expresadas en millones de pesos uruguayos constantes a junio 2016</a:t>
            </a:r>
          </a:p>
        </p:txBody>
      </p:sp>
      <p:graphicFrame>
        <p:nvGraphicFramePr>
          <p:cNvPr id="9" name="Gráfic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7501"/>
              </p:ext>
            </p:extLst>
          </p:nvPr>
        </p:nvGraphicFramePr>
        <p:xfrm>
          <a:off x="0" y="198008"/>
          <a:ext cx="10107683" cy="691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60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09557"/>
              </p:ext>
            </p:extLst>
          </p:nvPr>
        </p:nvGraphicFramePr>
        <p:xfrm>
          <a:off x="381933" y="278622"/>
          <a:ext cx="9208807" cy="6592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9793" y="177611"/>
            <a:ext cx="977828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EVOLUCIÓN SEMESTRAL EBITDA </a:t>
            </a:r>
          </a:p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 Junio 2015 - Junio 2016</a:t>
            </a:r>
            <a:endParaRPr lang="es-ES" sz="1400" b="1" dirty="0">
              <a:solidFill>
                <a:srgbClr val="1F497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9793" y="6625232"/>
            <a:ext cx="5400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cifras expresadas en millones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778425" y="96853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USD 125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2740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9793" y="72504"/>
            <a:ext cx="977828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PRINCIPALES VARIACIONES </a:t>
            </a:r>
          </a:p>
          <a:p>
            <a:pPr algn="ctr"/>
            <a:r>
              <a:rPr lang="es-ES" sz="2400" b="1" dirty="0" smtClean="0">
                <a:solidFill>
                  <a:srgbClr val="1F497D"/>
                </a:solidFill>
              </a:rPr>
              <a:t>Junio 2015 - Junio 2016 </a:t>
            </a:r>
            <a:r>
              <a:rPr lang="es-ES" sz="1400" b="1" dirty="0" smtClean="0">
                <a:solidFill>
                  <a:srgbClr val="1F497D"/>
                </a:solidFill>
              </a:rPr>
              <a:t>(1/2)</a:t>
            </a:r>
            <a:endParaRPr lang="es-ES" sz="1400" b="1" dirty="0">
              <a:solidFill>
                <a:srgbClr val="1F497D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10682-75DF-48F7-8D29-854A1F8D964E}" type="slidenum">
              <a:rPr lang="es-UY" smtClean="0"/>
              <a:t>9</a:t>
            </a:fld>
            <a:endParaRPr lang="es-UY"/>
          </a:p>
        </p:txBody>
      </p:sp>
      <p:sp>
        <p:nvSpPr>
          <p:cNvPr id="10" name="Llamada rectangular 9"/>
          <p:cNvSpPr/>
          <p:nvPr/>
        </p:nvSpPr>
        <p:spPr>
          <a:xfrm>
            <a:off x="5620073" y="1272834"/>
            <a:ext cx="4248000" cy="2025509"/>
          </a:xfrm>
          <a:prstGeom prst="wedgeRectCallout">
            <a:avLst>
              <a:gd name="adj1" fmla="val -54895"/>
              <a:gd name="adj2" fmla="val 201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Ingresos brutos disminuyeron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3,7% 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en tanto que los 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Costos de distribución aumentaron 8% 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lo que provocó una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 disminución del 10% en los ingresos netos 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respecto al primer semestre de 2015.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(ver hojas 11 y 12)</a:t>
            </a:r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Llamada rectangular 10"/>
          <p:cNvSpPr/>
          <p:nvPr/>
        </p:nvSpPr>
        <p:spPr>
          <a:xfrm>
            <a:off x="5610902" y="3975514"/>
            <a:ext cx="4248000" cy="2269003"/>
          </a:xfrm>
          <a:prstGeom prst="wedgeRectCallout">
            <a:avLst>
              <a:gd name="adj1" fmla="val -56084"/>
              <a:gd name="adj2" fmla="val -2228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just"/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costo de ventas 2015 fue 26,5%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800" b="1" dirty="0" smtClean="0">
                <a:solidFill>
                  <a:schemeClr val="accent1">
                    <a:lumMod val="50000"/>
                  </a:schemeClr>
                </a:solidFill>
              </a:rPr>
              <a:t>menor</a:t>
            </a:r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 con respecto al mismo período del ejercicio anterior. </a:t>
            </a:r>
          </a:p>
          <a:p>
            <a:pPr algn="just"/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</a:rPr>
              <a:t>La baja se explica principalmente por una caída del 10% en los volúmenes vendidos  de combustible y del valor de sus insumos.</a:t>
            </a:r>
          </a:p>
          <a:p>
            <a:pPr algn="just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	                          (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ver hoja 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13)</a:t>
            </a:r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Imagen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816" y="2952824"/>
            <a:ext cx="171450" cy="152400"/>
          </a:xfrm>
          <a:prstGeom prst="rect">
            <a:avLst/>
          </a:prstGeom>
        </p:spPr>
      </p:pic>
      <p:pic>
        <p:nvPicPr>
          <p:cNvPr id="7" name="Imagen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816" y="5977160"/>
            <a:ext cx="171450" cy="152400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46820"/>
              </p:ext>
            </p:extLst>
          </p:nvPr>
        </p:nvGraphicFramePr>
        <p:xfrm>
          <a:off x="233809" y="864592"/>
          <a:ext cx="4968551" cy="5560810"/>
        </p:xfrm>
        <a:graphic>
          <a:graphicData uri="http://schemas.openxmlformats.org/drawingml/2006/table">
            <a:tbl>
              <a:tblPr/>
              <a:tblGrid>
                <a:gridCol w="2938060"/>
                <a:gridCol w="1061393"/>
                <a:gridCol w="969098"/>
              </a:tblGrid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Período 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finalizado en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(millones de pesos uruguayos)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Resumen del Estado de Resultados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6092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brutos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39.779,94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38.307,38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variación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-3,7%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5528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Márg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., IMESI, Fideicomiso, Otros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-14.187,37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-15.329,11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variación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8,0%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netos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25.592,57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22.978,27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variación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-10,2%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 de ventas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-23.423,36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-17.210,27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variación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-26,5%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Ganancia bruta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2.169,21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5.768,01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variación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165,9%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849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Margen bruto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7806</TotalTime>
  <Words>2265</Words>
  <Application>Microsoft Office PowerPoint</Application>
  <PresentationFormat>Personalizado</PresentationFormat>
  <Paragraphs>648</Paragraphs>
  <Slides>30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Tahoma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Casares Tania</dc:creator>
  <cp:lastModifiedBy>Chaine Eliane</cp:lastModifiedBy>
  <cp:revision>445</cp:revision>
  <cp:lastPrinted>2016-09-16T17:12:46Z</cp:lastPrinted>
  <dcterms:created xsi:type="dcterms:W3CDTF">2015-04-21T15:22:24Z</dcterms:created>
  <dcterms:modified xsi:type="dcterms:W3CDTF">2016-09-16T19:02:19Z</dcterms:modified>
</cp:coreProperties>
</file>