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A2"/>
    <a:srgbClr val="FFC1FF"/>
    <a:srgbClr val="CB97FF"/>
    <a:srgbClr val="C081FF"/>
    <a:srgbClr val="FFB7BC"/>
    <a:srgbClr val="FFFFB7"/>
    <a:srgbClr val="BDFFE9"/>
    <a:srgbClr val="DEBDFF"/>
    <a:srgbClr val="C64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Hoja1!$B$5</c:f>
              <c:strCache>
                <c:ptCount val="1"/>
                <c:pt idx="0">
                  <c:v>ANCAP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Hoja1!$A$6:$A$7</c:f>
              <c:strCache>
                <c:ptCount val="2"/>
                <c:pt idx="0">
                  <c:v>Gas Oil </c:v>
                </c:pt>
                <c:pt idx="1">
                  <c:v>Súper</c:v>
                </c:pt>
              </c:strCache>
            </c:strRef>
          </c:cat>
          <c:val>
            <c:numRef>
              <c:f>Hoja1!$B$6:$B$7</c:f>
              <c:numCache>
                <c:formatCode>0.00</c:formatCode>
                <c:ptCount val="2"/>
                <c:pt idx="0">
                  <c:v>27.491</c:v>
                </c:pt>
                <c:pt idx="1">
                  <c:v>18.239999999999998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F-445B-AA4C-30A2EF7BE9CD}"/>
            </c:ext>
          </c:extLst>
        </c:ser>
        <c:ser>
          <c:idx val="1"/>
          <c:order val="1"/>
          <c:tx>
            <c:strRef>
              <c:f>Hoja1!$C$5</c:f>
              <c:strCache>
                <c:ptCount val="1"/>
                <c:pt idx="0">
                  <c:v>IMESI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8F-445B-AA4C-30A2EF7BE9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Hoja1!$A$6:$A$7</c:f>
              <c:strCache>
                <c:ptCount val="2"/>
                <c:pt idx="0">
                  <c:v>Gas Oil </c:v>
                </c:pt>
                <c:pt idx="1">
                  <c:v>Súper</c:v>
                </c:pt>
              </c:strCache>
            </c:strRef>
          </c:cat>
          <c:val>
            <c:numRef>
              <c:f>Hoja1!$C$6:$C$7</c:f>
              <c:numCache>
                <c:formatCode>0.00</c:formatCode>
                <c:ptCount val="2"/>
                <c:pt idx="0">
                  <c:v>0</c:v>
                </c:pt>
                <c:pt idx="1">
                  <c:v>20.51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8F-445B-AA4C-30A2EF7BE9CD}"/>
            </c:ext>
          </c:extLst>
        </c:ser>
        <c:ser>
          <c:idx val="2"/>
          <c:order val="2"/>
          <c:tx>
            <c:strRef>
              <c:f>Hoja1!$D$5</c:f>
              <c:strCache>
                <c:ptCount val="1"/>
                <c:pt idx="0">
                  <c:v>IVA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5,2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8F-445B-AA4C-30A2EF7BE9C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8F-445B-AA4C-30A2EF7BE9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Hoja1!$A$6:$A$7</c:f>
              <c:strCache>
                <c:ptCount val="2"/>
                <c:pt idx="0">
                  <c:v>Gas Oil </c:v>
                </c:pt>
                <c:pt idx="1">
                  <c:v>Súper</c:v>
                </c:pt>
              </c:strCache>
            </c:strRef>
          </c:cat>
          <c:val>
            <c:numRef>
              <c:f>Hoja1!$D$6:$D$7</c:f>
              <c:numCache>
                <c:formatCode>0.00</c:formatCode>
                <c:ptCount val="2"/>
                <c:pt idx="0">
                  <c:v>5.1189999999999998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8F-445B-AA4C-30A2EF7BE9CD}"/>
            </c:ext>
          </c:extLst>
        </c:ser>
        <c:ser>
          <c:idx val="3"/>
          <c:order val="3"/>
          <c:tx>
            <c:strRef>
              <c:f>Hoja1!$E$5</c:f>
              <c:strCache>
                <c:ptCount val="1"/>
                <c:pt idx="0">
                  <c:v>Bonificación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Hoja1!$A$6:$A$7</c:f>
              <c:strCache>
                <c:ptCount val="2"/>
                <c:pt idx="0">
                  <c:v>Gas Oil </c:v>
                </c:pt>
                <c:pt idx="1">
                  <c:v>Súper</c:v>
                </c:pt>
              </c:strCache>
            </c:strRef>
          </c:cat>
          <c:val>
            <c:numRef>
              <c:f>Hoja1!$E$6:$E$7</c:f>
              <c:numCache>
                <c:formatCode>0.00</c:formatCode>
                <c:ptCount val="2"/>
                <c:pt idx="0">
                  <c:v>3.8439999999999999</c:v>
                </c:pt>
                <c:pt idx="1">
                  <c:v>5.4669999999999996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8F-445B-AA4C-30A2EF7BE9CD}"/>
            </c:ext>
          </c:extLst>
        </c:ser>
        <c:ser>
          <c:idx val="4"/>
          <c:order val="4"/>
          <c:tx>
            <c:strRef>
              <c:f>Hoja1!$F$5</c:f>
              <c:strCache>
                <c:ptCount val="1"/>
                <c:pt idx="0">
                  <c:v>Distribuidoras</c:v>
                </c:pt>
              </c:strCache>
            </c:strRef>
          </c:tx>
          <c:spPr>
            <a:solidFill>
              <a:srgbClr val="C081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Hoja1!$A$6:$A$7</c:f>
              <c:strCache>
                <c:ptCount val="2"/>
                <c:pt idx="0">
                  <c:v>Gas Oil </c:v>
                </c:pt>
                <c:pt idx="1">
                  <c:v>Súper</c:v>
                </c:pt>
              </c:strCache>
            </c:strRef>
          </c:cat>
          <c:val>
            <c:numRef>
              <c:f>Hoja1!$F$6:$F$7</c:f>
              <c:numCache>
                <c:formatCode>0.00</c:formatCode>
                <c:ptCount val="2"/>
                <c:pt idx="0">
                  <c:v>1.0309999999999999</c:v>
                </c:pt>
                <c:pt idx="1">
                  <c:v>1.0309999999999999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8F-445B-AA4C-30A2EF7BE9CD}"/>
            </c:ext>
          </c:extLst>
        </c:ser>
        <c:ser>
          <c:idx val="5"/>
          <c:order val="5"/>
          <c:tx>
            <c:strRef>
              <c:f>Hoja1!$G$5</c:f>
              <c:strCache>
                <c:ptCount val="1"/>
                <c:pt idx="0">
                  <c:v>Fleteros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D8F-445B-AA4C-30A2EF7BE9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D8F-445B-AA4C-30A2EF7BE9CD}"/>
              </c:ext>
            </c:extLst>
          </c:dPt>
          <c:dLbls>
            <c:dLbl>
              <c:idx val="0"/>
              <c:layout>
                <c:manualLayout>
                  <c:x val="1.5888147442007098E-3"/>
                  <c:y val="-0.106481481481481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8F-445B-AA4C-30A2EF7BE9CD}"/>
                </c:ext>
              </c:extLst>
            </c:dLbl>
            <c:dLbl>
              <c:idx val="1"/>
              <c:layout>
                <c:manualLayout>
                  <c:x val="-4.2064424406626595E-3"/>
                  <c:y val="-0.10419613153451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6924935794316E-2"/>
                      <c:h val="8.02236404366651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6D8F-445B-AA4C-30A2EF7BE9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Hoja1!$A$6:$A$7</c:f>
              <c:strCache>
                <c:ptCount val="2"/>
                <c:pt idx="0">
                  <c:v>Gas Oil </c:v>
                </c:pt>
                <c:pt idx="1">
                  <c:v>Súper</c:v>
                </c:pt>
              </c:strCache>
            </c:strRef>
          </c:cat>
          <c:val>
            <c:numRef>
              <c:f>Hoja1!$G$6:$G$7</c:f>
              <c:numCache>
                <c:formatCode>0.00</c:formatCode>
                <c:ptCount val="2"/>
                <c:pt idx="0">
                  <c:v>0.48699999999999999</c:v>
                </c:pt>
                <c:pt idx="1">
                  <c:v>0.48699999999999999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8F-445B-AA4C-30A2EF7BE9CD}"/>
            </c:ext>
          </c:extLst>
        </c:ser>
        <c:ser>
          <c:idx val="6"/>
          <c:order val="6"/>
          <c:tx>
            <c:strRef>
              <c:f>Hoja1!$H$5</c:f>
              <c:strCache>
                <c:ptCount val="1"/>
                <c:pt idx="0">
                  <c:v>Fideicomiso</c:v>
                </c:pt>
              </c:strCache>
            </c:strRef>
          </c:tx>
          <c:spPr>
            <a:solidFill>
              <a:srgbClr val="FFC1FF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8F-445B-AA4C-30A2EF7BE9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Hoja1!$A$6:$A$7</c:f>
              <c:strCache>
                <c:ptCount val="2"/>
                <c:pt idx="0">
                  <c:v>Gas Oil </c:v>
                </c:pt>
                <c:pt idx="1">
                  <c:v>Súper</c:v>
                </c:pt>
              </c:strCache>
            </c:strRef>
          </c:cat>
          <c:val>
            <c:numRef>
              <c:f>Hoja1!$H$6:$H$7</c:f>
              <c:numCache>
                <c:formatCode>0.00</c:formatCode>
                <c:ptCount val="2"/>
                <c:pt idx="0">
                  <c:v>3.68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8F-445B-AA4C-30A2EF7BE9CD}"/>
            </c:ext>
          </c:extLst>
        </c:ser>
        <c:ser>
          <c:idx val="7"/>
          <c:order val="7"/>
          <c:tx>
            <c:strRef>
              <c:f>Hoja1!$I$5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rgbClr val="FF9BA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427528268412895E-16"/>
                  <c:y val="9.85785813397529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8F-445B-AA4C-30A2EF7BE9CD}"/>
                </c:ext>
              </c:extLst>
            </c:dLbl>
            <c:dLbl>
              <c:idx val="1"/>
              <c:layout>
                <c:manualLayout>
                  <c:x val="4.7664782829564016E-3"/>
                  <c:y val="0.103886436966079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D8F-445B-AA4C-30A2EF7BE9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Hoja1!$A$6:$A$7</c:f>
              <c:strCache>
                <c:ptCount val="2"/>
                <c:pt idx="0">
                  <c:v>Gas Oil </c:v>
                </c:pt>
                <c:pt idx="1">
                  <c:v>Súper</c:v>
                </c:pt>
              </c:strCache>
            </c:strRef>
          </c:cat>
          <c:val>
            <c:numRef>
              <c:f>Hoja1!$I$6:$I$7</c:f>
              <c:numCache>
                <c:formatCode>0.00</c:formatCode>
                <c:ptCount val="2"/>
                <c:pt idx="0">
                  <c:v>0.14799999999999999</c:v>
                </c:pt>
                <c:pt idx="1">
                  <c:v>0.191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D8F-445B-AA4C-30A2EF7BE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1684192"/>
        <c:axId val="321685176"/>
      </c:barChart>
      <c:catAx>
        <c:axId val="321684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s-UY"/>
          </a:p>
        </c:txPr>
        <c:crossAx val="321685176"/>
        <c:crosses val="autoZero"/>
        <c:auto val="1"/>
        <c:lblAlgn val="ctr"/>
        <c:lblOffset val="100"/>
        <c:noMultiLvlLbl val="0"/>
      </c:catAx>
      <c:valAx>
        <c:axId val="321685176"/>
        <c:scaling>
          <c:orientation val="minMax"/>
          <c:max val="4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s-UY"/>
          </a:p>
        </c:txPr>
        <c:crossAx val="32168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0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>
          <a:latin typeface="LM Roman 10" panose="00000500000000000000" pitchFamily="50" charset="0"/>
        </a:defRPr>
      </a:pPr>
      <a:endParaRPr lang="es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7206647262660378E-2"/>
          <c:y val="3.3740344721328981E-2"/>
          <c:w val="0.8956344194690391"/>
          <c:h val="0.809459815633021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Hoja1!$F$2</c:f>
              <c:strCache>
                <c:ptCount val="1"/>
                <c:pt idx="0">
                  <c:v>ANCAP</c:v>
                </c:pt>
              </c:strCache>
            </c:strRef>
          </c:tx>
          <c:spPr>
            <a:solidFill>
              <a:srgbClr val="4472C4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Hoja1!$G$1:$H$1</c:f>
              <c:strCache>
                <c:ptCount val="2"/>
                <c:pt idx="0">
                  <c:v>Súper</c:v>
                </c:pt>
                <c:pt idx="1">
                  <c:v>Gas Oil</c:v>
                </c:pt>
              </c:strCache>
            </c:strRef>
          </c:cat>
          <c:val>
            <c:numRef>
              <c:f>Hoja1!$G$2:$H$2</c:f>
              <c:numCache>
                <c:formatCode>0.00%</c:formatCode>
                <c:ptCount val="2"/>
                <c:pt idx="0">
                  <c:v>0.39738562091503266</c:v>
                </c:pt>
                <c:pt idx="1">
                  <c:v>0.65765550239234438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C-423B-AA30-0A3E9806E19A}"/>
            </c:ext>
          </c:extLst>
        </c:ser>
        <c:ser>
          <c:idx val="1"/>
          <c:order val="1"/>
          <c:tx>
            <c:strRef>
              <c:f>Hoja1!$F$3</c:f>
              <c:strCache>
                <c:ptCount val="1"/>
                <c:pt idx="0">
                  <c:v>IMESI</c:v>
                </c:pt>
              </c:strCache>
            </c:strRef>
          </c:tx>
          <c:spPr>
            <a:solidFill>
              <a:srgbClr val="ED7D31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52C-423B-AA30-0A3E9806E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Hoja1!$G$1:$H$1</c:f>
              <c:strCache>
                <c:ptCount val="2"/>
                <c:pt idx="0">
                  <c:v>Súper</c:v>
                </c:pt>
                <c:pt idx="1">
                  <c:v>Gas Oil</c:v>
                </c:pt>
              </c:strCache>
            </c:strRef>
          </c:cat>
          <c:val>
            <c:numRef>
              <c:f>Hoja1!$G$3:$H$3</c:f>
              <c:numCache>
                <c:formatCode>0.00%</c:formatCode>
                <c:ptCount val="2"/>
                <c:pt idx="0">
                  <c:v>0.44684095860566453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2C-423B-AA30-0A3E9806E19A}"/>
            </c:ext>
          </c:extLst>
        </c:ser>
        <c:ser>
          <c:idx val="2"/>
          <c:order val="2"/>
          <c:tx>
            <c:strRef>
              <c:f>Hoja1!$F$4</c:f>
              <c:strCache>
                <c:ptCount val="1"/>
                <c:pt idx="0">
                  <c:v>IVA</c:v>
                </c:pt>
              </c:strCache>
            </c:strRef>
          </c:tx>
          <c:spPr>
            <a:solidFill>
              <a:srgbClr val="FFC000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52C-423B-AA30-0A3E9806E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Hoja1!$G$1:$H$1</c:f>
              <c:strCache>
                <c:ptCount val="2"/>
                <c:pt idx="0">
                  <c:v>Súper</c:v>
                </c:pt>
                <c:pt idx="1">
                  <c:v>Gas Oil</c:v>
                </c:pt>
              </c:strCache>
            </c:strRef>
          </c:cat>
          <c:val>
            <c:numRef>
              <c:f>Hoja1!$G$4:$H$4</c:f>
              <c:numCache>
                <c:formatCode>0.00%</c:formatCode>
                <c:ptCount val="2"/>
                <c:pt idx="0">
                  <c:v>0</c:v>
                </c:pt>
                <c:pt idx="1">
                  <c:v>0.12440191387559808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2C-423B-AA30-0A3E9806E19A}"/>
            </c:ext>
          </c:extLst>
        </c:ser>
        <c:ser>
          <c:idx val="3"/>
          <c:order val="3"/>
          <c:tx>
            <c:strRef>
              <c:f>Hoja1!$F$5</c:f>
              <c:strCache>
                <c:ptCount val="1"/>
                <c:pt idx="0">
                  <c:v>Bonificación</c:v>
                </c:pt>
              </c:strCache>
            </c:strRef>
          </c:tx>
          <c:spPr>
            <a:solidFill>
              <a:srgbClr val="70AD47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Hoja1!$G$1:$H$1</c:f>
              <c:strCache>
                <c:ptCount val="2"/>
                <c:pt idx="0">
                  <c:v>Súper</c:v>
                </c:pt>
                <c:pt idx="1">
                  <c:v>Gas Oil</c:v>
                </c:pt>
              </c:strCache>
            </c:strRef>
          </c:cat>
          <c:val>
            <c:numRef>
              <c:f>Hoja1!$G$5:$H$5</c:f>
              <c:numCache>
                <c:formatCode>0.00%</c:formatCode>
                <c:ptCount val="2"/>
                <c:pt idx="0">
                  <c:v>0.11917211328976035</c:v>
                </c:pt>
                <c:pt idx="1">
                  <c:v>9.1866028708133957E-2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2C-423B-AA30-0A3E9806E19A}"/>
            </c:ext>
          </c:extLst>
        </c:ser>
        <c:ser>
          <c:idx val="4"/>
          <c:order val="4"/>
          <c:tx>
            <c:strRef>
              <c:f>Hoja1!$F$6</c:f>
              <c:strCache>
                <c:ptCount val="1"/>
                <c:pt idx="0">
                  <c:v>Distribuidora</c:v>
                </c:pt>
              </c:strCache>
            </c:strRef>
          </c:tx>
          <c:spPr>
            <a:solidFill>
              <a:srgbClr val="CB97FF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1796766621956611"/>
                  <c:y val="-4.6226867898194359E-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52C-423B-AA30-0A3E9806E19A}"/>
                </c:ext>
              </c:extLst>
            </c:dLbl>
            <c:dLbl>
              <c:idx val="1"/>
              <c:layout>
                <c:manualLayout>
                  <c:x val="-0.11689523289029741"/>
                  <c:y val="-1.97949091546155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52C-423B-AA30-0A3E9806E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Hoja1!$G$1:$H$1</c:f>
              <c:strCache>
                <c:ptCount val="2"/>
                <c:pt idx="0">
                  <c:v>Súper</c:v>
                </c:pt>
                <c:pt idx="1">
                  <c:v>Gas Oil</c:v>
                </c:pt>
              </c:strCache>
            </c:strRef>
          </c:cat>
          <c:val>
            <c:numRef>
              <c:f>Hoja1!$G$6:$H$6</c:f>
              <c:numCache>
                <c:formatCode>0.00%</c:formatCode>
                <c:ptCount val="2"/>
                <c:pt idx="0">
                  <c:v>2.2440087145969501E-2</c:v>
                </c:pt>
                <c:pt idx="1">
                  <c:v>2.4641148325358849E-2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2C-423B-AA30-0A3E9806E19A}"/>
            </c:ext>
          </c:extLst>
        </c:ser>
        <c:ser>
          <c:idx val="5"/>
          <c:order val="5"/>
          <c:tx>
            <c:strRef>
              <c:f>Hoja1!$F$7</c:f>
              <c:strCache>
                <c:ptCount val="1"/>
                <c:pt idx="0">
                  <c:v>Fleteros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72257195074673"/>
                  <c:y val="-1.97949091546155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52C-423B-AA30-0A3E9806E19A}"/>
                </c:ext>
              </c:extLst>
            </c:dLbl>
            <c:dLbl>
              <c:idx val="1"/>
              <c:layout>
                <c:manualLayout>
                  <c:x val="0.11616003114830857"/>
                  <c:y val="-1.97949091546155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52C-423B-AA30-0A3E9806E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Hoja1!$G$1:$H$1</c:f>
              <c:strCache>
                <c:ptCount val="2"/>
                <c:pt idx="0">
                  <c:v>Súper</c:v>
                </c:pt>
                <c:pt idx="1">
                  <c:v>Gas Oil</c:v>
                </c:pt>
              </c:strCache>
            </c:strRef>
          </c:cat>
          <c:val>
            <c:numRef>
              <c:f>Hoja1!$G$7:$H$7</c:f>
              <c:numCache>
                <c:formatCode>0.00%</c:formatCode>
                <c:ptCount val="2"/>
                <c:pt idx="0">
                  <c:v>1.0675381263616559E-2</c:v>
                </c:pt>
                <c:pt idx="1">
                  <c:v>1.1722488038277511E-2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52C-423B-AA30-0A3E9806E19A}"/>
            </c:ext>
          </c:extLst>
        </c:ser>
        <c:ser>
          <c:idx val="6"/>
          <c:order val="6"/>
          <c:tx>
            <c:strRef>
              <c:f>Hoja1!$F$8</c:f>
              <c:strCache>
                <c:ptCount val="1"/>
                <c:pt idx="0">
                  <c:v>Fideicomiso</c:v>
                </c:pt>
              </c:strCache>
            </c:strRef>
          </c:tx>
          <c:spPr>
            <a:solidFill>
              <a:srgbClr val="823468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1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52C-423B-AA30-0A3E9806E19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52C-423B-AA30-0A3E9806E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s-UY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Hoja1!$G$1:$H$1</c:f>
              <c:strCache>
                <c:ptCount val="2"/>
                <c:pt idx="0">
                  <c:v>Súper</c:v>
                </c:pt>
                <c:pt idx="1">
                  <c:v>Gas Oil</c:v>
                </c:pt>
              </c:strCache>
            </c:strRef>
          </c:cat>
          <c:val>
            <c:numRef>
              <c:f>Hoja1!$G$8:$H$8</c:f>
              <c:numCache>
                <c:formatCode>0.00%</c:formatCode>
                <c:ptCount val="2"/>
                <c:pt idx="0">
                  <c:v>0</c:v>
                </c:pt>
                <c:pt idx="1">
                  <c:v>8.8038277511961721E-2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2C-423B-AA30-0A3E9806E19A}"/>
            </c:ext>
          </c:extLst>
        </c:ser>
        <c:ser>
          <c:idx val="7"/>
          <c:order val="7"/>
          <c:tx>
            <c:strRef>
              <c:f>Hoja1!$F$9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rgbClr val="FF9BA2"/>
            </a:solidFill>
            <a:ln>
              <a:noFill/>
            </a:ln>
            <a:effectLst/>
          </c:spPr>
          <c:invertIfNegative val="0"/>
          <c:cat>
            <c:strRef>
              <c:f>Hoja1!$G$1:$H$1</c:f>
              <c:strCache>
                <c:ptCount val="2"/>
                <c:pt idx="0">
                  <c:v>Súper</c:v>
                </c:pt>
                <c:pt idx="1">
                  <c:v>Gas Oil</c:v>
                </c:pt>
              </c:strCache>
            </c:strRef>
          </c:cat>
          <c:val>
            <c:numRef>
              <c:f>Hoja1!$G$9:$H$9</c:f>
              <c:numCache>
                <c:formatCode>0.00%</c:formatCode>
                <c:ptCount val="2"/>
                <c:pt idx="0">
                  <c:v>3.4858387799564274E-3</c:v>
                </c:pt>
                <c:pt idx="1">
                  <c:v>1.6746411483253589E-3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52C-423B-AA30-0A3E9806E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83357168"/>
        <c:axId val="1783369136"/>
      </c:barChart>
      <c:catAx>
        <c:axId val="178335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s-UY"/>
          </a:p>
        </c:txPr>
        <c:crossAx val="1783369136"/>
        <c:crosses val="autoZero"/>
        <c:auto val="1"/>
        <c:lblAlgn val="ctr"/>
        <c:lblOffset val="100"/>
        <c:noMultiLvlLbl val="0"/>
      </c:catAx>
      <c:valAx>
        <c:axId val="17833691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s-UY"/>
          </a:p>
        </c:txPr>
        <c:crossAx val="178335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M Roman 10" panose="00000500000000000000" pitchFamily="50" charset="0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>
          <a:latin typeface="LM Roman 10" panose="00000500000000000000" pitchFamily="50" charset="0"/>
        </a:defRPr>
      </a:pPr>
      <a:endParaRPr lang="es-UY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BEEAF-F2BF-4AC4-B45A-F8810480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2C510-46C4-4507-9EE3-F9D666798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787C1-5CD4-4813-84DD-1F23CCC5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89CAB-1688-4F75-B287-78D5DCF5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959CC-0651-4A64-A4A5-DE4B109B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208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D6905-D837-4420-A14B-555A669C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8A9913-AE2C-41D0-B6DA-35EF196BD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1AA7F-DCB4-4C24-BEDB-CEBEC88A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67BFC-DF4D-4E91-B8A8-2A45D682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90A3E-7EA0-4D6A-85FA-B227E0F6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39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2F5DB1-8639-4EF0-AF9A-D8EB4E213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CBC4B9-BB60-4875-9A97-D95643EA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89BF1-53B1-4E9B-8C8E-FC7E4E0A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B312D-D201-4DB6-8404-1C2E5CBC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021A3-865B-4C7A-8D89-ED997E91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372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42023-46CF-4300-9CAE-4AECC0BC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CAD5A-7E23-42AC-8B71-304131D5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4BDD1-EC2E-4D9A-A57D-D01914A6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3D46B-E99E-4A38-87E5-093BE1CB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496F7-6FF1-46B5-984D-0BD711FD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0598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988B0-5235-48CD-898C-27C834F9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F1923-2543-494A-ADF6-3E1D48C6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C0363F-92DF-4FFB-8BF7-636EC1D3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E564C1-AC6C-4621-97A6-EDD3CCC5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5F03B-9D42-4F89-80DF-DD22635E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7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EC77-0593-412C-81A6-294EEA45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F8F5C-CA7F-477C-9FEF-F6DA98169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6C34DF-471A-4EB9-81FB-BD443935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B8B678-A5AB-4041-972D-0E4B525F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B6D2D-0F45-4B50-BDA3-CE41D560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742647-17DF-4E54-91B3-681DACD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4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A0A6-63DC-421D-9449-FCF796D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67C6E-4D28-42ED-8765-EF20542C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021C40-34ED-41CB-822F-AA17C7EBB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B4C39-EDCC-402D-9F5A-9FE9B2788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8316CF-4E9D-4634-90AA-CE5797CA3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3F75A9-BD71-44CF-B184-8E285146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254076-298F-4E29-97A7-FAA70D4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7F1DC2-B6A9-453E-B49D-89FFFE5A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6679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6A8DE-D200-4DEA-9EAE-F58E0D38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14652-2354-4A6D-8FFF-E8C31409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CF49D2-A9A4-4F67-8E96-D3E27396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4F7088-4F41-4DAA-9284-9126463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553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3F487F-9791-4942-B926-A4881E80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EE637A-5F08-4C63-910D-172E6831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B7EC88-D99F-44DE-8490-269ADECE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2316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4FBD-100D-4241-B0AE-769EBE15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EC03C-C7B3-4AAD-9AB4-86035E56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D09A88-6625-4F37-AEDA-98DF83E7E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DD8FD6-FFD0-4C24-AAAB-0B3A1CD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7A7BE2-8404-419F-A70D-A7AC88E4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FD46D-B2FE-499A-B296-02E81756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6089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E85C4-DE2A-4828-9467-FB14F170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FA2AC4-9E79-4E89-BF2C-F4058AA72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8D2396-543E-4527-BEAD-E0EFE657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F74570-B13D-4B4D-9545-61C97AC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C2D7D7-F585-4895-9951-A36ACD2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61CABC-0F23-4243-A879-DCD3C14C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1329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06DBAA-F482-457B-A259-FD488269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4CA15-BECB-4B7C-AF34-AA71B660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33E0F-C13D-48CD-8EF0-AD5646C37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D6D4-965E-420F-B777-36B4ECB2ADE8}" type="datetimeFigureOut">
              <a:rPr lang="es-UY" smtClean="0"/>
              <a:t>16/7/2017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49096-7CA7-4DFC-A99E-4DF05534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334AB-253C-4C1F-A794-8A8C0C6B9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2ACA-39E2-4DE0-952C-F8A96AE30AC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630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6A8568D-D5BC-47CD-805A-A25F63DB7955}"/>
              </a:ext>
            </a:extLst>
          </p:cNvPr>
          <p:cNvCxnSpPr>
            <a:cxnSpLocks/>
          </p:cNvCxnSpPr>
          <p:nvPr/>
        </p:nvCxnSpPr>
        <p:spPr>
          <a:xfrm flipV="1">
            <a:off x="3281737" y="2734806"/>
            <a:ext cx="0" cy="21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BDFD33C-865A-483A-829F-DA72574F5BE2}"/>
              </a:ext>
            </a:extLst>
          </p:cNvPr>
          <p:cNvCxnSpPr>
            <a:cxnSpLocks/>
          </p:cNvCxnSpPr>
          <p:nvPr/>
        </p:nvCxnSpPr>
        <p:spPr>
          <a:xfrm flipV="1">
            <a:off x="6192577" y="2734806"/>
            <a:ext cx="0" cy="21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8BB91BF-E41B-4CB7-BEDB-8614AA92D32D}"/>
              </a:ext>
            </a:extLst>
          </p:cNvPr>
          <p:cNvCxnSpPr>
            <a:cxnSpLocks/>
          </p:cNvCxnSpPr>
          <p:nvPr/>
        </p:nvCxnSpPr>
        <p:spPr>
          <a:xfrm flipV="1">
            <a:off x="9210097" y="2734806"/>
            <a:ext cx="0" cy="21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E139AAD-31DF-46A0-857D-54D5D71FA88C}"/>
              </a:ext>
            </a:extLst>
          </p:cNvPr>
          <p:cNvCxnSpPr>
            <a:cxnSpLocks/>
          </p:cNvCxnSpPr>
          <p:nvPr/>
        </p:nvCxnSpPr>
        <p:spPr>
          <a:xfrm flipV="1">
            <a:off x="2273913" y="2734806"/>
            <a:ext cx="998284" cy="196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053E8FB-7F2A-4413-88C7-77613160C051}"/>
              </a:ext>
            </a:extLst>
          </p:cNvPr>
          <p:cNvGrpSpPr/>
          <p:nvPr/>
        </p:nvGrpSpPr>
        <p:grpSpPr>
          <a:xfrm>
            <a:off x="1927500" y="4687279"/>
            <a:ext cx="564966" cy="584775"/>
            <a:chOff x="2179312" y="4138582"/>
            <a:chExt cx="564966" cy="584775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D28B679-8D96-4C75-9EE8-2B067928EC5D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931046A-EBF7-43E0-9AA9-481891A67AC0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4D1D75D6-8997-416A-A9BE-9E918F9ADEE4}"/>
              </a:ext>
            </a:extLst>
          </p:cNvPr>
          <p:cNvCxnSpPr/>
          <p:nvPr/>
        </p:nvCxnSpPr>
        <p:spPr>
          <a:xfrm>
            <a:off x="1035680" y="5634990"/>
            <a:ext cx="10088880" cy="0"/>
          </a:xfrm>
          <a:prstGeom prst="line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>
            <a:extLst>
              <a:ext uri="{FF2B5EF4-FFF2-40B4-BE49-F238E27FC236}">
                <a16:creationId xmlns:a16="http://schemas.microsoft.com/office/drawing/2014/main" id="{00306D7F-9F8C-4A8D-8F55-55E5DCA464E0}"/>
              </a:ext>
            </a:extLst>
          </p:cNvPr>
          <p:cNvGrpSpPr/>
          <p:nvPr/>
        </p:nvGrpSpPr>
        <p:grpSpPr>
          <a:xfrm>
            <a:off x="304160" y="5257800"/>
            <a:ext cx="731520" cy="701040"/>
            <a:chOff x="320040" y="4907280"/>
            <a:chExt cx="731520" cy="701040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576C8F2E-A526-447E-9FAA-7329FCF1E114}"/>
                </a:ext>
              </a:extLst>
            </p:cNvPr>
            <p:cNvSpPr/>
            <p:nvPr/>
          </p:nvSpPr>
          <p:spPr>
            <a:xfrm>
              <a:off x="320040" y="4907280"/>
              <a:ext cx="731520" cy="701040"/>
            </a:xfrm>
            <a:prstGeom prst="ellipse">
              <a:avLst/>
            </a:prstGeom>
            <a:ln w="444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EE2CC5FB-55D0-4D85-B88A-1644A3081E2A}"/>
                </a:ext>
              </a:extLst>
            </p:cNvPr>
            <p:cNvSpPr txBox="1"/>
            <p:nvPr/>
          </p:nvSpPr>
          <p:spPr>
            <a:xfrm>
              <a:off x="353818" y="4996190"/>
              <a:ext cx="66396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UY" sz="2800" dirty="0">
                  <a:solidFill>
                    <a:schemeClr val="bg2">
                      <a:lumMod val="50000"/>
                    </a:schemeClr>
                  </a:solidFill>
                  <a:latin typeface="LM Roman 10" panose="00000500000000000000" pitchFamily="50" charset="0"/>
                </a:rPr>
                <a:t>PF</a:t>
              </a:r>
            </a:p>
          </p:txBody>
        </p:sp>
      </p:grp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1D40DD0-DFC2-4145-B770-0D359FCA1A22}"/>
              </a:ext>
            </a:extLst>
          </p:cNvPr>
          <p:cNvCxnSpPr>
            <a:cxnSpLocks/>
          </p:cNvCxnSpPr>
          <p:nvPr/>
        </p:nvCxnSpPr>
        <p:spPr>
          <a:xfrm>
            <a:off x="4813177" y="1329021"/>
            <a:ext cx="29957" cy="4197547"/>
          </a:xfrm>
          <a:prstGeom prst="straightConnector1">
            <a:avLst/>
          </a:prstGeom>
          <a:ln w="444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8DE3ECE-3D6E-48FC-B50B-7A0BB4F506FD}"/>
              </a:ext>
            </a:extLst>
          </p:cNvPr>
          <p:cNvGrpSpPr/>
          <p:nvPr/>
        </p:nvGrpSpPr>
        <p:grpSpPr>
          <a:xfrm>
            <a:off x="11138119" y="5289288"/>
            <a:ext cx="731520" cy="701040"/>
            <a:chOff x="320040" y="4907280"/>
            <a:chExt cx="731520" cy="701040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69F858EA-35BE-4AC9-B28F-4288816F87B9}"/>
                </a:ext>
              </a:extLst>
            </p:cNvPr>
            <p:cNvSpPr/>
            <p:nvPr/>
          </p:nvSpPr>
          <p:spPr>
            <a:xfrm>
              <a:off x="320040" y="4907280"/>
              <a:ext cx="731520" cy="701040"/>
            </a:xfrm>
            <a:prstGeom prst="ellipse">
              <a:avLst/>
            </a:prstGeom>
            <a:ln w="444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4B8DFFF0-26C7-4858-A1C2-8B4D8B6D6F37}"/>
                </a:ext>
              </a:extLst>
            </p:cNvPr>
            <p:cNvSpPr txBox="1"/>
            <p:nvPr/>
          </p:nvSpPr>
          <p:spPr>
            <a:xfrm>
              <a:off x="353818" y="4996190"/>
              <a:ext cx="66396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UY" sz="2800" dirty="0">
                  <a:solidFill>
                    <a:schemeClr val="bg2">
                      <a:lumMod val="50000"/>
                    </a:schemeClr>
                  </a:solidFill>
                  <a:latin typeface="LM Roman 10" panose="00000500000000000000" pitchFamily="50" charset="0"/>
                </a:rPr>
                <a:t>PF</a:t>
              </a:r>
            </a:p>
          </p:txBody>
        </p:sp>
      </p:grp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84B1A728-CFEB-4601-882C-4E244E94569A}"/>
              </a:ext>
            </a:extLst>
          </p:cNvPr>
          <p:cNvCxnSpPr>
            <a:cxnSpLocks/>
          </p:cNvCxnSpPr>
          <p:nvPr/>
        </p:nvCxnSpPr>
        <p:spPr>
          <a:xfrm>
            <a:off x="7500734" y="1329021"/>
            <a:ext cx="0" cy="4197547"/>
          </a:xfrm>
          <a:prstGeom prst="straightConnector1">
            <a:avLst/>
          </a:prstGeom>
          <a:ln w="444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C30C7B0B-720B-46A1-AABD-59F320BD51D1}"/>
              </a:ext>
            </a:extLst>
          </p:cNvPr>
          <p:cNvGrpSpPr/>
          <p:nvPr/>
        </p:nvGrpSpPr>
        <p:grpSpPr>
          <a:xfrm>
            <a:off x="2984422" y="4710971"/>
            <a:ext cx="564966" cy="584775"/>
            <a:chOff x="2179312" y="4138582"/>
            <a:chExt cx="564966" cy="584775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4E5A81A8-63FA-4710-8A54-48F314F89E10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0C2471B5-6318-4B40-AE49-931C18379685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F529E5C-6BD1-499E-BD47-3D9DB9E729B0}"/>
              </a:ext>
            </a:extLst>
          </p:cNvPr>
          <p:cNvSpPr txBox="1"/>
          <p:nvPr/>
        </p:nvSpPr>
        <p:spPr>
          <a:xfrm>
            <a:off x="10371562" y="3062331"/>
            <a:ext cx="1481496" cy="477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UY" sz="2500" b="1" dirty="0">
                <a:solidFill>
                  <a:schemeClr val="bg2">
                    <a:lumMod val="25000"/>
                  </a:schemeClr>
                </a:solidFill>
                <a:latin typeface="LM Roman 10" panose="00000500000000000000" pitchFamily="50" charset="0"/>
              </a:rPr>
              <a:t>Fleteros</a:t>
            </a:r>
          </a:p>
        </p:txBody>
      </p: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A5DE71BA-C6EB-419A-8B81-4B9F7DC11013}"/>
              </a:ext>
            </a:extLst>
          </p:cNvPr>
          <p:cNvGrpSpPr/>
          <p:nvPr/>
        </p:nvGrpSpPr>
        <p:grpSpPr>
          <a:xfrm>
            <a:off x="3971020" y="4680587"/>
            <a:ext cx="564966" cy="584775"/>
            <a:chOff x="2179312" y="4138582"/>
            <a:chExt cx="564966" cy="584775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DAEF87BA-0740-47C0-AE6B-8538F8BBA651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F9C3BB23-53C4-4493-AB58-F5F798FC747B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29B80FD5-56C7-4E3D-BF56-29102C87B8AB}"/>
              </a:ext>
            </a:extLst>
          </p:cNvPr>
          <p:cNvGrpSpPr/>
          <p:nvPr/>
        </p:nvGrpSpPr>
        <p:grpSpPr>
          <a:xfrm>
            <a:off x="5895642" y="4713133"/>
            <a:ext cx="564966" cy="584775"/>
            <a:chOff x="2179312" y="4138582"/>
            <a:chExt cx="564966" cy="584775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CB8BEB60-0338-4466-AD16-8FDFCB7097C1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B5D961ED-D34D-4E90-A9DD-C645E079C8E9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F8C2F718-B40C-4DC9-9EA1-0FF852F63441}"/>
              </a:ext>
            </a:extLst>
          </p:cNvPr>
          <p:cNvGrpSpPr/>
          <p:nvPr/>
        </p:nvGrpSpPr>
        <p:grpSpPr>
          <a:xfrm>
            <a:off x="4950207" y="4710971"/>
            <a:ext cx="564966" cy="584775"/>
            <a:chOff x="2179312" y="4138582"/>
            <a:chExt cx="564966" cy="584775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2E13B89A-2A92-494E-9E76-BD9BFBB59B3B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620BAAE-A830-4883-B340-1641435F8652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BFFEDF53-4DB1-4F6F-802C-1A4505FF2F0D}"/>
              </a:ext>
            </a:extLst>
          </p:cNvPr>
          <p:cNvGrpSpPr/>
          <p:nvPr/>
        </p:nvGrpSpPr>
        <p:grpSpPr>
          <a:xfrm>
            <a:off x="6870064" y="4710971"/>
            <a:ext cx="564966" cy="584775"/>
            <a:chOff x="2179312" y="4138582"/>
            <a:chExt cx="564966" cy="584775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EF37FDDD-36F4-4994-98EE-9CA9A2D479D3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189653BA-1094-4868-B119-7E1F6383A254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30F17BE2-4DB0-422C-85B8-086CD357A3B1}"/>
              </a:ext>
            </a:extLst>
          </p:cNvPr>
          <p:cNvGrpSpPr/>
          <p:nvPr/>
        </p:nvGrpSpPr>
        <p:grpSpPr>
          <a:xfrm>
            <a:off x="7901540" y="4691803"/>
            <a:ext cx="564966" cy="584775"/>
            <a:chOff x="2179312" y="4138582"/>
            <a:chExt cx="564966" cy="584775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56C063E7-3AB6-4E1B-907A-707E64B9E1BE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38B973EC-B788-46B6-957E-4BD1FADC2069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83DF59AB-77B8-42B4-A777-FFF88896E60F}"/>
              </a:ext>
            </a:extLst>
          </p:cNvPr>
          <p:cNvGrpSpPr/>
          <p:nvPr/>
        </p:nvGrpSpPr>
        <p:grpSpPr>
          <a:xfrm>
            <a:off x="8947695" y="4691803"/>
            <a:ext cx="564966" cy="584775"/>
            <a:chOff x="2179312" y="4138582"/>
            <a:chExt cx="564966" cy="584775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76101E9B-193F-48A4-99C0-F7E2BE15FB5E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851C59B1-5DFE-4E02-8E18-D1EBA7AABA80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84C08B8C-ADDB-4959-967C-2A82355F4DC3}"/>
              </a:ext>
            </a:extLst>
          </p:cNvPr>
          <p:cNvGrpSpPr/>
          <p:nvPr/>
        </p:nvGrpSpPr>
        <p:grpSpPr>
          <a:xfrm>
            <a:off x="9912271" y="4713132"/>
            <a:ext cx="564966" cy="584775"/>
            <a:chOff x="2179312" y="4138582"/>
            <a:chExt cx="564966" cy="584775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A82A0CA2-95E5-4792-B437-5043CAF32B0E}"/>
                </a:ext>
              </a:extLst>
            </p:cNvPr>
            <p:cNvSpPr/>
            <p:nvPr/>
          </p:nvSpPr>
          <p:spPr>
            <a:xfrm>
              <a:off x="2179312" y="4148703"/>
              <a:ext cx="564966" cy="5554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83F93D78-DD3D-46CB-8057-ED32D243218B}"/>
                </a:ext>
              </a:extLst>
            </p:cNvPr>
            <p:cNvSpPr txBox="1"/>
            <p:nvPr/>
          </p:nvSpPr>
          <p:spPr>
            <a:xfrm>
              <a:off x="2222511" y="4138582"/>
              <a:ext cx="364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3200" dirty="0">
                  <a:latin typeface="LM Roman 10" panose="00000500000000000000" pitchFamily="50" charset="0"/>
                </a:rPr>
                <a:t>E</a:t>
              </a:r>
            </a:p>
          </p:txBody>
        </p:sp>
      </p:grp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611D2457-CA85-45B7-ADFB-A29D947DB7EF}"/>
              </a:ext>
            </a:extLst>
          </p:cNvPr>
          <p:cNvCxnSpPr>
            <a:cxnSpLocks/>
          </p:cNvCxnSpPr>
          <p:nvPr/>
        </p:nvCxnSpPr>
        <p:spPr>
          <a:xfrm>
            <a:off x="1790700" y="4406132"/>
            <a:ext cx="89535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10C7C465-30D0-4FCF-83EB-1C5E5C959FD5}"/>
              </a:ext>
            </a:extLst>
          </p:cNvPr>
          <p:cNvSpPr txBox="1"/>
          <p:nvPr/>
        </p:nvSpPr>
        <p:spPr>
          <a:xfrm>
            <a:off x="172289" y="4230138"/>
            <a:ext cx="1770234" cy="400110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2000" b="1" dirty="0">
                <a:solidFill>
                  <a:schemeClr val="bg2">
                    <a:lumMod val="90000"/>
                  </a:schemeClr>
                </a:solidFill>
                <a:latin typeface="LM Roman 10" panose="00000500000000000000" pitchFamily="50" charset="0"/>
              </a:rPr>
              <a:t>Paramétrica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70AA2583-58FC-4E65-8510-F4BE95AB5F1C}"/>
              </a:ext>
            </a:extLst>
          </p:cNvPr>
          <p:cNvSpPr txBox="1"/>
          <p:nvPr/>
        </p:nvSpPr>
        <p:spPr>
          <a:xfrm>
            <a:off x="10329071" y="4243598"/>
            <a:ext cx="1816156" cy="400110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2000" b="1" dirty="0">
                <a:solidFill>
                  <a:schemeClr val="bg2">
                    <a:lumMod val="90000"/>
                  </a:schemeClr>
                </a:solidFill>
                <a:latin typeface="LM Roman 10" panose="00000500000000000000" pitchFamily="50" charset="0"/>
              </a:rPr>
              <a:t>Paramétrica</a:t>
            </a:r>
          </a:p>
        </p:txBody>
      </p: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54CB69BF-122C-491C-89AF-CE085AD11613}"/>
              </a:ext>
            </a:extLst>
          </p:cNvPr>
          <p:cNvCxnSpPr>
            <a:cxnSpLocks/>
          </p:cNvCxnSpPr>
          <p:nvPr/>
        </p:nvCxnSpPr>
        <p:spPr>
          <a:xfrm flipV="1">
            <a:off x="5196267" y="2734806"/>
            <a:ext cx="998284" cy="196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6ADC3C27-EEFF-4532-828D-30A279585970}"/>
              </a:ext>
            </a:extLst>
          </p:cNvPr>
          <p:cNvCxnSpPr>
            <a:cxnSpLocks/>
          </p:cNvCxnSpPr>
          <p:nvPr/>
        </p:nvCxnSpPr>
        <p:spPr>
          <a:xfrm flipV="1">
            <a:off x="8217089" y="2734806"/>
            <a:ext cx="998284" cy="196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964CA5B9-8D4A-4E1B-954C-E024FC9F48D8}"/>
              </a:ext>
            </a:extLst>
          </p:cNvPr>
          <p:cNvCxnSpPr>
            <a:cxnSpLocks/>
          </p:cNvCxnSpPr>
          <p:nvPr/>
        </p:nvCxnSpPr>
        <p:spPr>
          <a:xfrm flipH="1" flipV="1">
            <a:off x="3296098" y="2734806"/>
            <a:ext cx="998284" cy="196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0FB3B856-D025-4C4D-903A-4234FD9EDFF6}"/>
              </a:ext>
            </a:extLst>
          </p:cNvPr>
          <p:cNvCxnSpPr>
            <a:cxnSpLocks/>
          </p:cNvCxnSpPr>
          <p:nvPr/>
        </p:nvCxnSpPr>
        <p:spPr>
          <a:xfrm flipH="1" flipV="1">
            <a:off x="6204653" y="2744927"/>
            <a:ext cx="998284" cy="196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DD44EECC-FDD8-4273-B122-3AF0033CD590}"/>
              </a:ext>
            </a:extLst>
          </p:cNvPr>
          <p:cNvCxnSpPr>
            <a:cxnSpLocks/>
          </p:cNvCxnSpPr>
          <p:nvPr/>
        </p:nvCxnSpPr>
        <p:spPr>
          <a:xfrm flipH="1" flipV="1">
            <a:off x="9205645" y="2734806"/>
            <a:ext cx="998284" cy="196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32647C72-8E7E-4363-9BE4-D4AF26A97F0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30339" y="1329021"/>
            <a:ext cx="18368" cy="697899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BD7CDB7C-A6DA-453C-BCD4-9D6BC4CCB46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283587" y="1329021"/>
            <a:ext cx="2865120" cy="64800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B757F6C3-7A64-4D5B-BC2F-EB0BBD21CEEF}"/>
              </a:ext>
            </a:extLst>
          </p:cNvPr>
          <p:cNvCxnSpPr>
            <a:cxnSpLocks/>
          </p:cNvCxnSpPr>
          <p:nvPr/>
        </p:nvCxnSpPr>
        <p:spPr>
          <a:xfrm>
            <a:off x="6154321" y="1329021"/>
            <a:ext cx="2865120" cy="64800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2E29C5E9-0CAD-4A45-8FAE-39E24833393F}"/>
              </a:ext>
            </a:extLst>
          </p:cNvPr>
          <p:cNvCxnSpPr>
            <a:cxnSpLocks/>
          </p:cNvCxnSpPr>
          <p:nvPr/>
        </p:nvCxnSpPr>
        <p:spPr>
          <a:xfrm>
            <a:off x="2332993" y="2734806"/>
            <a:ext cx="0" cy="1495332"/>
          </a:xfrm>
          <a:prstGeom prst="line">
            <a:avLst/>
          </a:prstGeom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0465E7C1-C442-4FCE-BEC9-4647A80091F8}"/>
              </a:ext>
            </a:extLst>
          </p:cNvPr>
          <p:cNvCxnSpPr>
            <a:cxnSpLocks/>
          </p:cNvCxnSpPr>
          <p:nvPr/>
        </p:nvCxnSpPr>
        <p:spPr>
          <a:xfrm>
            <a:off x="4251578" y="2734806"/>
            <a:ext cx="0" cy="1495332"/>
          </a:xfrm>
          <a:prstGeom prst="line">
            <a:avLst/>
          </a:prstGeom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2EB6F24A-6478-4A8B-91BF-E0C13E5E177F}"/>
              </a:ext>
            </a:extLst>
          </p:cNvPr>
          <p:cNvCxnSpPr>
            <a:cxnSpLocks/>
          </p:cNvCxnSpPr>
          <p:nvPr/>
        </p:nvCxnSpPr>
        <p:spPr>
          <a:xfrm>
            <a:off x="5322796" y="2734806"/>
            <a:ext cx="0" cy="1495332"/>
          </a:xfrm>
          <a:prstGeom prst="line">
            <a:avLst/>
          </a:prstGeom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F708CC2D-B6F4-4878-B824-17C55C7E978D}"/>
              </a:ext>
            </a:extLst>
          </p:cNvPr>
          <p:cNvCxnSpPr>
            <a:cxnSpLocks/>
          </p:cNvCxnSpPr>
          <p:nvPr/>
        </p:nvCxnSpPr>
        <p:spPr>
          <a:xfrm>
            <a:off x="7095294" y="2734806"/>
            <a:ext cx="0" cy="1495332"/>
          </a:xfrm>
          <a:prstGeom prst="line">
            <a:avLst/>
          </a:prstGeom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EF2892B1-72A8-413C-A1B9-0877D922B7F3}"/>
              </a:ext>
            </a:extLst>
          </p:cNvPr>
          <p:cNvCxnSpPr>
            <a:cxnSpLocks/>
          </p:cNvCxnSpPr>
          <p:nvPr/>
        </p:nvCxnSpPr>
        <p:spPr>
          <a:xfrm>
            <a:off x="7979650" y="2749516"/>
            <a:ext cx="0" cy="1495332"/>
          </a:xfrm>
          <a:prstGeom prst="line">
            <a:avLst/>
          </a:prstGeom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9ABF381B-00DC-474A-9D5C-4BCE6C553C16}"/>
              </a:ext>
            </a:extLst>
          </p:cNvPr>
          <p:cNvCxnSpPr>
            <a:cxnSpLocks/>
          </p:cNvCxnSpPr>
          <p:nvPr/>
        </p:nvCxnSpPr>
        <p:spPr>
          <a:xfrm>
            <a:off x="10194754" y="2749516"/>
            <a:ext cx="0" cy="1495332"/>
          </a:xfrm>
          <a:prstGeom prst="line">
            <a:avLst/>
          </a:prstGeom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A6769CF4-501B-481D-8792-9229317C77CA}"/>
              </a:ext>
            </a:extLst>
          </p:cNvPr>
          <p:cNvCxnSpPr/>
          <p:nvPr/>
        </p:nvCxnSpPr>
        <p:spPr>
          <a:xfrm>
            <a:off x="2092147" y="3300858"/>
            <a:ext cx="8280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E00066-3A2B-4AEA-8A3E-A7DDF3D6E2E9}"/>
              </a:ext>
            </a:extLst>
          </p:cNvPr>
          <p:cNvSpPr txBox="1"/>
          <p:nvPr/>
        </p:nvSpPr>
        <p:spPr>
          <a:xfrm>
            <a:off x="700165" y="3038440"/>
            <a:ext cx="1481496" cy="477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UY" sz="2500" b="1" dirty="0">
                <a:solidFill>
                  <a:schemeClr val="bg2">
                    <a:lumMod val="25000"/>
                  </a:schemeClr>
                </a:solidFill>
                <a:latin typeface="LM Roman 10" panose="00000500000000000000" pitchFamily="50" charset="0"/>
              </a:rPr>
              <a:t>Fleteros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0513E4-79F9-410D-8945-C180890CA8BB}"/>
              </a:ext>
            </a:extLst>
          </p:cNvPr>
          <p:cNvSpPr txBox="1"/>
          <p:nvPr/>
        </p:nvSpPr>
        <p:spPr>
          <a:xfrm>
            <a:off x="2220075" y="2026920"/>
            <a:ext cx="2133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4000" dirty="0">
                <a:latin typeface="LM Roman 10" panose="00000500000000000000" pitchFamily="50" charset="0"/>
              </a:rPr>
              <a:t>DUCSA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CECDD1-C026-4C9B-B8D3-1D662972A949}"/>
              </a:ext>
            </a:extLst>
          </p:cNvPr>
          <p:cNvSpPr txBox="1"/>
          <p:nvPr/>
        </p:nvSpPr>
        <p:spPr>
          <a:xfrm>
            <a:off x="5184895" y="2026920"/>
            <a:ext cx="203335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4000" dirty="0">
                <a:latin typeface="LM Roman 10" panose="00000500000000000000" pitchFamily="50" charset="0"/>
              </a:rPr>
              <a:t>AXION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668EAA-E564-409D-A2AC-B5B8A8CE749D}"/>
              </a:ext>
            </a:extLst>
          </p:cNvPr>
          <p:cNvSpPr txBox="1"/>
          <p:nvPr/>
        </p:nvSpPr>
        <p:spPr>
          <a:xfrm>
            <a:off x="7820220" y="2026920"/>
            <a:ext cx="255822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4000" dirty="0">
                <a:latin typeface="LM Roman 10" panose="00000500000000000000" pitchFamily="50" charset="0"/>
              </a:rPr>
              <a:t>Petrobras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F4DAB0-4B64-4069-ADCD-AC3D3E62B02D}"/>
              </a:ext>
            </a:extLst>
          </p:cNvPr>
          <p:cNvSpPr txBox="1"/>
          <p:nvPr/>
        </p:nvSpPr>
        <p:spPr>
          <a:xfrm>
            <a:off x="4792347" y="405691"/>
            <a:ext cx="2712720" cy="9233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5400" dirty="0">
                <a:latin typeface="LM Roman 10" panose="00000500000000000000" pitchFamily="50" charset="0"/>
              </a:rPr>
              <a:t>ANCAP</a:t>
            </a:r>
          </a:p>
        </p:txBody>
      </p:sp>
    </p:spTree>
    <p:extLst>
      <p:ext uri="{BB962C8B-B14F-4D97-AF65-F5344CB8AC3E}">
        <p14:creationId xmlns:p14="http://schemas.microsoft.com/office/powerpoint/2010/main" val="24897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1AC0B8DB-3C39-4AC0-92CB-0C563E69D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432751"/>
            <a:ext cx="9092522" cy="60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4F7C8C6-E257-4343-90D9-70D1B76D0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306070"/>
              </p:ext>
            </p:extLst>
          </p:nvPr>
        </p:nvGraphicFramePr>
        <p:xfrm>
          <a:off x="518160" y="1051560"/>
          <a:ext cx="11338560" cy="478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878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205284"/>
              </p:ext>
            </p:extLst>
          </p:nvPr>
        </p:nvGraphicFramePr>
        <p:xfrm>
          <a:off x="104931" y="134911"/>
          <a:ext cx="11917180" cy="641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5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813999-22C3-454E-96BD-5AE102A7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74" y="271136"/>
            <a:ext cx="6404655" cy="5676886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D87DFDC3-8B63-4FBA-894F-194F2DF8E593}"/>
              </a:ext>
            </a:extLst>
          </p:cNvPr>
          <p:cNvGrpSpPr/>
          <p:nvPr/>
        </p:nvGrpSpPr>
        <p:grpSpPr>
          <a:xfrm>
            <a:off x="4697040" y="5922403"/>
            <a:ext cx="3440402" cy="307777"/>
            <a:chOff x="2910114" y="5815723"/>
            <a:chExt cx="3440402" cy="30777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0B75797-6F06-45E0-8654-072A4DA8C2EE}"/>
                </a:ext>
              </a:extLst>
            </p:cNvPr>
            <p:cNvGrpSpPr/>
            <p:nvPr/>
          </p:nvGrpSpPr>
          <p:grpSpPr>
            <a:xfrm>
              <a:off x="2910114" y="5815723"/>
              <a:ext cx="3440402" cy="307777"/>
              <a:chOff x="2910114" y="5815723"/>
              <a:chExt cx="3440402" cy="307777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9E19AD27-EC55-4D83-8B7E-C192B4F3E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114" y="5833881"/>
                <a:ext cx="304800" cy="247650"/>
              </a:xfrm>
              <a:prstGeom prst="rect">
                <a:avLst/>
              </a:prstGeom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723A5BD-9C47-4BAF-9E6D-8ACD6280B26C}"/>
                  </a:ext>
                </a:extLst>
              </p:cNvPr>
              <p:cNvSpPr txBox="1"/>
              <p:nvPr/>
            </p:nvSpPr>
            <p:spPr>
              <a:xfrm>
                <a:off x="3214914" y="5815723"/>
                <a:ext cx="31356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sz="1400" dirty="0">
                    <a:latin typeface="LM Roman 10" panose="00000500000000000000" pitchFamily="50" charset="0"/>
                  </a:rPr>
                  <a:t>DUCSA         Petrobras      AXION</a:t>
                </a:r>
              </a:p>
            </p:txBody>
          </p:sp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6E350967-18D3-4D41-9FE1-8F1AEABA6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2648" y="5857693"/>
                <a:ext cx="266474" cy="223838"/>
              </a:xfrm>
              <a:prstGeom prst="rect">
                <a:avLst/>
              </a:prstGeom>
            </p:spPr>
          </p:pic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EE88F3-539A-4EE6-9906-BC4D3058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7800" y="5910081"/>
              <a:ext cx="180975" cy="171450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C9FCBAF4-7D7F-41ED-8F4E-36FD41F84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29" y="1790699"/>
            <a:ext cx="3040245" cy="3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4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4FDD3EE-FD73-495C-88C5-9E14E4A224BF}"/>
              </a:ext>
            </a:extLst>
          </p:cNvPr>
          <p:cNvSpPr/>
          <p:nvPr/>
        </p:nvSpPr>
        <p:spPr>
          <a:xfrm>
            <a:off x="4838376" y="1437406"/>
            <a:ext cx="21449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7000" dirty="0"/>
              <a:t>⛽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C6571C-519B-487B-86F7-3B85C01C4172}"/>
              </a:ext>
            </a:extLst>
          </p:cNvPr>
          <p:cNvSpPr txBox="1"/>
          <p:nvPr/>
        </p:nvSpPr>
        <p:spPr>
          <a:xfrm>
            <a:off x="90339" y="2254231"/>
            <a:ext cx="32816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0" b="1" dirty="0">
                <a:latin typeface="LM Roman 10" panose="00000500000000000000" pitchFamily="50" charset="0"/>
              </a:rPr>
              <a:t>488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2A47FA-32C8-46F3-ADB8-A5DA8FF8731E}"/>
              </a:ext>
            </a:extLst>
          </p:cNvPr>
          <p:cNvSpPr/>
          <p:nvPr/>
        </p:nvSpPr>
        <p:spPr>
          <a:xfrm>
            <a:off x="3372007" y="2331174"/>
            <a:ext cx="1851789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/>
            <a:r>
              <a:rPr lang="es-UY" sz="13000" noProof="1">
                <a:solidFill>
                  <a:schemeClr val="accent1">
                    <a:lumMod val="40000"/>
                    <a:lumOff val="60000"/>
                  </a:schemeClr>
                </a:solidFill>
                <a:latin typeface="Tw Cen MT" panose="020B0602020104020603"/>
              </a:rPr>
              <a:t>➜</a:t>
            </a:r>
            <a:endParaRPr lang="es-UY" sz="13000" dirty="0">
              <a:solidFill>
                <a:schemeClr val="accent1">
                  <a:lumMod val="40000"/>
                  <a:lumOff val="60000"/>
                </a:schemeClr>
              </a:solidFill>
              <a:latin typeface="Tw Cen MT" panose="020B0602020104020603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A06690-1942-46F9-9A34-958CCF1CD3A0}"/>
              </a:ext>
            </a:extLst>
          </p:cNvPr>
          <p:cNvSpPr/>
          <p:nvPr/>
        </p:nvSpPr>
        <p:spPr>
          <a:xfrm>
            <a:off x="8424899" y="2300396"/>
            <a:ext cx="33888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sz="6200" dirty="0">
                <a:latin typeface="LM Roman 10" panose="00000500000000000000" pitchFamily="50" charset="0"/>
              </a:rPr>
              <a:t>}</a:t>
            </a:r>
            <a:r>
              <a:rPr lang="es-UY" sz="3200" dirty="0">
                <a:latin typeface="LM Roman 10" panose="00000500000000000000" pitchFamily="50" charset="0"/>
              </a:rPr>
              <a:t>18%: Petrobras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7E6267B-DF59-42E3-A9B5-1A46E37FF3DC}"/>
              </a:ext>
            </a:extLst>
          </p:cNvPr>
          <p:cNvSpPr/>
          <p:nvPr/>
        </p:nvSpPr>
        <p:spPr>
          <a:xfrm>
            <a:off x="8424899" y="1437406"/>
            <a:ext cx="2999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sz="6600" dirty="0">
                <a:latin typeface="LM Roman 10" panose="00000500000000000000" pitchFamily="50" charset="0"/>
              </a:rPr>
              <a:t>}</a:t>
            </a:r>
            <a:r>
              <a:rPr lang="es-UY" sz="3200" dirty="0">
                <a:latin typeface="LM Roman 10" panose="00000500000000000000" pitchFamily="50" charset="0"/>
              </a:rPr>
              <a:t>23%: AXION</a:t>
            </a:r>
            <a:endParaRPr lang="es-UY" sz="6600" dirty="0">
              <a:latin typeface="LM Roman 10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201BAA-C3CE-4BF8-9DF8-C7E2816F14E2}"/>
              </a:ext>
            </a:extLst>
          </p:cNvPr>
          <p:cNvSpPr txBox="1"/>
          <p:nvPr/>
        </p:nvSpPr>
        <p:spPr>
          <a:xfrm>
            <a:off x="9287800" y="4131667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200" dirty="0">
                <a:latin typeface="LM Roman 10" panose="00000500000000000000" pitchFamily="50" charset="0"/>
              </a:rPr>
              <a:t>59%: DUCSA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3566EE6-1DFF-4A85-B7C2-6E76B5D5E5A0}"/>
              </a:ext>
            </a:extLst>
          </p:cNvPr>
          <p:cNvSpPr/>
          <p:nvPr/>
        </p:nvSpPr>
        <p:spPr>
          <a:xfrm>
            <a:off x="8338040" y="2978720"/>
            <a:ext cx="110919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5800" dirty="0">
                <a:solidFill>
                  <a:prstClr val="black"/>
                </a:solidFill>
                <a:latin typeface="LM Roman 10" panose="00000500000000000000" pitchFamily="50" charset="0"/>
              </a:rPr>
              <a:t>}</a:t>
            </a:r>
            <a:endParaRPr lang="es-UY" sz="15800" dirty="0"/>
          </a:p>
        </p:txBody>
      </p:sp>
    </p:spTree>
    <p:extLst>
      <p:ext uri="{BB962C8B-B14F-4D97-AF65-F5344CB8AC3E}">
        <p14:creationId xmlns:p14="http://schemas.microsoft.com/office/powerpoint/2010/main" val="3316603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46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Tw Cen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Pereda</dc:creator>
  <cp:lastModifiedBy>Paula Pereda</cp:lastModifiedBy>
  <cp:revision>32</cp:revision>
  <dcterms:created xsi:type="dcterms:W3CDTF">2017-06-05T00:32:14Z</dcterms:created>
  <dcterms:modified xsi:type="dcterms:W3CDTF">2017-07-16T23:18:09Z</dcterms:modified>
</cp:coreProperties>
</file>