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32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A731D20-7BA5-4994-8CE1-B97D62568D75}" type="doc">
      <dgm:prSet loTypeId="urn:microsoft.com/office/officeart/2005/8/layout/process1" loCatId="process" qsTypeId="urn:microsoft.com/office/officeart/2005/8/quickstyle/3d1" qsCatId="3D" csTypeId="urn:microsoft.com/office/officeart/2005/8/colors/colorful5" csCatId="colorful" phldr="1"/>
      <dgm:spPr/>
    </dgm:pt>
    <dgm:pt modelId="{BB556474-B913-4854-A4E5-B1A8BAF0883B}">
      <dgm:prSet phldrT="[文字]"/>
      <dgm:spPr/>
      <dgm:t>
        <a:bodyPr/>
        <a:lstStyle/>
        <a:p>
          <a:r>
            <a:rPr lang="en-US" altLang="zh-TW" dirty="0" smtClean="0"/>
            <a:t>10000</a:t>
          </a:r>
          <a:endParaRPr lang="zh-TW" altLang="en-US" dirty="0"/>
        </a:p>
      </dgm:t>
    </dgm:pt>
    <dgm:pt modelId="{F264D2E3-D72E-4A95-85A8-8BA8D7079FD2}" type="parTrans" cxnId="{EFC18C94-FAB0-4580-A9EC-3FC453C39321}">
      <dgm:prSet/>
      <dgm:spPr/>
      <dgm:t>
        <a:bodyPr/>
        <a:lstStyle/>
        <a:p>
          <a:endParaRPr lang="zh-TW" altLang="en-US"/>
        </a:p>
      </dgm:t>
    </dgm:pt>
    <dgm:pt modelId="{B3540E42-D0CC-4AEF-BE2B-950BD15E8DC1}" type="sibTrans" cxnId="{EFC18C94-FAB0-4580-A9EC-3FC453C39321}">
      <dgm:prSet/>
      <dgm:spPr/>
      <dgm:t>
        <a:bodyPr/>
        <a:lstStyle/>
        <a:p>
          <a:endParaRPr lang="zh-TW" altLang="en-US"/>
        </a:p>
      </dgm:t>
    </dgm:pt>
    <dgm:pt modelId="{11D525DF-E9A4-4CFF-A0F7-B06D10ED862A}">
      <dgm:prSet phldrT="[文字]"/>
      <dgm:spPr/>
      <dgm:t>
        <a:bodyPr/>
        <a:lstStyle/>
        <a:p>
          <a:r>
            <a:rPr lang="en-US" altLang="zh-TW" dirty="0" smtClean="0"/>
            <a:t>7000</a:t>
          </a:r>
          <a:endParaRPr lang="zh-TW" altLang="en-US" dirty="0"/>
        </a:p>
      </dgm:t>
    </dgm:pt>
    <dgm:pt modelId="{D243B7F2-CC63-4A34-905D-918E994C63AB}" type="parTrans" cxnId="{43CC94FD-79E6-4E0D-ABFD-F7466BC38C7B}">
      <dgm:prSet/>
      <dgm:spPr/>
      <dgm:t>
        <a:bodyPr/>
        <a:lstStyle/>
        <a:p>
          <a:endParaRPr lang="zh-TW" altLang="en-US"/>
        </a:p>
      </dgm:t>
    </dgm:pt>
    <dgm:pt modelId="{C630BF74-595B-48A3-BC9C-A156C6FD018E}" type="sibTrans" cxnId="{43CC94FD-79E6-4E0D-ABFD-F7466BC38C7B}">
      <dgm:prSet/>
      <dgm:spPr/>
      <dgm:t>
        <a:bodyPr/>
        <a:lstStyle/>
        <a:p>
          <a:endParaRPr lang="zh-TW" altLang="en-US"/>
        </a:p>
      </dgm:t>
    </dgm:pt>
    <dgm:pt modelId="{32FA2CD4-63C2-4AF7-96EB-F8AA49C408DA}">
      <dgm:prSet phldrT="[文字]"/>
      <dgm:spPr/>
      <dgm:t>
        <a:bodyPr/>
        <a:lstStyle/>
        <a:p>
          <a:r>
            <a:rPr lang="en-US" altLang="zh-TW" dirty="0" smtClean="0"/>
            <a:t>14700</a:t>
          </a:r>
          <a:endParaRPr lang="zh-TW" altLang="en-US" dirty="0"/>
        </a:p>
      </dgm:t>
    </dgm:pt>
    <dgm:pt modelId="{FD8EDBF5-FE15-4392-A695-283E5DF4A079}" type="parTrans" cxnId="{CAF199C8-0855-4D1D-9C9C-691284223C45}">
      <dgm:prSet/>
      <dgm:spPr/>
      <dgm:t>
        <a:bodyPr/>
        <a:lstStyle/>
        <a:p>
          <a:endParaRPr lang="zh-TW" altLang="en-US"/>
        </a:p>
      </dgm:t>
    </dgm:pt>
    <dgm:pt modelId="{F346BC64-C7F4-4119-87A9-7F1F78D9A5FB}" type="sibTrans" cxnId="{CAF199C8-0855-4D1D-9C9C-691284223C45}">
      <dgm:prSet/>
      <dgm:spPr/>
      <dgm:t>
        <a:bodyPr/>
        <a:lstStyle/>
        <a:p>
          <a:endParaRPr lang="zh-TW" altLang="en-US"/>
        </a:p>
      </dgm:t>
    </dgm:pt>
    <dgm:pt modelId="{03D02731-DCC1-4206-A633-447398229641}" type="pres">
      <dgm:prSet presAssocID="{6A731D20-7BA5-4994-8CE1-B97D62568D75}" presName="Name0" presStyleCnt="0">
        <dgm:presLayoutVars>
          <dgm:dir/>
          <dgm:resizeHandles val="exact"/>
        </dgm:presLayoutVars>
      </dgm:prSet>
      <dgm:spPr/>
    </dgm:pt>
    <dgm:pt modelId="{6BBA440B-FD9D-4978-A07B-2C7926D0D51F}" type="pres">
      <dgm:prSet presAssocID="{BB556474-B913-4854-A4E5-B1A8BAF0883B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221269F8-046A-4ADF-B170-6CD9477CC744}" type="pres">
      <dgm:prSet presAssocID="{B3540E42-D0CC-4AEF-BE2B-950BD15E8DC1}" presName="sibTrans" presStyleLbl="sibTrans2D1" presStyleIdx="0" presStyleCnt="2"/>
      <dgm:spPr/>
      <dgm:t>
        <a:bodyPr/>
        <a:lstStyle/>
        <a:p>
          <a:endParaRPr lang="zh-TW" altLang="en-US"/>
        </a:p>
      </dgm:t>
    </dgm:pt>
    <dgm:pt modelId="{74EF368D-E5E9-4B7C-9DF9-0C5B0DBE4042}" type="pres">
      <dgm:prSet presAssocID="{B3540E42-D0CC-4AEF-BE2B-950BD15E8DC1}" presName="connectorText" presStyleLbl="sibTrans2D1" presStyleIdx="0" presStyleCnt="2"/>
      <dgm:spPr/>
      <dgm:t>
        <a:bodyPr/>
        <a:lstStyle/>
        <a:p>
          <a:endParaRPr lang="zh-TW" altLang="en-US"/>
        </a:p>
      </dgm:t>
    </dgm:pt>
    <dgm:pt modelId="{97740C98-4F3C-4875-B638-D3BDBDB7C040}" type="pres">
      <dgm:prSet presAssocID="{11D525DF-E9A4-4CFF-A0F7-B06D10ED862A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6D6CE1FF-E622-4947-9341-D643961D6510}" type="pres">
      <dgm:prSet presAssocID="{C630BF74-595B-48A3-BC9C-A156C6FD018E}" presName="sibTrans" presStyleLbl="sibTrans2D1" presStyleIdx="1" presStyleCnt="2"/>
      <dgm:spPr/>
      <dgm:t>
        <a:bodyPr/>
        <a:lstStyle/>
        <a:p>
          <a:endParaRPr lang="zh-TW" altLang="en-US"/>
        </a:p>
      </dgm:t>
    </dgm:pt>
    <dgm:pt modelId="{A218798E-9042-4395-A0D7-072ED456ACB8}" type="pres">
      <dgm:prSet presAssocID="{C630BF74-595B-48A3-BC9C-A156C6FD018E}" presName="connectorText" presStyleLbl="sibTrans2D1" presStyleIdx="1" presStyleCnt="2"/>
      <dgm:spPr/>
      <dgm:t>
        <a:bodyPr/>
        <a:lstStyle/>
        <a:p>
          <a:endParaRPr lang="zh-TW" altLang="en-US"/>
        </a:p>
      </dgm:t>
    </dgm:pt>
    <dgm:pt modelId="{D8179F3C-5289-46BA-B71C-92A6F0B2FB37}" type="pres">
      <dgm:prSet presAssocID="{32FA2CD4-63C2-4AF7-96EB-F8AA49C408DA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CAF199C8-0855-4D1D-9C9C-691284223C45}" srcId="{6A731D20-7BA5-4994-8CE1-B97D62568D75}" destId="{32FA2CD4-63C2-4AF7-96EB-F8AA49C408DA}" srcOrd="2" destOrd="0" parTransId="{FD8EDBF5-FE15-4392-A695-283E5DF4A079}" sibTransId="{F346BC64-C7F4-4119-87A9-7F1F78D9A5FB}"/>
    <dgm:cxn modelId="{6300EF2C-0122-4BF4-9D80-5DDCC21CFF07}" type="presOf" srcId="{32FA2CD4-63C2-4AF7-96EB-F8AA49C408DA}" destId="{D8179F3C-5289-46BA-B71C-92A6F0B2FB37}" srcOrd="0" destOrd="0" presId="urn:microsoft.com/office/officeart/2005/8/layout/process1"/>
    <dgm:cxn modelId="{ED262423-5873-4262-9884-90446B600D00}" type="presOf" srcId="{BB556474-B913-4854-A4E5-B1A8BAF0883B}" destId="{6BBA440B-FD9D-4978-A07B-2C7926D0D51F}" srcOrd="0" destOrd="0" presId="urn:microsoft.com/office/officeart/2005/8/layout/process1"/>
    <dgm:cxn modelId="{21A7A6AF-F8BF-4DEB-B257-77C71E237BDB}" type="presOf" srcId="{11D525DF-E9A4-4CFF-A0F7-B06D10ED862A}" destId="{97740C98-4F3C-4875-B638-D3BDBDB7C040}" srcOrd="0" destOrd="0" presId="urn:microsoft.com/office/officeart/2005/8/layout/process1"/>
    <dgm:cxn modelId="{CEDB2FB5-EA10-4158-9F06-55047099B68F}" type="presOf" srcId="{6A731D20-7BA5-4994-8CE1-B97D62568D75}" destId="{03D02731-DCC1-4206-A633-447398229641}" srcOrd="0" destOrd="0" presId="urn:microsoft.com/office/officeart/2005/8/layout/process1"/>
    <dgm:cxn modelId="{12C25CDA-A993-4081-B255-E5283018C45C}" type="presOf" srcId="{C630BF74-595B-48A3-BC9C-A156C6FD018E}" destId="{6D6CE1FF-E622-4947-9341-D643961D6510}" srcOrd="0" destOrd="0" presId="urn:microsoft.com/office/officeart/2005/8/layout/process1"/>
    <dgm:cxn modelId="{40072FC7-DC2D-4F15-A8C6-D124C6E75D11}" type="presOf" srcId="{C630BF74-595B-48A3-BC9C-A156C6FD018E}" destId="{A218798E-9042-4395-A0D7-072ED456ACB8}" srcOrd="1" destOrd="0" presId="urn:microsoft.com/office/officeart/2005/8/layout/process1"/>
    <dgm:cxn modelId="{7F682519-E8E2-457B-824F-4AC64DB73F92}" type="presOf" srcId="{B3540E42-D0CC-4AEF-BE2B-950BD15E8DC1}" destId="{221269F8-046A-4ADF-B170-6CD9477CC744}" srcOrd="0" destOrd="0" presId="urn:microsoft.com/office/officeart/2005/8/layout/process1"/>
    <dgm:cxn modelId="{EFC18C94-FAB0-4580-A9EC-3FC453C39321}" srcId="{6A731D20-7BA5-4994-8CE1-B97D62568D75}" destId="{BB556474-B913-4854-A4E5-B1A8BAF0883B}" srcOrd="0" destOrd="0" parTransId="{F264D2E3-D72E-4A95-85A8-8BA8D7079FD2}" sibTransId="{B3540E42-D0CC-4AEF-BE2B-950BD15E8DC1}"/>
    <dgm:cxn modelId="{43CC94FD-79E6-4E0D-ABFD-F7466BC38C7B}" srcId="{6A731D20-7BA5-4994-8CE1-B97D62568D75}" destId="{11D525DF-E9A4-4CFF-A0F7-B06D10ED862A}" srcOrd="1" destOrd="0" parTransId="{D243B7F2-CC63-4A34-905D-918E994C63AB}" sibTransId="{C630BF74-595B-48A3-BC9C-A156C6FD018E}"/>
    <dgm:cxn modelId="{78E82F8E-12A8-46A1-9D54-F1205C22FFD7}" type="presOf" srcId="{B3540E42-D0CC-4AEF-BE2B-950BD15E8DC1}" destId="{74EF368D-E5E9-4B7C-9DF9-0C5B0DBE4042}" srcOrd="1" destOrd="0" presId="urn:microsoft.com/office/officeart/2005/8/layout/process1"/>
    <dgm:cxn modelId="{5F1F3187-5EC6-4883-90FB-CE94ADD2E437}" type="presParOf" srcId="{03D02731-DCC1-4206-A633-447398229641}" destId="{6BBA440B-FD9D-4978-A07B-2C7926D0D51F}" srcOrd="0" destOrd="0" presId="urn:microsoft.com/office/officeart/2005/8/layout/process1"/>
    <dgm:cxn modelId="{DFDC6D49-BFAB-4C71-A9C1-D8481BDA70DF}" type="presParOf" srcId="{03D02731-DCC1-4206-A633-447398229641}" destId="{221269F8-046A-4ADF-B170-6CD9477CC744}" srcOrd="1" destOrd="0" presId="urn:microsoft.com/office/officeart/2005/8/layout/process1"/>
    <dgm:cxn modelId="{C269869E-026B-4710-A5B6-250DCF585452}" type="presParOf" srcId="{221269F8-046A-4ADF-B170-6CD9477CC744}" destId="{74EF368D-E5E9-4B7C-9DF9-0C5B0DBE4042}" srcOrd="0" destOrd="0" presId="urn:microsoft.com/office/officeart/2005/8/layout/process1"/>
    <dgm:cxn modelId="{1AA3404A-188C-42DD-A53C-51FF787CAD3C}" type="presParOf" srcId="{03D02731-DCC1-4206-A633-447398229641}" destId="{97740C98-4F3C-4875-B638-D3BDBDB7C040}" srcOrd="2" destOrd="0" presId="urn:microsoft.com/office/officeart/2005/8/layout/process1"/>
    <dgm:cxn modelId="{A3D848F6-E205-4321-B237-D8F67D538FD9}" type="presParOf" srcId="{03D02731-DCC1-4206-A633-447398229641}" destId="{6D6CE1FF-E622-4947-9341-D643961D6510}" srcOrd="3" destOrd="0" presId="urn:microsoft.com/office/officeart/2005/8/layout/process1"/>
    <dgm:cxn modelId="{9ACE90BC-5169-4B01-9E47-ED5D8C248E36}" type="presParOf" srcId="{6D6CE1FF-E622-4947-9341-D643961D6510}" destId="{A218798E-9042-4395-A0D7-072ED456ACB8}" srcOrd="0" destOrd="0" presId="urn:microsoft.com/office/officeart/2005/8/layout/process1"/>
    <dgm:cxn modelId="{D37EC35E-60FC-4779-A8EC-1558476BA2FC}" type="presParOf" srcId="{03D02731-DCC1-4206-A633-447398229641}" destId="{D8179F3C-5289-46BA-B71C-92A6F0B2FB37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BBA440B-FD9D-4978-A07B-2C7926D0D51F}">
      <dsp:nvSpPr>
        <dsp:cNvPr id="0" name=""/>
        <dsp:cNvSpPr/>
      </dsp:nvSpPr>
      <dsp:spPr>
        <a:xfrm>
          <a:off x="6645" y="456144"/>
          <a:ext cx="1986197" cy="119171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5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4000" kern="1200" dirty="0" smtClean="0"/>
            <a:t>10000</a:t>
          </a:r>
          <a:endParaRPr lang="zh-TW" altLang="en-US" sz="4000" kern="1200" dirty="0"/>
        </a:p>
      </dsp:txBody>
      <dsp:txXfrm>
        <a:off x="6645" y="456144"/>
        <a:ext cx="1986197" cy="1191718"/>
      </dsp:txXfrm>
    </dsp:sp>
    <dsp:sp modelId="{221269F8-046A-4ADF-B170-6CD9477CC744}">
      <dsp:nvSpPr>
        <dsp:cNvPr id="0" name=""/>
        <dsp:cNvSpPr/>
      </dsp:nvSpPr>
      <dsp:spPr>
        <a:xfrm>
          <a:off x="2191462" y="805715"/>
          <a:ext cx="421073" cy="49257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5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600" kern="1200"/>
        </a:p>
      </dsp:txBody>
      <dsp:txXfrm>
        <a:off x="2191462" y="805715"/>
        <a:ext cx="421073" cy="492576"/>
      </dsp:txXfrm>
    </dsp:sp>
    <dsp:sp modelId="{97740C98-4F3C-4875-B638-D3BDBDB7C040}">
      <dsp:nvSpPr>
        <dsp:cNvPr id="0" name=""/>
        <dsp:cNvSpPr/>
      </dsp:nvSpPr>
      <dsp:spPr>
        <a:xfrm>
          <a:off x="2787321" y="456144"/>
          <a:ext cx="1986197" cy="119171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4966938"/>
                <a:satOff val="19906"/>
                <a:lumOff val="4314"/>
                <a:alphaOff val="0"/>
                <a:shade val="15000"/>
                <a:satMod val="180000"/>
              </a:schemeClr>
            </a:gs>
            <a:gs pos="50000">
              <a:schemeClr val="accent5">
                <a:hueOff val="-4966938"/>
                <a:satOff val="19906"/>
                <a:lumOff val="4314"/>
                <a:alphaOff val="0"/>
                <a:shade val="45000"/>
                <a:satMod val="170000"/>
              </a:schemeClr>
            </a:gs>
            <a:gs pos="70000">
              <a:schemeClr val="accent5">
                <a:hueOff val="-4966938"/>
                <a:satOff val="19906"/>
                <a:lumOff val="4314"/>
                <a:alphaOff val="0"/>
                <a:tint val="99000"/>
                <a:shade val="65000"/>
                <a:satMod val="155000"/>
              </a:schemeClr>
            </a:gs>
            <a:gs pos="100000">
              <a:schemeClr val="accent5">
                <a:hueOff val="-4966938"/>
                <a:satOff val="19906"/>
                <a:lumOff val="4314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4000" kern="1200" dirty="0" smtClean="0"/>
            <a:t>7000</a:t>
          </a:r>
          <a:endParaRPr lang="zh-TW" altLang="en-US" sz="4000" kern="1200" dirty="0"/>
        </a:p>
      </dsp:txBody>
      <dsp:txXfrm>
        <a:off x="2787321" y="456144"/>
        <a:ext cx="1986197" cy="1191718"/>
      </dsp:txXfrm>
    </dsp:sp>
    <dsp:sp modelId="{6D6CE1FF-E622-4947-9341-D643961D6510}">
      <dsp:nvSpPr>
        <dsp:cNvPr id="0" name=""/>
        <dsp:cNvSpPr/>
      </dsp:nvSpPr>
      <dsp:spPr>
        <a:xfrm>
          <a:off x="4972138" y="805715"/>
          <a:ext cx="421073" cy="49257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shade val="15000"/>
                <a:satMod val="180000"/>
              </a:schemeClr>
            </a:gs>
            <a:gs pos="50000">
              <a:schemeClr val="accent5">
                <a:hueOff val="-9933876"/>
                <a:satOff val="39811"/>
                <a:lumOff val="8628"/>
                <a:alphaOff val="0"/>
                <a:shade val="45000"/>
                <a:satMod val="170000"/>
              </a:schemeClr>
            </a:gs>
            <a:gs pos="70000">
              <a:schemeClr val="accent5">
                <a:hueOff val="-9933876"/>
                <a:satOff val="39811"/>
                <a:lumOff val="8628"/>
                <a:alphaOff val="0"/>
                <a:tint val="99000"/>
                <a:shade val="65000"/>
                <a:satMod val="155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600" kern="1200"/>
        </a:p>
      </dsp:txBody>
      <dsp:txXfrm>
        <a:off x="4972138" y="805715"/>
        <a:ext cx="421073" cy="492576"/>
      </dsp:txXfrm>
    </dsp:sp>
    <dsp:sp modelId="{D8179F3C-5289-46BA-B71C-92A6F0B2FB37}">
      <dsp:nvSpPr>
        <dsp:cNvPr id="0" name=""/>
        <dsp:cNvSpPr/>
      </dsp:nvSpPr>
      <dsp:spPr>
        <a:xfrm>
          <a:off x="5567997" y="456144"/>
          <a:ext cx="1986197" cy="119171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shade val="15000"/>
                <a:satMod val="180000"/>
              </a:schemeClr>
            </a:gs>
            <a:gs pos="50000">
              <a:schemeClr val="accent5">
                <a:hueOff val="-9933876"/>
                <a:satOff val="39811"/>
                <a:lumOff val="8628"/>
                <a:alphaOff val="0"/>
                <a:shade val="45000"/>
                <a:satMod val="170000"/>
              </a:schemeClr>
            </a:gs>
            <a:gs pos="70000">
              <a:schemeClr val="accent5">
                <a:hueOff val="-9933876"/>
                <a:satOff val="39811"/>
                <a:lumOff val="8628"/>
                <a:alphaOff val="0"/>
                <a:tint val="99000"/>
                <a:shade val="65000"/>
                <a:satMod val="155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4000" kern="1200" dirty="0" smtClean="0"/>
            <a:t>14700</a:t>
          </a:r>
          <a:endParaRPr lang="zh-TW" altLang="en-US" sz="4000" kern="1200" dirty="0"/>
        </a:p>
      </dsp:txBody>
      <dsp:txXfrm>
        <a:off x="5567997" y="456144"/>
        <a:ext cx="1986197" cy="11917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標題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7" name="副標題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grpSp>
        <p:nvGrpSpPr>
          <p:cNvPr id="2" name="群組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手繪多邊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手繪多邊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手繪多邊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線接點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版面配置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A6D29F9-82AA-46AE-A0D4-70B3846BEB41}" type="datetimeFigureOut">
              <a:rPr lang="zh-TW" altLang="en-US" smtClean="0"/>
              <a:pPr/>
              <a:t>2014/9/4</a:t>
            </a:fld>
            <a:endParaRPr lang="zh-TW" altLang="en-US"/>
          </a:p>
        </p:txBody>
      </p:sp>
      <p:sp>
        <p:nvSpPr>
          <p:cNvPr id="19" name="頁尾版面配置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zh-TW" altLang="en-US"/>
          </a:p>
        </p:txBody>
      </p:sp>
      <p:sp>
        <p:nvSpPr>
          <p:cNvPr id="27" name="投影片編號版面配置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6AD9AA5-DC6E-4E71-AC22-4867B1EDD7D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A6D29F9-82AA-46AE-A0D4-70B3846BEB41}" type="datetimeFigureOut">
              <a:rPr lang="zh-TW" altLang="en-US" smtClean="0"/>
              <a:pPr/>
              <a:t>2014/9/4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6AD9AA5-DC6E-4E71-AC22-4867B1EDD7D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A6D29F9-82AA-46AE-A0D4-70B3846BEB41}" type="datetimeFigureOut">
              <a:rPr lang="zh-TW" altLang="en-US" smtClean="0"/>
              <a:pPr/>
              <a:t>2014/9/4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6AD9AA5-DC6E-4E71-AC22-4867B1EDD7D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A6D29F9-82AA-46AE-A0D4-70B3846BEB41}" type="datetimeFigureOut">
              <a:rPr lang="zh-TW" altLang="en-US" smtClean="0"/>
              <a:pPr/>
              <a:t>2014/9/4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6AD9AA5-DC6E-4E71-AC22-4867B1EDD7DE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A6D29F9-82AA-46AE-A0D4-70B3846BEB41}" type="datetimeFigureOut">
              <a:rPr lang="zh-TW" altLang="en-US" smtClean="0"/>
              <a:pPr/>
              <a:t>2014/9/4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6AD9AA5-DC6E-4E71-AC22-4867B1EDD7DE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＞形箭號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＞形箭號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A6D29F9-82AA-46AE-A0D4-70B3846BEB41}" type="datetimeFigureOut">
              <a:rPr lang="zh-TW" altLang="en-US" smtClean="0"/>
              <a:pPr/>
              <a:t>2014/9/4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6AD9AA5-DC6E-4E71-AC22-4867B1EDD7DE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標題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A6D29F9-82AA-46AE-A0D4-70B3846BEB41}" type="datetimeFigureOut">
              <a:rPr lang="zh-TW" altLang="en-US" smtClean="0"/>
              <a:pPr/>
              <a:t>2014/9/4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6AD9AA5-DC6E-4E71-AC22-4867B1EDD7D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A6D29F9-82AA-46AE-A0D4-70B3846BEB41}" type="datetimeFigureOut">
              <a:rPr lang="zh-TW" altLang="en-US" smtClean="0"/>
              <a:pPr/>
              <a:t>2014/9/4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6AD9AA5-DC6E-4E71-AC22-4867B1EDD7DE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A6D29F9-82AA-46AE-A0D4-70B3846BEB41}" type="datetimeFigureOut">
              <a:rPr lang="zh-TW" altLang="en-US" smtClean="0"/>
              <a:pPr/>
              <a:t>2014/9/4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6AD9AA5-DC6E-4E71-AC22-4867B1EDD7D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A6D29F9-82AA-46AE-A0D4-70B3846BEB41}" type="datetimeFigureOut">
              <a:rPr lang="zh-TW" altLang="en-US" smtClean="0"/>
              <a:pPr/>
              <a:t>2014/9/4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6AD9AA5-DC6E-4E71-AC22-4867B1EDD7D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A6D29F9-82AA-46AE-A0D4-70B3846BEB41}" type="datetimeFigureOut">
              <a:rPr lang="zh-TW" altLang="en-US" smtClean="0"/>
              <a:pPr/>
              <a:t>2014/9/4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6AD9AA5-DC6E-4E71-AC22-4867B1EDD7DE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8" name="手繪多邊形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手繪多邊形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直線接點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＞形箭號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＞形箭號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手繪多邊形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手繪多邊形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直線接點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標題版面配置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0" name="文字版面配置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0" name="日期版面配置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A6D29F9-82AA-46AE-A0D4-70B3846BEB41}" type="datetimeFigureOut">
              <a:rPr lang="zh-TW" altLang="en-US" smtClean="0"/>
              <a:pPr/>
              <a:t>2014/9/4</a:t>
            </a:fld>
            <a:endParaRPr lang="zh-TW" altLang="en-US"/>
          </a:p>
        </p:txBody>
      </p:sp>
      <p:sp>
        <p:nvSpPr>
          <p:cNvPr id="22" name="頁尾版面配置區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zh-TW" altLang="en-US"/>
          </a:p>
        </p:txBody>
      </p:sp>
      <p:sp>
        <p:nvSpPr>
          <p:cNvPr id="18" name="投影片編號版面配置區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C6AD9AA5-DC6E-4E71-AC22-4867B1EDD7D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2048" y="1124744"/>
            <a:ext cx="7772400" cy="1829761"/>
          </a:xfrm>
        </p:spPr>
        <p:txBody>
          <a:bodyPr>
            <a:normAutofit/>
          </a:bodyPr>
          <a:lstStyle/>
          <a:p>
            <a:pPr algn="ctr"/>
            <a:r>
              <a:rPr lang="zh-TW" altLang="en-US" sz="8000" dirty="0" smtClean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外</a:t>
            </a:r>
            <a:r>
              <a:rPr lang="zh-TW" altLang="en-US" sz="7200" dirty="0" smtClean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匯</a:t>
            </a:r>
            <a:r>
              <a:rPr lang="en-US" altLang="zh-TW" sz="8000" dirty="0" smtClean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‧</a:t>
            </a:r>
            <a:r>
              <a:rPr lang="zh-TW" altLang="en-US" sz="7200" i="1" dirty="0" smtClean="0">
                <a:solidFill>
                  <a:srgbClr val="FF000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逆</a:t>
            </a:r>
            <a:r>
              <a:rPr lang="zh-TW" altLang="en-US" sz="8000" i="1" dirty="0" smtClean="0">
                <a:solidFill>
                  <a:srgbClr val="FF000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轉</a:t>
            </a:r>
            <a:r>
              <a:rPr lang="zh-TW" altLang="en-US" sz="9600" i="1" dirty="0" smtClean="0">
                <a:solidFill>
                  <a:srgbClr val="FF000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勝</a:t>
            </a:r>
            <a:endParaRPr lang="zh-TW" altLang="en-US" sz="8000" i="1" dirty="0">
              <a:solidFill>
                <a:srgbClr val="FF0000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685800" y="3395582"/>
            <a:ext cx="7772400" cy="1617594"/>
          </a:xfrm>
        </p:spPr>
        <p:txBody>
          <a:bodyPr>
            <a:normAutofit lnSpcReduction="10000"/>
          </a:bodyPr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一個月獲利 </a:t>
            </a:r>
            <a:r>
              <a:rPr lang="en-US" altLang="zh-TW" dirty="0" smtClean="0">
                <a:solidFill>
                  <a:schemeClr val="tx1"/>
                </a:solidFill>
              </a:rPr>
              <a:t>47% </a:t>
            </a:r>
            <a:r>
              <a:rPr lang="zh-TW" altLang="en-US" dirty="0" smtClean="0">
                <a:solidFill>
                  <a:schemeClr val="tx1"/>
                </a:solidFill>
              </a:rPr>
              <a:t>的操作心法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algn="ctr"/>
            <a:endParaRPr lang="en-US" altLang="zh-TW" sz="2400" dirty="0" smtClean="0"/>
          </a:p>
          <a:p>
            <a:pPr algn="ctr"/>
            <a:r>
              <a:rPr lang="zh-TW" altLang="en-US" sz="2400" dirty="0" smtClean="0">
                <a:solidFill>
                  <a:schemeClr val="tx1"/>
                </a:solidFill>
              </a:rPr>
              <a:t>葉秀封</a:t>
            </a:r>
            <a:endParaRPr lang="en-US" altLang="zh-TW" sz="24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TW" sz="2400" dirty="0" smtClean="0">
                <a:solidFill>
                  <a:schemeClr val="tx1"/>
                </a:solidFill>
              </a:rPr>
              <a:t>2014/09/04</a:t>
            </a:r>
            <a:endParaRPr lang="en-US" altLang="zh-TW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中國醫藥大學藥師</a:t>
            </a:r>
            <a:endParaRPr lang="en-US" altLang="zh-TW" dirty="0" smtClean="0"/>
          </a:p>
          <a:p>
            <a:r>
              <a:rPr lang="zh-TW" altLang="en-US" dirty="0" smtClean="0"/>
              <a:t>目前職業：藥局藥師</a:t>
            </a:r>
            <a:endParaRPr lang="en-US" altLang="zh-TW" dirty="0" smtClean="0"/>
          </a:p>
          <a:p>
            <a:r>
              <a:rPr lang="zh-TW" altLang="en-US" dirty="0" smtClean="0"/>
              <a:t>其他投資：房地產</a:t>
            </a:r>
            <a:endParaRPr lang="en-US" altLang="zh-TW" dirty="0" smtClean="0"/>
          </a:p>
          <a:p>
            <a:r>
              <a:rPr lang="zh-TW" altLang="en-US" dirty="0" smtClean="0"/>
              <a:t>外匯操盤：今年</a:t>
            </a:r>
            <a:r>
              <a:rPr lang="en-US" altLang="zh-TW" dirty="0" smtClean="0"/>
              <a:t>8/4</a:t>
            </a:r>
            <a:r>
              <a:rPr lang="zh-TW" altLang="en-US" dirty="0" smtClean="0"/>
              <a:t>入金，本金</a:t>
            </a:r>
            <a:r>
              <a:rPr lang="en-US" altLang="zh-TW" dirty="0" smtClean="0"/>
              <a:t>10000</a:t>
            </a:r>
            <a:r>
              <a:rPr lang="zh-TW" altLang="en-US" dirty="0" smtClean="0"/>
              <a:t>美金</a:t>
            </a:r>
            <a:endParaRPr lang="en-US" altLang="zh-TW" dirty="0" smtClean="0"/>
          </a:p>
          <a:p>
            <a:r>
              <a:rPr lang="zh-TW" altLang="en-US" dirty="0" smtClean="0"/>
              <a:t>主要程式：拆彈，磅美兌</a:t>
            </a:r>
            <a:endParaRPr lang="en-US" altLang="zh-TW" dirty="0" smtClean="0"/>
          </a:p>
          <a:p>
            <a:r>
              <a:rPr lang="zh-TW" altLang="en-US" dirty="0" smtClean="0"/>
              <a:t>操盤期間：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自我介紹</a:t>
            </a:r>
            <a:r>
              <a:rPr lang="en-US" altLang="zh-TW" dirty="0" smtClean="0"/>
              <a:t>-</a:t>
            </a:r>
            <a:r>
              <a:rPr lang="zh-TW" altLang="en-US" dirty="0" smtClean="0"/>
              <a:t>葉秀封</a:t>
            </a:r>
            <a:endParaRPr lang="zh-TW" altLang="en-US" dirty="0"/>
          </a:p>
        </p:txBody>
      </p:sp>
      <p:graphicFrame>
        <p:nvGraphicFramePr>
          <p:cNvPr id="4" name="資料庫圖表 3"/>
          <p:cNvGraphicFramePr/>
          <p:nvPr/>
        </p:nvGraphicFramePr>
        <p:xfrm>
          <a:off x="971600" y="4005064"/>
          <a:ext cx="7560840" cy="21040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2878703" y="4437112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-3000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652120" y="4437112"/>
            <a:ext cx="95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+</a:t>
            </a:r>
            <a:r>
              <a:rPr lang="en-US" altLang="zh-TW" b="1" dirty="0" smtClean="0">
                <a:solidFill>
                  <a:srgbClr val="FF0000"/>
                </a:solidFill>
              </a:rPr>
              <a:t>7700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4211960" y="5877272"/>
            <a:ext cx="50040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 smtClean="0"/>
              <a:t>八月獲利：</a:t>
            </a:r>
            <a:r>
              <a:rPr lang="en-US" altLang="zh-TW" sz="2400" b="1" dirty="0" smtClean="0">
                <a:solidFill>
                  <a:srgbClr val="FF0000"/>
                </a:solidFill>
              </a:rPr>
              <a:t>4700</a:t>
            </a:r>
            <a:r>
              <a:rPr lang="zh-TW" altLang="en-US" sz="2400" b="1" dirty="0" smtClean="0">
                <a:solidFill>
                  <a:srgbClr val="FF0000"/>
                </a:solidFill>
              </a:rPr>
              <a:t>美金</a:t>
            </a:r>
            <a:r>
              <a:rPr lang="en-US" altLang="zh-TW" sz="2400" b="1" dirty="0" smtClean="0">
                <a:solidFill>
                  <a:srgbClr val="FF0000"/>
                </a:solidFill>
              </a:rPr>
              <a:t>(</a:t>
            </a:r>
            <a:r>
              <a:rPr lang="zh-TW" altLang="en-US" sz="2400" b="1" dirty="0" smtClean="0">
                <a:solidFill>
                  <a:srgbClr val="FF0000"/>
                </a:solidFill>
              </a:rPr>
              <a:t>台幣</a:t>
            </a:r>
            <a:r>
              <a:rPr lang="en-US" altLang="zh-TW" sz="2400" b="1" dirty="0" smtClean="0">
                <a:solidFill>
                  <a:srgbClr val="FF0000"/>
                </a:solidFill>
              </a:rPr>
              <a:t>14</a:t>
            </a:r>
            <a:r>
              <a:rPr lang="zh-TW" altLang="en-US" sz="2400" b="1" dirty="0" smtClean="0">
                <a:solidFill>
                  <a:srgbClr val="FF0000"/>
                </a:solidFill>
              </a:rPr>
              <a:t>萬元</a:t>
            </a:r>
            <a:r>
              <a:rPr lang="en-US" altLang="zh-TW" sz="2400" b="1" dirty="0" smtClean="0">
                <a:solidFill>
                  <a:srgbClr val="FF0000"/>
                </a:solidFill>
              </a:rPr>
              <a:t>)</a:t>
            </a:r>
          </a:p>
          <a:p>
            <a:r>
              <a:rPr lang="zh-TW" altLang="en-US" sz="2400" b="1" dirty="0" smtClean="0"/>
              <a:t>月投報率：</a:t>
            </a:r>
            <a:r>
              <a:rPr lang="en-US" altLang="zh-TW" sz="2400" b="1" dirty="0" smtClean="0">
                <a:solidFill>
                  <a:srgbClr val="FF0000"/>
                </a:solidFill>
              </a:rPr>
              <a:t>47%/</a:t>
            </a:r>
            <a:r>
              <a:rPr lang="zh-TW" altLang="en-US" sz="2400" b="1" dirty="0" smtClean="0">
                <a:solidFill>
                  <a:srgbClr val="FF0000"/>
                </a:solidFill>
              </a:rPr>
              <a:t>月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zh-TW" altLang="en-US" b="1" dirty="0" smtClean="0">
                <a:solidFill>
                  <a:srgbClr val="00B0F0"/>
                </a:solidFill>
              </a:rPr>
              <a:t>美日兌→虧損</a:t>
            </a:r>
            <a:r>
              <a:rPr lang="en-US" altLang="zh-TW" b="1" dirty="0" smtClean="0">
                <a:solidFill>
                  <a:srgbClr val="00B0F0"/>
                </a:solidFill>
              </a:rPr>
              <a:t>1600</a:t>
            </a:r>
            <a:r>
              <a:rPr lang="zh-TW" altLang="en-US" b="1" dirty="0" smtClean="0">
                <a:solidFill>
                  <a:srgbClr val="00B0F0"/>
                </a:solidFill>
              </a:rPr>
              <a:t>美金</a:t>
            </a:r>
            <a:endParaRPr lang="en-US" altLang="zh-TW" b="1" dirty="0" smtClean="0">
              <a:solidFill>
                <a:srgbClr val="00B0F0"/>
              </a:solidFill>
            </a:endParaRPr>
          </a:p>
          <a:p>
            <a:r>
              <a:rPr lang="zh-TW" altLang="en-US" b="1" dirty="0" smtClean="0">
                <a:solidFill>
                  <a:srgbClr val="FF0000"/>
                </a:solidFill>
              </a:rPr>
              <a:t>不要</a:t>
            </a:r>
            <a:r>
              <a:rPr lang="zh-TW" altLang="en-US" dirty="0" smtClean="0"/>
              <a:t>在不熟悉的貨幣兌下單</a:t>
            </a:r>
            <a:endParaRPr lang="en-US" altLang="zh-TW" dirty="0" smtClean="0"/>
          </a:p>
          <a:p>
            <a:r>
              <a:rPr lang="zh-TW" altLang="en-US" b="1" dirty="0" smtClean="0">
                <a:solidFill>
                  <a:srgbClr val="FF0000"/>
                </a:solidFill>
              </a:rPr>
              <a:t>不要</a:t>
            </a:r>
            <a:r>
              <a:rPr lang="zh-TW" altLang="en-US" dirty="0" smtClean="0"/>
              <a:t>去搶小波的反彈單</a:t>
            </a:r>
            <a:endParaRPr lang="en-US" altLang="zh-TW" dirty="0" smtClean="0"/>
          </a:p>
          <a:p>
            <a:r>
              <a:rPr lang="zh-TW" altLang="en-US" dirty="0" smtClean="0"/>
              <a:t>想要凹單，對鎖</a:t>
            </a:r>
            <a:endParaRPr lang="en-US" altLang="zh-TW" dirty="0" smtClean="0"/>
          </a:p>
          <a:p>
            <a:pPr>
              <a:buNone/>
            </a:pPr>
            <a:endParaRPr lang="en-US" altLang="zh-TW" dirty="0" smtClean="0"/>
          </a:p>
          <a:p>
            <a:pPr>
              <a:buNone/>
            </a:pPr>
            <a:r>
              <a:rPr lang="zh-TW" altLang="en-US" b="1" dirty="0" smtClean="0">
                <a:solidFill>
                  <a:srgbClr val="00B050"/>
                </a:solidFill>
              </a:rPr>
              <a:t>磅美兌→虧損</a:t>
            </a:r>
            <a:r>
              <a:rPr lang="en-US" altLang="zh-TW" b="1" dirty="0" smtClean="0">
                <a:solidFill>
                  <a:srgbClr val="00B050"/>
                </a:solidFill>
              </a:rPr>
              <a:t>1400</a:t>
            </a:r>
            <a:r>
              <a:rPr lang="zh-TW" altLang="en-US" b="1" dirty="0" smtClean="0">
                <a:solidFill>
                  <a:srgbClr val="00B050"/>
                </a:solidFill>
              </a:rPr>
              <a:t>美金</a:t>
            </a:r>
            <a:endParaRPr lang="en-US" altLang="zh-TW" b="1" dirty="0" smtClean="0">
              <a:solidFill>
                <a:srgbClr val="00B050"/>
              </a:solidFill>
            </a:endParaRPr>
          </a:p>
          <a:p>
            <a:r>
              <a:rPr lang="zh-TW" altLang="en-US" dirty="0" smtClean="0"/>
              <a:t>跟建宏的單時，趨勢不斷往上走，忍不住下</a:t>
            </a:r>
            <a:r>
              <a:rPr lang="en-US" altLang="zh-TW" dirty="0" smtClean="0"/>
              <a:t>BUY</a:t>
            </a:r>
            <a:r>
              <a:rPr lang="zh-TW" altLang="en-US" dirty="0" smtClean="0"/>
              <a:t>單去鎖單，但忘記設止損！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一開始虧損</a:t>
            </a:r>
            <a:r>
              <a:rPr lang="en-US" altLang="zh-TW" dirty="0" smtClean="0"/>
              <a:t>3000</a:t>
            </a:r>
            <a:r>
              <a:rPr lang="zh-TW" altLang="en-US" dirty="0" smtClean="0"/>
              <a:t>美金的原因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solidFill>
                  <a:srgbClr val="0033CC"/>
                </a:solidFill>
              </a:rPr>
              <a:t>技術指標</a:t>
            </a:r>
            <a:endParaRPr lang="en-US" altLang="zh-TW" dirty="0" smtClean="0">
              <a:solidFill>
                <a:srgbClr val="0033CC"/>
              </a:solidFill>
            </a:endParaRPr>
          </a:p>
          <a:p>
            <a:pPr lvl="1"/>
            <a:r>
              <a:rPr lang="zh-TW" altLang="en-US" dirty="0" smtClean="0"/>
              <a:t>趨勢線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水流</a:t>
            </a:r>
            <a:r>
              <a:rPr lang="en-US" altLang="zh-TW" dirty="0" smtClean="0"/>
              <a:t>&amp;</a:t>
            </a:r>
            <a:r>
              <a:rPr lang="zh-TW" altLang="en-US" dirty="0" smtClean="0"/>
              <a:t>水流中線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牆</a:t>
            </a:r>
            <a:r>
              <a:rPr lang="en-US" altLang="zh-TW" dirty="0" smtClean="0"/>
              <a:t>+</a:t>
            </a:r>
            <a:r>
              <a:rPr lang="zh-TW" altLang="en-US" dirty="0" smtClean="0"/>
              <a:t>花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布林格通道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KD20</a:t>
            </a:r>
            <a:r>
              <a:rPr lang="zh-TW" altLang="en-US" dirty="0" smtClean="0"/>
              <a:t>向上</a:t>
            </a:r>
            <a:r>
              <a:rPr lang="en-US" altLang="zh-TW" dirty="0" smtClean="0"/>
              <a:t>/80</a:t>
            </a:r>
            <a:r>
              <a:rPr lang="zh-TW" altLang="en-US" dirty="0" smtClean="0"/>
              <a:t>向下</a:t>
            </a:r>
            <a:endParaRPr lang="en-US" altLang="zh-TW" dirty="0" smtClean="0"/>
          </a:p>
          <a:p>
            <a:r>
              <a:rPr lang="zh-TW" altLang="en-US" dirty="0" smtClean="0">
                <a:solidFill>
                  <a:srgbClr val="0033CC"/>
                </a:solidFill>
              </a:rPr>
              <a:t>本金</a:t>
            </a:r>
            <a:r>
              <a:rPr lang="en-US" altLang="zh-TW" dirty="0" smtClean="0">
                <a:solidFill>
                  <a:srgbClr val="0033CC"/>
                </a:solidFill>
              </a:rPr>
              <a:t>1000</a:t>
            </a:r>
            <a:r>
              <a:rPr lang="zh-TW" altLang="en-US" dirty="0" smtClean="0">
                <a:solidFill>
                  <a:srgbClr val="0033CC"/>
                </a:solidFill>
              </a:rPr>
              <a:t>→手數</a:t>
            </a:r>
            <a:r>
              <a:rPr lang="en-US" altLang="zh-TW" dirty="0" smtClean="0">
                <a:solidFill>
                  <a:srgbClr val="0033CC"/>
                </a:solidFill>
              </a:rPr>
              <a:t>0.6</a:t>
            </a:r>
          </a:p>
          <a:p>
            <a:r>
              <a:rPr lang="en-US" altLang="zh-TW" dirty="0" smtClean="0">
                <a:solidFill>
                  <a:srgbClr val="0033CC"/>
                </a:solidFill>
              </a:rPr>
              <a:t>D1&amp;H4</a:t>
            </a:r>
            <a:r>
              <a:rPr lang="zh-TW" altLang="en-US" dirty="0" smtClean="0">
                <a:solidFill>
                  <a:srgbClr val="0033CC"/>
                </a:solidFill>
              </a:rPr>
              <a:t>看長期趨勢</a:t>
            </a:r>
            <a:endParaRPr lang="en-US" altLang="zh-TW" dirty="0" smtClean="0">
              <a:solidFill>
                <a:srgbClr val="0033CC"/>
              </a:solidFill>
            </a:endParaRPr>
          </a:p>
          <a:p>
            <a:r>
              <a:rPr lang="en-US" altLang="zh-TW" dirty="0" smtClean="0">
                <a:solidFill>
                  <a:srgbClr val="0033CC"/>
                </a:solidFill>
              </a:rPr>
              <a:t>H1</a:t>
            </a:r>
            <a:r>
              <a:rPr lang="zh-TW" altLang="en-US" dirty="0" smtClean="0">
                <a:solidFill>
                  <a:srgbClr val="0033CC"/>
                </a:solidFill>
              </a:rPr>
              <a:t>看下單點</a:t>
            </a:r>
            <a:endParaRPr lang="en-US" altLang="zh-TW" dirty="0" smtClean="0">
              <a:solidFill>
                <a:srgbClr val="0033CC"/>
              </a:solidFill>
            </a:endParaRP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過程：學習建宏的判斷方法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323528" y="1268760"/>
            <a:ext cx="8820472" cy="5040560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zh-TW" altLang="en-US" dirty="0" smtClean="0">
                <a:solidFill>
                  <a:srgbClr val="0033CC"/>
                </a:solidFill>
              </a:rPr>
              <a:t>注意：較不適用歐美兌</a:t>
            </a:r>
            <a:r>
              <a:rPr lang="en-US" altLang="zh-TW" dirty="0" smtClean="0">
                <a:solidFill>
                  <a:srgbClr val="0033CC"/>
                </a:solidFill>
              </a:rPr>
              <a:t>(60-70%)</a:t>
            </a:r>
            <a:r>
              <a:rPr lang="zh-TW" altLang="en-US" dirty="0" smtClean="0">
                <a:solidFill>
                  <a:srgbClr val="0033CC"/>
                </a:solidFill>
              </a:rPr>
              <a:t>，較適用</a:t>
            </a:r>
            <a:r>
              <a:rPr lang="zh-TW" altLang="en-US" dirty="0" smtClean="0">
                <a:solidFill>
                  <a:srgbClr val="FF0000"/>
                </a:solidFill>
              </a:rPr>
              <a:t>磅美兌</a:t>
            </a:r>
            <a:r>
              <a:rPr lang="en-US" altLang="zh-TW" dirty="0" smtClean="0">
                <a:solidFill>
                  <a:srgbClr val="FF0000"/>
                </a:solidFill>
              </a:rPr>
              <a:t>GBPUSD</a:t>
            </a:r>
          </a:p>
          <a:p>
            <a:r>
              <a:rPr lang="zh-TW" altLang="en-US" dirty="0" smtClean="0"/>
              <a:t>牆</a:t>
            </a:r>
            <a:r>
              <a:rPr lang="en-US" altLang="zh-TW" dirty="0" smtClean="0"/>
              <a:t>+</a:t>
            </a:r>
            <a:r>
              <a:rPr lang="zh-TW" altLang="en-US" dirty="0" smtClean="0"/>
              <a:t>花</a:t>
            </a:r>
            <a:r>
              <a:rPr lang="en-US" altLang="zh-TW" dirty="0" smtClean="0"/>
              <a:t>(H1)</a:t>
            </a:r>
          </a:p>
          <a:p>
            <a:r>
              <a:rPr lang="zh-TW" altLang="en-US" dirty="0" smtClean="0"/>
              <a:t>布林格通道打開</a:t>
            </a:r>
            <a:endParaRPr lang="en-US" altLang="zh-TW" dirty="0" smtClean="0"/>
          </a:p>
          <a:p>
            <a:r>
              <a:rPr lang="en-US" altLang="zh-TW" dirty="0" smtClean="0"/>
              <a:t>MTM</a:t>
            </a:r>
            <a:r>
              <a:rPr lang="zh-TW" altLang="en-US" dirty="0" smtClean="0"/>
              <a:t>動能太高就</a:t>
            </a:r>
            <a:r>
              <a:rPr lang="en-US" altLang="zh-TW" dirty="0" smtClean="0"/>
              <a:t>SELL</a:t>
            </a:r>
          </a:p>
          <a:p>
            <a:r>
              <a:rPr lang="zh-TW" altLang="en-US" dirty="0" smtClean="0">
                <a:solidFill>
                  <a:srgbClr val="FF0000"/>
                </a:solidFill>
              </a:rPr>
              <a:t>分段式獲利</a:t>
            </a:r>
            <a:r>
              <a:rPr lang="en-US" altLang="zh-TW" dirty="0" smtClean="0">
                <a:solidFill>
                  <a:srgbClr val="FF0000"/>
                </a:solidFill>
              </a:rPr>
              <a:t>(</a:t>
            </a:r>
            <a:r>
              <a:rPr lang="zh-TW" altLang="en-US" dirty="0" smtClean="0">
                <a:solidFill>
                  <a:srgbClr val="FF0000"/>
                </a:solidFill>
              </a:rPr>
              <a:t>賺了就跑</a:t>
            </a:r>
            <a:r>
              <a:rPr lang="en-US" altLang="zh-TW" dirty="0" smtClean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zh-TW" altLang="en-US" dirty="0" smtClean="0"/>
              <a:t>把一段預計的獲利，拆成</a:t>
            </a:r>
            <a:r>
              <a:rPr lang="en-US" altLang="zh-TW" dirty="0" smtClean="0"/>
              <a:t>2</a:t>
            </a:r>
            <a:r>
              <a:rPr lang="zh-TW" altLang="en-US" dirty="0" smtClean="0"/>
              <a:t>段至</a:t>
            </a:r>
            <a:r>
              <a:rPr lang="en-US" altLang="zh-TW" dirty="0" smtClean="0"/>
              <a:t>3</a:t>
            </a:r>
            <a:r>
              <a:rPr lang="zh-TW" altLang="en-US" dirty="0" smtClean="0"/>
              <a:t>段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舉例：</a:t>
            </a:r>
            <a:r>
              <a:rPr lang="zh-TW" altLang="en-US" sz="2400" dirty="0" smtClean="0"/>
              <a:t>預計匯率從</a:t>
            </a:r>
            <a:r>
              <a:rPr lang="en-US" altLang="zh-TW" sz="2400" dirty="0" smtClean="0"/>
              <a:t>1.31500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SELL</a:t>
            </a:r>
            <a:r>
              <a:rPr lang="zh-TW" altLang="en-US" sz="2400" dirty="0" smtClean="0"/>
              <a:t>到 </a:t>
            </a:r>
            <a:r>
              <a:rPr lang="en-US" altLang="zh-TW" sz="2400" dirty="0" smtClean="0"/>
              <a:t>1.31300</a:t>
            </a:r>
          </a:p>
          <a:p>
            <a:pPr lvl="2"/>
            <a:r>
              <a:rPr lang="zh-TW" altLang="en-US" dirty="0" smtClean="0"/>
              <a:t>先預掛</a:t>
            </a:r>
            <a:r>
              <a:rPr lang="en-US" altLang="zh-TW" dirty="0" smtClean="0"/>
              <a:t>1.31500</a:t>
            </a:r>
            <a:r>
              <a:rPr lang="zh-TW" altLang="en-US" dirty="0" smtClean="0"/>
              <a:t>的</a:t>
            </a:r>
            <a:r>
              <a:rPr lang="en-US" altLang="zh-TW" dirty="0" smtClean="0"/>
              <a:t>sell limit(</a:t>
            </a:r>
            <a:r>
              <a:rPr lang="zh-TW" altLang="en-US" dirty="0" smtClean="0"/>
              <a:t>獲利點設</a:t>
            </a:r>
            <a:r>
              <a:rPr lang="en-US" altLang="zh-TW" dirty="0" smtClean="0"/>
              <a:t>1.31400)</a:t>
            </a:r>
            <a:r>
              <a:rPr lang="zh-TW" altLang="en-US" dirty="0" smtClean="0"/>
              <a:t>，確定進單後，再掛一張</a:t>
            </a:r>
            <a:r>
              <a:rPr lang="en-US" altLang="zh-TW" dirty="0" smtClean="0"/>
              <a:t>1.31400</a:t>
            </a:r>
            <a:r>
              <a:rPr lang="zh-TW" altLang="en-US" dirty="0" smtClean="0"/>
              <a:t>的</a:t>
            </a:r>
            <a:r>
              <a:rPr lang="en-US" altLang="zh-TW" dirty="0" smtClean="0"/>
              <a:t>sell stop</a:t>
            </a:r>
            <a:r>
              <a:rPr lang="zh-TW" altLang="en-US" dirty="0" smtClean="0"/>
              <a:t>，獲利點設至 </a:t>
            </a:r>
            <a:r>
              <a:rPr lang="en-US" altLang="zh-TW" dirty="0" smtClean="0"/>
              <a:t>1.31300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用</a:t>
            </a:r>
            <a:r>
              <a:rPr lang="zh-TW" altLang="en-US" dirty="0" smtClean="0">
                <a:solidFill>
                  <a:srgbClr val="FF0000"/>
                </a:solidFill>
              </a:rPr>
              <a:t>斐波納契回調線</a:t>
            </a:r>
            <a:r>
              <a:rPr lang="zh-TW" altLang="en-US" dirty="0" smtClean="0"/>
              <a:t>抓大概</a:t>
            </a:r>
            <a:r>
              <a:rPr lang="zh-TW" altLang="en-US" dirty="0" smtClean="0">
                <a:solidFill>
                  <a:srgbClr val="00B050"/>
                </a:solidFill>
              </a:rPr>
              <a:t>牆的位置</a:t>
            </a:r>
            <a:endParaRPr lang="en-US" altLang="zh-TW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zh-TW" altLang="en-US" dirty="0" smtClean="0"/>
              <a:t>   </a:t>
            </a:r>
            <a:r>
              <a:rPr lang="en-US" altLang="zh-TW" dirty="0" smtClean="0"/>
              <a:t>(0.0 / </a:t>
            </a:r>
            <a:r>
              <a:rPr lang="en-US" altLang="zh-TW" dirty="0" smtClean="0">
                <a:solidFill>
                  <a:srgbClr val="0070C0"/>
                </a:solidFill>
              </a:rPr>
              <a:t>23.6</a:t>
            </a:r>
            <a:r>
              <a:rPr lang="en-US" altLang="zh-TW" dirty="0" smtClean="0"/>
              <a:t> / </a:t>
            </a:r>
            <a:r>
              <a:rPr lang="en-US" altLang="zh-TW" dirty="0" smtClean="0">
                <a:solidFill>
                  <a:srgbClr val="FF0000"/>
                </a:solidFill>
              </a:rPr>
              <a:t>38.2</a:t>
            </a:r>
            <a:r>
              <a:rPr lang="en-US" altLang="zh-TW" dirty="0" smtClean="0"/>
              <a:t> / </a:t>
            </a:r>
            <a:r>
              <a:rPr lang="en-US" altLang="zh-TW" dirty="0" smtClean="0">
                <a:solidFill>
                  <a:srgbClr val="FF0000"/>
                </a:solidFill>
              </a:rPr>
              <a:t>50.0</a:t>
            </a:r>
            <a:r>
              <a:rPr lang="en-US" altLang="zh-TW" dirty="0" smtClean="0"/>
              <a:t> / </a:t>
            </a:r>
            <a:r>
              <a:rPr lang="en-US" altLang="zh-TW" dirty="0" smtClean="0">
                <a:solidFill>
                  <a:srgbClr val="0070C0"/>
                </a:solidFill>
              </a:rPr>
              <a:t>61.8</a:t>
            </a:r>
            <a:r>
              <a:rPr lang="en-US" altLang="zh-TW" dirty="0" smtClean="0"/>
              <a:t> / 100.0)</a:t>
            </a:r>
          </a:p>
          <a:p>
            <a:pPr>
              <a:buNone/>
            </a:pPr>
            <a:r>
              <a:rPr lang="zh-TW" altLang="en-US" dirty="0" smtClean="0"/>
              <a:t>             次常     最常    最常    次常</a:t>
            </a:r>
            <a:endParaRPr lang="en-US" altLang="zh-TW" dirty="0" smtClean="0"/>
          </a:p>
          <a:p>
            <a:pPr lvl="2"/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我的下單策略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在牆底端附近下單</a:t>
            </a:r>
            <a:endParaRPr lang="en-US" altLang="zh-TW" dirty="0" smtClean="0"/>
          </a:p>
          <a:p>
            <a:r>
              <a:rPr lang="zh-TW" altLang="en-US" dirty="0" smtClean="0"/>
              <a:t>獲利點設在</a:t>
            </a:r>
            <a:r>
              <a:rPr lang="zh-TW" altLang="en-US" dirty="0" smtClean="0">
                <a:solidFill>
                  <a:srgbClr val="FF0000"/>
                </a:solidFill>
              </a:rPr>
              <a:t>實</a:t>
            </a:r>
            <a:r>
              <a:rPr lang="en-US" altLang="zh-TW" dirty="0" smtClean="0">
                <a:solidFill>
                  <a:srgbClr val="FF0000"/>
                </a:solidFill>
              </a:rPr>
              <a:t>K</a:t>
            </a:r>
            <a:r>
              <a:rPr lang="zh-TW" altLang="en-US" dirty="0" smtClean="0">
                <a:solidFill>
                  <a:srgbClr val="FF0000"/>
                </a:solidFill>
              </a:rPr>
              <a:t>棒收盤價</a:t>
            </a:r>
            <a:r>
              <a:rPr lang="zh-TW" altLang="en-US" dirty="0" smtClean="0"/>
              <a:t>附近，</a:t>
            </a:r>
            <a:r>
              <a:rPr lang="zh-TW" altLang="en-US" dirty="0" smtClean="0">
                <a:solidFill>
                  <a:srgbClr val="FF0000"/>
                </a:solidFill>
              </a:rPr>
              <a:t>要考慮點差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下單點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建宏：下單點較以</a:t>
            </a:r>
            <a:r>
              <a:rPr lang="zh-TW" altLang="en-US" dirty="0" smtClean="0">
                <a:solidFill>
                  <a:srgbClr val="0033CC"/>
                </a:solidFill>
              </a:rPr>
              <a:t>預測方式去做推斷</a:t>
            </a:r>
            <a:endParaRPr lang="en-US" altLang="zh-TW" dirty="0" smtClean="0">
              <a:solidFill>
                <a:srgbClr val="0033CC"/>
              </a:solidFill>
            </a:endParaRPr>
          </a:p>
          <a:p>
            <a:r>
              <a:rPr lang="zh-TW" altLang="en-US" dirty="0" smtClean="0"/>
              <a:t>秀封：我以</a:t>
            </a:r>
            <a:r>
              <a:rPr lang="zh-TW" altLang="en-US" dirty="0" smtClean="0">
                <a:solidFill>
                  <a:srgbClr val="FF0000"/>
                </a:solidFill>
              </a:rPr>
              <a:t>牆出現為主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zh-TW" dirty="0" smtClean="0"/>
              <a:t>※</a:t>
            </a:r>
            <a:r>
              <a:rPr lang="zh-TW" altLang="en-US" dirty="0" smtClean="0"/>
              <a:t> 兩人差異→ </a:t>
            </a:r>
            <a:r>
              <a:rPr lang="zh-TW" altLang="en-US" dirty="0" smtClean="0">
                <a:solidFill>
                  <a:srgbClr val="00B050"/>
                </a:solidFill>
              </a:rPr>
              <a:t>盯盤時間</a:t>
            </a:r>
          </a:p>
          <a:p>
            <a:endParaRPr lang="en-US" altLang="zh-TW" dirty="0" smtClean="0"/>
          </a:p>
          <a:p>
            <a:r>
              <a:rPr lang="zh-TW" altLang="en-US" dirty="0" smtClean="0">
                <a:solidFill>
                  <a:schemeClr val="accent6">
                    <a:lumMod val="75000"/>
                  </a:schemeClr>
                </a:solidFill>
              </a:rPr>
              <a:t>不看趨勢線與水流</a:t>
            </a:r>
            <a:endParaRPr lang="en-US" altLang="zh-TW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zh-TW" altLang="en-US" dirty="0" smtClean="0"/>
              <a:t>趨勢線與水流為技術層面比較深的指標，但究其根本為最高點最低點與轉折處連結而成，看趨勢線與水流線在趨勢反轉初期會很不準確，容易造成誤判</a:t>
            </a:r>
          </a:p>
          <a:p>
            <a:endParaRPr lang="en-US" altLang="zh-TW" dirty="0" smtClean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我與建宏下單策略的不同之處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457200" y="706686"/>
            <a:ext cx="8229600" cy="5386610"/>
          </a:xfrm>
        </p:spPr>
        <p:txBody>
          <a:bodyPr>
            <a:noAutofit/>
          </a:bodyPr>
          <a:lstStyle/>
          <a:p>
            <a:pPr algn="ctr"/>
            <a:r>
              <a:rPr lang="en-US" altLang="zh-TW" sz="7200" dirty="0" smtClean="0"/>
              <a:t>~</a:t>
            </a:r>
            <a:r>
              <a:rPr lang="zh-TW" altLang="en-US" sz="7200" dirty="0" smtClean="0"/>
              <a:t>感謝各位的聆聽</a:t>
            </a:r>
            <a:r>
              <a:rPr lang="en-US" altLang="zh-TW" sz="7200" dirty="0" smtClean="0"/>
              <a:t>~</a:t>
            </a:r>
            <a:br>
              <a:rPr lang="en-US" altLang="zh-TW" sz="7200" dirty="0" smtClean="0"/>
            </a:br>
            <a:r>
              <a:rPr lang="en-US" altLang="zh-TW" sz="7200" dirty="0" smtClean="0"/>
              <a:t/>
            </a:r>
            <a:br>
              <a:rPr lang="en-US" altLang="zh-TW" sz="7200" dirty="0" smtClean="0"/>
            </a:br>
            <a:r>
              <a:rPr lang="en-US" altLang="zh-TW" sz="16600" dirty="0" smtClean="0"/>
              <a:t>Q&amp;A</a:t>
            </a:r>
            <a:endParaRPr lang="zh-TW" altLang="en-US" sz="7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匯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匯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匯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198</TotalTime>
  <Words>448</Words>
  <Application>Microsoft Office PowerPoint</Application>
  <PresentationFormat>如螢幕大小 (4:3)</PresentationFormat>
  <Paragraphs>60</Paragraphs>
  <Slides>8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9" baseType="lpstr">
      <vt:lpstr>匯合</vt:lpstr>
      <vt:lpstr>外匯‧逆轉勝</vt:lpstr>
      <vt:lpstr>自我介紹-葉秀封</vt:lpstr>
      <vt:lpstr>一開始虧損3000美金的原因</vt:lpstr>
      <vt:lpstr>過程：學習建宏的判斷方法</vt:lpstr>
      <vt:lpstr>我的下單策略</vt:lpstr>
      <vt:lpstr>下單點</vt:lpstr>
      <vt:lpstr>我與建宏下單策略的不同之處</vt:lpstr>
      <vt:lpstr>~感謝各位的聆聽~  Q&amp;A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我的外匯逆轉勝</dc:title>
  <dc:creator>Louis</dc:creator>
  <cp:lastModifiedBy>Louis</cp:lastModifiedBy>
  <cp:revision>14</cp:revision>
  <dcterms:created xsi:type="dcterms:W3CDTF">2014-09-03T17:18:11Z</dcterms:created>
  <dcterms:modified xsi:type="dcterms:W3CDTF">2014-09-04T09:10:03Z</dcterms:modified>
</cp:coreProperties>
</file>