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72" r:id="rId9"/>
    <p:sldId id="261" r:id="rId10"/>
    <p:sldId id="266" r:id="rId11"/>
    <p:sldId id="273" r:id="rId12"/>
    <p:sldId id="262" r:id="rId13"/>
    <p:sldId id="274" r:id="rId14"/>
    <p:sldId id="268" r:id="rId15"/>
    <p:sldId id="263" r:id="rId16"/>
    <p:sldId id="264" r:id="rId17"/>
    <p:sldId id="265" r:id="rId18"/>
    <p:sldId id="267" r:id="rId19"/>
    <p:sldId id="275" r:id="rId20"/>
    <p:sldId id="276" r:id="rId21"/>
    <p:sldId id="277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E&amp;source=gmail&amp;q=https://nod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B20C9-AAE1-DE94-3949-7E3DA8CF4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</a:t>
            </a:r>
            <a:r>
              <a:rPr lang="fr-FR" dirty="0" err="1"/>
              <a:t>Angular</a:t>
            </a:r>
            <a:r>
              <a:rPr lang="fr-FR" dirty="0"/>
              <a:t> 19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262EC2-5C09-E131-B724-CBFC9F76A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Pour </a:t>
            </a:r>
            <a:r>
              <a:rPr lang="fr-FR" dirty="0" err="1"/>
              <a:t>Philaposte</a:t>
            </a:r>
            <a:r>
              <a:rPr lang="fr-FR" dirty="0"/>
              <a:t>, le 15/12/2024</a:t>
            </a:r>
          </a:p>
        </p:txBody>
      </p:sp>
    </p:spTree>
    <p:extLst>
      <p:ext uri="{BB962C8B-B14F-4D97-AF65-F5344CB8AC3E}">
        <p14:creationId xmlns:p14="http://schemas.microsoft.com/office/powerpoint/2010/main" val="290580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9693B-B227-D932-CF60-D8DCCD7C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DC97B-5D59-4027-B237-1FEE9A55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entre composants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410157-EDFF-ED1E-EFE9-65B66B01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@Input pour passer des données au composant enfant</a:t>
            </a:r>
          </a:p>
          <a:p>
            <a:pPr lvl="1"/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@Input() message: string;</a:t>
            </a:r>
          </a:p>
          <a:p>
            <a:pPr lvl="1"/>
            <a:endParaRPr lang="fr-FR" dirty="0"/>
          </a:p>
          <a:p>
            <a:r>
              <a:rPr lang="fr-FR" dirty="0"/>
              <a:t>@Output pour envoyer des données au composant parent</a:t>
            </a:r>
          </a:p>
          <a:p>
            <a:pPr lvl="1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@Output()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messageEvent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EventEmitter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&lt;string&gt;();</a:t>
            </a:r>
          </a:p>
        </p:txBody>
      </p:sp>
    </p:spTree>
    <p:extLst>
      <p:ext uri="{BB962C8B-B14F-4D97-AF65-F5344CB8AC3E}">
        <p14:creationId xmlns:p14="http://schemas.microsoft.com/office/powerpoint/2010/main" val="400815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3FE32-4F40-C267-3939-1D8A96E96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EB319-3544-6864-7A7E-A8113C7D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fondamentaux d’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7CC7D4-5F51-92BA-75D6-6C335AA60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cycle de vie d’un composant</a:t>
            </a:r>
          </a:p>
          <a:p>
            <a:pPr lvl="1"/>
            <a:r>
              <a:rPr lang="fr-FR" dirty="0" err="1"/>
              <a:t>ngOnInit</a:t>
            </a:r>
            <a:endParaRPr lang="fr-FR" dirty="0"/>
          </a:p>
          <a:p>
            <a:pPr lvl="1"/>
            <a:r>
              <a:rPr lang="fr-FR" dirty="0" err="1"/>
              <a:t>ngAfterOnInit</a:t>
            </a:r>
            <a:endParaRPr lang="fr-FR" dirty="0"/>
          </a:p>
          <a:p>
            <a:pPr lvl="1"/>
            <a:r>
              <a:rPr lang="fr-FR" dirty="0" err="1"/>
              <a:t>ngOnChanges</a:t>
            </a:r>
            <a:endParaRPr lang="fr-FR" dirty="0"/>
          </a:p>
          <a:p>
            <a:pPr lvl="1"/>
            <a:r>
              <a:rPr lang="fr-FR" dirty="0" err="1"/>
              <a:t>ngOnDestroy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Directives </a:t>
            </a:r>
            <a:r>
              <a:rPr lang="fr-FR" dirty="0" err="1"/>
              <a:t>Angular</a:t>
            </a:r>
            <a:endParaRPr lang="fr-FR" dirty="0"/>
          </a:p>
          <a:p>
            <a:pPr lvl="1"/>
            <a:r>
              <a:rPr lang="fr-FR" dirty="0"/>
              <a:t>Structurelles (*</a:t>
            </a:r>
            <a:r>
              <a:rPr lang="fr-FR" dirty="0" err="1"/>
              <a:t>ngIf</a:t>
            </a:r>
            <a:r>
              <a:rPr lang="fr-FR" dirty="0"/>
              <a:t>, *</a:t>
            </a:r>
            <a:r>
              <a:rPr lang="fr-FR" dirty="0" err="1"/>
              <a:t>ngFor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D’attributs ([</a:t>
            </a:r>
            <a:r>
              <a:rPr lang="fr-FR" dirty="0" err="1"/>
              <a:t>ngClass</a:t>
            </a:r>
            <a:r>
              <a:rPr lang="fr-FR" dirty="0"/>
              <a:t>], [</a:t>
            </a:r>
            <a:r>
              <a:rPr lang="fr-FR" dirty="0" err="1"/>
              <a:t>ngStyle</a:t>
            </a:r>
            <a:r>
              <a:rPr lang="fr-FR" dirty="0"/>
              <a:t>])</a:t>
            </a:r>
          </a:p>
          <a:p>
            <a:pPr lvl="1"/>
            <a:r>
              <a:rPr lang="fr-FR" dirty="0"/>
              <a:t>Personnalisées</a:t>
            </a:r>
          </a:p>
          <a:p>
            <a:pPr lvl="1"/>
            <a:endParaRPr lang="fr-FR" dirty="0"/>
          </a:p>
        </p:txBody>
      </p:sp>
      <p:pic>
        <p:nvPicPr>
          <p:cNvPr id="1026" name="Picture 2" descr="angular - Difference between Constructor and ngOnInit - Stack Overflow">
            <a:extLst>
              <a:ext uri="{FF2B5EF4-FFF2-40B4-BE49-F238E27FC236}">
                <a16:creationId xmlns:a16="http://schemas.microsoft.com/office/drawing/2014/main" id="{A4F500E8-DCCE-3796-7A50-6E405C12C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244" y="1857375"/>
            <a:ext cx="2475607" cy="35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77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7D154-100C-C8BC-48C0-24736EC08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0B77C-2A05-4B48-9CA6-4CFA839F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83A11-2465-FB07-BB8B-5F1495CC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service est une classe</a:t>
            </a:r>
          </a:p>
          <a:p>
            <a:endParaRPr lang="fr-FR" dirty="0"/>
          </a:p>
          <a:p>
            <a:r>
              <a:rPr lang="fr-FR" dirty="0"/>
              <a:t>Il permet de gérer toute la logique métier</a:t>
            </a:r>
          </a:p>
          <a:p>
            <a:endParaRPr lang="fr-FR" dirty="0"/>
          </a:p>
          <a:p>
            <a:r>
              <a:rPr lang="fr-FR" dirty="0"/>
              <a:t>C’est un singleton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Il permet de partager des données entre plusieurs composants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032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B1747-6536-39FE-A553-A4DA14E58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23163-C6BA-A23F-445B-D9306362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6AF258-EA60-1A94-866F-E32D57D53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 service est injectable !</a:t>
            </a:r>
          </a:p>
          <a:p>
            <a:pPr lvl="1"/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constructor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nomService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NomService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{}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0" name="Picture 2" descr="Mastering Angular Data Sharing between non-sibling/Unrelated components:  The Power of Shared Service">
            <a:extLst>
              <a:ext uri="{FF2B5EF4-FFF2-40B4-BE49-F238E27FC236}">
                <a16:creationId xmlns:a16="http://schemas.microsoft.com/office/drawing/2014/main" id="{96F3F8AC-1A0C-A295-A940-51A89118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357313"/>
            <a:ext cx="71437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43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B538B-8413-9665-C561-CB0878F48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52806-8182-F87C-D715-01811194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service avec </a:t>
            </a:r>
            <a:r>
              <a:rPr lang="fr-FR" dirty="0" err="1"/>
              <a:t>HttpClient</a:t>
            </a:r>
            <a:r>
              <a:rPr lang="fr-FR" dirty="0"/>
              <a:t> en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84ABD7-731F-661E-C200-CA9F33D46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 du </a:t>
            </a:r>
            <a:r>
              <a:rPr lang="fr-FR" dirty="0" err="1"/>
              <a:t>HttpClientModule</a:t>
            </a:r>
            <a:endParaRPr lang="fr-FR" dirty="0"/>
          </a:p>
          <a:p>
            <a:endParaRPr lang="fr-FR" dirty="0"/>
          </a:p>
          <a:p>
            <a:r>
              <a:rPr lang="fr-FR" dirty="0"/>
              <a:t>Utilisation des Observable </a:t>
            </a:r>
            <a:r>
              <a:rPr lang="fr-FR" dirty="0" err="1"/>
              <a:t>Angular</a:t>
            </a:r>
            <a:r>
              <a:rPr lang="fr-FR" dirty="0"/>
              <a:t> pour gérer le retour (Coucou </a:t>
            </a:r>
            <a:r>
              <a:rPr lang="fr-FR" dirty="0" err="1"/>
              <a:t>rxjs</a:t>
            </a:r>
            <a:r>
              <a:rPr lang="fr-FR" dirty="0"/>
              <a:t> !)</a:t>
            </a: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r>
              <a:rPr lang="fr-FR" dirty="0" err="1"/>
              <a:t>RxJS</a:t>
            </a:r>
            <a:r>
              <a:rPr lang="fr-FR" dirty="0"/>
              <a:t> amène beaucoup de fonctions utiles</a:t>
            </a:r>
          </a:p>
          <a:p>
            <a:pPr lvl="1"/>
            <a:r>
              <a:rPr lang="fr-FR" dirty="0" err="1"/>
              <a:t>Map</a:t>
            </a:r>
            <a:endParaRPr lang="fr-FR" dirty="0"/>
          </a:p>
          <a:p>
            <a:pPr lvl="1"/>
            <a:r>
              <a:rPr lang="fr-FR" dirty="0" err="1"/>
              <a:t>Filter</a:t>
            </a:r>
            <a:endParaRPr lang="fr-FR" dirty="0"/>
          </a:p>
          <a:p>
            <a:pPr lvl="1"/>
            <a:r>
              <a:rPr lang="fr-FR" dirty="0" err="1"/>
              <a:t>Reduce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… Et une gestion des erreurs !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63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5AEC5-9AC4-397E-96E1-28FC4936E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2EBAA-8472-133D-97E3-887FBE1D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navigation et le </a:t>
            </a:r>
            <a:r>
              <a:rPr lang="fr-FR" dirty="0" err="1"/>
              <a:t>routing</a:t>
            </a:r>
            <a:br>
              <a:rPr lang="fr-FR" dirty="0"/>
            </a:br>
            <a:r>
              <a:rPr lang="fr-FR" dirty="0"/>
              <a:t>Les bases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997C81-5928-36F3-584E-2F849ADE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 routage, élément essentiel de la navigation</a:t>
            </a:r>
          </a:p>
          <a:p>
            <a:endParaRPr lang="fr-FR" dirty="0"/>
          </a:p>
          <a:p>
            <a:r>
              <a:rPr lang="fr-FR" dirty="0"/>
              <a:t>Centralisation de la définition de toutes les routes</a:t>
            </a:r>
          </a:p>
          <a:p>
            <a:endParaRPr lang="fr-FR" dirty="0"/>
          </a:p>
          <a:p>
            <a:r>
              <a:rPr lang="fr-FR" dirty="0"/>
              <a:t>Une route est composée d’un </a:t>
            </a:r>
            <a:r>
              <a:rPr lang="fr-FR" dirty="0" err="1"/>
              <a:t>path</a:t>
            </a:r>
            <a:r>
              <a:rPr lang="fr-FR" dirty="0"/>
              <a:t> et d’un composant</a:t>
            </a:r>
          </a:p>
          <a:p>
            <a:pPr lvl="1"/>
            <a:r>
              <a:rPr lang="en-US" dirty="0"/>
              <a:t>{ path: '', component: </a:t>
            </a:r>
            <a:r>
              <a:rPr lang="en-US" dirty="0" err="1"/>
              <a:t>HomeComponent</a:t>
            </a:r>
            <a:r>
              <a:rPr lang="en-US" dirty="0"/>
              <a:t> }</a:t>
            </a:r>
          </a:p>
          <a:p>
            <a:pPr lvl="1"/>
            <a:r>
              <a:rPr lang="en-US" dirty="0"/>
              <a:t>{ path: 'products', component: </a:t>
            </a:r>
            <a:r>
              <a:rPr lang="en-US" dirty="0" err="1"/>
              <a:t>ProductsComponent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 navigation entre routes </a:t>
            </a:r>
            <a:r>
              <a:rPr lang="en-US" dirty="0" err="1"/>
              <a:t>s’opère</a:t>
            </a:r>
            <a:r>
              <a:rPr lang="en-US" dirty="0"/>
              <a:t> </a:t>
            </a:r>
            <a:r>
              <a:rPr lang="en-US" dirty="0" err="1"/>
              <a:t>toujours</a:t>
            </a:r>
            <a:r>
              <a:rPr lang="en-US" dirty="0"/>
              <a:t> grâce au router</a:t>
            </a:r>
          </a:p>
          <a:p>
            <a:pPr lvl="1"/>
            <a:r>
              <a:rPr lang="en-US" dirty="0" err="1"/>
              <a:t>router.navigate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7713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252C2-1195-9657-41BC-074446461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AC691-2767-460B-16A5-21014926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navigation et le </a:t>
            </a:r>
            <a:r>
              <a:rPr lang="fr-FR" dirty="0" err="1"/>
              <a:t>routing</a:t>
            </a:r>
            <a:br>
              <a:rPr lang="fr-FR" dirty="0"/>
            </a:br>
            <a:r>
              <a:rPr lang="fr-FR" dirty="0"/>
              <a:t>Avancés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49B2A2-47B3-B9BC-B153-184ECAD0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Possibilité de conditionner l’accès sur une route avec les Guard</a:t>
            </a:r>
          </a:p>
          <a:p>
            <a:pPr lvl="1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'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component: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DashboardComponent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canActivate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[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AuthGuard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}</a:t>
            </a:r>
          </a:p>
          <a:p>
            <a:pPr lvl="1"/>
            <a:endParaRPr lang="fr-FR" dirty="0"/>
          </a:p>
          <a:p>
            <a:r>
              <a:rPr lang="fr-FR" dirty="0" err="1"/>
              <a:t>Lazyloading</a:t>
            </a:r>
            <a:r>
              <a:rPr lang="fr-FR" dirty="0"/>
              <a:t> des routes</a:t>
            </a:r>
          </a:p>
          <a:p>
            <a:pPr lvl="1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'admin',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loadChildren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() =&gt; import('./admin/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admin.module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 =&gt;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m.AdminModule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}</a:t>
            </a:r>
          </a:p>
          <a:p>
            <a:pPr lvl="1"/>
            <a:endParaRPr lang="fr-FR" dirty="0"/>
          </a:p>
          <a:p>
            <a:r>
              <a:rPr lang="en-US" dirty="0" err="1"/>
              <a:t>Possibilité</a:t>
            </a:r>
            <a:r>
              <a:rPr lang="en-US" dirty="0"/>
              <a:t> </a:t>
            </a:r>
            <a:r>
              <a:rPr lang="en-US" dirty="0" err="1"/>
              <a:t>d’effectuer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redirection</a:t>
            </a:r>
          </a:p>
          <a:p>
            <a:pPr lvl="1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'',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redirectTo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'/home',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pathMatch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'full’ 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r>
              <a:rPr lang="fr-FR" dirty="0"/>
              <a:t>Routes </a:t>
            </a:r>
            <a:r>
              <a:rPr lang="fr-FR" dirty="0" err="1"/>
              <a:t>Wildcard</a:t>
            </a:r>
            <a:endParaRPr lang="fr-FR" dirty="0"/>
          </a:p>
          <a:p>
            <a:pPr lvl="1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'**', component: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PageNotFoundComponent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3514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61BFD-D719-0879-D794-F5DDC765B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5673AE-89E5-C178-359B-B8BDE987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Formulaires et validation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59422-6F95-4E7E-FD30-ABA6B91B4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Formulaire piloté par le </a:t>
            </a:r>
            <a:r>
              <a:rPr lang="fr-FR" dirty="0" err="1"/>
              <a:t>template</a:t>
            </a:r>
            <a:r>
              <a:rPr lang="fr-FR" dirty="0"/>
              <a:t> (Template-Driven Forms)</a:t>
            </a:r>
          </a:p>
          <a:p>
            <a:pPr lvl="1"/>
            <a:r>
              <a:rPr lang="fr-FR" dirty="0"/>
              <a:t>Idéal pour des formulaires simples</a:t>
            </a:r>
          </a:p>
          <a:p>
            <a:pPr lvl="1"/>
            <a:r>
              <a:rPr lang="fr-FR" dirty="0"/>
              <a:t>Basé sur les directives HTML comme </a:t>
            </a:r>
            <a:r>
              <a:rPr lang="fr-FR" dirty="0" err="1"/>
              <a:t>ngModel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Formulaire réactifs (</a:t>
            </a:r>
            <a:r>
              <a:rPr lang="fr-FR" dirty="0" err="1"/>
              <a:t>Reactive</a:t>
            </a:r>
            <a:r>
              <a:rPr lang="fr-FR" dirty="0"/>
              <a:t> Forms)</a:t>
            </a:r>
          </a:p>
          <a:p>
            <a:pPr lvl="1"/>
            <a:r>
              <a:rPr lang="fr-FR" dirty="0"/>
              <a:t>Idéal pour des formulaires complexes</a:t>
            </a:r>
          </a:p>
          <a:p>
            <a:pPr lvl="1"/>
            <a:r>
              <a:rPr lang="fr-FR" dirty="0"/>
              <a:t>Basé sur une structure déclarative dans le </a:t>
            </a:r>
            <a:r>
              <a:rPr lang="fr-FR" dirty="0" err="1"/>
              <a:t>TypeScript</a:t>
            </a:r>
            <a:endParaRPr lang="fr-FR" dirty="0"/>
          </a:p>
          <a:p>
            <a:endParaRPr lang="fr-FR" dirty="0"/>
          </a:p>
          <a:p>
            <a:r>
              <a:rPr lang="fr-FR" dirty="0"/>
              <a:t>Une validation est prévue pour chacun d’entre eux 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fr-FR" dirty="0"/>
              <a:t>Gestion des champs dynamiques sur du </a:t>
            </a:r>
            <a:r>
              <a:rPr lang="fr-FR" dirty="0" err="1"/>
              <a:t>Reactive</a:t>
            </a:r>
            <a:r>
              <a:rPr lang="fr-FR" dirty="0"/>
              <a:t> Forms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719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CCBC7-4977-7C6C-E139-B0105C756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E8DA00-34DD-A84C-D97E-3D2903AA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signaux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C2AC0-52D4-B7A1-37B5-F4C0F0DE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Introduit dans </a:t>
            </a:r>
            <a:r>
              <a:rPr lang="fr-FR" dirty="0" err="1"/>
              <a:t>Angular</a:t>
            </a:r>
            <a:r>
              <a:rPr lang="fr-FR" dirty="0"/>
              <a:t> 16</a:t>
            </a:r>
          </a:p>
          <a:p>
            <a:endParaRPr lang="fr-FR" dirty="0"/>
          </a:p>
          <a:p>
            <a:r>
              <a:rPr lang="fr-FR" dirty="0"/>
              <a:t>Permet de définir des valeurs réactives et d’exprimer des dépendances entre ces valeurs</a:t>
            </a:r>
          </a:p>
          <a:p>
            <a:endParaRPr lang="fr-FR" dirty="0"/>
          </a:p>
          <a:p>
            <a:r>
              <a:rPr lang="fr-FR" dirty="0"/>
              <a:t>En passe de devenir un standard du Javascript très prochainement</a:t>
            </a:r>
          </a:p>
          <a:p>
            <a:endParaRPr lang="fr-FR" dirty="0"/>
          </a:p>
          <a:p>
            <a:r>
              <a:rPr lang="fr-FR" dirty="0"/>
              <a:t>Augmente la performance des applications sur des champs calculés</a:t>
            </a:r>
          </a:p>
          <a:p>
            <a:endParaRPr lang="fr-FR" dirty="0"/>
          </a:p>
          <a:p>
            <a:r>
              <a:rPr lang="fr-FR" dirty="0"/>
              <a:t>Améliore la réactivité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272833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88DE9-A61D-EF6A-76B1-D9A89208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9F3AD-69A3-CFB6-DDE0-EFA44E65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signaux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AE5131-37DA-0253-24D5-22A44E3A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Se matérialise de 3 façons :</a:t>
            </a:r>
          </a:p>
          <a:p>
            <a:pPr lvl="1"/>
            <a:r>
              <a:rPr lang="fr-FR" dirty="0"/>
              <a:t>signal()</a:t>
            </a:r>
          </a:p>
          <a:p>
            <a:pPr lvl="2"/>
            <a:r>
              <a:rPr lang="fr-FR" dirty="0"/>
              <a:t>Permet de créer un signal standard</a:t>
            </a:r>
          </a:p>
          <a:p>
            <a:pPr lvl="1"/>
            <a:r>
              <a:rPr lang="fr-FR" dirty="0" err="1"/>
              <a:t>computed</a:t>
            </a:r>
            <a:r>
              <a:rPr lang="fr-FR" dirty="0"/>
              <a:t>()</a:t>
            </a:r>
          </a:p>
          <a:p>
            <a:pPr lvl="2"/>
            <a:r>
              <a:rPr lang="fr-FR" dirty="0"/>
              <a:t>Permet de créer un signal calculé</a:t>
            </a:r>
          </a:p>
          <a:p>
            <a:pPr lvl="1"/>
            <a:r>
              <a:rPr lang="fr-FR" dirty="0" err="1"/>
              <a:t>effect</a:t>
            </a:r>
            <a:r>
              <a:rPr lang="fr-FR" dirty="0"/>
              <a:t>()</a:t>
            </a:r>
          </a:p>
          <a:p>
            <a:pPr lvl="2"/>
            <a:r>
              <a:rPr lang="fr-FR" dirty="0"/>
              <a:t>Permet de créer un effet. Elle prend en paramètre une fonction appelée lorsque les signaux dépendants changent.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61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97277-31E5-93EF-92F4-B4586877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3DA06-CFE0-0585-8DB3-812AA6A6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Créé en 2016 par Google</a:t>
            </a:r>
          </a:p>
          <a:p>
            <a:endParaRPr lang="fr-FR" dirty="0"/>
          </a:p>
          <a:p>
            <a:r>
              <a:rPr lang="fr-FR" dirty="0"/>
              <a:t>Véritable Framework de développement open source</a:t>
            </a:r>
          </a:p>
          <a:p>
            <a:endParaRPr lang="fr-FR" dirty="0"/>
          </a:p>
          <a:p>
            <a:r>
              <a:rPr lang="fr-FR" dirty="0"/>
              <a:t>Permet de réaliser des SPA</a:t>
            </a:r>
          </a:p>
          <a:p>
            <a:endParaRPr lang="fr-FR" dirty="0"/>
          </a:p>
          <a:p>
            <a:r>
              <a:rPr lang="fr-FR" dirty="0"/>
              <a:t>Framework à l’histoire complexe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8" name="Picture 4" descr="Angular - YouTube">
            <a:extLst>
              <a:ext uri="{FF2B5EF4-FFF2-40B4-BE49-F238E27FC236}">
                <a16:creationId xmlns:a16="http://schemas.microsoft.com/office/drawing/2014/main" id="{1D6E0F40-C37A-CDE4-A976-A89C1156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0" y="0"/>
            <a:ext cx="2160589" cy="21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AF61DF8E-A51C-A218-EE8A-88E5454ADA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9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50C60-4267-0E6D-02A2-0BFA53E4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environnements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B5EBA0-E28A-0691-3F37-6E72FD26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environments</a:t>
            </a:r>
            <a:endParaRPr lang="fr-FR" dirty="0"/>
          </a:p>
          <a:p>
            <a:endParaRPr lang="fr-FR" dirty="0"/>
          </a:p>
          <a:p>
            <a:r>
              <a:rPr lang="fr-FR" dirty="0"/>
              <a:t>Mise en place d’un champs nommé </a:t>
            </a:r>
            <a:r>
              <a:rPr lang="fr-FR" dirty="0" err="1"/>
              <a:t>name</a:t>
            </a:r>
            <a:r>
              <a:rPr lang="fr-FR" dirty="0"/>
              <a:t> dans chaque </a:t>
            </a:r>
            <a:r>
              <a:rPr lang="fr-FR" dirty="0" err="1"/>
              <a:t>environment.ts</a:t>
            </a:r>
            <a:endParaRPr lang="fr-FR" dirty="0"/>
          </a:p>
          <a:p>
            <a:endParaRPr lang="fr-FR" dirty="0"/>
          </a:p>
          <a:p>
            <a:r>
              <a:rPr lang="fr-FR" dirty="0"/>
              <a:t>Création dans le dossier public/assets d’un fichier JSON de conf</a:t>
            </a:r>
          </a:p>
          <a:p>
            <a:endParaRPr lang="fr-FR" dirty="0"/>
          </a:p>
          <a:p>
            <a:r>
              <a:rPr lang="fr-FR" dirty="0"/>
              <a:t>Création d’un </a:t>
            </a:r>
            <a:r>
              <a:rPr lang="fr-FR" dirty="0" err="1"/>
              <a:t>configService</a:t>
            </a:r>
            <a:r>
              <a:rPr lang="fr-FR" dirty="0"/>
              <a:t> qui requête le fichier JSON</a:t>
            </a:r>
          </a:p>
          <a:p>
            <a:endParaRPr lang="fr-FR" dirty="0"/>
          </a:p>
          <a:p>
            <a:r>
              <a:rPr lang="fr-FR" dirty="0"/>
              <a:t>Mise en place de cet appel dans le </a:t>
            </a:r>
            <a:r>
              <a:rPr lang="fr-FR" dirty="0" err="1"/>
              <a:t>provideAppInitializer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4337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EE98B-0617-5F62-10EC-52CBE012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Notification de changement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EB26A3-B8FD-26E3-FD65-C478BB7D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du </a:t>
            </a:r>
            <a:r>
              <a:rPr lang="fr-FR" dirty="0" err="1"/>
              <a:t>BehaviorSubject</a:t>
            </a:r>
            <a:r>
              <a:rPr lang="fr-FR" dirty="0"/>
              <a:t> de </a:t>
            </a:r>
            <a:r>
              <a:rPr lang="fr-FR" dirty="0" err="1"/>
              <a:t>rxJS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D342E7-68E4-2CEE-01C5-CC7712CFC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86" y="2904924"/>
            <a:ext cx="5744377" cy="287695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0D73CD-C683-5588-2106-8EB47F256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571" y="2695569"/>
            <a:ext cx="3505827" cy="19242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147D57F-52BA-A8BC-DDC3-8C0A1AE91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569" y="4690197"/>
            <a:ext cx="3817829" cy="2095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4536785-0D78-E5E8-5B2F-7C7E4B6E5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84" y="1024791"/>
            <a:ext cx="2915799" cy="16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44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F7687-F521-FC61-0025-2D667F3FB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5C4A4-E37D-5272-9F60-C597A92D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pratique !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B947EC5-434B-7D2B-788A-202D2ADE9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52713"/>
            <a:ext cx="8596312" cy="3697186"/>
          </a:xfrm>
        </p:spPr>
      </p:pic>
    </p:spTree>
    <p:extLst>
      <p:ext uri="{BB962C8B-B14F-4D97-AF65-F5344CB8AC3E}">
        <p14:creationId xmlns:p14="http://schemas.microsoft.com/office/powerpoint/2010/main" val="152106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18AFA-BCBF-136F-90E3-50EDCF196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823EB-E33F-271B-F23A-61BB9667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D8A5CE-6594-2B14-2AC7-69166F0A5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Architecture orientée composants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054" name="Picture 6" descr="Comment Angular fonctionne ? – Ambient IT">
            <a:extLst>
              <a:ext uri="{FF2B5EF4-FFF2-40B4-BE49-F238E27FC236}">
                <a16:creationId xmlns:a16="http://schemas.microsoft.com/office/drawing/2014/main" id="{F0FBFEA9-94FF-9C6D-42FE-FCA9E3E8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59" y="2957513"/>
            <a:ext cx="6843054" cy="37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6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482EF-FE4B-42AF-09EC-BBAFA9612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042FE-DA76-162F-A82F-8EFEE984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47DFD-DEF7-9A19-B8F2-2A35C2E42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Typescript</a:t>
            </a:r>
            <a:r>
              <a:rPr lang="fr-FR" dirty="0"/>
              <a:t> utilisé comme langage principal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massivement utilisé et en </a:t>
            </a:r>
          </a:p>
          <a:p>
            <a:pPr marL="0" indent="0">
              <a:buNone/>
            </a:pPr>
            <a:r>
              <a:rPr lang="fr-FR" dirty="0"/>
              <a:t>	constante évolution</a:t>
            </a:r>
          </a:p>
        </p:txBody>
      </p:sp>
      <p:pic>
        <p:nvPicPr>
          <p:cNvPr id="3078" name="Picture 6" descr="Définition de Typescript. Qu'est-ce que Typescript ?">
            <a:extLst>
              <a:ext uri="{FF2B5EF4-FFF2-40B4-BE49-F238E27FC236}">
                <a16:creationId xmlns:a16="http://schemas.microsoft.com/office/drawing/2014/main" id="{5C00459C-1A3F-FD1F-8941-E9062CCC3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b="22000"/>
          <a:stretch/>
        </p:blipFill>
        <p:spPr bwMode="auto">
          <a:xfrm>
            <a:off x="5889761" y="1797050"/>
            <a:ext cx="3384241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C7DA47-A16E-F2DD-9DAA-B9729B194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91" y="3020890"/>
            <a:ext cx="3763361" cy="306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9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05409-A847-858C-309F-D0C55CCB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 et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6C1A5F-BBC3-79E3-54A5-2CC9765A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Environnement Node.js</a:t>
            </a:r>
          </a:p>
          <a:p>
            <a:pPr lvl="1"/>
            <a:r>
              <a:rPr lang="fr-FR" dirty="0"/>
              <a:t>Installation : Télécharger sur </a:t>
            </a:r>
            <a:r>
              <a:rPr lang="fr-FR" dirty="0">
                <a:hlinkClick r:id="rId2"/>
              </a:rPr>
              <a:t>https://nodejs.org/</a:t>
            </a:r>
            <a:endParaRPr lang="fr-FR" dirty="0"/>
          </a:p>
          <a:p>
            <a:endParaRPr lang="fr-FR" dirty="0"/>
          </a:p>
          <a:p>
            <a:r>
              <a:rPr lang="fr-FR" dirty="0"/>
              <a:t>Installation d’</a:t>
            </a:r>
            <a:r>
              <a:rPr lang="fr-FR" dirty="0" err="1"/>
              <a:t>Angular</a:t>
            </a:r>
            <a:r>
              <a:rPr lang="fr-FR" dirty="0"/>
              <a:t>/cli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–g @angular/cli</a:t>
            </a:r>
          </a:p>
          <a:p>
            <a:endParaRPr lang="fr-FR" dirty="0"/>
          </a:p>
          <a:p>
            <a:r>
              <a:rPr lang="fr-FR" dirty="0"/>
              <a:t>Vérification de l’installation</a:t>
            </a:r>
          </a:p>
          <a:p>
            <a:pPr lvl="1"/>
            <a:r>
              <a:rPr lang="fr-FR" dirty="0" err="1"/>
              <a:t>node</a:t>
            </a:r>
            <a:r>
              <a:rPr lang="fr-FR" dirty="0"/>
              <a:t> –v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–v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version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10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B44A2-A50B-5E84-E326-C8FCF6B0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72AC58-F2A3-8801-82B4-BCE4A95F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Commande de création d’un nouveau projet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new mon-projet-</a:t>
            </a:r>
            <a:r>
              <a:rPr lang="fr-FR" dirty="0" err="1"/>
              <a:t>angular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Lancement du serveur de développement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serve</a:t>
            </a:r>
          </a:p>
          <a:p>
            <a:pPr lvl="1"/>
            <a:endParaRPr lang="fr-FR" dirty="0"/>
          </a:p>
          <a:p>
            <a:r>
              <a:rPr lang="fr-FR" dirty="0"/>
              <a:t>Exploration rapide du projet généré sous Visual Studio Code</a:t>
            </a:r>
          </a:p>
          <a:p>
            <a:pPr lvl="1"/>
            <a:r>
              <a:rPr lang="fr-FR" dirty="0"/>
              <a:t>Installation de Visual Studio Code + Extension </a:t>
            </a:r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 + Auto Import</a:t>
            </a:r>
          </a:p>
          <a:p>
            <a:pPr lvl="1"/>
            <a:endParaRPr lang="fr-FR" dirty="0"/>
          </a:p>
          <a:p>
            <a:r>
              <a:rPr lang="fr-FR" dirty="0"/>
              <a:t>Rafraichissement en continu du projet</a:t>
            </a:r>
          </a:p>
        </p:txBody>
      </p:sp>
    </p:spTree>
    <p:extLst>
      <p:ext uri="{BB962C8B-B14F-4D97-AF65-F5344CB8AC3E}">
        <p14:creationId xmlns:p14="http://schemas.microsoft.com/office/powerpoint/2010/main" val="357680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B7F9B-7968-B7B6-9761-2099CDB2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du projet de base grâce à </a:t>
            </a:r>
            <a:r>
              <a:rPr lang="fr-FR" dirty="0" err="1"/>
              <a:t>Angular</a:t>
            </a:r>
            <a:r>
              <a:rPr lang="fr-FR" dirty="0"/>
              <a:t> CLI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C9FE7-78B8-FFFF-C131-F49237FA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Création d’un nouveau component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mon-nouveau-composant</a:t>
            </a:r>
          </a:p>
          <a:p>
            <a:endParaRPr lang="fr-FR" dirty="0"/>
          </a:p>
          <a:p>
            <a:r>
              <a:rPr lang="fr-FR" dirty="0"/>
              <a:t>Création d’une nouvelle directive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directive ma-nouvelle-directive</a:t>
            </a:r>
          </a:p>
          <a:p>
            <a:pPr lvl="1"/>
            <a:endParaRPr lang="fr-FR" dirty="0"/>
          </a:p>
          <a:p>
            <a:r>
              <a:rPr lang="fr-FR" dirty="0"/>
              <a:t>Création d’une nouvelle classe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classe ma-nouvelle-classe</a:t>
            </a:r>
          </a:p>
          <a:p>
            <a:pPr lvl="1"/>
            <a:endParaRPr lang="fr-FR" dirty="0"/>
          </a:p>
          <a:p>
            <a:r>
              <a:rPr lang="fr-FR" dirty="0"/>
              <a:t>Création d’un nouveau service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mon-nouveau-service</a:t>
            </a:r>
          </a:p>
        </p:txBody>
      </p:sp>
    </p:spTree>
    <p:extLst>
      <p:ext uri="{BB962C8B-B14F-4D97-AF65-F5344CB8AC3E}">
        <p14:creationId xmlns:p14="http://schemas.microsoft.com/office/powerpoint/2010/main" val="370191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44B2E-CD44-32C8-A023-A053825E9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0E9CB-FED4-5DEC-0D70-87ECDAC2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du projet de base grâce à </a:t>
            </a:r>
            <a:r>
              <a:rPr lang="fr-FR" dirty="0" err="1"/>
              <a:t>Angular</a:t>
            </a:r>
            <a:r>
              <a:rPr lang="fr-FR" dirty="0"/>
              <a:t> CLI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D77E43-FC19-A5A9-2DA7-B21675CE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Création d’un nouveau filtre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pipe mon-nouveau-pipe</a:t>
            </a:r>
          </a:p>
          <a:p>
            <a:endParaRPr lang="fr-FR" dirty="0"/>
          </a:p>
          <a:p>
            <a:r>
              <a:rPr lang="fr-FR" dirty="0"/>
              <a:t>Création d’une nouvelle </a:t>
            </a:r>
            <a:r>
              <a:rPr lang="fr-FR" dirty="0" err="1"/>
              <a:t>guard</a:t>
            </a:r>
            <a:endParaRPr lang="fr-FR" dirty="0"/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guard</a:t>
            </a:r>
            <a:r>
              <a:rPr lang="fr-FR" dirty="0"/>
              <a:t> ma-nouvelle-</a:t>
            </a:r>
            <a:r>
              <a:rPr lang="fr-FR" dirty="0" err="1"/>
              <a:t>guard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Création d’une nouvelle interface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interface ma-nouvelle-interface</a:t>
            </a:r>
          </a:p>
          <a:p>
            <a:pPr lvl="1"/>
            <a:endParaRPr lang="fr-FR" dirty="0"/>
          </a:p>
          <a:p>
            <a:r>
              <a:rPr lang="fr-FR" dirty="0"/>
              <a:t>Création d’un nouveau </a:t>
            </a:r>
            <a:r>
              <a:rPr lang="fr-FR" dirty="0" err="1"/>
              <a:t>enum</a:t>
            </a:r>
            <a:endParaRPr lang="fr-FR" dirty="0"/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enum</a:t>
            </a:r>
            <a:r>
              <a:rPr lang="fr-FR" dirty="0"/>
              <a:t> mon-nouveau-</a:t>
            </a:r>
            <a:r>
              <a:rPr lang="fr-FR" dirty="0" err="1"/>
              <a:t>enum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02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1E34B-0ADB-EEF3-3DE6-3441044C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fondamentaux d’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6F147B-7E32-BC71-F66F-D7874F6B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Data binding : Mécanisme clé permettant de lier des données entre le </a:t>
            </a:r>
            <a:r>
              <a:rPr lang="fr-FR" dirty="0" err="1"/>
              <a:t>template</a:t>
            </a:r>
            <a:r>
              <a:rPr lang="fr-FR" dirty="0"/>
              <a:t> et le composant.</a:t>
            </a:r>
          </a:p>
          <a:p>
            <a:pPr lvl="1"/>
            <a:r>
              <a:rPr lang="fr-FR" dirty="0"/>
              <a:t>Il peut être unidirectionnel</a:t>
            </a:r>
          </a:p>
          <a:p>
            <a:pPr lvl="1"/>
            <a:r>
              <a:rPr lang="fr-FR" dirty="0"/>
              <a:t>Ou bidirectionnel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100" name="Picture 4" descr="Data Binding in Angular 18. Mastering Data Binding in Angular 18: A… | by  Samuel Getachew | Oct, 2024 | Medium">
            <a:extLst>
              <a:ext uri="{FF2B5EF4-FFF2-40B4-BE49-F238E27FC236}">
                <a16:creationId xmlns:a16="http://schemas.microsoft.com/office/drawing/2014/main" id="{725A3D3F-F815-E8A7-4F4B-831B8679D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49" y="3526762"/>
            <a:ext cx="5068026" cy="285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048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9452</TotalTime>
  <Words>751</Words>
  <Application>Microsoft Office PowerPoint</Application>
  <PresentationFormat>Grand écran</PresentationFormat>
  <Paragraphs>185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Facette</vt:lpstr>
      <vt:lpstr>Formation Angular 19</vt:lpstr>
      <vt:lpstr>Introduction à Angular</vt:lpstr>
      <vt:lpstr>Introduction à Angular</vt:lpstr>
      <vt:lpstr>Introduction à Angular</vt:lpstr>
      <vt:lpstr>Prérequis et configuration</vt:lpstr>
      <vt:lpstr>Création du projet</vt:lpstr>
      <vt:lpstr>Amélioration du projet de base grâce à Angular CLI</vt:lpstr>
      <vt:lpstr>Amélioration du projet de base grâce à Angular CLI</vt:lpstr>
      <vt:lpstr>Les fondamentaux d’Angular</vt:lpstr>
      <vt:lpstr>Communication entre composants</vt:lpstr>
      <vt:lpstr>Les fondamentaux d’Angular</vt:lpstr>
      <vt:lpstr>Les services</vt:lpstr>
      <vt:lpstr>Les services</vt:lpstr>
      <vt:lpstr>Le service avec HttpClient en Angular</vt:lpstr>
      <vt:lpstr>La navigation et le routing Les bases</vt:lpstr>
      <vt:lpstr>La navigation et le routing Avancés</vt:lpstr>
      <vt:lpstr>Formulaires et validation</vt:lpstr>
      <vt:lpstr>Les signaux</vt:lpstr>
      <vt:lpstr>Les signaux</vt:lpstr>
      <vt:lpstr>Gestion des environnements</vt:lpstr>
      <vt:lpstr>Notification de changement</vt:lpstr>
      <vt:lpstr>Exercice pratique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Damien BERTRAND</dc:creator>
  <cp:lastModifiedBy>Damien BERTRAND</cp:lastModifiedBy>
  <cp:revision>75</cp:revision>
  <dcterms:created xsi:type="dcterms:W3CDTF">2024-11-22T15:56:16Z</dcterms:created>
  <dcterms:modified xsi:type="dcterms:W3CDTF">2024-12-18T08:19:40Z</dcterms:modified>
</cp:coreProperties>
</file>